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1" r:id="rId4"/>
  </p:sldMasterIdLst>
  <p:notesMasterIdLst>
    <p:notesMasterId r:id="rId18"/>
  </p:notesMasterIdLst>
  <p:sldIdLst>
    <p:sldId id="597" r:id="rId5"/>
    <p:sldId id="2776" r:id="rId6"/>
    <p:sldId id="2769" r:id="rId7"/>
    <p:sldId id="2766" r:id="rId8"/>
    <p:sldId id="2770" r:id="rId9"/>
    <p:sldId id="2778" r:id="rId10"/>
    <p:sldId id="2768" r:id="rId11"/>
    <p:sldId id="2773" r:id="rId12"/>
    <p:sldId id="2772" r:id="rId13"/>
    <p:sldId id="2774" r:id="rId14"/>
    <p:sldId id="2775" r:id="rId15"/>
    <p:sldId id="2777" r:id="rId16"/>
    <p:sldId id="1824" r:id="rId17"/>
  </p:sldIdLst>
  <p:sldSz cx="9144000" cy="6858000" type="screen4x3"/>
  <p:notesSz cx="6807200" cy="9939338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731" userDrawn="1">
          <p15:clr>
            <a:srgbClr val="A4A3A4"/>
          </p15:clr>
        </p15:guide>
        <p15:guide id="2" pos="295" userDrawn="1">
          <p15:clr>
            <a:srgbClr val="A4A3A4"/>
          </p15:clr>
        </p15:guide>
        <p15:guide id="3" orient="horz" pos="3589" userDrawn="1">
          <p15:clr>
            <a:srgbClr val="A4A3A4"/>
          </p15:clr>
        </p15:guide>
        <p15:guide id="4" pos="54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5DEB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AF9D3D-B03B-41CD-BE17-2CB9A6105DD1}" v="1" dt="2021-07-15T11:20:36.803"/>
    <p1510:client id="{2C34FF97-6FCE-4630-9C5B-94D103865E98}" v="2" dt="2021-07-15T11:20:23.405"/>
    <p1510:client id="{8B0167F8-1857-4F1C-9735-ED8CB01952EE}" v="145" dt="2021-07-15T11:20:05.919"/>
    <p1510:client id="{FD3EA7A3-55AF-4E42-86A4-210CDA522A84}" v="111" dt="2021-07-15T11:29:52.415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6353" autoAdjust="0"/>
  </p:normalViewPr>
  <p:slideViewPr>
    <p:cSldViewPr snapToGrid="0">
      <p:cViewPr varScale="1">
        <p:scale>
          <a:sx n="110" d="100"/>
          <a:sy n="110" d="100"/>
        </p:scale>
        <p:origin x="1854" y="96"/>
      </p:cViewPr>
      <p:guideLst>
        <p:guide orient="horz" pos="731"/>
        <p:guide pos="295"/>
        <p:guide orient="horz" pos="3589"/>
        <p:guide pos="546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xfrm>
            <a:off x="907627" y="4721186"/>
            <a:ext cx="4991947" cy="4472702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1515654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맑은 고딕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맑은 고딕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맑은 고딕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맑은 고딕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맑은 고딕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맑은 고딕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맑은 고딕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맑은 고딕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FB0DA3-C449-4533-96BD-169A8193AF71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0609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766">
              <a:defRPr/>
            </a:pPr>
            <a:r>
              <a:rPr lang="en-US" altLang="ko-KR" b="1" dirty="0">
                <a:solidFill>
                  <a:srgbClr val="344BF8"/>
                </a:solidFill>
              </a:rPr>
              <a:t>2/6 v1.0 </a:t>
            </a:r>
            <a:r>
              <a:rPr lang="ko-KR" altLang="en-US" b="1" dirty="0">
                <a:solidFill>
                  <a:srgbClr val="344BF8"/>
                </a:solidFill>
              </a:rPr>
              <a:t>작성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6039" y="9440864"/>
            <a:ext cx="2949575" cy="49688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1FB0DA3-C449-4533-96BD-169A8193AF71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037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766">
              <a:defRPr/>
            </a:pPr>
            <a:r>
              <a:rPr lang="en-US" altLang="ko-KR" b="1">
                <a:solidFill>
                  <a:srgbClr val="344BF8"/>
                </a:solidFill>
              </a:rPr>
              <a:t>2/6 v1.0 </a:t>
            </a:r>
            <a:r>
              <a:rPr lang="ko-KR" altLang="en-US" b="1">
                <a:solidFill>
                  <a:srgbClr val="344BF8"/>
                </a:solidFill>
              </a:rPr>
              <a:t>작성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6039" y="9440864"/>
            <a:ext cx="2949575" cy="49688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1FB0DA3-C449-4533-96BD-169A8193AF71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110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766">
              <a:defRPr/>
            </a:pPr>
            <a:r>
              <a:rPr lang="en-US" altLang="ko-KR" b="1">
                <a:solidFill>
                  <a:srgbClr val="344BF8"/>
                </a:solidFill>
              </a:rPr>
              <a:t>2/6 v1.0 </a:t>
            </a:r>
            <a:r>
              <a:rPr lang="ko-KR" altLang="en-US" b="1">
                <a:solidFill>
                  <a:srgbClr val="344BF8"/>
                </a:solidFill>
              </a:rPr>
              <a:t>작성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6039" y="9440864"/>
            <a:ext cx="2949575" cy="49688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1FB0DA3-C449-4533-96BD-169A8193AF71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867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766">
              <a:defRPr/>
            </a:pPr>
            <a:r>
              <a:rPr lang="en-US" altLang="ko-KR" b="1">
                <a:solidFill>
                  <a:srgbClr val="344BF8"/>
                </a:solidFill>
              </a:rPr>
              <a:t>2/6 v1.0 </a:t>
            </a:r>
            <a:r>
              <a:rPr lang="ko-KR" altLang="en-US" b="1">
                <a:solidFill>
                  <a:srgbClr val="344BF8"/>
                </a:solidFill>
              </a:rPr>
              <a:t>작성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6039" y="9440864"/>
            <a:ext cx="2949575" cy="49688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1FB0DA3-C449-4533-96BD-169A8193AF71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889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766">
              <a:defRPr/>
            </a:pPr>
            <a:r>
              <a:rPr lang="en-US" altLang="ko-KR" b="1">
                <a:solidFill>
                  <a:srgbClr val="344BF8"/>
                </a:solidFill>
              </a:rPr>
              <a:t>2/6 v1.0 </a:t>
            </a:r>
            <a:r>
              <a:rPr lang="ko-KR" altLang="en-US" b="1">
                <a:solidFill>
                  <a:srgbClr val="344BF8"/>
                </a:solidFill>
              </a:rPr>
              <a:t>작성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6039" y="9440864"/>
            <a:ext cx="2949575" cy="49688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1FB0DA3-C449-4533-96BD-169A8193AF71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78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766">
              <a:defRPr/>
            </a:pPr>
            <a:r>
              <a:rPr lang="en-US" altLang="ko-KR" b="1">
                <a:solidFill>
                  <a:srgbClr val="344BF8"/>
                </a:solidFill>
              </a:rPr>
              <a:t>2/6 v1.0 </a:t>
            </a:r>
            <a:r>
              <a:rPr lang="ko-KR" altLang="en-US" b="1">
                <a:solidFill>
                  <a:srgbClr val="344BF8"/>
                </a:solidFill>
              </a:rPr>
              <a:t>작성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6039" y="9440864"/>
            <a:ext cx="2949575" cy="49688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1FB0DA3-C449-4533-96BD-169A8193AF71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879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766">
              <a:defRPr/>
            </a:pPr>
            <a:r>
              <a:rPr lang="en-US" altLang="ko-KR" b="1">
                <a:solidFill>
                  <a:srgbClr val="344BF8"/>
                </a:solidFill>
              </a:rPr>
              <a:t>2/6 v1.0 </a:t>
            </a:r>
            <a:r>
              <a:rPr lang="ko-KR" altLang="en-US" b="1">
                <a:solidFill>
                  <a:srgbClr val="344BF8"/>
                </a:solidFill>
              </a:rPr>
              <a:t>작성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6039" y="9440864"/>
            <a:ext cx="2949575" cy="49688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1FB0DA3-C449-4533-96BD-169A8193AF71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054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766">
              <a:defRPr/>
            </a:pPr>
            <a:r>
              <a:rPr lang="en-US" altLang="ko-KR" b="1">
                <a:solidFill>
                  <a:srgbClr val="344BF8"/>
                </a:solidFill>
              </a:rPr>
              <a:t>2/6 v1.0 </a:t>
            </a:r>
            <a:r>
              <a:rPr lang="ko-KR" altLang="en-US" b="1">
                <a:solidFill>
                  <a:srgbClr val="344BF8"/>
                </a:solidFill>
              </a:rPr>
              <a:t>작성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6039" y="9440864"/>
            <a:ext cx="2949575" cy="49688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1FB0DA3-C449-4533-96BD-169A8193AF71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988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766">
              <a:defRPr/>
            </a:pPr>
            <a:r>
              <a:rPr lang="en-US" altLang="ko-KR" b="1">
                <a:solidFill>
                  <a:srgbClr val="344BF8"/>
                </a:solidFill>
              </a:rPr>
              <a:t>2/6 v1.0 </a:t>
            </a:r>
            <a:r>
              <a:rPr lang="ko-KR" altLang="en-US" b="1">
                <a:solidFill>
                  <a:srgbClr val="344BF8"/>
                </a:solidFill>
              </a:rPr>
              <a:t>작성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6039" y="9440864"/>
            <a:ext cx="2949575" cy="49688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1FB0DA3-C449-4533-96BD-169A8193AF71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170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766">
              <a:defRPr/>
            </a:pPr>
            <a:r>
              <a:rPr lang="en-US" altLang="ko-KR" b="1">
                <a:solidFill>
                  <a:srgbClr val="344BF8"/>
                </a:solidFill>
              </a:rPr>
              <a:t>2/6 v1.0 </a:t>
            </a:r>
            <a:r>
              <a:rPr lang="ko-KR" altLang="en-US" b="1">
                <a:solidFill>
                  <a:srgbClr val="344BF8"/>
                </a:solidFill>
              </a:rPr>
              <a:t>작성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6039" y="9440864"/>
            <a:ext cx="2949575" cy="49688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1FB0DA3-C449-4533-96BD-169A8193AF71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992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766">
              <a:defRPr/>
            </a:pPr>
            <a:r>
              <a:rPr lang="en-US" altLang="ko-KR" b="1" dirty="0">
                <a:solidFill>
                  <a:srgbClr val="344BF8"/>
                </a:solidFill>
              </a:rPr>
              <a:t>2/6 v1.0 </a:t>
            </a:r>
            <a:r>
              <a:rPr lang="ko-KR" altLang="en-US" b="1" dirty="0">
                <a:solidFill>
                  <a:srgbClr val="344BF8"/>
                </a:solidFill>
              </a:rPr>
              <a:t>작성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6039" y="9440864"/>
            <a:ext cx="2949575" cy="49688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1FB0DA3-C449-4533-96BD-169A8193AF71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432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704779"/>
            <a:ext cx="7772400" cy="1084261"/>
          </a:xfrm>
        </p:spPr>
        <p:txBody>
          <a:bodyPr>
            <a:normAutofit/>
          </a:bodyPr>
          <a:lstStyle>
            <a:lvl1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 b="1"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ko-KR" altLang="en-US" noProof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100514"/>
            <a:ext cx="6400800" cy="900122"/>
          </a:xfrm>
        </p:spPr>
        <p:txBody>
          <a:bodyPr>
            <a:noAutofit/>
          </a:bodyPr>
          <a:lstStyle>
            <a:lvl1pPr marL="0" marR="0" indent="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8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noProof="0"/>
              <a:t>마스터 부제목 스타일 편집</a:t>
            </a:r>
            <a:endParaRPr lang="en-US" altLang="ko-KR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180F2A44-14E4-454E-B584-4C783A3EF01A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53651" y="431801"/>
            <a:ext cx="8036700" cy="5994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8" tIns="44450" rIns="90488" bIns="4445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12" name="Line 4">
            <a:extLst>
              <a:ext uri="{FF2B5EF4-FFF2-40B4-BE49-F238E27FC236}">
                <a16:creationId xmlns:a16="http://schemas.microsoft.com/office/drawing/2014/main" id="{9FC7A3B8-E789-4253-B00E-5A80E6A88662}"/>
              </a:ext>
            </a:extLst>
          </p:cNvPr>
          <p:cNvSpPr>
            <a:spLocks noChangeShapeType="1"/>
          </p:cNvSpPr>
          <p:nvPr userDrawn="1"/>
        </p:nvSpPr>
        <p:spPr bwMode="black">
          <a:xfrm>
            <a:off x="1349375" y="3789363"/>
            <a:ext cx="6445250" cy="0"/>
          </a:xfrm>
          <a:prstGeom prst="line">
            <a:avLst/>
          </a:prstGeom>
          <a:noFill/>
          <a:ln w="28575">
            <a:solidFill>
              <a:srgbClr val="0049B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 anchor="ctr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charset="-127"/>
              <a:ea typeface="굴림" charset="-127"/>
              <a:cs typeface="+mn-cs"/>
            </a:endParaRPr>
          </a:p>
        </p:txBody>
      </p:sp>
      <p:pic>
        <p:nvPicPr>
          <p:cNvPr id="13" name="Picture 31" descr="\\10.46.49.50\마케팅커뮤니케이션팀 자료실\20140522_CI Renewal Guideline\로고\ADT캡스\ADT캡스 팔각로고_JPG.jpg">
            <a:extLst>
              <a:ext uri="{FF2B5EF4-FFF2-40B4-BE49-F238E27FC236}">
                <a16:creationId xmlns:a16="http://schemas.microsoft.com/office/drawing/2014/main" id="{06E1D82A-2AA7-4396-8A6B-B514D7046B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263" y="1031875"/>
            <a:ext cx="1387475" cy="138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0C8D4BF5-FBF6-4784-BADC-6C69C1A8C85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44" y="540278"/>
            <a:ext cx="1485900" cy="14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5">
            <a:extLst>
              <a:ext uri="{FF2B5EF4-FFF2-40B4-BE49-F238E27FC236}">
                <a16:creationId xmlns:a16="http://schemas.microsoft.com/office/drawing/2014/main" id="{10C7349A-6F0B-48EE-8FC8-1B6651BA0117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1062038" y="6226283"/>
            <a:ext cx="7018337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2724" tIns="32724" rIns="32724" bIns="32724" anchor="ctr">
            <a:spAutoFit/>
          </a:bodyPr>
          <a:lstStyle>
            <a:lvl1pPr defTabSz="831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31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31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31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31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marR="0" lvl="0" indent="0" algn="ctr" defTabSz="83185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ko-KR" sz="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Univers" pitchFamily="34" charset="0"/>
                <a:ea typeface="굴림" charset="-127"/>
                <a:cs typeface="Arial" charset="0"/>
              </a:rPr>
              <a:t>CONFIDENTIAL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0480376-FE28-4F3B-ABB3-D89682829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097" y="6163540"/>
            <a:ext cx="1641852" cy="15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57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90" y="264068"/>
            <a:ext cx="6872278" cy="428628"/>
          </a:xfrm>
        </p:spPr>
        <p:txBody>
          <a:bodyPr>
            <a:noAutofit/>
          </a:bodyPr>
          <a:lstStyle>
            <a:lvl1pPr algn="l">
              <a:defRPr sz="2400" b="1" baseline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1480" y="758362"/>
            <a:ext cx="8229600" cy="5170968"/>
          </a:xfrm>
        </p:spPr>
        <p:txBody>
          <a:bodyPr/>
          <a:lstStyle>
            <a:lvl1pPr marL="209550" indent="-209550" algn="l" defTabSz="806450">
              <a:lnSpc>
                <a:spcPct val="140000"/>
              </a:lnSpc>
              <a:buClr>
                <a:schemeClr val="tx1">
                  <a:lumMod val="85000"/>
                  <a:lumOff val="15000"/>
                </a:schemeClr>
              </a:buClr>
              <a:buSzPct val="75000"/>
              <a:buFont typeface="Wingdings" pitchFamily="2" charset="2"/>
              <a:buChar char="n"/>
              <a:defRPr sz="1800" b="1"/>
            </a:lvl1pPr>
            <a:lvl2pPr marL="388938" indent="-160338" algn="l" defTabSz="806450">
              <a:lnSpc>
                <a:spcPct val="140000"/>
              </a:lnSpc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Char char="•"/>
              <a:defRPr sz="1600" b="1"/>
            </a:lvl2pPr>
            <a:lvl3pPr marL="914400" indent="0">
              <a:buNone/>
              <a:defRPr sz="1600"/>
            </a:lvl3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  <a:endParaRPr lang="en-US" altLang="ko-KR"/>
          </a:p>
          <a:p>
            <a:pPr lvl="2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65AD10-8822-4F8B-9599-1639D22AE0D9}"/>
              </a:ext>
            </a:extLst>
          </p:cNvPr>
          <p:cNvSpPr txBox="1"/>
          <p:nvPr userDrawn="1"/>
        </p:nvSpPr>
        <p:spPr>
          <a:xfrm>
            <a:off x="6776566" y="6525344"/>
            <a:ext cx="22599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78EC74D-A98E-4D76-82E8-66E486721528}" type="slidenum">
              <a:rPr lang="ko-KR" altLang="en-US" sz="11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pPr algn="r"/>
              <a:t>‹#›</a:t>
            </a:fld>
            <a:endParaRPr lang="ko-KR" altLang="en-US" sz="110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64664D8-18FA-43E9-96E3-043628EF8839}"/>
              </a:ext>
            </a:extLst>
          </p:cNvPr>
          <p:cNvCxnSpPr>
            <a:cxnSpLocks/>
          </p:cNvCxnSpPr>
          <p:nvPr userDrawn="1"/>
        </p:nvCxnSpPr>
        <p:spPr>
          <a:xfrm>
            <a:off x="223838" y="692696"/>
            <a:ext cx="8697221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래픽 10">
            <a:extLst>
              <a:ext uri="{FF2B5EF4-FFF2-40B4-BE49-F238E27FC236}">
                <a16:creationId xmlns:a16="http://schemas.microsoft.com/office/drawing/2014/main" id="{FF973D3D-94E3-4EC1-BF7B-FE069BC0DC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6136" y="6237311"/>
            <a:ext cx="364270" cy="462997"/>
          </a:xfrm>
          <a:prstGeom prst="rect">
            <a:avLst/>
          </a:prstGeom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61234E1D-BAF2-4EA9-9E84-AB48D23606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620" y="6589397"/>
            <a:ext cx="1172554" cy="116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5835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err="1"/>
              <a:t>맑은고딕</a:t>
            </a:r>
            <a:r>
              <a:rPr lang="ko-KR" altLang="en-US"/>
              <a:t> </a:t>
            </a:r>
            <a:r>
              <a:rPr lang="en-US" altLang="ko-KR"/>
              <a:t>18pts / Arial 18pts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7C06D48-56E4-4E78-A7B9-A77416336D9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958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12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jpe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685800" y="2564904"/>
            <a:ext cx="7772400" cy="1229987"/>
          </a:xfrm>
        </p:spPr>
        <p:txBody>
          <a:bodyPr>
            <a:normAutofit/>
          </a:bodyPr>
          <a:lstStyle/>
          <a:p>
            <a:r>
              <a:rPr lang="ko-KR" altLang="en-US" spc="-150" dirty="0">
                <a:latin typeface="+mn-ea"/>
                <a:ea typeface="+mn-ea"/>
                <a:cs typeface="Arial"/>
              </a:rPr>
              <a:t>통합인증</a:t>
            </a:r>
            <a:r>
              <a:rPr lang="en-US" altLang="ko-KR" spc="-150" dirty="0">
                <a:latin typeface="+mn-ea"/>
                <a:ea typeface="+mn-ea"/>
                <a:cs typeface="Arial"/>
              </a:rPr>
              <a:t>(ID </a:t>
            </a:r>
            <a:r>
              <a:rPr lang="ko-KR" altLang="en-US" spc="-150" dirty="0">
                <a:latin typeface="+mn-ea"/>
                <a:ea typeface="+mn-ea"/>
                <a:cs typeface="Arial"/>
              </a:rPr>
              <a:t>통합</a:t>
            </a:r>
            <a:r>
              <a:rPr lang="en-US" altLang="ko-KR" spc="-150" dirty="0">
                <a:latin typeface="+mn-ea"/>
                <a:ea typeface="+mn-ea"/>
                <a:cs typeface="Arial"/>
              </a:rPr>
              <a:t>)</a:t>
            </a:r>
            <a:r>
              <a:rPr lang="ko-KR" altLang="en-US" spc="-150" dirty="0">
                <a:latin typeface="+mn-ea"/>
                <a:ea typeface="+mn-ea"/>
                <a:cs typeface="Arial"/>
              </a:rPr>
              <a:t> 시스템 구축 방안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988D8FF5-B5EE-4EE5-A1A4-F301EB169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7313" y="4508500"/>
            <a:ext cx="6400800" cy="90011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보안기술연구소 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/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영상보안개발팀</a:t>
            </a:r>
            <a:endParaRPr lang="en-US" altLang="ko-KR" sz="2400" b="1" dirty="0">
              <a:solidFill>
                <a:srgbClr val="000000"/>
              </a:solidFill>
              <a:latin typeface="+mn-ea"/>
              <a:ea typeface="+mn-ea"/>
              <a:cs typeface="Arial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2021. </a:t>
            </a:r>
            <a:r>
              <a:rPr lang="en-US" altLang="ko-KR" sz="2000" b="1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7.</a:t>
            </a:r>
            <a:endParaRPr lang="en-US" altLang="ko-KR" sz="2000" b="1" dirty="0">
              <a:solidFill>
                <a:srgbClr val="000000"/>
              </a:solidFill>
              <a:latin typeface="+mn-ea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820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7426E-66A3-445E-A48C-13A99785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90" y="264068"/>
            <a:ext cx="8773437" cy="428628"/>
          </a:xfrm>
        </p:spPr>
        <p:txBody>
          <a:bodyPr/>
          <a:lstStyle/>
          <a:p>
            <a:r>
              <a:rPr lang="ko-KR" altLang="en-US" sz="2000" dirty="0">
                <a:latin typeface="+mn-ea"/>
              </a:rPr>
              <a:t>별첨</a:t>
            </a:r>
            <a:r>
              <a:rPr lang="en-US" altLang="ko-KR" sz="2000" dirty="0">
                <a:latin typeface="+mn-ea"/>
              </a:rPr>
              <a:t>. </a:t>
            </a:r>
            <a:r>
              <a:rPr lang="ko-KR" altLang="en-US" sz="2000" dirty="0">
                <a:latin typeface="+mn-ea"/>
              </a:rPr>
              <a:t>통합 대상 </a:t>
            </a:r>
            <a:r>
              <a:rPr lang="en-US" altLang="ko-KR" sz="2000" dirty="0">
                <a:latin typeface="+mn-ea"/>
              </a:rPr>
              <a:t>DB(</a:t>
            </a:r>
            <a:r>
              <a:rPr lang="ko-KR" altLang="en-US" sz="2000" dirty="0">
                <a:latin typeface="+mn-ea"/>
              </a:rPr>
              <a:t>고객센터</a:t>
            </a:r>
            <a:r>
              <a:rPr lang="en-US" altLang="ko-KR" sz="2000" dirty="0">
                <a:latin typeface="+mn-ea"/>
              </a:rPr>
              <a:t>)</a:t>
            </a:r>
            <a:endParaRPr lang="ko-KR" altLang="en-US" sz="20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0E6987F-2274-4407-A778-28B0FC9B9F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174797"/>
              </p:ext>
            </p:extLst>
          </p:nvPr>
        </p:nvGraphicFramePr>
        <p:xfrm>
          <a:off x="1297576" y="781596"/>
          <a:ext cx="6505303" cy="54864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39282">
                  <a:extLst>
                    <a:ext uri="{9D8B030D-6E8A-4147-A177-3AD203B41FA5}">
                      <a16:colId xmlns:a16="http://schemas.microsoft.com/office/drawing/2014/main" val="1087548434"/>
                    </a:ext>
                  </a:extLst>
                </a:gridCol>
                <a:gridCol w="439438">
                  <a:extLst>
                    <a:ext uri="{9D8B030D-6E8A-4147-A177-3AD203B41FA5}">
                      <a16:colId xmlns:a16="http://schemas.microsoft.com/office/drawing/2014/main" val="673192884"/>
                    </a:ext>
                  </a:extLst>
                </a:gridCol>
                <a:gridCol w="1179971">
                  <a:extLst>
                    <a:ext uri="{9D8B030D-6E8A-4147-A177-3AD203B41FA5}">
                      <a16:colId xmlns:a16="http://schemas.microsoft.com/office/drawing/2014/main" val="3209882319"/>
                    </a:ext>
                  </a:extLst>
                </a:gridCol>
                <a:gridCol w="1873306">
                  <a:extLst>
                    <a:ext uri="{9D8B030D-6E8A-4147-A177-3AD203B41FA5}">
                      <a16:colId xmlns:a16="http://schemas.microsoft.com/office/drawing/2014/main" val="1104052665"/>
                    </a:ext>
                  </a:extLst>
                </a:gridCol>
                <a:gridCol w="1873306">
                  <a:extLst>
                    <a:ext uri="{9D8B030D-6E8A-4147-A177-3AD203B41FA5}">
                      <a16:colId xmlns:a16="http://schemas.microsoft.com/office/drawing/2014/main" val="3806130728"/>
                    </a:ext>
                  </a:extLst>
                </a:gridCol>
              </a:tblGrid>
              <a:tr h="125721">
                <a:tc>
                  <a:txBody>
                    <a:bodyPr/>
                    <a:lstStyle/>
                    <a:p>
                      <a:pPr algn="ctr"/>
                      <a:r>
                        <a:rPr lang="ko-KR" sz="1000" b="1" dirty="0">
                          <a:effectLst/>
                        </a:rPr>
                        <a:t>시스템</a:t>
                      </a:r>
                      <a:endParaRPr lang="ko-KR" sz="1000" b="1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effectLst/>
                        </a:rPr>
                        <a:t>DB</a:t>
                      </a:r>
                      <a:r>
                        <a:rPr lang="ko-KR" sz="1000" b="1" dirty="0">
                          <a:effectLst/>
                        </a:rPr>
                        <a:t>명</a:t>
                      </a:r>
                      <a:endParaRPr lang="ko-KR" sz="1000" b="1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1000" b="1" dirty="0">
                          <a:effectLst/>
                        </a:rPr>
                        <a:t>테이블명</a:t>
                      </a:r>
                      <a:endParaRPr lang="ko-KR" sz="1000" b="1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1000" b="1" dirty="0" err="1">
                          <a:effectLst/>
                        </a:rPr>
                        <a:t>컬럼명</a:t>
                      </a:r>
                      <a:endParaRPr lang="ko-KR" sz="1000" b="1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1000" b="1" dirty="0">
                          <a:effectLst/>
                        </a:rPr>
                        <a:t>설명</a:t>
                      </a:r>
                      <a:endParaRPr lang="ko-KR" sz="1000" b="1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316815"/>
                  </a:ext>
                </a:extLst>
              </a:tr>
              <a:tr h="125721">
                <a:tc rowSpan="4">
                  <a:txBody>
                    <a:bodyPr/>
                    <a:lstStyle/>
                    <a:p>
                      <a:pPr algn="ctr"/>
                      <a:r>
                        <a:rPr lang="ko-KR" sz="1000" dirty="0">
                          <a:effectLst/>
                        </a:rPr>
                        <a:t>고객센터</a:t>
                      </a:r>
                    </a:p>
                    <a:p>
                      <a:pPr algn="ctr"/>
                      <a:r>
                        <a:rPr lang="en-US" sz="1000" dirty="0">
                          <a:effectLst/>
                        </a:rPr>
                        <a:t>App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Csapp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effectLst/>
                        </a:rPr>
                        <a:t>Tb_user</a:t>
                      </a:r>
                      <a:endParaRPr lang="ko-KR" sz="1000" dirty="0" err="1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HPNO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 dirty="0">
                          <a:effectLst/>
                        </a:rPr>
                        <a:t>핸드폰번호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3518680482"/>
                  </a:ext>
                </a:extLst>
              </a:tr>
              <a:tr h="1257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USERID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 dirty="0">
                          <a:effectLst/>
                        </a:rPr>
                        <a:t>사용자계정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3536673942"/>
                  </a:ext>
                </a:extLst>
              </a:tr>
              <a:tr h="1257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PASSWORD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 dirty="0">
                          <a:effectLst/>
                        </a:rPr>
                        <a:t>계정비밀번호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1457080125"/>
                  </a:ext>
                </a:extLst>
              </a:tr>
              <a:tr h="1257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USERNAME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 dirty="0">
                          <a:effectLst/>
                        </a:rPr>
                        <a:t>사용자명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2852504024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EMAIL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E-Mail</a:t>
                      </a:r>
                      <a:r>
                        <a:rPr lang="ko-KR" sz="1000" dirty="0">
                          <a:effectLst/>
                        </a:rPr>
                        <a:t>주소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4028020290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POSITION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 dirty="0">
                          <a:effectLst/>
                        </a:rPr>
                        <a:t>직급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3230063035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FAXNO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FAX</a:t>
                      </a:r>
                      <a:r>
                        <a:rPr lang="ko-KR" sz="1000" dirty="0">
                          <a:effectLst/>
                        </a:rPr>
                        <a:t>번호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3254877044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GUBUN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 dirty="0">
                          <a:effectLst/>
                        </a:rPr>
                        <a:t>사용자구분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747621414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S51CCD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 dirty="0">
                          <a:effectLst/>
                        </a:rPr>
                        <a:t>고객코드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3525975250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S52GCD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 dirty="0" err="1">
                          <a:effectLst/>
                        </a:rPr>
                        <a:t>그로스코드</a:t>
                      </a:r>
                      <a:endParaRPr lang="ko-KR" sz="1000" dirty="0" err="1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948939840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BKCODE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 dirty="0">
                          <a:effectLst/>
                        </a:rPr>
                        <a:t>은행코드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741786327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BKRGCD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 dirty="0" err="1">
                          <a:effectLst/>
                        </a:rPr>
                        <a:t>점번코드</a:t>
                      </a:r>
                      <a:endParaRPr lang="ko-KR" sz="1000" dirty="0" err="1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2079156853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MBKACD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 dirty="0">
                          <a:effectLst/>
                        </a:rPr>
                        <a:t>본점인증코드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2675134337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AUTHYN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 dirty="0">
                          <a:effectLst/>
                        </a:rPr>
                        <a:t>지점관리자 승인여부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509451180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AUTHDATE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 dirty="0">
                          <a:effectLst/>
                        </a:rPr>
                        <a:t>지점관리자 승인일시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3661356750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PUSHYN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PUSH</a:t>
                      </a:r>
                      <a:r>
                        <a:rPr lang="ko-KR" sz="1000" dirty="0" err="1">
                          <a:effectLst/>
                        </a:rPr>
                        <a:t>알림여부</a:t>
                      </a:r>
                      <a:endParaRPr lang="ko-KR" sz="1000" dirty="0" err="1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3020043404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INITDATE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 dirty="0">
                          <a:effectLst/>
                        </a:rPr>
                        <a:t>최초접속일자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2532975750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FINALDATE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 dirty="0">
                          <a:effectLst/>
                        </a:rPr>
                        <a:t>최종접속일시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1412520519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INITPASS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 dirty="0" err="1">
                          <a:effectLst/>
                        </a:rPr>
                        <a:t>비밀번호초기화여부</a:t>
                      </a:r>
                      <a:endParaRPr lang="ko-KR" sz="1000" dirty="0" err="1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3877328523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PASSEXDATE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 dirty="0">
                          <a:effectLst/>
                        </a:rPr>
                        <a:t>비밀번호만료일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2388329437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PASSECNT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 dirty="0">
                          <a:effectLst/>
                        </a:rPr>
                        <a:t>비밀번호 오류횟수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2950448204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PASSLOCK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 dirty="0">
                          <a:effectLst/>
                        </a:rPr>
                        <a:t>비밀번호 오류 </a:t>
                      </a:r>
                      <a:r>
                        <a:rPr lang="ko-KR" sz="1000" dirty="0" err="1">
                          <a:effectLst/>
                        </a:rPr>
                        <a:t>잠김여부</a:t>
                      </a:r>
                      <a:endParaRPr lang="ko-KR" sz="1000" dirty="0" err="1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4174967014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IDSATUS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 dirty="0">
                          <a:effectLst/>
                        </a:rPr>
                        <a:t>계정상태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850442794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GUARDNM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 dirty="0">
                          <a:effectLst/>
                        </a:rPr>
                        <a:t>주경비지상호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3391994995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DIDATA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DI</a:t>
                      </a:r>
                      <a:r>
                        <a:rPr lang="ko-KR" sz="1000" dirty="0">
                          <a:effectLst/>
                        </a:rPr>
                        <a:t>데이터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1261919771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CIDATA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CI</a:t>
                      </a:r>
                      <a:r>
                        <a:rPr lang="ko-KR" sz="1000" dirty="0">
                          <a:effectLst/>
                        </a:rPr>
                        <a:t>데이터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240018953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BIRTHDATE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 dirty="0">
                          <a:effectLst/>
                        </a:rPr>
                        <a:t>생년월일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3802102008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GENDER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 dirty="0">
                          <a:effectLst/>
                        </a:rPr>
                        <a:t>성별</a:t>
                      </a:r>
                      <a:r>
                        <a:rPr lang="en-US" sz="1000" dirty="0">
                          <a:effectLst/>
                        </a:rPr>
                        <a:t>(0:</a:t>
                      </a:r>
                      <a:r>
                        <a:rPr lang="ko-KR" sz="1000" dirty="0">
                          <a:effectLst/>
                        </a:rPr>
                        <a:t>여성</a:t>
                      </a:r>
                      <a:r>
                        <a:rPr lang="en-US" sz="1000" dirty="0">
                          <a:effectLst/>
                        </a:rPr>
                        <a:t>, 1:</a:t>
                      </a:r>
                      <a:r>
                        <a:rPr lang="ko-KR" sz="1000" dirty="0">
                          <a:effectLst/>
                        </a:rPr>
                        <a:t>남성</a:t>
                      </a:r>
                      <a:r>
                        <a:rPr lang="en-US" sz="1000" dirty="0">
                          <a:effectLst/>
                        </a:rPr>
                        <a:t>)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1953535568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EMPNO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 dirty="0">
                          <a:effectLst/>
                        </a:rPr>
                        <a:t>소개자사번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3710123484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CREATEDATE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 dirty="0">
                          <a:effectLst/>
                        </a:rPr>
                        <a:t>생성일자</a:t>
                      </a:r>
                      <a:r>
                        <a:rPr lang="en-US" sz="1000" dirty="0">
                          <a:effectLst/>
                        </a:rPr>
                        <a:t>(</a:t>
                      </a:r>
                      <a:r>
                        <a:rPr lang="ko-KR" sz="1000" dirty="0">
                          <a:effectLst/>
                        </a:rPr>
                        <a:t>가입일자</a:t>
                      </a:r>
                      <a:r>
                        <a:rPr lang="en-US" sz="1000" dirty="0">
                          <a:effectLst/>
                        </a:rPr>
                        <a:t>)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841949233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CREATETIME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 dirty="0">
                          <a:effectLst/>
                        </a:rPr>
                        <a:t>생성시간</a:t>
                      </a:r>
                      <a:r>
                        <a:rPr lang="en-US" sz="1000" dirty="0">
                          <a:effectLst/>
                        </a:rPr>
                        <a:t>(</a:t>
                      </a:r>
                      <a:r>
                        <a:rPr lang="ko-KR" sz="1000" dirty="0">
                          <a:effectLst/>
                        </a:rPr>
                        <a:t>가입시간</a:t>
                      </a:r>
                      <a:r>
                        <a:rPr lang="en-US" sz="1000" dirty="0">
                          <a:effectLst/>
                        </a:rPr>
                        <a:t>)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1179381635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CREATEID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 dirty="0">
                          <a:effectLst/>
                        </a:rPr>
                        <a:t>생성자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2355623904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MODIFYDATE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 dirty="0">
                          <a:effectLst/>
                        </a:rPr>
                        <a:t>수정일자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962256971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MODIFYTIME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 dirty="0">
                          <a:effectLst/>
                        </a:rPr>
                        <a:t>수정시간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3532888958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MODIFYID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tc>
                  <a:txBody>
                    <a:bodyPr/>
                    <a:lstStyle/>
                    <a:p>
                      <a:r>
                        <a:rPr lang="ko-KR" sz="1000" dirty="0" err="1">
                          <a:effectLst/>
                        </a:rPr>
                        <a:t>수정자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36077" marR="36077" marT="0" marB="0" anchor="ctr"/>
                </a:tc>
                <a:extLst>
                  <a:ext uri="{0D108BD9-81ED-4DB2-BD59-A6C34878D82A}">
                    <a16:rowId xmlns:a16="http://schemas.microsoft.com/office/drawing/2014/main" val="609763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537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7426E-66A3-445E-A48C-13A99785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90" y="264068"/>
            <a:ext cx="8773437" cy="428628"/>
          </a:xfrm>
        </p:spPr>
        <p:txBody>
          <a:bodyPr/>
          <a:lstStyle/>
          <a:p>
            <a:r>
              <a:rPr lang="ko-KR" altLang="en-US" sz="2000" dirty="0">
                <a:latin typeface="+mn-ea"/>
              </a:rPr>
              <a:t>별첨</a:t>
            </a:r>
            <a:r>
              <a:rPr lang="en-US" altLang="ko-KR" sz="2000" dirty="0">
                <a:latin typeface="+mn-ea"/>
              </a:rPr>
              <a:t>. </a:t>
            </a:r>
            <a:r>
              <a:rPr lang="ko-KR" altLang="en-US" sz="2000" dirty="0">
                <a:latin typeface="+mn-ea"/>
              </a:rPr>
              <a:t>통합 대상 </a:t>
            </a:r>
            <a:r>
              <a:rPr lang="en-US" altLang="ko-KR" sz="2000" dirty="0">
                <a:latin typeface="+mn-ea"/>
              </a:rPr>
              <a:t>DB(</a:t>
            </a:r>
            <a:r>
              <a:rPr lang="ko-KR" altLang="en-US" sz="2000" dirty="0" err="1">
                <a:latin typeface="+mn-ea"/>
              </a:rPr>
              <a:t>캡스홈</a:t>
            </a:r>
            <a:r>
              <a:rPr lang="en-US" altLang="ko-KR" sz="2000" dirty="0">
                <a:latin typeface="+mn-ea"/>
              </a:rPr>
              <a:t>)</a:t>
            </a:r>
            <a:endParaRPr lang="ko-KR" altLang="en-US" sz="20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FE3BE45-EF12-4122-9B8D-348F401EC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756462"/>
              </p:ext>
            </p:extLst>
          </p:nvPr>
        </p:nvGraphicFramePr>
        <p:xfrm>
          <a:off x="531231" y="757638"/>
          <a:ext cx="7672250" cy="58383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45919">
                  <a:extLst>
                    <a:ext uri="{9D8B030D-6E8A-4147-A177-3AD203B41FA5}">
                      <a16:colId xmlns:a16="http://schemas.microsoft.com/office/drawing/2014/main" val="3021494141"/>
                    </a:ext>
                  </a:extLst>
                </a:gridCol>
                <a:gridCol w="1114697">
                  <a:extLst>
                    <a:ext uri="{9D8B030D-6E8A-4147-A177-3AD203B41FA5}">
                      <a16:colId xmlns:a16="http://schemas.microsoft.com/office/drawing/2014/main" val="64034538"/>
                    </a:ext>
                  </a:extLst>
                </a:gridCol>
                <a:gridCol w="1140823">
                  <a:extLst>
                    <a:ext uri="{9D8B030D-6E8A-4147-A177-3AD203B41FA5}">
                      <a16:colId xmlns:a16="http://schemas.microsoft.com/office/drawing/2014/main" val="3932647015"/>
                    </a:ext>
                  </a:extLst>
                </a:gridCol>
                <a:gridCol w="3770811">
                  <a:extLst>
                    <a:ext uri="{9D8B030D-6E8A-4147-A177-3AD203B41FA5}">
                      <a16:colId xmlns:a16="http://schemas.microsoft.com/office/drawing/2014/main" val="3934739677"/>
                    </a:ext>
                  </a:extLst>
                </a:gridCol>
              </a:tblGrid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DB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backend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773245"/>
                  </a:ext>
                </a:extLst>
              </a:tr>
              <a:tr h="228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테이블명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sys_user_info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회원 정보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481192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err="1">
                          <a:effectLst/>
                        </a:rPr>
                        <a:t>컬럼명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타입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null</a:t>
                      </a:r>
                      <a:r>
                        <a:rPr lang="ko-KR" altLang="en-US" sz="1200" u="none" strike="noStrike">
                          <a:effectLst/>
                        </a:rPr>
                        <a:t>여부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설명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73169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varchar(50)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2809806878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kun_id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varchar(50)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계약번호</a:t>
                      </a: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1658542488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master_id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varchar(50)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2766505040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ismaster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varchar(1)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NOT NULL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여부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1380337016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user_name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varchar(100)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이름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006077752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company_name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varchar(100)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계약명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945186588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Isactivate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varchar(1)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활성화 여부</a:t>
                      </a: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4071539242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del_yn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varchar(1)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 여부</a:t>
                      </a: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8161277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user_status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varchar(20)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상태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초대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 동의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4059825428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creator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varchar(50)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생성자</a:t>
                      </a: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852552678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creation_time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datetime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 일시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364094960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modifier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varchar(50)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변경자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2075205003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modified_time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datetime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 일시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307845818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cp_id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varchar(255)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 휴대폰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4051228044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os_type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varchar(10)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 휴대폰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</a:t>
                      </a: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2484328948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locale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varchar(5)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언어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35960713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invader_push_yn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varchar(1)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움직임감지 알림 수신 여부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983774231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visitor_push_yn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varchar(1)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방문자 알림 수신 여부</a:t>
                      </a: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1537092697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security_push_yn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varchar(1)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경비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해제 알림 수신 여부</a:t>
                      </a: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1282800766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zone_open_push_yn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varchar(1)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감지기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출입문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열림 수신 여부</a:t>
                      </a: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866426850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notice_push_n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varchar(1)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수신 여부</a:t>
                      </a: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465886889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selected_space_id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int(11)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 경비장소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1398486104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salt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varchar(256)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암호화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salt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</a:t>
                      </a: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2246021657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gasvalve_push_yn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varchar(1)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가스밸브 알림 수신 여부</a:t>
                      </a: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527624398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survey_time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datetime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설문조사 일시</a:t>
                      </a: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403720737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login_fail_cnt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int(11)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실패 횟수</a:t>
                      </a: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2493044459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pass_id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varchar(200)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간편로그인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068506278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ci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varchar(200)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CI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738932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4090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7426E-66A3-445E-A48C-13A99785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90" y="264068"/>
            <a:ext cx="8773437" cy="428628"/>
          </a:xfrm>
        </p:spPr>
        <p:txBody>
          <a:bodyPr/>
          <a:lstStyle/>
          <a:p>
            <a:r>
              <a:rPr lang="ko-KR" altLang="en-US" sz="2000" dirty="0">
                <a:latin typeface="+mn-ea"/>
              </a:rPr>
              <a:t>별첨</a:t>
            </a:r>
            <a:r>
              <a:rPr lang="en-US" altLang="ko-KR" sz="2000" dirty="0">
                <a:latin typeface="+mn-ea"/>
              </a:rPr>
              <a:t>. </a:t>
            </a:r>
            <a:r>
              <a:rPr lang="ko-KR" altLang="en-US" sz="2000" dirty="0">
                <a:latin typeface="+mn-ea"/>
              </a:rPr>
              <a:t>통합 대상 </a:t>
            </a:r>
            <a:r>
              <a:rPr lang="en-US" altLang="ko-KR" sz="2000" dirty="0">
                <a:latin typeface="+mn-ea"/>
              </a:rPr>
              <a:t>DB(</a:t>
            </a:r>
            <a:r>
              <a:rPr lang="ko-KR" altLang="en-US" sz="2000" dirty="0" err="1">
                <a:latin typeface="+mn-ea"/>
              </a:rPr>
              <a:t>캡스홈</a:t>
            </a:r>
            <a:r>
              <a:rPr lang="en-US" altLang="ko-KR" sz="2000" dirty="0">
                <a:latin typeface="+mn-ea"/>
              </a:rPr>
              <a:t>)</a:t>
            </a:r>
            <a:endParaRPr lang="ko-KR" altLang="en-US" sz="20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592622B-43D4-4FEA-AEC8-4DC5CFA96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508752"/>
              </p:ext>
            </p:extLst>
          </p:nvPr>
        </p:nvGraphicFramePr>
        <p:xfrm>
          <a:off x="539940" y="757638"/>
          <a:ext cx="7672250" cy="58383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55215">
                  <a:extLst>
                    <a:ext uri="{9D8B030D-6E8A-4147-A177-3AD203B41FA5}">
                      <a16:colId xmlns:a16="http://schemas.microsoft.com/office/drawing/2014/main" val="3021494141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64034538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3932647015"/>
                    </a:ext>
                  </a:extLst>
                </a:gridCol>
                <a:gridCol w="3422475">
                  <a:extLst>
                    <a:ext uri="{9D8B030D-6E8A-4147-A177-3AD203B41FA5}">
                      <a16:colId xmlns:a16="http://schemas.microsoft.com/office/drawing/2014/main" val="3934739677"/>
                    </a:ext>
                  </a:extLst>
                </a:gridCol>
              </a:tblGrid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DB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oauth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773245"/>
                  </a:ext>
                </a:extLst>
              </a:tr>
              <a:tr h="228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테이블명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oauth_client_details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u="none" strike="noStrike" dirty="0">
                          <a:effectLst/>
                        </a:rPr>
                        <a:t>회원 인증 정보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1616481192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컬럼명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타입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null</a:t>
                      </a:r>
                      <a:r>
                        <a:rPr lang="ko-KR" altLang="en-US" sz="1200" u="none" strike="noStrike">
                          <a:effectLst/>
                        </a:rPr>
                        <a:t>여부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설명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73169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client_id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varchar(100)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2809806878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client_secret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varchar(256)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패스워드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암호화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1658542488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client_name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varchar(100)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이름</a:t>
                      </a: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2766505040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client_type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varchar(45)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타입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1380337016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client_state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varchar(20)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상태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006077752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auth_type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varchar(45)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본인인증 타입</a:t>
                      </a: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945186588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varchar(256)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4071539242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kun_no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varchar(10)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청구코드</a:t>
                      </a: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8161277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mobile_no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varchar(100)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휴대전화번호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암호화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4059825428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birth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varchar(8)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생년월일 </a:t>
                      </a: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852552678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authorities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varchar(256)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ROLE</a:t>
                      </a: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364094960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authorization_grant_types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varchar(256)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 부여 타입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2075205003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scope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varchar(256)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 부여 범위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307845818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access_token_validity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int(11)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 토큰 유효 기간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4051228044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last_access_time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datetime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마지막 로그인 시간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2484328948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creator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varchar(256)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생성자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35960713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creation_time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datetime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 일시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983774231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modifier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varchar(256)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변경자</a:t>
                      </a: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1537092697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modified_time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datetime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 일시</a:t>
                      </a: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1282800766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suspend_sms_date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datetime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NULL</a:t>
                      </a: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 중지 통보 일시</a:t>
                      </a: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866426850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465886889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1398486104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2246021657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527624398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403720737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2493044459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068506278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738932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4693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8E669B-FAFF-43F1-8A2B-EB272C073D6E}"/>
              </a:ext>
            </a:extLst>
          </p:cNvPr>
          <p:cNvSpPr txBox="1"/>
          <p:nvPr/>
        </p:nvSpPr>
        <p:spPr>
          <a:xfrm>
            <a:off x="0" y="314096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+mn-ea"/>
                <a:ea typeface="+mn-ea"/>
              </a:rPr>
              <a:t>End of Document</a:t>
            </a:r>
            <a:endParaRPr lang="ko-KR" altLang="en-US" sz="2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0397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7426E-66A3-445E-A48C-13A99785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90" y="264068"/>
            <a:ext cx="8773437" cy="428628"/>
          </a:xfrm>
        </p:spPr>
        <p:txBody>
          <a:bodyPr/>
          <a:lstStyle/>
          <a:p>
            <a:r>
              <a:rPr lang="ko-KR" altLang="en-US" sz="2000" dirty="0">
                <a:latin typeface="+mn-ea"/>
              </a:rPr>
              <a:t>현황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A02B5F-BBBC-48BE-88E8-D00E4E672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758362"/>
            <a:ext cx="8229600" cy="525154"/>
          </a:xfrm>
        </p:spPr>
        <p:txBody>
          <a:bodyPr/>
          <a:lstStyle/>
          <a:p>
            <a:r>
              <a:rPr lang="ko-KR" altLang="en-US" sz="1600" dirty="0">
                <a:latin typeface="+mn-ea"/>
              </a:rPr>
              <a:t>주요서비스 앱 계정 총 </a:t>
            </a:r>
            <a:r>
              <a:rPr lang="en-US" altLang="ko-KR" sz="1600" dirty="0">
                <a:latin typeface="+mn-ea"/>
              </a:rPr>
              <a:t>70</a:t>
            </a:r>
            <a:r>
              <a:rPr lang="ko-KR" altLang="en-US" sz="1600" dirty="0" err="1">
                <a:latin typeface="+mn-ea"/>
              </a:rPr>
              <a:t>만건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뷰가드 </a:t>
            </a:r>
            <a:r>
              <a:rPr lang="en-US" altLang="ko-KR" sz="1600" dirty="0">
                <a:latin typeface="+mn-ea"/>
              </a:rPr>
              <a:t>64.7%, </a:t>
            </a:r>
            <a:r>
              <a:rPr lang="ko-KR" altLang="en-US" sz="1600" dirty="0" err="1">
                <a:latin typeface="+mn-ea"/>
              </a:rPr>
              <a:t>캡스홈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18.6%, </a:t>
            </a:r>
            <a:r>
              <a:rPr lang="ko-KR" altLang="en-US" sz="1600" dirty="0">
                <a:latin typeface="+mn-ea"/>
              </a:rPr>
              <a:t>고객센터 </a:t>
            </a:r>
            <a:r>
              <a:rPr lang="en-US" altLang="ko-KR" sz="1600" dirty="0">
                <a:latin typeface="+mn-ea"/>
              </a:rPr>
              <a:t>16.6%</a:t>
            </a:r>
          </a:p>
          <a:p>
            <a:pPr lvl="1"/>
            <a:r>
              <a:rPr lang="ko-KR" altLang="en-US" sz="1200" b="0" dirty="0">
                <a:latin typeface="+mn-ea"/>
              </a:rPr>
              <a:t>고객계정은 각 시스템에서 각각 회원가입</a:t>
            </a:r>
            <a:r>
              <a:rPr lang="en-US" altLang="ko-KR" sz="1200" b="0" dirty="0">
                <a:latin typeface="+mn-ea"/>
              </a:rPr>
              <a:t>, </a:t>
            </a:r>
            <a:r>
              <a:rPr lang="ko-KR" altLang="en-US" sz="1200" b="0" dirty="0">
                <a:latin typeface="+mn-ea"/>
              </a:rPr>
              <a:t>앱 가입 시 이미 등록된 </a:t>
            </a:r>
            <a:r>
              <a:rPr lang="en-US" altLang="ko-KR" sz="1200" b="0" dirty="0">
                <a:latin typeface="+mn-ea"/>
              </a:rPr>
              <a:t>ID</a:t>
            </a:r>
            <a:r>
              <a:rPr lang="ko-KR" altLang="en-US" sz="1200" b="0" dirty="0">
                <a:latin typeface="+mn-ea"/>
              </a:rPr>
              <a:t>가 있을 경우</a:t>
            </a:r>
            <a:r>
              <a:rPr lang="en-US" altLang="ko-KR" sz="1200" b="0" dirty="0">
                <a:latin typeface="+mn-ea"/>
              </a:rPr>
              <a:t>, </a:t>
            </a:r>
            <a:r>
              <a:rPr lang="ko-KR" altLang="en-US" sz="1200" b="0" dirty="0">
                <a:latin typeface="+mn-ea"/>
              </a:rPr>
              <a:t>다른 아이디를 사용해야 함</a:t>
            </a:r>
            <a:r>
              <a:rPr lang="en-US" altLang="ko-KR" sz="1200" b="0" dirty="0">
                <a:latin typeface="+mn-ea"/>
              </a:rPr>
              <a:t>. </a:t>
            </a:r>
            <a:r>
              <a:rPr lang="ko-KR" altLang="en-US" sz="1200" b="0" dirty="0">
                <a:latin typeface="+mn-ea"/>
              </a:rPr>
              <a:t>개인별 너무 많은 </a:t>
            </a:r>
            <a:r>
              <a:rPr lang="en-US" altLang="ko-KR" sz="1200" b="0" dirty="0">
                <a:latin typeface="+mn-ea"/>
              </a:rPr>
              <a:t>ID/PW</a:t>
            </a:r>
            <a:r>
              <a:rPr lang="ko-KR" altLang="en-US" sz="1200" b="0" dirty="0">
                <a:latin typeface="+mn-ea"/>
              </a:rPr>
              <a:t>를 가지고 있어 관리가 어려움</a:t>
            </a:r>
            <a:r>
              <a:rPr lang="en-US" altLang="ko-KR" sz="1200" b="0" dirty="0">
                <a:latin typeface="+mn-ea"/>
              </a:rPr>
              <a:t>.</a:t>
            </a:r>
            <a:endParaRPr lang="ko-KR" altLang="en-US" sz="1200" b="0" dirty="0">
              <a:latin typeface="+mn-ea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337F987-ABF0-435C-B1F0-4F508B1FD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809850"/>
              </p:ext>
            </p:extLst>
          </p:nvPr>
        </p:nvGraphicFramePr>
        <p:xfrm>
          <a:off x="2648158" y="1764256"/>
          <a:ext cx="3410485" cy="87028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73516">
                  <a:extLst>
                    <a:ext uri="{9D8B030D-6E8A-4147-A177-3AD203B41FA5}">
                      <a16:colId xmlns:a16="http://schemas.microsoft.com/office/drawing/2014/main" val="3249068909"/>
                    </a:ext>
                  </a:extLst>
                </a:gridCol>
                <a:gridCol w="1075386">
                  <a:extLst>
                    <a:ext uri="{9D8B030D-6E8A-4147-A177-3AD203B41FA5}">
                      <a16:colId xmlns:a16="http://schemas.microsoft.com/office/drawing/2014/main" val="1699112015"/>
                    </a:ext>
                  </a:extLst>
                </a:gridCol>
                <a:gridCol w="855599">
                  <a:extLst>
                    <a:ext uri="{9D8B030D-6E8A-4147-A177-3AD203B41FA5}">
                      <a16:colId xmlns:a16="http://schemas.microsoft.com/office/drawing/2014/main" val="2528974937"/>
                    </a:ext>
                  </a:extLst>
                </a:gridCol>
                <a:gridCol w="705984">
                  <a:extLst>
                    <a:ext uri="{9D8B030D-6E8A-4147-A177-3AD203B41FA5}">
                      <a16:colId xmlns:a16="http://schemas.microsoft.com/office/drawing/2014/main" val="4192811754"/>
                    </a:ext>
                  </a:extLst>
                </a:gridCol>
              </a:tblGrid>
              <a:tr h="189568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 dirty="0">
                          <a:effectLst/>
                        </a:rPr>
                        <a:t>구분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 dirty="0">
                          <a:effectLst/>
                        </a:rPr>
                        <a:t>모바일 앱 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 dirty="0">
                          <a:effectLst/>
                        </a:rPr>
                        <a:t>계정수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>
                          <a:effectLst/>
                        </a:rPr>
                        <a:t>%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44667"/>
                  </a:ext>
                </a:extLst>
              </a:tr>
              <a:tr h="148635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u="none" strike="noStrike">
                          <a:effectLst/>
                        </a:rPr>
                        <a:t>주요앱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41564" marB="4156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u="none" strike="noStrike" dirty="0">
                          <a:effectLst/>
                        </a:rPr>
                        <a:t>뷰가드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>
                          <a:effectLst/>
                        </a:rPr>
                        <a:t>445,315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u="none" strike="noStrike" dirty="0">
                          <a:effectLst/>
                        </a:rPr>
                        <a:t>64.71%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0548900"/>
                  </a:ext>
                </a:extLst>
              </a:tr>
              <a:tr h="1486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u="none" strike="noStrike">
                          <a:effectLst/>
                        </a:rPr>
                        <a:t>고객센터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>
                          <a:effectLst/>
                        </a:rPr>
                        <a:t>114,730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u="none" strike="noStrike" dirty="0">
                          <a:effectLst/>
                        </a:rPr>
                        <a:t>16.67%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8152580"/>
                  </a:ext>
                </a:extLst>
              </a:tr>
              <a:tr h="1486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u="none" strike="noStrike">
                          <a:effectLst/>
                        </a:rPr>
                        <a:t>캡스홈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128,141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u="none" strike="noStrike" dirty="0">
                          <a:effectLst/>
                        </a:rPr>
                        <a:t>18.62%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6649341"/>
                  </a:ext>
                </a:extLst>
              </a:tr>
              <a:tr h="234816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Total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41564" marB="4156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u="none" strike="noStrike" dirty="0">
                          <a:effectLst/>
                        </a:rPr>
                        <a:t>723,844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u="none" strike="noStrike" dirty="0">
                          <a:effectLst/>
                        </a:rPr>
                        <a:t>100%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7926956"/>
                  </a:ext>
                </a:extLst>
              </a:tr>
            </a:tbl>
          </a:graphicData>
        </a:graphic>
      </p:graphicFrame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EC846B59-DB35-4223-97C7-AC9791C62023}"/>
              </a:ext>
            </a:extLst>
          </p:cNvPr>
          <p:cNvSpPr txBox="1">
            <a:spLocks/>
          </p:cNvSpPr>
          <p:nvPr/>
        </p:nvSpPr>
        <p:spPr bwMode="auto">
          <a:xfrm>
            <a:off x="411480" y="2717614"/>
            <a:ext cx="8229600" cy="52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9550" indent="-209550" algn="l" defTabSz="806450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75000"/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8938" indent="-160338" algn="l" defTabSz="806450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latin typeface="+mn-ea"/>
              </a:rPr>
              <a:t>계약자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직원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가족회원이 주요서비스별 각각 가입으로 </a:t>
            </a:r>
            <a:r>
              <a:rPr lang="en-US" altLang="ko-KR" sz="1600" dirty="0">
                <a:latin typeface="+mn-ea"/>
              </a:rPr>
              <a:t>ID/PW </a:t>
            </a:r>
            <a:r>
              <a:rPr lang="ko-KR" altLang="en-US" sz="1600" dirty="0">
                <a:latin typeface="+mn-ea"/>
              </a:rPr>
              <a:t>관리의 어려움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ko-KR" altLang="en-US" sz="1200" b="0" dirty="0">
                <a:latin typeface="+mn-ea"/>
              </a:rPr>
              <a:t>회원인증과 권한인증을 각 시스템별 개별정책으로 관리되고 있어</a:t>
            </a:r>
            <a:r>
              <a:rPr lang="en-US" altLang="ko-KR" sz="1200" b="0" dirty="0">
                <a:latin typeface="+mn-ea"/>
              </a:rPr>
              <a:t>, </a:t>
            </a:r>
            <a:r>
              <a:rPr lang="ko-KR" altLang="en-US" sz="1200" b="0" dirty="0">
                <a:latin typeface="+mn-ea"/>
              </a:rPr>
              <a:t>회원가입</a:t>
            </a:r>
            <a:r>
              <a:rPr lang="en-US" altLang="ko-KR" sz="1200" b="0" dirty="0">
                <a:latin typeface="+mn-ea"/>
              </a:rPr>
              <a:t>, ID</a:t>
            </a:r>
            <a:r>
              <a:rPr lang="ko-KR" altLang="en-US" sz="1200" b="0" dirty="0">
                <a:latin typeface="+mn-ea"/>
              </a:rPr>
              <a:t>찾기</a:t>
            </a:r>
            <a:r>
              <a:rPr lang="en-US" altLang="ko-KR" sz="1200" b="0" dirty="0">
                <a:latin typeface="+mn-ea"/>
              </a:rPr>
              <a:t>, </a:t>
            </a:r>
            <a:r>
              <a:rPr lang="ko-KR" altLang="en-US" sz="1200" b="0" dirty="0">
                <a:latin typeface="+mn-ea"/>
              </a:rPr>
              <a:t>비밀번호 찾기 등의 서비스 방법 제공서비스가 통일되어 있지 않음 </a:t>
            </a:r>
            <a:endParaRPr lang="en-US" altLang="ko-KR" sz="1200" b="0" dirty="0">
              <a:latin typeface="+mn-ea"/>
            </a:endParaRPr>
          </a:p>
        </p:txBody>
      </p:sp>
      <p:pic>
        <p:nvPicPr>
          <p:cNvPr id="15" name="그림 14" descr="텍스트, 클립아트, 스크린샷이(가) 표시된 사진&#10;&#10;자동 생성된 설명">
            <a:extLst>
              <a:ext uri="{FF2B5EF4-FFF2-40B4-BE49-F238E27FC236}">
                <a16:creationId xmlns:a16="http://schemas.microsoft.com/office/drawing/2014/main" id="{E856C1D9-EAA6-4778-951A-C37877DBEE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55" b="26849"/>
          <a:stretch/>
        </p:blipFill>
        <p:spPr>
          <a:xfrm>
            <a:off x="1992241" y="3933707"/>
            <a:ext cx="482873" cy="46276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E913CFB-2251-4C76-8378-FC6C0243F1D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89" b="26728"/>
          <a:stretch/>
        </p:blipFill>
        <p:spPr>
          <a:xfrm>
            <a:off x="1992241" y="5508774"/>
            <a:ext cx="482873" cy="47384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64E0EF3-B336-4839-BBE2-B84A4CF1F4D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07" b="26281"/>
          <a:stretch/>
        </p:blipFill>
        <p:spPr>
          <a:xfrm>
            <a:off x="1992241" y="4708765"/>
            <a:ext cx="482873" cy="48433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F3BD0BA-1C61-4EF3-A9B0-A7D9818DB2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906" y="3944029"/>
            <a:ext cx="442333" cy="4618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167150F-1549-4D45-AA98-B5CA3023C1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951" y="5525843"/>
            <a:ext cx="435827" cy="4553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0247BD9-D40D-4403-B61D-CF3026F6D3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3286" y="4704325"/>
            <a:ext cx="442333" cy="48786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4AC5E12-46D3-426D-B95F-A655734DE14F}"/>
              </a:ext>
            </a:extLst>
          </p:cNvPr>
          <p:cNvSpPr/>
          <p:nvPr/>
        </p:nvSpPr>
        <p:spPr>
          <a:xfrm>
            <a:off x="814263" y="4397630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계약자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FBD1B6A-23DE-4405-A529-290EF7C7AC68}"/>
              </a:ext>
            </a:extLst>
          </p:cNvPr>
          <p:cNvSpPr/>
          <p:nvPr/>
        </p:nvSpPr>
        <p:spPr>
          <a:xfrm>
            <a:off x="873828" y="6012107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가족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32084CA-AEEB-4055-B6D2-AAB7A29D5369}"/>
              </a:ext>
            </a:extLst>
          </p:cNvPr>
          <p:cNvSpPr/>
          <p:nvPr/>
        </p:nvSpPr>
        <p:spPr>
          <a:xfrm>
            <a:off x="872331" y="5185534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직원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D5E53ED-413C-4AA2-903B-F17B7C42B61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834" y="3954442"/>
            <a:ext cx="420698" cy="4206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72FC2DF9-47FE-4B6C-A1F2-0AB73E3060A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834" y="4757951"/>
            <a:ext cx="420698" cy="4206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28E91EF1-D0F7-4EAD-A51C-9AA56C18185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834" y="5535348"/>
            <a:ext cx="420698" cy="4206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220B6BFE-ECBD-47DB-93CD-060977B0AA9D}"/>
              </a:ext>
            </a:extLst>
          </p:cNvPr>
          <p:cNvSpPr/>
          <p:nvPr/>
        </p:nvSpPr>
        <p:spPr>
          <a:xfrm>
            <a:off x="2736275" y="4059354"/>
            <a:ext cx="901356" cy="162164"/>
          </a:xfrm>
          <a:prstGeom prst="rightArrow">
            <a:avLst>
              <a:gd name="adj1" fmla="val 58822"/>
              <a:gd name="adj2" fmla="val 37835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2B8009E3-C35D-444F-9399-0C2CB80E2578}"/>
              </a:ext>
            </a:extLst>
          </p:cNvPr>
          <p:cNvSpPr/>
          <p:nvPr/>
        </p:nvSpPr>
        <p:spPr>
          <a:xfrm>
            <a:off x="2729038" y="4830068"/>
            <a:ext cx="901356" cy="162164"/>
          </a:xfrm>
          <a:prstGeom prst="rightArrow">
            <a:avLst>
              <a:gd name="adj1" fmla="val 58822"/>
              <a:gd name="adj2" fmla="val 37835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8CFA2C71-F46D-4DA6-93DB-E308E6F55E2A}"/>
              </a:ext>
            </a:extLst>
          </p:cNvPr>
          <p:cNvSpPr/>
          <p:nvPr/>
        </p:nvSpPr>
        <p:spPr>
          <a:xfrm>
            <a:off x="2736275" y="5607465"/>
            <a:ext cx="901356" cy="162164"/>
          </a:xfrm>
          <a:prstGeom prst="rightArrow">
            <a:avLst>
              <a:gd name="adj1" fmla="val 58822"/>
              <a:gd name="adj2" fmla="val 37835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3F7544F-2EB7-4A9A-9BE3-C9D3B023A5E3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1359239" y="4174953"/>
            <a:ext cx="633002" cy="1570746"/>
          </a:xfrm>
          <a:prstGeom prst="straightConnector1">
            <a:avLst/>
          </a:prstGeom>
          <a:noFill/>
          <a:ln w="63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tailEnd type="triangle" w="sm" len="sm"/>
          </a:ln>
          <a:effectLst/>
        </p:spPr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0FDF0DD-3836-45A3-897D-5E497572A37F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 flipV="1">
            <a:off x="1355619" y="4165091"/>
            <a:ext cx="636622" cy="783168"/>
          </a:xfrm>
          <a:prstGeom prst="straightConnector1">
            <a:avLst/>
          </a:prstGeom>
          <a:noFill/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tailEnd type="triangle" w="sm" len="sm"/>
          </a:ln>
          <a:effectLst/>
        </p:spPr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359C17E-3BFC-446C-B977-E6B70653C5BB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1355619" y="4948259"/>
            <a:ext cx="636622" cy="797440"/>
          </a:xfrm>
          <a:prstGeom prst="straightConnector1">
            <a:avLst/>
          </a:prstGeom>
          <a:noFill/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tailEnd type="triangle" w="sm" len="sm"/>
          </a:ln>
          <a:effectLst/>
        </p:spPr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5C6F58E-52B6-45F4-AE5F-61AE8C3AEA1E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1355619" y="4948259"/>
            <a:ext cx="636622" cy="2674"/>
          </a:xfrm>
          <a:prstGeom prst="straightConnector1">
            <a:avLst/>
          </a:prstGeom>
          <a:noFill/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tailEnd type="triangle" w="sm" len="sm"/>
          </a:ln>
          <a:effectLst/>
        </p:spPr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C4A7542-C6F8-40C5-BCAC-8E717C90A630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 flipV="1">
            <a:off x="1359239" y="4165091"/>
            <a:ext cx="633002" cy="9862"/>
          </a:xfrm>
          <a:prstGeom prst="straightConnector1">
            <a:avLst/>
          </a:prstGeom>
          <a:noFill/>
          <a:ln w="63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tailEnd type="triangle" w="sm" len="sm"/>
          </a:ln>
          <a:effectLst/>
        </p:spPr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C63EC3F-B1DB-4F18-BB00-CC1FA5DD383A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 flipV="1">
            <a:off x="1350778" y="4950933"/>
            <a:ext cx="641463" cy="802582"/>
          </a:xfrm>
          <a:prstGeom prst="straightConnector1">
            <a:avLst/>
          </a:prstGeom>
          <a:noFill/>
          <a:ln w="635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miter lim="800000"/>
            <a:tailEnd type="triangle" w="sm" len="sm"/>
          </a:ln>
          <a:effectLst/>
        </p:spPr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B92C63F4-10F6-4EFF-8C60-30C7DD6851F6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1350778" y="4165091"/>
            <a:ext cx="641463" cy="1588424"/>
          </a:xfrm>
          <a:prstGeom prst="straightConnector1">
            <a:avLst/>
          </a:prstGeom>
          <a:noFill/>
          <a:ln w="635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miter lim="800000"/>
            <a:tailEnd type="triangle" w="sm" len="sm"/>
          </a:ln>
          <a:effectLst/>
        </p:spPr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BDD508D-E78A-453B-867F-761723DD556A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1359239" y="4174953"/>
            <a:ext cx="633002" cy="775980"/>
          </a:xfrm>
          <a:prstGeom prst="straightConnector1">
            <a:avLst/>
          </a:prstGeom>
          <a:noFill/>
          <a:ln w="63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tailEnd type="triangle" w="sm" len="sm"/>
          </a:ln>
          <a:effectLst/>
        </p:spPr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549EBBC-D686-41D6-8D1B-50B954DE91E6}"/>
              </a:ext>
            </a:extLst>
          </p:cNvPr>
          <p:cNvSpPr/>
          <p:nvPr/>
        </p:nvSpPr>
        <p:spPr>
          <a:xfrm>
            <a:off x="2690876" y="3902850"/>
            <a:ext cx="97013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dirty="0">
                <a:latin typeface="+mn-ea"/>
              </a:rPr>
              <a:t>가입</a:t>
            </a:r>
            <a:r>
              <a:rPr lang="en-US" altLang="ko-KR" sz="900" dirty="0">
                <a:latin typeface="+mn-ea"/>
              </a:rPr>
              <a:t>/</a:t>
            </a:r>
            <a:r>
              <a:rPr lang="ko-KR" altLang="en-US" sz="900" dirty="0">
                <a:latin typeface="+mn-ea"/>
              </a:rPr>
              <a:t>탈퇴</a:t>
            </a:r>
            <a:r>
              <a:rPr lang="en-US" altLang="ko-KR" sz="900" dirty="0">
                <a:latin typeface="+mn-ea"/>
              </a:rPr>
              <a:t>/</a:t>
            </a:r>
            <a:r>
              <a:rPr lang="ko-KR" altLang="en-US" sz="900" dirty="0">
                <a:latin typeface="+mn-ea"/>
              </a:rPr>
              <a:t>변경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56D2B82-4282-4011-8929-10D7D9B3114A}"/>
              </a:ext>
            </a:extLst>
          </p:cNvPr>
          <p:cNvSpPr/>
          <p:nvPr/>
        </p:nvSpPr>
        <p:spPr>
          <a:xfrm>
            <a:off x="2812683" y="5770291"/>
            <a:ext cx="6655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600" dirty="0">
                <a:latin typeface="+mn-ea"/>
              </a:rPr>
              <a:t>계약번호</a:t>
            </a:r>
            <a:endParaRPr lang="en-US" altLang="ko-KR" sz="600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600" dirty="0">
                <a:latin typeface="+mn-ea"/>
              </a:rPr>
              <a:t>전화번호</a:t>
            </a:r>
            <a:endParaRPr lang="en-US" altLang="ko-KR" sz="600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600" dirty="0">
                <a:latin typeface="+mn-ea"/>
              </a:rPr>
              <a:t>이름</a:t>
            </a:r>
            <a:endParaRPr lang="en-US" altLang="ko-KR" sz="600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600" dirty="0">
                <a:latin typeface="+mn-ea"/>
              </a:rPr>
              <a:t>생년월일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C7DE941-9A40-461E-AD90-8240D17938F8}"/>
              </a:ext>
            </a:extLst>
          </p:cNvPr>
          <p:cNvSpPr/>
          <p:nvPr/>
        </p:nvSpPr>
        <p:spPr>
          <a:xfrm>
            <a:off x="2823688" y="4943718"/>
            <a:ext cx="6655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600" dirty="0">
                <a:latin typeface="+mn-ea"/>
              </a:rPr>
              <a:t>계약번호</a:t>
            </a:r>
            <a:endParaRPr lang="en-US" altLang="ko-KR" sz="600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600" dirty="0">
                <a:latin typeface="+mn-ea"/>
              </a:rPr>
              <a:t>전화번호</a:t>
            </a:r>
            <a:endParaRPr lang="en-US" altLang="ko-KR" sz="600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600" dirty="0">
                <a:latin typeface="+mn-ea"/>
              </a:rPr>
              <a:t>이름</a:t>
            </a:r>
            <a:endParaRPr lang="en-US" altLang="ko-KR" sz="600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600" dirty="0">
                <a:latin typeface="+mn-ea"/>
              </a:rPr>
              <a:t>생년월일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F463643-4A8E-4401-900D-EBA82B1174B3}"/>
              </a:ext>
            </a:extLst>
          </p:cNvPr>
          <p:cNvSpPr/>
          <p:nvPr/>
        </p:nvSpPr>
        <p:spPr>
          <a:xfrm>
            <a:off x="2812682" y="4173132"/>
            <a:ext cx="6655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600" dirty="0">
                <a:latin typeface="+mn-ea"/>
              </a:rPr>
              <a:t>계약번호</a:t>
            </a:r>
            <a:endParaRPr lang="en-US" altLang="ko-KR" sz="600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600" dirty="0">
                <a:latin typeface="+mn-ea"/>
              </a:rPr>
              <a:t>전화번호</a:t>
            </a:r>
            <a:endParaRPr lang="en-US" altLang="ko-KR" sz="600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600" dirty="0">
                <a:latin typeface="+mn-ea"/>
              </a:rPr>
              <a:t>이름</a:t>
            </a:r>
            <a:endParaRPr lang="en-US" altLang="ko-KR" sz="600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600" dirty="0">
                <a:latin typeface="+mn-ea"/>
              </a:rPr>
              <a:t>생년월일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2A5CF94-FDE7-418A-8FFF-CFDE35242C4B}"/>
              </a:ext>
            </a:extLst>
          </p:cNvPr>
          <p:cNvSpPr/>
          <p:nvPr/>
        </p:nvSpPr>
        <p:spPr>
          <a:xfrm>
            <a:off x="2690876" y="4688451"/>
            <a:ext cx="97013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dirty="0">
                <a:latin typeface="+mn-ea"/>
              </a:rPr>
              <a:t>가입</a:t>
            </a:r>
            <a:r>
              <a:rPr lang="en-US" altLang="ko-KR" sz="900" dirty="0">
                <a:latin typeface="+mn-ea"/>
              </a:rPr>
              <a:t>/</a:t>
            </a:r>
            <a:r>
              <a:rPr lang="ko-KR" altLang="en-US" sz="900" dirty="0">
                <a:latin typeface="+mn-ea"/>
              </a:rPr>
              <a:t>탈퇴</a:t>
            </a:r>
            <a:r>
              <a:rPr lang="en-US" altLang="ko-KR" sz="900" dirty="0">
                <a:latin typeface="+mn-ea"/>
              </a:rPr>
              <a:t>/</a:t>
            </a:r>
            <a:r>
              <a:rPr lang="ko-KR" altLang="en-US" sz="900" dirty="0">
                <a:latin typeface="+mn-ea"/>
              </a:rPr>
              <a:t>변경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C93EB09-64E8-477E-8FC7-F2F3257C0640}"/>
              </a:ext>
            </a:extLst>
          </p:cNvPr>
          <p:cNvSpPr/>
          <p:nvPr/>
        </p:nvSpPr>
        <p:spPr>
          <a:xfrm>
            <a:off x="2690876" y="5467577"/>
            <a:ext cx="97013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dirty="0">
                <a:latin typeface="+mn-ea"/>
              </a:rPr>
              <a:t>가입</a:t>
            </a:r>
            <a:r>
              <a:rPr lang="en-US" altLang="ko-KR" sz="900" dirty="0">
                <a:latin typeface="+mn-ea"/>
              </a:rPr>
              <a:t>/</a:t>
            </a:r>
            <a:r>
              <a:rPr lang="ko-KR" altLang="en-US" sz="900" dirty="0">
                <a:latin typeface="+mn-ea"/>
              </a:rPr>
              <a:t>탈퇴</a:t>
            </a:r>
            <a:r>
              <a:rPr lang="en-US" altLang="ko-KR" sz="900" dirty="0">
                <a:latin typeface="+mn-ea"/>
              </a:rPr>
              <a:t>/</a:t>
            </a:r>
            <a:r>
              <a:rPr lang="ko-KR" altLang="en-US" sz="900" dirty="0">
                <a:latin typeface="+mn-ea"/>
              </a:rPr>
              <a:t>변경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BB6878E3-1B45-4AAA-A224-0DF277B7EB94}"/>
              </a:ext>
            </a:extLst>
          </p:cNvPr>
          <p:cNvSpPr/>
          <p:nvPr/>
        </p:nvSpPr>
        <p:spPr>
          <a:xfrm>
            <a:off x="1773279" y="4443267"/>
            <a:ext cx="94098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뷰가드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]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66CC5C97-D442-4738-AD6D-09476D2E876F}"/>
              </a:ext>
            </a:extLst>
          </p:cNvPr>
          <p:cNvSpPr/>
          <p:nvPr/>
        </p:nvSpPr>
        <p:spPr>
          <a:xfrm>
            <a:off x="1763187" y="5238378"/>
            <a:ext cx="94098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캡스홈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]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0B2D7F53-9146-4FB0-A651-6370156F89DA}"/>
              </a:ext>
            </a:extLst>
          </p:cNvPr>
          <p:cNvSpPr/>
          <p:nvPr/>
        </p:nvSpPr>
        <p:spPr>
          <a:xfrm>
            <a:off x="1768245" y="6040455"/>
            <a:ext cx="94098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고객센터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]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440925E0-E0BB-4A57-9E2A-9401748F6BE9}"/>
              </a:ext>
            </a:extLst>
          </p:cNvPr>
          <p:cNvCxnSpPr>
            <a:cxnSpLocks/>
            <a:stCxn id="52" idx="3"/>
            <a:endCxn id="72" idx="1"/>
          </p:cNvCxnSpPr>
          <p:nvPr/>
        </p:nvCxnSpPr>
        <p:spPr>
          <a:xfrm>
            <a:off x="6358821" y="4117582"/>
            <a:ext cx="778231" cy="758834"/>
          </a:xfrm>
          <a:prstGeom prst="bentConnector3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그림 46" descr="텍스트, 클립아트, 스크린샷이(가) 표시된 사진&#10;&#10;자동 생성된 설명">
            <a:extLst>
              <a:ext uri="{FF2B5EF4-FFF2-40B4-BE49-F238E27FC236}">
                <a16:creationId xmlns:a16="http://schemas.microsoft.com/office/drawing/2014/main" id="{B8402642-8FB2-4745-B71E-57434204B6C7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55" b="26849"/>
          <a:stretch/>
        </p:blipFill>
        <p:spPr>
          <a:xfrm>
            <a:off x="7930324" y="3904790"/>
            <a:ext cx="388439" cy="408188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17B26C9D-3BE7-49BF-A320-53BC1FC162CC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89" b="26728"/>
          <a:stretch/>
        </p:blipFill>
        <p:spPr>
          <a:xfrm>
            <a:off x="7930324" y="5549500"/>
            <a:ext cx="388439" cy="417963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4DAB1144-1845-41A4-9ED1-284012907D0D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07" b="26281"/>
          <a:stretch/>
        </p:blipFill>
        <p:spPr>
          <a:xfrm>
            <a:off x="7930324" y="4716141"/>
            <a:ext cx="388439" cy="427213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952ED567-0DB3-4006-86D0-51D6EDE824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2994" y="3913894"/>
            <a:ext cx="355827" cy="407376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0D2E059D-CC39-4D09-A435-869157A16F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1422" y="5564556"/>
            <a:ext cx="350593" cy="401639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5A31DE2F-EDC1-48B8-9BF1-BD2DE74A62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0082" y="4712224"/>
            <a:ext cx="355827" cy="430327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9B392B0A-7B9C-4872-A971-9E86A84AAE97}"/>
              </a:ext>
            </a:extLst>
          </p:cNvPr>
          <p:cNvSpPr/>
          <p:nvPr/>
        </p:nvSpPr>
        <p:spPr>
          <a:xfrm>
            <a:off x="5885589" y="4313997"/>
            <a:ext cx="519929" cy="244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계약자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E172DC2-B398-4199-A0E5-E87E05CCCCA8}"/>
              </a:ext>
            </a:extLst>
          </p:cNvPr>
          <p:cNvSpPr/>
          <p:nvPr/>
        </p:nvSpPr>
        <p:spPr>
          <a:xfrm>
            <a:off x="5933505" y="5993469"/>
            <a:ext cx="396137" cy="244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가족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EDB9E5D-C2BD-4261-92FA-DB2E1C8C2D81}"/>
              </a:ext>
            </a:extLst>
          </p:cNvPr>
          <p:cNvSpPr/>
          <p:nvPr/>
        </p:nvSpPr>
        <p:spPr>
          <a:xfrm>
            <a:off x="5932301" y="5136679"/>
            <a:ext cx="396137" cy="244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직원</a:t>
            </a:r>
          </a:p>
        </p:txBody>
      </p:sp>
      <p:sp>
        <p:nvSpPr>
          <p:cNvPr id="60" name="화살표: 오른쪽 59">
            <a:extLst>
              <a:ext uri="{FF2B5EF4-FFF2-40B4-BE49-F238E27FC236}">
                <a16:creationId xmlns:a16="http://schemas.microsoft.com/office/drawing/2014/main" id="{F74B8808-D3FC-4BA0-8B7F-3143537D3600}"/>
              </a:ext>
            </a:extLst>
          </p:cNvPr>
          <p:cNvSpPr/>
          <p:nvPr/>
        </p:nvSpPr>
        <p:spPr>
          <a:xfrm>
            <a:off x="6505443" y="5058685"/>
            <a:ext cx="725080" cy="143038"/>
          </a:xfrm>
          <a:prstGeom prst="rightArrow">
            <a:avLst>
              <a:gd name="adj1" fmla="val 58822"/>
              <a:gd name="adj2" fmla="val 37835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8E8E012-62D0-48B8-A8AE-D7EF51B2873F}"/>
              </a:ext>
            </a:extLst>
          </p:cNvPr>
          <p:cNvSpPr/>
          <p:nvPr/>
        </p:nvSpPr>
        <p:spPr>
          <a:xfrm>
            <a:off x="6468923" y="4920639"/>
            <a:ext cx="780409" cy="2036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dirty="0">
                <a:latin typeface="+mn-ea"/>
              </a:rPr>
              <a:t>가입</a:t>
            </a:r>
            <a:r>
              <a:rPr lang="en-US" altLang="ko-KR" sz="900" dirty="0">
                <a:latin typeface="+mn-ea"/>
              </a:rPr>
              <a:t>/</a:t>
            </a:r>
            <a:r>
              <a:rPr lang="ko-KR" altLang="en-US" sz="900" dirty="0">
                <a:latin typeface="+mn-ea"/>
              </a:rPr>
              <a:t>탈퇴</a:t>
            </a:r>
            <a:r>
              <a:rPr lang="en-US" altLang="ko-KR" sz="900" dirty="0">
                <a:latin typeface="+mn-ea"/>
              </a:rPr>
              <a:t>/</a:t>
            </a:r>
            <a:r>
              <a:rPr lang="ko-KR" altLang="en-US" sz="900" dirty="0">
                <a:latin typeface="+mn-ea"/>
              </a:rPr>
              <a:t>변경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625EBE1-A7D8-4BCF-9AB2-42DC104C6D02}"/>
              </a:ext>
            </a:extLst>
          </p:cNvPr>
          <p:cNvSpPr/>
          <p:nvPr/>
        </p:nvSpPr>
        <p:spPr>
          <a:xfrm>
            <a:off x="6566907" y="5159044"/>
            <a:ext cx="535403" cy="407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600" dirty="0">
                <a:latin typeface="+mn-ea"/>
              </a:rPr>
              <a:t>계약번호</a:t>
            </a:r>
            <a:endParaRPr lang="en-US" altLang="ko-KR" sz="600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600" dirty="0">
                <a:latin typeface="+mn-ea"/>
              </a:rPr>
              <a:t>전화번호</a:t>
            </a:r>
            <a:endParaRPr lang="en-US" altLang="ko-KR" sz="600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600" dirty="0">
                <a:latin typeface="+mn-ea"/>
              </a:rPr>
              <a:t>이름</a:t>
            </a:r>
            <a:endParaRPr lang="en-US" altLang="ko-KR" sz="600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600" dirty="0">
                <a:latin typeface="+mn-ea"/>
              </a:rPr>
              <a:t>생년월일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3C2B80F-DA60-451E-A997-2C2AE6F139C3}"/>
              </a:ext>
            </a:extLst>
          </p:cNvPr>
          <p:cNvSpPr/>
          <p:nvPr/>
        </p:nvSpPr>
        <p:spPr>
          <a:xfrm>
            <a:off x="7754184" y="4354251"/>
            <a:ext cx="756955" cy="217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뷰가드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]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7D99514-CA7E-4CD6-863B-39D4C513359B}"/>
              </a:ext>
            </a:extLst>
          </p:cNvPr>
          <p:cNvSpPr/>
          <p:nvPr/>
        </p:nvSpPr>
        <p:spPr>
          <a:xfrm>
            <a:off x="7746066" y="5183290"/>
            <a:ext cx="756955" cy="217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캡스홈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]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61F95D0-B354-424A-9B0E-71538C7F20DC}"/>
              </a:ext>
            </a:extLst>
          </p:cNvPr>
          <p:cNvSpPr/>
          <p:nvPr/>
        </p:nvSpPr>
        <p:spPr>
          <a:xfrm>
            <a:off x="7750135" y="6018473"/>
            <a:ext cx="80323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고객센터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]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2" name="Picture 10" descr="Angular authentication revisited. Most of the applications we build… | by  Gábor Soós | Medium">
            <a:extLst>
              <a:ext uri="{FF2B5EF4-FFF2-40B4-BE49-F238E27FC236}">
                <a16:creationId xmlns:a16="http://schemas.microsoft.com/office/drawing/2014/main" id="{7D1C5730-6E94-48A6-88CF-FFA9113DF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052" y="4660522"/>
            <a:ext cx="396137" cy="43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79CBDFA0-BB31-472B-96C7-755F5BE1E528}"/>
              </a:ext>
            </a:extLst>
          </p:cNvPr>
          <p:cNvCxnSpPr>
            <a:cxnSpLocks/>
            <a:stCxn id="53" idx="3"/>
            <a:endCxn id="72" idx="1"/>
          </p:cNvCxnSpPr>
          <p:nvPr/>
        </p:nvCxnSpPr>
        <p:spPr>
          <a:xfrm flipV="1">
            <a:off x="6352015" y="4876416"/>
            <a:ext cx="785037" cy="888960"/>
          </a:xfrm>
          <a:prstGeom prst="bentConnector3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078E2EEF-A72F-4BEB-B3E6-0E4C5EB685CD}"/>
              </a:ext>
            </a:extLst>
          </p:cNvPr>
          <p:cNvCxnSpPr>
            <a:cxnSpLocks/>
            <a:stCxn id="49" idx="1"/>
            <a:endCxn id="72" idx="3"/>
          </p:cNvCxnSpPr>
          <p:nvPr/>
        </p:nvCxnSpPr>
        <p:spPr>
          <a:xfrm rot="10800000">
            <a:off x="7533190" y="4876416"/>
            <a:ext cx="397135" cy="882066"/>
          </a:xfrm>
          <a:prstGeom prst="bentConnector3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8F1890E5-D299-4F79-8575-362A1D3FBC4F}"/>
              </a:ext>
            </a:extLst>
          </p:cNvPr>
          <p:cNvCxnSpPr>
            <a:cxnSpLocks/>
            <a:stCxn id="47" idx="1"/>
            <a:endCxn id="72" idx="3"/>
          </p:cNvCxnSpPr>
          <p:nvPr/>
        </p:nvCxnSpPr>
        <p:spPr>
          <a:xfrm rot="10800000" flipV="1">
            <a:off x="7533190" y="4108884"/>
            <a:ext cx="397135" cy="767532"/>
          </a:xfrm>
          <a:prstGeom prst="bentConnector3">
            <a:avLst>
              <a:gd name="adj1" fmla="val 50000"/>
            </a:avLst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FBCFFB1-8E0C-434D-A498-0F03C83E077B}"/>
              </a:ext>
            </a:extLst>
          </p:cNvPr>
          <p:cNvCxnSpPr>
            <a:cxnSpLocks/>
          </p:cNvCxnSpPr>
          <p:nvPr/>
        </p:nvCxnSpPr>
        <p:spPr>
          <a:xfrm>
            <a:off x="7637697" y="4876416"/>
            <a:ext cx="282009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5E3D452-3C47-4CBB-99D5-7FBDDBECA2E1}"/>
              </a:ext>
            </a:extLst>
          </p:cNvPr>
          <p:cNvSpPr/>
          <p:nvPr/>
        </p:nvSpPr>
        <p:spPr>
          <a:xfrm>
            <a:off x="4666859" y="4317068"/>
            <a:ext cx="668166" cy="1293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6B6AE13-44AA-4B8B-89A7-48E31C61D373}"/>
              </a:ext>
            </a:extLst>
          </p:cNvPr>
          <p:cNvSpPr/>
          <p:nvPr/>
        </p:nvSpPr>
        <p:spPr>
          <a:xfrm>
            <a:off x="2317902" y="6347520"/>
            <a:ext cx="7569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[AS-IS]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CC7CB6B-CD11-4318-91D9-5441B2DBC0C9}"/>
              </a:ext>
            </a:extLst>
          </p:cNvPr>
          <p:cNvSpPr/>
          <p:nvPr/>
        </p:nvSpPr>
        <p:spPr>
          <a:xfrm>
            <a:off x="6852045" y="6209594"/>
            <a:ext cx="7569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[TO-BE]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26929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7426E-66A3-445E-A48C-13A99785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90" y="264068"/>
            <a:ext cx="8773437" cy="428628"/>
          </a:xfrm>
        </p:spPr>
        <p:txBody>
          <a:bodyPr/>
          <a:lstStyle/>
          <a:p>
            <a:r>
              <a:rPr lang="ko-KR" altLang="en-US" sz="2000" dirty="0">
                <a:latin typeface="+mn-ea"/>
              </a:rPr>
              <a:t>계정통합인증 방안</a:t>
            </a:r>
            <a:endParaRPr lang="ko-KR" altLang="en-US" sz="2000" dirty="0"/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EC846B59-DB35-4223-97C7-AC9791C62023}"/>
              </a:ext>
            </a:extLst>
          </p:cNvPr>
          <p:cNvSpPr txBox="1">
            <a:spLocks/>
          </p:cNvSpPr>
          <p:nvPr/>
        </p:nvSpPr>
        <p:spPr bwMode="auto">
          <a:xfrm>
            <a:off x="411480" y="783039"/>
            <a:ext cx="8229600" cy="52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9550" indent="-209550" algn="l" defTabSz="806450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75000"/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8938" indent="-160338" algn="l" defTabSz="806450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/>
              <a:t>계정인증 </a:t>
            </a:r>
            <a:endParaRPr lang="en-US" altLang="ko-KR" sz="1600" dirty="0"/>
          </a:p>
          <a:p>
            <a:pPr lvl="1"/>
            <a:r>
              <a:rPr lang="en-US" altLang="ko-KR" sz="1200" b="0" dirty="0"/>
              <a:t>70</a:t>
            </a:r>
            <a:r>
              <a:rPr lang="ko-KR" altLang="en-US" sz="1200" b="0" dirty="0"/>
              <a:t>만 고객의 </a:t>
            </a:r>
            <a:r>
              <a:rPr lang="en-US" altLang="ko-KR" sz="1200" b="0" dirty="0"/>
              <a:t>DB</a:t>
            </a:r>
            <a:r>
              <a:rPr lang="ko-KR" altLang="en-US" sz="1200" b="0" dirty="0"/>
              <a:t>정보를 통한인증서비스로 마이그레이션 없이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주요 앱을 통한 </a:t>
            </a:r>
            <a:r>
              <a:rPr lang="ko-KR" altLang="en-US" sz="1200" b="0" dirty="0" err="1"/>
              <a:t>고객스스로</a:t>
            </a:r>
            <a:r>
              <a:rPr lang="ko-KR" altLang="en-US" sz="1200" b="0" dirty="0"/>
              <a:t> 점진적 계정 통합</a:t>
            </a:r>
            <a:endParaRPr lang="en-US" altLang="ko-KR" sz="1200" b="0" dirty="0"/>
          </a:p>
          <a:p>
            <a:pPr lvl="1"/>
            <a:r>
              <a:rPr lang="ko-KR" altLang="en-US" sz="1200" b="0" dirty="0"/>
              <a:t>회원정보를 하나의 인증센터를 통해서만 가입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인증</a:t>
            </a:r>
            <a:r>
              <a:rPr lang="en-US" altLang="ko-KR" sz="1200" b="0" dirty="0"/>
              <a:t>, ID</a:t>
            </a:r>
            <a:r>
              <a:rPr lang="ko-KR" altLang="en-US" sz="1200" b="0" dirty="0"/>
              <a:t>찾기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비밀번호 찾기 등의 통합인증 서비스 제공</a:t>
            </a:r>
            <a:endParaRPr lang="en-US" altLang="ko-KR" sz="1200" b="0" dirty="0"/>
          </a:p>
          <a:p>
            <a:endParaRPr lang="ko-KR" altLang="en-US" sz="16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998AAD4-789D-4EF5-9B72-D2C061059B3F}"/>
              </a:ext>
            </a:extLst>
          </p:cNvPr>
          <p:cNvSpPr/>
          <p:nvPr/>
        </p:nvSpPr>
        <p:spPr>
          <a:xfrm>
            <a:off x="771166" y="2118211"/>
            <a:ext cx="3728708" cy="2570457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-8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화살표: 오각형 33">
            <a:extLst>
              <a:ext uri="{FF2B5EF4-FFF2-40B4-BE49-F238E27FC236}">
                <a16:creationId xmlns:a16="http://schemas.microsoft.com/office/drawing/2014/main" id="{F7FA9A64-A5D7-4C37-91AA-044C71A04F9F}"/>
              </a:ext>
            </a:extLst>
          </p:cNvPr>
          <p:cNvSpPr/>
          <p:nvPr/>
        </p:nvSpPr>
        <p:spPr>
          <a:xfrm>
            <a:off x="764324" y="1826920"/>
            <a:ext cx="3728708" cy="278740"/>
          </a:xfrm>
          <a:prstGeom prst="homePlate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36000" tIns="36000" rIns="36000" bIns="36000" rtlCol="0" anchor="ctr">
            <a:scene3d>
              <a:camera prst="orthographicFront"/>
              <a:lightRig rig="threePt" dir="t"/>
            </a:scene3d>
            <a:sp3d>
              <a:bevelT w="0" h="0"/>
              <a:bevelB w="0" h="6350"/>
            </a:sp3d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0" cap="none" spc="-8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</a:rPr>
              <a:t>AS-IS</a:t>
            </a:r>
            <a:endParaRPr kumimoji="0" lang="ko-KR" altLang="en-US" sz="1050" b="1" i="0" u="none" strike="noStrike" kern="0" cap="none" spc="-8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009C8C0-F298-44E7-9416-6452F4CF7D4B}"/>
              </a:ext>
            </a:extLst>
          </p:cNvPr>
          <p:cNvSpPr/>
          <p:nvPr/>
        </p:nvSpPr>
        <p:spPr>
          <a:xfrm>
            <a:off x="765373" y="4676369"/>
            <a:ext cx="3728708" cy="7200"/>
          </a:xfrm>
          <a:prstGeom prst="rect">
            <a:avLst/>
          </a:prstGeom>
          <a:solidFill>
            <a:srgbClr val="0054A6"/>
          </a:solidFill>
          <a:ln w="63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0" cap="none" spc="-8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B2AC13-897E-4550-8476-5C2A4C3C212B}"/>
              </a:ext>
            </a:extLst>
          </p:cNvPr>
          <p:cNvSpPr txBox="1"/>
          <p:nvPr/>
        </p:nvSpPr>
        <p:spPr>
          <a:xfrm>
            <a:off x="1000094" y="2132211"/>
            <a:ext cx="3326565" cy="443455"/>
          </a:xfrm>
          <a:prstGeom prst="rect">
            <a:avLst/>
          </a:prstGeom>
          <a:noFill/>
        </p:spPr>
        <p:txBody>
          <a:bodyPr wrap="square" lIns="36000" rIns="0" rtlCol="0" anchor="t" anchorCtr="0">
            <a:spAutoFit/>
            <a:scene3d>
              <a:camera prst="orthographicFront"/>
              <a:lightRig rig="threePt" dir="t"/>
            </a:scene3d>
            <a:sp3d>
              <a:bevelT w="0" h="63500"/>
            </a:sp3d>
          </a:bodyPr>
          <a:lstStyle/>
          <a:p>
            <a:pPr marL="171450" indent="-171450" defTabSz="457200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ko-KR" altLang="en-US" sz="1000" spc="-80" dirty="0" err="1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고퀄</a:t>
            </a:r>
            <a:r>
              <a:rPr kumimoji="0" lang="ko-KR" altLang="en-US" sz="1000" spc="-80" dirty="0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 </a:t>
            </a:r>
            <a:r>
              <a:rPr kumimoji="0" lang="ko-KR" altLang="en-US" sz="1000" spc="-80" dirty="0" err="1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헤이홈</a:t>
            </a:r>
            <a:r>
              <a:rPr kumimoji="0" lang="ko-KR" altLang="en-US" sz="1000" spc="-80" dirty="0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 플랫폼과 </a:t>
            </a:r>
            <a:r>
              <a:rPr kumimoji="0" lang="ko-KR" altLang="en-US" sz="1000" spc="-80" dirty="0" err="1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캡스홈</a:t>
            </a:r>
            <a:r>
              <a:rPr kumimoji="0" lang="ko-KR" altLang="en-US" sz="1000" spc="-80" dirty="0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 플랫폼간 연계를 통한 </a:t>
            </a:r>
            <a:r>
              <a:rPr kumimoji="0" lang="en-US" altLang="ko-KR" sz="1000" spc="-80" dirty="0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IoT </a:t>
            </a:r>
            <a:r>
              <a:rPr kumimoji="0" lang="ko-KR" altLang="en-US" sz="1000" spc="-80" dirty="0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서비스 제공</a:t>
            </a:r>
            <a:r>
              <a:rPr kumimoji="0" lang="en-US" altLang="ko-KR" sz="1000" spc="-80" dirty="0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(</a:t>
            </a:r>
            <a:r>
              <a:rPr kumimoji="0" lang="ko-KR" altLang="en-US" sz="1000" spc="-80" dirty="0" err="1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캡스홈</a:t>
            </a:r>
            <a:r>
              <a:rPr kumimoji="0" lang="ko-KR" altLang="en-US" sz="1000" spc="-80" dirty="0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 앱에서</a:t>
            </a:r>
            <a:r>
              <a:rPr kumimoji="0" lang="en-US" altLang="ko-KR" sz="1000" spc="-80" dirty="0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 IoT </a:t>
            </a:r>
            <a:r>
              <a:rPr kumimoji="0" lang="ko-KR" altLang="en-US" sz="1000" spc="-80" dirty="0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상태확인</a:t>
            </a:r>
            <a:r>
              <a:rPr kumimoji="0" lang="en-US" altLang="ko-KR" sz="1000" spc="-80" dirty="0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/</a:t>
            </a:r>
            <a:r>
              <a:rPr kumimoji="0" lang="ko-KR" altLang="en-US" sz="1000" spc="-80" dirty="0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제어 서비스 제공</a:t>
            </a:r>
            <a:r>
              <a:rPr kumimoji="0" lang="en-US" altLang="ko-KR" sz="1000" spc="-80" dirty="0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D609A62B-672B-4196-AE0D-F13F93A2E47C}"/>
              </a:ext>
            </a:extLst>
          </p:cNvPr>
          <p:cNvSpPr/>
          <p:nvPr/>
        </p:nvSpPr>
        <p:spPr>
          <a:xfrm>
            <a:off x="1987254" y="2635212"/>
            <a:ext cx="1197352" cy="583465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-8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292EF72-DCDC-4B42-80AE-FFA244454697}"/>
              </a:ext>
            </a:extLst>
          </p:cNvPr>
          <p:cNvSpPr txBox="1"/>
          <p:nvPr/>
        </p:nvSpPr>
        <p:spPr>
          <a:xfrm>
            <a:off x="2026810" y="2639533"/>
            <a:ext cx="1066019" cy="21544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spc="-80" dirty="0">
                <a:solidFill>
                  <a:prstClr val="black"/>
                </a:solidFill>
                <a:ea typeface="맑은 고딕" panose="020B0503020000020004" pitchFamily="50" charset="-127"/>
              </a:rPr>
              <a:t>뷰가드</a:t>
            </a:r>
            <a:r>
              <a:rPr kumimoji="0" lang="ko-KR" altLang="en-US" sz="800" b="1" kern="0" spc="-80" dirty="0">
                <a:solidFill>
                  <a:prstClr val="black"/>
                </a:solidFill>
                <a:ea typeface="맑은 고딕" panose="020B0503020000020004" pitchFamily="50" charset="-127"/>
              </a:rPr>
              <a:t> 플랫폼</a:t>
            </a:r>
            <a:endParaRPr kumimoji="0" lang="ko-KR" altLang="en-US" sz="800" b="1" i="0" u="none" strike="noStrike" kern="0" cap="none" spc="-8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F76753D-CC3A-48D5-A8CD-955CF24A393B}"/>
              </a:ext>
            </a:extLst>
          </p:cNvPr>
          <p:cNvSpPr/>
          <p:nvPr/>
        </p:nvSpPr>
        <p:spPr>
          <a:xfrm>
            <a:off x="942484" y="2778534"/>
            <a:ext cx="824695" cy="292426"/>
          </a:xfrm>
          <a:prstGeom prst="rect">
            <a:avLst/>
          </a:prstGeom>
          <a:solidFill>
            <a:schemeClr val="bg2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lIns="0" tIns="36000" rIns="0" bIns="36000" rtlCol="0" anchor="ctr"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171450" marR="0" lvl="0" indent="-825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800" b="0" i="0" u="none" strike="noStrike" kern="0" cap="none" spc="-8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뷰가드앱</a:t>
            </a:r>
            <a:r>
              <a:rPr lang="en-US" altLang="ko-KR" sz="800" spc="-8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/</a:t>
            </a:r>
            <a:r>
              <a:rPr lang="ko-KR" altLang="en-US" sz="800" spc="-8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웹</a:t>
            </a:r>
            <a:endParaRPr kumimoji="0" lang="en-US" altLang="ko-KR" sz="800" b="0" i="0" u="none" strike="noStrike" kern="0" cap="none" spc="-8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760B5E24-8523-49EC-AE05-2C8F14DEA6DB}"/>
              </a:ext>
            </a:extLst>
          </p:cNvPr>
          <p:cNvSpPr/>
          <p:nvPr/>
        </p:nvSpPr>
        <p:spPr bwMode="auto">
          <a:xfrm>
            <a:off x="2635638" y="2873490"/>
            <a:ext cx="389446" cy="295433"/>
          </a:xfrm>
          <a:prstGeom prst="roundRect">
            <a:avLst>
              <a:gd name="adj" fmla="val 8860"/>
            </a:avLst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spc="-80" dirty="0">
                <a:latin typeface="맑은 고딕" pitchFamily="50" charset="-127"/>
                <a:ea typeface="맑은 고딕" pitchFamily="50" charset="-127"/>
                <a:cs typeface="Arials"/>
              </a:rPr>
              <a:t>DB</a:t>
            </a:r>
            <a:endParaRPr lang="ko-KR" altLang="en-US" sz="800" spc="-80" dirty="0"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1911355B-1690-426F-8C89-D275571B21EE}"/>
              </a:ext>
            </a:extLst>
          </p:cNvPr>
          <p:cNvSpPr/>
          <p:nvPr/>
        </p:nvSpPr>
        <p:spPr bwMode="auto">
          <a:xfrm>
            <a:off x="2131505" y="2878193"/>
            <a:ext cx="389446" cy="295433"/>
          </a:xfrm>
          <a:prstGeom prst="roundRect">
            <a:avLst>
              <a:gd name="adj" fmla="val 8860"/>
            </a:avLst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spc="-80" dirty="0">
                <a:latin typeface="맑은 고딕" pitchFamily="50" charset="-127"/>
                <a:ea typeface="맑은 고딕" pitchFamily="50" charset="-127"/>
                <a:cs typeface="Arials"/>
              </a:rPr>
              <a:t>인증서버</a:t>
            </a:r>
            <a:endParaRPr lang="en-US" altLang="ko-KR" sz="800" spc="-80" dirty="0"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8DF97B6-B63B-4769-87E8-F5F9B3DA908C}"/>
              </a:ext>
            </a:extLst>
          </p:cNvPr>
          <p:cNvSpPr/>
          <p:nvPr/>
        </p:nvSpPr>
        <p:spPr>
          <a:xfrm>
            <a:off x="4722976" y="2115432"/>
            <a:ext cx="3728708" cy="257790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-8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화살표: 오각형 45">
            <a:extLst>
              <a:ext uri="{FF2B5EF4-FFF2-40B4-BE49-F238E27FC236}">
                <a16:creationId xmlns:a16="http://schemas.microsoft.com/office/drawing/2014/main" id="{1E2F7C0F-042F-48E2-AFC6-93A0E68D2907}"/>
              </a:ext>
            </a:extLst>
          </p:cNvPr>
          <p:cNvSpPr/>
          <p:nvPr/>
        </p:nvSpPr>
        <p:spPr>
          <a:xfrm>
            <a:off x="4716016" y="1836692"/>
            <a:ext cx="3728708" cy="278740"/>
          </a:xfrm>
          <a:prstGeom prst="homePlate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36000" tIns="36000" rIns="36000" bIns="36000" rtlCol="0" anchor="ctr">
            <a:scene3d>
              <a:camera prst="orthographicFront"/>
              <a:lightRig rig="threePt" dir="t"/>
            </a:scene3d>
            <a:sp3d>
              <a:bevelT w="0" h="0"/>
              <a:bevelB w="0" h="6350"/>
            </a:sp3d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kern="0" spc="-80" dirty="0">
                <a:solidFill>
                  <a:schemeClr val="bg1"/>
                </a:solidFill>
                <a:latin typeface="+mn-ea"/>
                <a:ea typeface="+mn-ea"/>
              </a:rPr>
              <a:t>TO-BE</a:t>
            </a:r>
            <a:endParaRPr kumimoji="0" lang="ko-KR" altLang="en-US" sz="1050" b="1" i="0" u="none" strike="noStrike" kern="0" cap="none" spc="-8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FDB430E-435F-4A9B-8FCA-A98C5B46666D}"/>
              </a:ext>
            </a:extLst>
          </p:cNvPr>
          <p:cNvSpPr/>
          <p:nvPr/>
        </p:nvSpPr>
        <p:spPr>
          <a:xfrm>
            <a:off x="4717065" y="4686141"/>
            <a:ext cx="3728708" cy="7200"/>
          </a:xfrm>
          <a:prstGeom prst="rect">
            <a:avLst/>
          </a:prstGeom>
          <a:solidFill>
            <a:srgbClr val="0054A6"/>
          </a:solidFill>
          <a:ln w="63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0" cap="none" spc="-8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431DE3-1CCC-485D-A9BE-F672B2608530}"/>
              </a:ext>
            </a:extLst>
          </p:cNvPr>
          <p:cNvSpPr txBox="1"/>
          <p:nvPr/>
        </p:nvSpPr>
        <p:spPr>
          <a:xfrm>
            <a:off x="4951786" y="2141983"/>
            <a:ext cx="3326565" cy="443455"/>
          </a:xfrm>
          <a:prstGeom prst="rect">
            <a:avLst/>
          </a:prstGeom>
          <a:noFill/>
        </p:spPr>
        <p:txBody>
          <a:bodyPr wrap="square" lIns="36000" rIns="0" rtlCol="0" anchor="t" anchorCtr="0">
            <a:spAutoFit/>
            <a:scene3d>
              <a:camera prst="orthographicFront"/>
              <a:lightRig rig="threePt" dir="t"/>
            </a:scene3d>
            <a:sp3d>
              <a:bevelT w="0" h="63500"/>
            </a:sp3d>
          </a:bodyPr>
          <a:lstStyle/>
          <a:p>
            <a:pPr marL="171450" indent="-171450" defTabSz="457200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ko-KR" altLang="en-US" sz="1000" spc="-80" dirty="0" err="1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캡스홈</a:t>
            </a:r>
            <a:r>
              <a:rPr kumimoji="0" lang="ko-KR" altLang="en-US" sz="1000" spc="-80" dirty="0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 플랫폼 기반의 </a:t>
            </a:r>
            <a:r>
              <a:rPr kumimoji="0" lang="en-US" altLang="ko-KR" sz="1000" spc="-80" dirty="0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IoT </a:t>
            </a:r>
            <a:r>
              <a:rPr kumimoji="0" lang="ko-KR" altLang="en-US" sz="1000" spc="-80" dirty="0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서비스 제공</a:t>
            </a:r>
            <a:r>
              <a:rPr kumimoji="0" lang="en-US" altLang="ko-KR" sz="1000" spc="-80" dirty="0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(</a:t>
            </a:r>
            <a:r>
              <a:rPr kumimoji="0" lang="ko-KR" altLang="en-US" sz="1000" spc="-80" dirty="0" err="1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통합앱</a:t>
            </a:r>
            <a:r>
              <a:rPr kumimoji="0" lang="en-US" altLang="ko-KR" sz="1000" spc="-80" dirty="0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) </a:t>
            </a:r>
            <a:r>
              <a:rPr kumimoji="0" lang="ko-KR" altLang="en-US" sz="1000" spc="-80" dirty="0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가능</a:t>
            </a:r>
            <a:endParaRPr kumimoji="0" lang="en-US" altLang="ko-KR" sz="1000" spc="-80" dirty="0">
              <a:solidFill>
                <a:prstClr val="black">
                  <a:lumMod val="85000"/>
                  <a:lumOff val="15000"/>
                </a:prstClr>
              </a:solidFill>
              <a:ea typeface="맑은 고딕" panose="020B0503020000020004" pitchFamily="50" charset="-127"/>
            </a:endParaRPr>
          </a:p>
          <a:p>
            <a:pPr marL="171450" indent="-171450" defTabSz="457200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ko-KR" altLang="en-US" sz="1000" spc="-80" dirty="0" err="1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캡스홈</a:t>
            </a:r>
            <a:r>
              <a:rPr kumimoji="0" lang="ko-KR" altLang="en-US" sz="1000" spc="-80" dirty="0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 서버에 </a:t>
            </a:r>
            <a:r>
              <a:rPr kumimoji="0" lang="en-US" altLang="ko-KR" sz="1000" spc="-80" dirty="0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IoT </a:t>
            </a:r>
            <a:r>
              <a:rPr kumimoji="0" lang="ko-KR" altLang="en-US" sz="1000" spc="-80" dirty="0">
                <a:solidFill>
                  <a:prstClr val="black">
                    <a:lumMod val="85000"/>
                    <a:lumOff val="15000"/>
                  </a:prstClr>
                </a:solidFill>
                <a:ea typeface="맑은 고딕" panose="020B0503020000020004" pitchFamily="50" charset="-127"/>
              </a:rPr>
              <a:t>플랫폼 구성이 가능하도록 지원 가능</a:t>
            </a:r>
            <a:endParaRPr kumimoji="0" lang="en-US" altLang="ko-KR" sz="1000" spc="-80" dirty="0">
              <a:solidFill>
                <a:prstClr val="black">
                  <a:lumMod val="85000"/>
                  <a:lumOff val="15000"/>
                </a:prstClr>
              </a:solidFill>
              <a:ea typeface="맑은 고딕" panose="020B0503020000020004" pitchFamily="50" charset="-127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D32825E3-6A9B-4639-83CD-555FA0826D0B}"/>
              </a:ext>
            </a:extLst>
          </p:cNvPr>
          <p:cNvSpPr/>
          <p:nvPr/>
        </p:nvSpPr>
        <p:spPr>
          <a:xfrm>
            <a:off x="5938946" y="2644983"/>
            <a:ext cx="1197352" cy="185577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-8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E25D06F-BA9D-43B8-A72B-B049BA839F52}"/>
              </a:ext>
            </a:extLst>
          </p:cNvPr>
          <p:cNvSpPr txBox="1"/>
          <p:nvPr/>
        </p:nvSpPr>
        <p:spPr>
          <a:xfrm>
            <a:off x="5978502" y="2649305"/>
            <a:ext cx="1066019" cy="21544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spc="-80" dirty="0">
                <a:solidFill>
                  <a:prstClr val="black"/>
                </a:solidFill>
                <a:ea typeface="맑은 고딕" panose="020B0503020000020004" pitchFamily="50" charset="-127"/>
              </a:rPr>
              <a:t>통합인증 </a:t>
            </a:r>
            <a:r>
              <a:rPr kumimoji="0" lang="ko-KR" altLang="en-US" sz="800" b="1" kern="0" spc="-80" dirty="0">
                <a:solidFill>
                  <a:prstClr val="black"/>
                </a:solidFill>
                <a:ea typeface="맑은 고딕" panose="020B0503020000020004" pitchFamily="50" charset="-127"/>
              </a:rPr>
              <a:t>플랫폼</a:t>
            </a:r>
            <a:endParaRPr kumimoji="0" lang="ko-KR" altLang="en-US" sz="800" b="1" i="0" u="none" strike="noStrike" kern="0" cap="none" spc="-8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 panose="020B0503020000020004" pitchFamily="50" charset="-127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66BD59F5-1ACF-4ECC-941F-804EF59E7B89}"/>
              </a:ext>
            </a:extLst>
          </p:cNvPr>
          <p:cNvSpPr/>
          <p:nvPr/>
        </p:nvSpPr>
        <p:spPr bwMode="auto">
          <a:xfrm>
            <a:off x="3352610" y="2649305"/>
            <a:ext cx="989492" cy="549150"/>
          </a:xfrm>
          <a:prstGeom prst="roundRect">
            <a:avLst>
              <a:gd name="adj" fmla="val 8860"/>
            </a:avLst>
          </a:prstGeom>
          <a:solidFill>
            <a:schemeClr val="bg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spc="-80" dirty="0">
                <a:ea typeface="맑은 고딕" pitchFamily="50" charset="-127"/>
                <a:cs typeface="Arials"/>
              </a:rPr>
              <a:t>회원가입</a:t>
            </a:r>
            <a:endParaRPr lang="en-US" altLang="ko-KR" sz="800" spc="-80" dirty="0">
              <a:ea typeface="맑은 고딕" pitchFamily="50" charset="-127"/>
              <a:cs typeface="Arials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spc="-80" dirty="0">
                <a:ea typeface="맑은 고딕" pitchFamily="50" charset="-127"/>
                <a:cs typeface="Arials"/>
              </a:rPr>
              <a:t>ID/PW</a:t>
            </a:r>
            <a:r>
              <a:rPr lang="ko-KR" altLang="en-US" sz="800" spc="-80" dirty="0">
                <a:ea typeface="맑은 고딕" pitchFamily="50" charset="-127"/>
                <a:cs typeface="Arials"/>
              </a:rPr>
              <a:t>찾기</a:t>
            </a:r>
            <a:endParaRPr lang="en-US" altLang="ko-KR" sz="800" spc="-80" dirty="0">
              <a:ea typeface="맑은 고딕" pitchFamily="50" charset="-127"/>
              <a:cs typeface="Arials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spc="-80" dirty="0">
                <a:ea typeface="맑은 고딕" pitchFamily="50" charset="-127"/>
                <a:cs typeface="Arials"/>
              </a:rPr>
              <a:t>계정파기</a:t>
            </a:r>
            <a:endParaRPr lang="en-US" altLang="ko-KR" sz="800" spc="-80" dirty="0">
              <a:ea typeface="맑은 고딕" pitchFamily="50" charset="-127"/>
              <a:cs typeface="Arials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spc="-80" dirty="0">
                <a:ea typeface="맑은 고딕" pitchFamily="50" charset="-127"/>
                <a:cs typeface="Arials"/>
              </a:rPr>
              <a:t>미 사용 알림</a:t>
            </a:r>
            <a:endParaRPr lang="en-US" altLang="ko-KR" sz="800" spc="-80" dirty="0">
              <a:ea typeface="맑은 고딕" pitchFamily="50" charset="-127"/>
              <a:cs typeface="Arials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3BE0841-112B-49FA-92F1-9D39C5E5750A}"/>
              </a:ext>
            </a:extLst>
          </p:cNvPr>
          <p:cNvCxnSpPr>
            <a:cxnSpLocks/>
          </p:cNvCxnSpPr>
          <p:nvPr/>
        </p:nvCxnSpPr>
        <p:spPr>
          <a:xfrm flipH="1">
            <a:off x="3175312" y="2912259"/>
            <a:ext cx="185642" cy="1"/>
          </a:xfrm>
          <a:prstGeom prst="straightConnector1">
            <a:avLst/>
          </a:prstGeom>
          <a:noFill/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/>
            <a:tailEnd type="oval" w="sm" len="sm"/>
          </a:ln>
          <a:effectLst/>
        </p:spPr>
      </p:cxn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D5C6EFA7-0506-444B-8A11-6E44B60A096B}"/>
              </a:ext>
            </a:extLst>
          </p:cNvPr>
          <p:cNvSpPr/>
          <p:nvPr/>
        </p:nvSpPr>
        <p:spPr bwMode="auto">
          <a:xfrm>
            <a:off x="7314144" y="2816025"/>
            <a:ext cx="989492" cy="628433"/>
          </a:xfrm>
          <a:prstGeom prst="roundRect">
            <a:avLst>
              <a:gd name="adj" fmla="val 8860"/>
            </a:avLst>
          </a:prstGeom>
          <a:solidFill>
            <a:schemeClr val="bg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800" spc="-80" dirty="0">
                <a:cs typeface="Arials"/>
              </a:rPr>
              <a:t>회원가입</a:t>
            </a:r>
            <a:endParaRPr lang="en-US" altLang="ko-KR" sz="800" spc="-80" dirty="0">
              <a:cs typeface="Arials"/>
            </a:endParaRPr>
          </a:p>
          <a:p>
            <a:pPr algn="ctr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800" spc="-80" dirty="0">
                <a:cs typeface="Arials"/>
              </a:rPr>
              <a:t>ID/PW</a:t>
            </a:r>
            <a:r>
              <a:rPr lang="ko-KR" altLang="en-US" sz="800" spc="-80" dirty="0">
                <a:cs typeface="Arials"/>
              </a:rPr>
              <a:t>찾기</a:t>
            </a:r>
            <a:endParaRPr lang="en-US" altLang="ko-KR" sz="800" spc="-80" dirty="0">
              <a:cs typeface="Arials"/>
            </a:endParaRPr>
          </a:p>
          <a:p>
            <a:pPr algn="ctr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800" spc="-80" dirty="0">
                <a:cs typeface="Arials"/>
              </a:rPr>
              <a:t>계정파기</a:t>
            </a:r>
            <a:endParaRPr lang="en-US" altLang="ko-KR" sz="800" spc="-80" dirty="0">
              <a:cs typeface="Arials"/>
            </a:endParaRPr>
          </a:p>
          <a:p>
            <a:pPr algn="ctr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800" spc="-80" dirty="0">
                <a:cs typeface="Arials"/>
              </a:rPr>
              <a:t>미 사용 알림</a:t>
            </a:r>
            <a:endParaRPr lang="en-US" altLang="ko-KR" sz="800" spc="-80" dirty="0">
              <a:cs typeface="Arials"/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3C7EE2B8-0F95-499B-9B59-AB18C45C6315}"/>
              </a:ext>
            </a:extLst>
          </p:cNvPr>
          <p:cNvSpPr/>
          <p:nvPr/>
        </p:nvSpPr>
        <p:spPr bwMode="auto">
          <a:xfrm>
            <a:off x="7314144" y="3664282"/>
            <a:ext cx="989492" cy="739296"/>
          </a:xfrm>
          <a:prstGeom prst="roundRect">
            <a:avLst>
              <a:gd name="adj" fmla="val 8860"/>
            </a:avLst>
          </a:prstGeom>
          <a:solidFill>
            <a:schemeClr val="bg1"/>
          </a:solidFill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spc="-80" dirty="0">
                <a:latin typeface="맑은 고딕" pitchFamily="50" charset="-127"/>
                <a:ea typeface="맑은 고딕" pitchFamily="50" charset="-127"/>
                <a:cs typeface="Arials"/>
              </a:rPr>
              <a:t>T </a:t>
            </a:r>
            <a:r>
              <a:rPr lang="ko-KR" altLang="en-US" sz="800" spc="-80" dirty="0">
                <a:latin typeface="맑은 고딕" pitchFamily="50" charset="-127"/>
                <a:ea typeface="맑은 고딕" pitchFamily="50" charset="-127"/>
                <a:cs typeface="Arials"/>
              </a:rPr>
              <a:t>아이디 인증 서버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6286AA4C-B2A3-4A56-AF5C-4591A63A8C04}"/>
              </a:ext>
            </a:extLst>
          </p:cNvPr>
          <p:cNvCxnSpPr>
            <a:cxnSpLocks/>
          </p:cNvCxnSpPr>
          <p:nvPr/>
        </p:nvCxnSpPr>
        <p:spPr>
          <a:xfrm flipH="1">
            <a:off x="7136846" y="3129826"/>
            <a:ext cx="185642" cy="1"/>
          </a:xfrm>
          <a:prstGeom prst="straightConnector1">
            <a:avLst/>
          </a:prstGeom>
          <a:noFill/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/>
            <a:tailEnd type="oval" w="sm" len="sm"/>
          </a:ln>
          <a:effectLst/>
        </p:spPr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0C52E71A-5819-4ABB-8584-A2BDD23BDFF4}"/>
              </a:ext>
            </a:extLst>
          </p:cNvPr>
          <p:cNvCxnSpPr>
            <a:cxnSpLocks/>
          </p:cNvCxnSpPr>
          <p:nvPr/>
        </p:nvCxnSpPr>
        <p:spPr>
          <a:xfrm flipH="1">
            <a:off x="7146140" y="4039034"/>
            <a:ext cx="168004" cy="0"/>
          </a:xfrm>
          <a:prstGeom prst="straightConnector1">
            <a:avLst/>
          </a:prstGeom>
          <a:noFill/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/>
            <a:tailEnd type="oval" w="sm" len="sm"/>
          </a:ln>
          <a:effectLst/>
        </p:spPr>
      </p:cxn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BF25C454-D131-4933-AB28-E618D4D195DD}"/>
              </a:ext>
            </a:extLst>
          </p:cNvPr>
          <p:cNvSpPr/>
          <p:nvPr/>
        </p:nvSpPr>
        <p:spPr bwMode="auto">
          <a:xfrm>
            <a:off x="6078049" y="3670991"/>
            <a:ext cx="904630" cy="295433"/>
          </a:xfrm>
          <a:prstGeom prst="roundRect">
            <a:avLst>
              <a:gd name="adj" fmla="val 8860"/>
            </a:avLst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spc="-80" dirty="0">
                <a:latin typeface="맑은 고딕" pitchFamily="50" charset="-127"/>
                <a:ea typeface="맑은 고딕" pitchFamily="50" charset="-127"/>
                <a:cs typeface="Arials"/>
              </a:rPr>
              <a:t>DB</a:t>
            </a:r>
            <a:endParaRPr lang="ko-KR" altLang="en-US" sz="800" spc="-80" dirty="0"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7A1B4E14-BC68-4787-B4DC-B8619F47714A}"/>
              </a:ext>
            </a:extLst>
          </p:cNvPr>
          <p:cNvSpPr/>
          <p:nvPr/>
        </p:nvSpPr>
        <p:spPr bwMode="auto">
          <a:xfrm>
            <a:off x="6084168" y="3263227"/>
            <a:ext cx="904630" cy="295433"/>
          </a:xfrm>
          <a:prstGeom prst="roundRect">
            <a:avLst>
              <a:gd name="adj" fmla="val 8860"/>
            </a:avLst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spc="-80" dirty="0">
                <a:latin typeface="맑은 고딕" pitchFamily="50" charset="-127"/>
                <a:ea typeface="맑은 고딕" pitchFamily="50" charset="-127"/>
                <a:cs typeface="Arials"/>
              </a:rPr>
              <a:t>인증서버</a:t>
            </a:r>
            <a:endParaRPr lang="en-US" altLang="ko-KR" sz="800" spc="-80" dirty="0"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2563E14F-4AF7-4161-9913-6BA6670010BA}"/>
              </a:ext>
            </a:extLst>
          </p:cNvPr>
          <p:cNvSpPr/>
          <p:nvPr/>
        </p:nvSpPr>
        <p:spPr>
          <a:xfrm>
            <a:off x="1987254" y="3306341"/>
            <a:ext cx="1197352" cy="583465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-8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8DDE1D9-3966-4F72-B07D-93A470EA7EC2}"/>
              </a:ext>
            </a:extLst>
          </p:cNvPr>
          <p:cNvSpPr txBox="1"/>
          <p:nvPr/>
        </p:nvSpPr>
        <p:spPr>
          <a:xfrm>
            <a:off x="2026810" y="3310662"/>
            <a:ext cx="1066019" cy="21544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kern="0" spc="-80" dirty="0" err="1">
                <a:solidFill>
                  <a:prstClr val="black"/>
                </a:solidFill>
                <a:ea typeface="맑은 고딕" panose="020B0503020000020004" pitchFamily="50" charset="-127"/>
              </a:rPr>
              <a:t>캡스</a:t>
            </a:r>
            <a:r>
              <a:rPr kumimoji="0" lang="ko-KR" altLang="en-US" sz="800" b="1" kern="0" spc="-80" dirty="0">
                <a:solidFill>
                  <a:prstClr val="black"/>
                </a:solidFill>
                <a:ea typeface="맑은 고딕" panose="020B0503020000020004" pitchFamily="50" charset="-127"/>
              </a:rPr>
              <a:t> 홈 플랫폼</a:t>
            </a:r>
            <a:endParaRPr kumimoji="0" lang="ko-KR" altLang="en-US" sz="800" b="1" i="0" u="none" strike="noStrike" kern="0" cap="none" spc="-8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 panose="020B0503020000020004" pitchFamily="50" charset="-127"/>
            </a:endParaRP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113367E2-7440-4450-8E6A-30CDE0385CAF}"/>
              </a:ext>
            </a:extLst>
          </p:cNvPr>
          <p:cNvSpPr/>
          <p:nvPr/>
        </p:nvSpPr>
        <p:spPr bwMode="auto">
          <a:xfrm>
            <a:off x="2635638" y="3544619"/>
            <a:ext cx="389446" cy="295433"/>
          </a:xfrm>
          <a:prstGeom prst="roundRect">
            <a:avLst>
              <a:gd name="adj" fmla="val 8860"/>
            </a:avLst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spc="-80" dirty="0">
                <a:latin typeface="맑은 고딕" pitchFamily="50" charset="-127"/>
                <a:ea typeface="맑은 고딕" pitchFamily="50" charset="-127"/>
                <a:cs typeface="Arials"/>
              </a:rPr>
              <a:t>DB</a:t>
            </a:r>
            <a:endParaRPr lang="ko-KR" altLang="en-US" sz="800" spc="-80" dirty="0"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54C6A603-1622-4B53-89A1-009B572CC2AD}"/>
              </a:ext>
            </a:extLst>
          </p:cNvPr>
          <p:cNvSpPr/>
          <p:nvPr/>
        </p:nvSpPr>
        <p:spPr bwMode="auto">
          <a:xfrm>
            <a:off x="2131505" y="3549322"/>
            <a:ext cx="389446" cy="295433"/>
          </a:xfrm>
          <a:prstGeom prst="roundRect">
            <a:avLst>
              <a:gd name="adj" fmla="val 8860"/>
            </a:avLst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spc="-80" dirty="0">
                <a:latin typeface="맑은 고딕" pitchFamily="50" charset="-127"/>
                <a:ea typeface="맑은 고딕" pitchFamily="50" charset="-127"/>
                <a:cs typeface="Arials"/>
              </a:rPr>
              <a:t>인증서버</a:t>
            </a:r>
            <a:endParaRPr lang="en-US" altLang="ko-KR" sz="800" spc="-80" dirty="0"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8B07AE15-BA30-4D85-80D3-7A3995D144DF}"/>
              </a:ext>
            </a:extLst>
          </p:cNvPr>
          <p:cNvSpPr/>
          <p:nvPr/>
        </p:nvSpPr>
        <p:spPr>
          <a:xfrm>
            <a:off x="1987254" y="3973840"/>
            <a:ext cx="1197352" cy="583465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-8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301A5F5-8D3F-4AE4-B370-893E3D7FCFA8}"/>
              </a:ext>
            </a:extLst>
          </p:cNvPr>
          <p:cNvSpPr txBox="1"/>
          <p:nvPr/>
        </p:nvSpPr>
        <p:spPr>
          <a:xfrm>
            <a:off x="2026810" y="3978161"/>
            <a:ext cx="1066019" cy="21544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kern="0" spc="-80" dirty="0">
                <a:solidFill>
                  <a:prstClr val="black"/>
                </a:solidFill>
                <a:ea typeface="맑은 고딕" panose="020B0503020000020004" pitchFamily="50" charset="-127"/>
              </a:rPr>
              <a:t>고객센터 플랫폼</a:t>
            </a:r>
            <a:endParaRPr kumimoji="0" lang="ko-KR" altLang="en-US" sz="800" b="1" i="0" u="none" strike="noStrike" kern="0" cap="none" spc="-8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 panose="020B0503020000020004" pitchFamily="50" charset="-127"/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D36D8C43-E60A-4A00-9F62-9D158E376DD0}"/>
              </a:ext>
            </a:extLst>
          </p:cNvPr>
          <p:cNvSpPr/>
          <p:nvPr/>
        </p:nvSpPr>
        <p:spPr bwMode="auto">
          <a:xfrm>
            <a:off x="2635638" y="4212118"/>
            <a:ext cx="389446" cy="295433"/>
          </a:xfrm>
          <a:prstGeom prst="roundRect">
            <a:avLst>
              <a:gd name="adj" fmla="val 8860"/>
            </a:avLst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spc="-80" dirty="0">
                <a:latin typeface="맑은 고딕" pitchFamily="50" charset="-127"/>
                <a:ea typeface="맑은 고딕" pitchFamily="50" charset="-127"/>
                <a:cs typeface="Arials"/>
              </a:rPr>
              <a:t>DB</a:t>
            </a:r>
            <a:endParaRPr lang="ko-KR" altLang="en-US" sz="800" spc="-80" dirty="0"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C3D31CCB-5DA3-42A4-8FBD-F74E4E929702}"/>
              </a:ext>
            </a:extLst>
          </p:cNvPr>
          <p:cNvSpPr/>
          <p:nvPr/>
        </p:nvSpPr>
        <p:spPr bwMode="auto">
          <a:xfrm>
            <a:off x="2131505" y="4216821"/>
            <a:ext cx="389446" cy="295433"/>
          </a:xfrm>
          <a:prstGeom prst="roundRect">
            <a:avLst>
              <a:gd name="adj" fmla="val 8860"/>
            </a:avLst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spc="-80" dirty="0">
                <a:latin typeface="맑은 고딕" pitchFamily="50" charset="-127"/>
                <a:ea typeface="맑은 고딕" pitchFamily="50" charset="-127"/>
                <a:cs typeface="Arials"/>
              </a:rPr>
              <a:t>인증서버</a:t>
            </a:r>
            <a:endParaRPr lang="en-US" altLang="ko-KR" sz="800" spc="-80" dirty="0"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8964C69-4D61-42CE-9287-6FE91F829124}"/>
              </a:ext>
            </a:extLst>
          </p:cNvPr>
          <p:cNvSpPr/>
          <p:nvPr/>
        </p:nvSpPr>
        <p:spPr>
          <a:xfrm>
            <a:off x="942484" y="3471324"/>
            <a:ext cx="824695" cy="292426"/>
          </a:xfrm>
          <a:prstGeom prst="rect">
            <a:avLst/>
          </a:prstGeom>
          <a:solidFill>
            <a:schemeClr val="bg2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lIns="0" tIns="36000" rIns="0" bIns="36000" rtlCol="0" anchor="ctr"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171450" marR="0" lvl="0" indent="-825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800" b="0" i="0" u="none" strike="noStrike" kern="0" cap="none" spc="-8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캡스홈앱</a:t>
            </a:r>
            <a:endParaRPr kumimoji="0" lang="en-US" altLang="ko-KR" sz="800" b="0" i="0" u="none" strike="noStrike" kern="0" cap="none" spc="-8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E2514764-5B0F-4198-AF6B-E3006FE63490}"/>
              </a:ext>
            </a:extLst>
          </p:cNvPr>
          <p:cNvSpPr/>
          <p:nvPr/>
        </p:nvSpPr>
        <p:spPr>
          <a:xfrm>
            <a:off x="942484" y="4127566"/>
            <a:ext cx="824695" cy="292426"/>
          </a:xfrm>
          <a:prstGeom prst="rect">
            <a:avLst/>
          </a:prstGeom>
          <a:solidFill>
            <a:schemeClr val="bg2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lIns="0" tIns="36000" rIns="0" bIns="36000" rtlCol="0" anchor="ctr"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171450" marR="0" lvl="0" indent="-825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800" spc="-8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고객센터</a:t>
            </a:r>
            <a:r>
              <a:rPr kumimoji="0" lang="ko-KR" altLang="en-US" sz="800" b="0" i="0" u="none" strike="noStrike" kern="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앱</a:t>
            </a:r>
            <a:endParaRPr kumimoji="0" lang="en-US" altLang="ko-KR" sz="800" b="0" i="0" u="none" strike="noStrike" kern="0" cap="none" spc="-8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CDA894A9-62CA-431D-A75C-323381714026}"/>
              </a:ext>
            </a:extLst>
          </p:cNvPr>
          <p:cNvSpPr/>
          <p:nvPr/>
        </p:nvSpPr>
        <p:spPr bwMode="auto">
          <a:xfrm>
            <a:off x="3360954" y="3320737"/>
            <a:ext cx="989492" cy="549150"/>
          </a:xfrm>
          <a:prstGeom prst="roundRect">
            <a:avLst>
              <a:gd name="adj" fmla="val 8860"/>
            </a:avLst>
          </a:prstGeom>
          <a:solidFill>
            <a:schemeClr val="bg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800" spc="-80" dirty="0">
                <a:cs typeface="Arials"/>
              </a:rPr>
              <a:t>회원가입</a:t>
            </a:r>
            <a:endParaRPr lang="en-US" altLang="ko-KR" sz="800" spc="-80" dirty="0">
              <a:cs typeface="Arials"/>
            </a:endParaRPr>
          </a:p>
          <a:p>
            <a:pPr algn="ctr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800" spc="-80" dirty="0">
                <a:cs typeface="Arials"/>
              </a:rPr>
              <a:t>ID/PW</a:t>
            </a:r>
            <a:r>
              <a:rPr lang="ko-KR" altLang="en-US" sz="800" spc="-80" dirty="0">
                <a:cs typeface="Arials"/>
              </a:rPr>
              <a:t>찾기</a:t>
            </a:r>
            <a:endParaRPr lang="en-US" altLang="ko-KR" sz="800" spc="-80" dirty="0">
              <a:cs typeface="Arials"/>
            </a:endParaRPr>
          </a:p>
          <a:p>
            <a:pPr algn="ctr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800" spc="-80" dirty="0">
                <a:cs typeface="Arials"/>
              </a:rPr>
              <a:t>계정파기</a:t>
            </a:r>
            <a:endParaRPr lang="en-US" altLang="ko-KR" sz="800" spc="-80" dirty="0">
              <a:cs typeface="Arials"/>
            </a:endParaRPr>
          </a:p>
          <a:p>
            <a:pPr algn="ctr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800" spc="-80" dirty="0">
                <a:cs typeface="Arials"/>
              </a:rPr>
              <a:t>미 사용 알림</a:t>
            </a:r>
            <a:endParaRPr lang="en-US" altLang="ko-KR" sz="800" spc="-80" dirty="0">
              <a:cs typeface="Arials"/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E7E09EC9-31B2-4403-9129-5E0108164769}"/>
              </a:ext>
            </a:extLst>
          </p:cNvPr>
          <p:cNvCxnSpPr>
            <a:cxnSpLocks/>
          </p:cNvCxnSpPr>
          <p:nvPr/>
        </p:nvCxnSpPr>
        <p:spPr>
          <a:xfrm flipH="1">
            <a:off x="3183656" y="3583691"/>
            <a:ext cx="185642" cy="1"/>
          </a:xfrm>
          <a:prstGeom prst="straightConnector1">
            <a:avLst/>
          </a:prstGeom>
          <a:noFill/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/>
            <a:tailEnd type="oval" w="sm" len="sm"/>
          </a:ln>
          <a:effectLst/>
        </p:spPr>
      </p:cxn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621577BB-488B-4980-8015-5DA911FD5876}"/>
              </a:ext>
            </a:extLst>
          </p:cNvPr>
          <p:cNvSpPr/>
          <p:nvPr/>
        </p:nvSpPr>
        <p:spPr bwMode="auto">
          <a:xfrm>
            <a:off x="3369298" y="3996959"/>
            <a:ext cx="989492" cy="549150"/>
          </a:xfrm>
          <a:prstGeom prst="roundRect">
            <a:avLst>
              <a:gd name="adj" fmla="val 8860"/>
            </a:avLst>
          </a:prstGeom>
          <a:solidFill>
            <a:schemeClr val="bg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800" spc="-80" dirty="0">
                <a:cs typeface="Arials"/>
              </a:rPr>
              <a:t>회원가입</a:t>
            </a:r>
            <a:endParaRPr lang="en-US" altLang="ko-KR" sz="800" spc="-80" dirty="0">
              <a:cs typeface="Arials"/>
            </a:endParaRPr>
          </a:p>
          <a:p>
            <a:pPr algn="ctr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800" spc="-80" dirty="0">
                <a:cs typeface="Arials"/>
              </a:rPr>
              <a:t>ID/PW</a:t>
            </a:r>
            <a:r>
              <a:rPr lang="ko-KR" altLang="en-US" sz="800" spc="-80" dirty="0">
                <a:cs typeface="Arials"/>
              </a:rPr>
              <a:t>찾기</a:t>
            </a:r>
            <a:endParaRPr lang="en-US" altLang="ko-KR" sz="800" spc="-80" dirty="0">
              <a:cs typeface="Arials"/>
            </a:endParaRPr>
          </a:p>
          <a:p>
            <a:pPr algn="ctr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800" spc="-80" dirty="0">
                <a:cs typeface="Arials"/>
              </a:rPr>
              <a:t>계정파기</a:t>
            </a:r>
            <a:endParaRPr lang="en-US" altLang="ko-KR" sz="800" spc="-80" dirty="0">
              <a:cs typeface="Arials"/>
            </a:endParaRPr>
          </a:p>
          <a:p>
            <a:pPr algn="ctr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800" spc="-80" dirty="0">
                <a:cs typeface="Arials"/>
              </a:rPr>
              <a:t>미 사용 알림</a:t>
            </a:r>
            <a:endParaRPr lang="en-US" altLang="ko-KR" sz="800" spc="-80" dirty="0">
              <a:cs typeface="Arials"/>
            </a:endParaRP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6EDE8563-9A41-4ACA-B666-35F178D091D9}"/>
              </a:ext>
            </a:extLst>
          </p:cNvPr>
          <p:cNvCxnSpPr>
            <a:cxnSpLocks/>
          </p:cNvCxnSpPr>
          <p:nvPr/>
        </p:nvCxnSpPr>
        <p:spPr>
          <a:xfrm flipH="1">
            <a:off x="3192000" y="4259913"/>
            <a:ext cx="185642" cy="1"/>
          </a:xfrm>
          <a:prstGeom prst="straightConnector1">
            <a:avLst/>
          </a:prstGeom>
          <a:noFill/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/>
            <a:tailEnd type="oval" w="sm" len="sm"/>
          </a:ln>
          <a:effectLst/>
        </p:spPr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78EE3315-07E7-4C17-A03E-67938FAD52F7}"/>
              </a:ext>
            </a:extLst>
          </p:cNvPr>
          <p:cNvCxnSpPr>
            <a:cxnSpLocks/>
          </p:cNvCxnSpPr>
          <p:nvPr/>
        </p:nvCxnSpPr>
        <p:spPr>
          <a:xfrm flipH="1">
            <a:off x="1765294" y="2912259"/>
            <a:ext cx="185642" cy="1"/>
          </a:xfrm>
          <a:prstGeom prst="straightConnector1">
            <a:avLst/>
          </a:prstGeom>
          <a:noFill/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/>
            <a:tailEnd type="oval" w="sm" len="sm"/>
          </a:ln>
          <a:effectLst/>
        </p:spPr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C97BA988-BB15-48A1-AD33-7ECCDA9B7934}"/>
              </a:ext>
            </a:extLst>
          </p:cNvPr>
          <p:cNvCxnSpPr>
            <a:cxnSpLocks/>
          </p:cNvCxnSpPr>
          <p:nvPr/>
        </p:nvCxnSpPr>
        <p:spPr>
          <a:xfrm flipH="1">
            <a:off x="1773638" y="3583691"/>
            <a:ext cx="185642" cy="1"/>
          </a:xfrm>
          <a:prstGeom prst="straightConnector1">
            <a:avLst/>
          </a:prstGeom>
          <a:noFill/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/>
            <a:tailEnd type="oval" w="sm" len="sm"/>
          </a:ln>
          <a:effectLst/>
        </p:spPr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0F1835BF-9B46-4830-B4A5-B75240CEC3F1}"/>
              </a:ext>
            </a:extLst>
          </p:cNvPr>
          <p:cNvCxnSpPr>
            <a:cxnSpLocks/>
          </p:cNvCxnSpPr>
          <p:nvPr/>
        </p:nvCxnSpPr>
        <p:spPr>
          <a:xfrm flipH="1">
            <a:off x="1781982" y="4259913"/>
            <a:ext cx="185642" cy="1"/>
          </a:xfrm>
          <a:prstGeom prst="straightConnector1">
            <a:avLst/>
          </a:prstGeom>
          <a:noFill/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/>
            <a:tailEnd type="oval" w="sm" len="sm"/>
          </a:ln>
          <a:effectLst/>
        </p:spPr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241DD65B-D92E-4E92-B4D4-7137E66DEE5C}"/>
              </a:ext>
            </a:extLst>
          </p:cNvPr>
          <p:cNvSpPr/>
          <p:nvPr/>
        </p:nvSpPr>
        <p:spPr>
          <a:xfrm>
            <a:off x="4911244" y="2730739"/>
            <a:ext cx="824695" cy="292426"/>
          </a:xfrm>
          <a:prstGeom prst="rect">
            <a:avLst/>
          </a:prstGeom>
          <a:solidFill>
            <a:schemeClr val="bg2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lIns="0" tIns="36000" rIns="0" bIns="36000" rtlCol="0" anchor="ctr"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171450" marR="0" lvl="0" indent="-825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800" b="0" i="0" u="none" strike="noStrike" kern="0" cap="none" spc="-8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뷰가드앱</a:t>
            </a:r>
            <a:r>
              <a:rPr lang="en-US" altLang="ko-KR" sz="800" spc="-8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/</a:t>
            </a:r>
            <a:r>
              <a:rPr lang="ko-KR" altLang="en-US" sz="800" spc="-8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웹</a:t>
            </a:r>
            <a:endParaRPr kumimoji="0" lang="en-US" altLang="ko-KR" sz="800" b="0" i="0" u="none" strike="noStrike" kern="0" cap="none" spc="-8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5CB94216-E688-4F46-BB0F-33593D8C9C7B}"/>
              </a:ext>
            </a:extLst>
          </p:cNvPr>
          <p:cNvSpPr/>
          <p:nvPr/>
        </p:nvSpPr>
        <p:spPr>
          <a:xfrm>
            <a:off x="4911244" y="3423529"/>
            <a:ext cx="824695" cy="292426"/>
          </a:xfrm>
          <a:prstGeom prst="rect">
            <a:avLst/>
          </a:prstGeom>
          <a:solidFill>
            <a:schemeClr val="bg2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lIns="0" tIns="36000" rIns="0" bIns="36000" rtlCol="0" anchor="ctr"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171450" marR="0" lvl="0" indent="-825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800" b="0" i="0" u="none" strike="noStrike" kern="0" cap="none" spc="-8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캡스홈앱</a:t>
            </a:r>
            <a:endParaRPr kumimoji="0" lang="en-US" altLang="ko-KR" sz="800" b="0" i="0" u="none" strike="noStrike" kern="0" cap="none" spc="-8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8E3DB93F-F910-471D-B39A-10B47D56F6B8}"/>
              </a:ext>
            </a:extLst>
          </p:cNvPr>
          <p:cNvSpPr/>
          <p:nvPr/>
        </p:nvSpPr>
        <p:spPr>
          <a:xfrm>
            <a:off x="4911244" y="4079771"/>
            <a:ext cx="824695" cy="292426"/>
          </a:xfrm>
          <a:prstGeom prst="rect">
            <a:avLst/>
          </a:prstGeom>
          <a:solidFill>
            <a:schemeClr val="bg2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lIns="0" tIns="36000" rIns="0" bIns="36000" rtlCol="0" anchor="ctr"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171450" marR="0" lvl="0" indent="-825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800" spc="-8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고객센터</a:t>
            </a:r>
            <a:r>
              <a:rPr kumimoji="0" lang="ko-KR" altLang="en-US" sz="800" b="0" i="0" u="none" strike="noStrike" kern="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앱</a:t>
            </a:r>
            <a:endParaRPr kumimoji="0" lang="en-US" altLang="ko-KR" sz="800" b="0" i="0" u="none" strike="noStrike" kern="0" cap="none" spc="-8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C97BA7C4-D45F-47B9-B7C4-8EF9BB7E67E4}"/>
              </a:ext>
            </a:extLst>
          </p:cNvPr>
          <p:cNvCxnSpPr>
            <a:cxnSpLocks/>
          </p:cNvCxnSpPr>
          <p:nvPr/>
        </p:nvCxnSpPr>
        <p:spPr>
          <a:xfrm flipH="1">
            <a:off x="5734054" y="2864464"/>
            <a:ext cx="185642" cy="1"/>
          </a:xfrm>
          <a:prstGeom prst="straightConnector1">
            <a:avLst/>
          </a:prstGeom>
          <a:noFill/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/>
            <a:tailEnd type="oval" w="sm" len="sm"/>
          </a:ln>
          <a:effectLst/>
        </p:spPr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A3702AAB-50BF-42AF-99D2-08AC83FB9786}"/>
              </a:ext>
            </a:extLst>
          </p:cNvPr>
          <p:cNvCxnSpPr>
            <a:cxnSpLocks/>
          </p:cNvCxnSpPr>
          <p:nvPr/>
        </p:nvCxnSpPr>
        <p:spPr>
          <a:xfrm flipH="1">
            <a:off x="5742398" y="3535896"/>
            <a:ext cx="185642" cy="1"/>
          </a:xfrm>
          <a:prstGeom prst="straightConnector1">
            <a:avLst/>
          </a:prstGeom>
          <a:noFill/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/>
            <a:tailEnd type="oval" w="sm" len="sm"/>
          </a:ln>
          <a:effectLst/>
        </p:spPr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4AD8D870-0EFF-475C-A1F6-BB5B8A03BF55}"/>
              </a:ext>
            </a:extLst>
          </p:cNvPr>
          <p:cNvCxnSpPr>
            <a:cxnSpLocks/>
          </p:cNvCxnSpPr>
          <p:nvPr/>
        </p:nvCxnSpPr>
        <p:spPr>
          <a:xfrm flipH="1">
            <a:off x="5750742" y="4212118"/>
            <a:ext cx="185642" cy="1"/>
          </a:xfrm>
          <a:prstGeom prst="straightConnector1">
            <a:avLst/>
          </a:prstGeom>
          <a:noFill/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/>
            <a:tailEnd type="oval" w="sm" len="sm"/>
          </a:ln>
          <a:effectLst/>
        </p:spPr>
      </p:cxnSp>
      <p:sp>
        <p:nvSpPr>
          <p:cNvPr id="117" name="내용 개체 틀 2">
            <a:extLst>
              <a:ext uri="{FF2B5EF4-FFF2-40B4-BE49-F238E27FC236}">
                <a16:creationId xmlns:a16="http://schemas.microsoft.com/office/drawing/2014/main" id="{505381E2-D1A4-4D37-BE6B-755DEF62F89A}"/>
              </a:ext>
            </a:extLst>
          </p:cNvPr>
          <p:cNvSpPr txBox="1">
            <a:spLocks/>
          </p:cNvSpPr>
          <p:nvPr/>
        </p:nvSpPr>
        <p:spPr bwMode="auto">
          <a:xfrm>
            <a:off x="271490" y="4701219"/>
            <a:ext cx="4221542" cy="52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9550" indent="-209550" algn="l" defTabSz="806450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75000"/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8938" indent="-160338" algn="l" defTabSz="806450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/>
              <a:t>통합인증 방법</a:t>
            </a:r>
            <a:endParaRPr lang="en-US" altLang="ko-KR" sz="1600" dirty="0"/>
          </a:p>
          <a:p>
            <a:pPr lvl="1"/>
            <a:r>
              <a:rPr lang="ko-KR" altLang="en-US" sz="1400" b="0" dirty="0" err="1"/>
              <a:t>주요앱</a:t>
            </a:r>
            <a:r>
              <a:rPr lang="ko-KR" altLang="en-US" sz="1400" b="0" dirty="0"/>
              <a:t> 로그인 페이지에 </a:t>
            </a:r>
            <a:r>
              <a:rPr lang="en-US" altLang="ko-KR" sz="1400" b="0" dirty="0"/>
              <a:t>“</a:t>
            </a:r>
            <a:r>
              <a:rPr lang="ko-KR" altLang="en-US" sz="1400" b="0" dirty="0"/>
              <a:t>통합</a:t>
            </a:r>
            <a:r>
              <a:rPr lang="en-US" altLang="ko-KR" sz="1400" b="0" dirty="0"/>
              <a:t>ID</a:t>
            </a:r>
            <a:r>
              <a:rPr lang="ko-KR" altLang="en-US" sz="1400" b="0" dirty="0"/>
              <a:t>생성</a:t>
            </a:r>
            <a:r>
              <a:rPr lang="en-US" altLang="ko-KR" sz="1400" b="0" dirty="0"/>
              <a:t>” </a:t>
            </a:r>
            <a:r>
              <a:rPr lang="ko-KR" altLang="en-US" sz="1400" b="0" dirty="0"/>
              <a:t>버튼을 추가해서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통합</a:t>
            </a:r>
            <a:r>
              <a:rPr lang="en-US" altLang="ko-KR" sz="1400" b="0" dirty="0"/>
              <a:t>ID </a:t>
            </a:r>
            <a:r>
              <a:rPr lang="ko-KR" altLang="en-US" sz="1400" b="0" dirty="0"/>
              <a:t>생성을 유도</a:t>
            </a:r>
            <a:endParaRPr lang="en-US" altLang="ko-KR" sz="1400" b="0" dirty="0"/>
          </a:p>
          <a:p>
            <a:pPr lvl="1"/>
            <a:r>
              <a:rPr lang="ko-KR" altLang="en-US" sz="1400" b="0" dirty="0"/>
              <a:t>신규 앱의 회원가입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회원탈퇴</a:t>
            </a:r>
            <a:r>
              <a:rPr lang="en-US" altLang="ko-KR" sz="1400" b="0" dirty="0"/>
              <a:t>, ID</a:t>
            </a:r>
            <a:r>
              <a:rPr lang="ko-KR" altLang="en-US" sz="1400" b="0" dirty="0"/>
              <a:t>찾기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비밀번호찾기</a:t>
            </a:r>
            <a:r>
              <a:rPr lang="ko-KR" altLang="en-US" sz="1400" b="0" dirty="0"/>
              <a:t> 등의 공통 서비스를 인증센터를 통한 통일된 </a:t>
            </a:r>
            <a:r>
              <a:rPr lang="en-US" altLang="ko-KR" sz="1400" b="0" dirty="0"/>
              <a:t>UX/UI</a:t>
            </a:r>
            <a:r>
              <a:rPr lang="ko-KR" altLang="en-US" sz="1400" b="0" dirty="0"/>
              <a:t>로 제공</a:t>
            </a:r>
            <a:endParaRPr lang="en-US" altLang="ko-KR" sz="1400" b="0" dirty="0"/>
          </a:p>
        </p:txBody>
      </p:sp>
      <p:sp>
        <p:nvSpPr>
          <p:cNvPr id="121" name="화살표: 오른쪽 120">
            <a:extLst>
              <a:ext uri="{FF2B5EF4-FFF2-40B4-BE49-F238E27FC236}">
                <a16:creationId xmlns:a16="http://schemas.microsoft.com/office/drawing/2014/main" id="{E519A449-4721-4167-86A7-70A5D6581960}"/>
              </a:ext>
            </a:extLst>
          </p:cNvPr>
          <p:cNvSpPr/>
          <p:nvPr/>
        </p:nvSpPr>
        <p:spPr>
          <a:xfrm>
            <a:off x="6956837" y="5228186"/>
            <a:ext cx="351021" cy="1069422"/>
          </a:xfrm>
          <a:prstGeom prst="rightArrow">
            <a:avLst>
              <a:gd name="adj1" fmla="val 58822"/>
              <a:gd name="adj2" fmla="val 63288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25" name="사각형: 둥근 모서리 272">
            <a:extLst>
              <a:ext uri="{FF2B5EF4-FFF2-40B4-BE49-F238E27FC236}">
                <a16:creationId xmlns:a16="http://schemas.microsoft.com/office/drawing/2014/main" id="{26C48EAF-6F52-4D1F-9D8F-398F94ECC05D}"/>
              </a:ext>
            </a:extLst>
          </p:cNvPr>
          <p:cNvSpPr/>
          <p:nvPr/>
        </p:nvSpPr>
        <p:spPr bwMode="auto">
          <a:xfrm>
            <a:off x="7561926" y="4977268"/>
            <a:ext cx="1080311" cy="1507372"/>
          </a:xfrm>
          <a:prstGeom prst="roundRect">
            <a:avLst>
              <a:gd name="adj" fmla="val 5303"/>
            </a:avLst>
          </a:prstGeom>
          <a:noFill/>
          <a:ln w="19050">
            <a:solidFill>
              <a:schemeClr val="bg1">
                <a:lumMod val="50000"/>
              </a:schemeClr>
            </a:solidFill>
          </a:ln>
          <a:effectLst>
            <a:outerShdw blurRad="317500" dir="1440000" sx="97000" sy="97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 spc="-15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26" name="양쪽 모서리가 둥근 사각형 793">
            <a:extLst>
              <a:ext uri="{FF2B5EF4-FFF2-40B4-BE49-F238E27FC236}">
                <a16:creationId xmlns:a16="http://schemas.microsoft.com/office/drawing/2014/main" id="{7E28C9D8-2AA6-4280-AAFF-40D0D4938438}"/>
              </a:ext>
            </a:extLst>
          </p:cNvPr>
          <p:cNvSpPr/>
          <p:nvPr/>
        </p:nvSpPr>
        <p:spPr>
          <a:xfrm>
            <a:off x="7561926" y="4958832"/>
            <a:ext cx="1080311" cy="177117"/>
          </a:xfrm>
          <a:prstGeom prst="round2SameRect">
            <a:avLst>
              <a:gd name="adj1" fmla="val 2927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latin typeface="+mn-ea"/>
            </a:endParaRPr>
          </a:p>
        </p:txBody>
      </p:sp>
      <p:sp>
        <p:nvSpPr>
          <p:cNvPr id="127" name="Rectangle 60">
            <a:extLst>
              <a:ext uri="{FF2B5EF4-FFF2-40B4-BE49-F238E27FC236}">
                <a16:creationId xmlns:a16="http://schemas.microsoft.com/office/drawing/2014/main" id="{8EC02BC2-6506-41EE-ADAE-7E18999AD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295" y="4936917"/>
            <a:ext cx="983686" cy="196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통합인증 계정 생성</a:t>
            </a:r>
          </a:p>
        </p:txBody>
      </p:sp>
      <p:sp>
        <p:nvSpPr>
          <p:cNvPr id="128" name="사각형: 둥근 모서리 1177">
            <a:extLst>
              <a:ext uri="{FF2B5EF4-FFF2-40B4-BE49-F238E27FC236}">
                <a16:creationId xmlns:a16="http://schemas.microsoft.com/office/drawing/2014/main" id="{9A9880BE-3233-47CD-AD70-F1D39E25681E}"/>
              </a:ext>
            </a:extLst>
          </p:cNvPr>
          <p:cNvSpPr/>
          <p:nvPr/>
        </p:nvSpPr>
        <p:spPr>
          <a:xfrm rot="10800000">
            <a:off x="7362962" y="5274556"/>
            <a:ext cx="1477325" cy="430190"/>
          </a:xfrm>
          <a:prstGeom prst="roundRect">
            <a:avLst>
              <a:gd name="adj" fmla="val 530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317500" dir="1440000" sx="97000" sy="97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latin typeface="+mn-ea"/>
            </a:endParaRPr>
          </a:p>
        </p:txBody>
      </p:sp>
      <p:sp>
        <p:nvSpPr>
          <p:cNvPr id="129" name="사각형: 둥근 모서리 1177">
            <a:extLst>
              <a:ext uri="{FF2B5EF4-FFF2-40B4-BE49-F238E27FC236}">
                <a16:creationId xmlns:a16="http://schemas.microsoft.com/office/drawing/2014/main" id="{CDE4936C-B81B-436E-B9F8-7467E1AF5357}"/>
              </a:ext>
            </a:extLst>
          </p:cNvPr>
          <p:cNvSpPr/>
          <p:nvPr/>
        </p:nvSpPr>
        <p:spPr>
          <a:xfrm rot="10800000">
            <a:off x="7362962" y="5773286"/>
            <a:ext cx="1477325" cy="430190"/>
          </a:xfrm>
          <a:prstGeom prst="roundRect">
            <a:avLst>
              <a:gd name="adj" fmla="val 530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outerShdw blurRad="317500" dir="1440000" sx="97000" sy="97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latin typeface="+mn-ea"/>
            </a:endParaRPr>
          </a:p>
        </p:txBody>
      </p:sp>
      <p:sp>
        <p:nvSpPr>
          <p:cNvPr id="130" name="TextBox 12">
            <a:extLst>
              <a:ext uri="{FF2B5EF4-FFF2-40B4-BE49-F238E27FC236}">
                <a16:creationId xmlns:a16="http://schemas.microsoft.com/office/drawing/2014/main" id="{4FD590A8-AF3A-41DA-9CCD-47F77CA8D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9313" y="5369557"/>
            <a:ext cx="108902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통합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ID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생성</a:t>
            </a:r>
          </a:p>
        </p:txBody>
      </p:sp>
      <p:sp>
        <p:nvSpPr>
          <p:cNvPr id="131" name="TextBox 12">
            <a:extLst>
              <a:ext uri="{FF2B5EF4-FFF2-40B4-BE49-F238E27FC236}">
                <a16:creationId xmlns:a16="http://schemas.microsoft.com/office/drawing/2014/main" id="{7394E198-0468-437D-825A-76C1C8B46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9314" y="5865030"/>
            <a:ext cx="10890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아이디로 생성</a:t>
            </a:r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716E178E-1066-432F-A701-8D966F603045}"/>
              </a:ext>
            </a:extLst>
          </p:cNvPr>
          <p:cNvGrpSpPr/>
          <p:nvPr/>
        </p:nvGrpSpPr>
        <p:grpSpPr>
          <a:xfrm>
            <a:off x="8581576" y="5390080"/>
            <a:ext cx="192088" cy="193826"/>
            <a:chOff x="738250" y="3041246"/>
            <a:chExt cx="253973" cy="253973"/>
          </a:xfrm>
        </p:grpSpPr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449DC555-B857-48E6-AE8A-A7AC4168E373}"/>
                </a:ext>
              </a:extLst>
            </p:cNvPr>
            <p:cNvSpPr/>
            <p:nvPr/>
          </p:nvSpPr>
          <p:spPr>
            <a:xfrm>
              <a:off x="738250" y="3041246"/>
              <a:ext cx="253973" cy="25397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latin typeface="+mn-ea"/>
              </a:endParaRPr>
            </a:p>
          </p:txBody>
        </p:sp>
        <p:sp>
          <p:nvSpPr>
            <p:cNvPr id="134" name="Freeform 76">
              <a:extLst>
                <a:ext uri="{FF2B5EF4-FFF2-40B4-BE49-F238E27FC236}">
                  <a16:creationId xmlns:a16="http://schemas.microsoft.com/office/drawing/2014/main" id="{E784C03B-B142-4FE0-99BD-5567253E4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194" y="3122810"/>
              <a:ext cx="122424" cy="83917"/>
            </a:xfrm>
            <a:custGeom>
              <a:avLst/>
              <a:gdLst>
                <a:gd name="T0" fmla="*/ 185 w 185"/>
                <a:gd name="T1" fmla="*/ 5 h 127"/>
                <a:gd name="T2" fmla="*/ 181 w 185"/>
                <a:gd name="T3" fmla="*/ 0 h 127"/>
                <a:gd name="T4" fmla="*/ 178 w 185"/>
                <a:gd name="T5" fmla="*/ 2 h 127"/>
                <a:gd name="T6" fmla="*/ 178 w 185"/>
                <a:gd name="T7" fmla="*/ 2 h 127"/>
                <a:gd name="T8" fmla="*/ 67 w 185"/>
                <a:gd name="T9" fmla="*/ 117 h 127"/>
                <a:gd name="T10" fmla="*/ 7 w 185"/>
                <a:gd name="T11" fmla="*/ 56 h 127"/>
                <a:gd name="T12" fmla="*/ 4 w 185"/>
                <a:gd name="T13" fmla="*/ 55 h 127"/>
                <a:gd name="T14" fmla="*/ 0 w 185"/>
                <a:gd name="T15" fmla="*/ 59 h 127"/>
                <a:gd name="T16" fmla="*/ 1 w 185"/>
                <a:gd name="T17" fmla="*/ 62 h 127"/>
                <a:gd name="T18" fmla="*/ 64 w 185"/>
                <a:gd name="T19" fmla="*/ 126 h 127"/>
                <a:gd name="T20" fmla="*/ 67 w 185"/>
                <a:gd name="T21" fmla="*/ 127 h 127"/>
                <a:gd name="T22" fmla="*/ 70 w 185"/>
                <a:gd name="T23" fmla="*/ 126 h 127"/>
                <a:gd name="T24" fmla="*/ 70 w 185"/>
                <a:gd name="T25" fmla="*/ 126 h 127"/>
                <a:gd name="T26" fmla="*/ 184 w 185"/>
                <a:gd name="T27" fmla="*/ 8 h 127"/>
                <a:gd name="T28" fmla="*/ 184 w 185"/>
                <a:gd name="T29" fmla="*/ 8 h 127"/>
                <a:gd name="T30" fmla="*/ 185 w 185"/>
                <a:gd name="T31" fmla="*/ 5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127">
                  <a:moveTo>
                    <a:pt x="185" y="5"/>
                  </a:moveTo>
                  <a:cubicBezTo>
                    <a:pt x="185" y="2"/>
                    <a:pt x="183" y="0"/>
                    <a:pt x="181" y="0"/>
                  </a:cubicBezTo>
                  <a:cubicBezTo>
                    <a:pt x="180" y="0"/>
                    <a:pt x="179" y="1"/>
                    <a:pt x="178" y="2"/>
                  </a:cubicBezTo>
                  <a:cubicBezTo>
                    <a:pt x="178" y="2"/>
                    <a:pt x="178" y="2"/>
                    <a:pt x="178" y="2"/>
                  </a:cubicBezTo>
                  <a:cubicBezTo>
                    <a:pt x="67" y="117"/>
                    <a:pt x="67" y="117"/>
                    <a:pt x="67" y="117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6"/>
                    <a:pt x="5" y="55"/>
                    <a:pt x="4" y="55"/>
                  </a:cubicBezTo>
                  <a:cubicBezTo>
                    <a:pt x="2" y="55"/>
                    <a:pt x="0" y="57"/>
                    <a:pt x="0" y="59"/>
                  </a:cubicBezTo>
                  <a:cubicBezTo>
                    <a:pt x="0" y="61"/>
                    <a:pt x="0" y="62"/>
                    <a:pt x="1" y="62"/>
                  </a:cubicBezTo>
                  <a:cubicBezTo>
                    <a:pt x="64" y="126"/>
                    <a:pt x="64" y="126"/>
                    <a:pt x="64" y="126"/>
                  </a:cubicBezTo>
                  <a:cubicBezTo>
                    <a:pt x="65" y="127"/>
                    <a:pt x="66" y="127"/>
                    <a:pt x="67" y="127"/>
                  </a:cubicBezTo>
                  <a:cubicBezTo>
                    <a:pt x="68" y="127"/>
                    <a:pt x="69" y="126"/>
                    <a:pt x="70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184" y="8"/>
                    <a:pt x="184" y="8"/>
                    <a:pt x="184" y="8"/>
                  </a:cubicBezTo>
                  <a:cubicBezTo>
                    <a:pt x="184" y="8"/>
                    <a:pt x="184" y="8"/>
                    <a:pt x="184" y="8"/>
                  </a:cubicBezTo>
                  <a:cubicBezTo>
                    <a:pt x="185" y="7"/>
                    <a:pt x="185" y="6"/>
                    <a:pt x="185" y="5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pc="-150">
                <a:latin typeface="+mn-ea"/>
              </a:endParaRPr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BACBC4DD-32F3-4C46-BF75-C087615F57C6}"/>
              </a:ext>
            </a:extLst>
          </p:cNvPr>
          <p:cNvGrpSpPr/>
          <p:nvPr/>
        </p:nvGrpSpPr>
        <p:grpSpPr>
          <a:xfrm>
            <a:off x="8581576" y="5913284"/>
            <a:ext cx="192088" cy="193826"/>
            <a:chOff x="738250" y="3041246"/>
            <a:chExt cx="253973" cy="253973"/>
          </a:xfrm>
        </p:grpSpPr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36E04DC0-C016-47F9-96DF-DC2995E8D594}"/>
                </a:ext>
              </a:extLst>
            </p:cNvPr>
            <p:cNvSpPr/>
            <p:nvPr/>
          </p:nvSpPr>
          <p:spPr>
            <a:xfrm>
              <a:off x="738250" y="3041246"/>
              <a:ext cx="253973" cy="25397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latin typeface="+mn-ea"/>
              </a:endParaRPr>
            </a:p>
          </p:txBody>
        </p:sp>
        <p:sp>
          <p:nvSpPr>
            <p:cNvPr id="137" name="Freeform 76">
              <a:extLst>
                <a:ext uri="{FF2B5EF4-FFF2-40B4-BE49-F238E27FC236}">
                  <a16:creationId xmlns:a16="http://schemas.microsoft.com/office/drawing/2014/main" id="{380BC582-E9DD-4BBC-9559-B379762B92D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194" y="3122810"/>
              <a:ext cx="122424" cy="83917"/>
            </a:xfrm>
            <a:custGeom>
              <a:avLst/>
              <a:gdLst>
                <a:gd name="T0" fmla="*/ 185 w 185"/>
                <a:gd name="T1" fmla="*/ 5 h 127"/>
                <a:gd name="T2" fmla="*/ 181 w 185"/>
                <a:gd name="T3" fmla="*/ 0 h 127"/>
                <a:gd name="T4" fmla="*/ 178 w 185"/>
                <a:gd name="T5" fmla="*/ 2 h 127"/>
                <a:gd name="T6" fmla="*/ 178 w 185"/>
                <a:gd name="T7" fmla="*/ 2 h 127"/>
                <a:gd name="T8" fmla="*/ 67 w 185"/>
                <a:gd name="T9" fmla="*/ 117 h 127"/>
                <a:gd name="T10" fmla="*/ 7 w 185"/>
                <a:gd name="T11" fmla="*/ 56 h 127"/>
                <a:gd name="T12" fmla="*/ 4 w 185"/>
                <a:gd name="T13" fmla="*/ 55 h 127"/>
                <a:gd name="T14" fmla="*/ 0 w 185"/>
                <a:gd name="T15" fmla="*/ 59 h 127"/>
                <a:gd name="T16" fmla="*/ 1 w 185"/>
                <a:gd name="T17" fmla="*/ 62 h 127"/>
                <a:gd name="T18" fmla="*/ 64 w 185"/>
                <a:gd name="T19" fmla="*/ 126 h 127"/>
                <a:gd name="T20" fmla="*/ 67 w 185"/>
                <a:gd name="T21" fmla="*/ 127 h 127"/>
                <a:gd name="T22" fmla="*/ 70 w 185"/>
                <a:gd name="T23" fmla="*/ 126 h 127"/>
                <a:gd name="T24" fmla="*/ 70 w 185"/>
                <a:gd name="T25" fmla="*/ 126 h 127"/>
                <a:gd name="T26" fmla="*/ 184 w 185"/>
                <a:gd name="T27" fmla="*/ 8 h 127"/>
                <a:gd name="T28" fmla="*/ 184 w 185"/>
                <a:gd name="T29" fmla="*/ 8 h 127"/>
                <a:gd name="T30" fmla="*/ 185 w 185"/>
                <a:gd name="T31" fmla="*/ 5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127">
                  <a:moveTo>
                    <a:pt x="185" y="5"/>
                  </a:moveTo>
                  <a:cubicBezTo>
                    <a:pt x="185" y="2"/>
                    <a:pt x="183" y="0"/>
                    <a:pt x="181" y="0"/>
                  </a:cubicBezTo>
                  <a:cubicBezTo>
                    <a:pt x="180" y="0"/>
                    <a:pt x="179" y="1"/>
                    <a:pt x="178" y="2"/>
                  </a:cubicBezTo>
                  <a:cubicBezTo>
                    <a:pt x="178" y="2"/>
                    <a:pt x="178" y="2"/>
                    <a:pt x="178" y="2"/>
                  </a:cubicBezTo>
                  <a:cubicBezTo>
                    <a:pt x="67" y="117"/>
                    <a:pt x="67" y="117"/>
                    <a:pt x="67" y="117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6"/>
                    <a:pt x="5" y="55"/>
                    <a:pt x="4" y="55"/>
                  </a:cubicBezTo>
                  <a:cubicBezTo>
                    <a:pt x="2" y="55"/>
                    <a:pt x="0" y="57"/>
                    <a:pt x="0" y="59"/>
                  </a:cubicBezTo>
                  <a:cubicBezTo>
                    <a:pt x="0" y="61"/>
                    <a:pt x="0" y="62"/>
                    <a:pt x="1" y="62"/>
                  </a:cubicBezTo>
                  <a:cubicBezTo>
                    <a:pt x="64" y="126"/>
                    <a:pt x="64" y="126"/>
                    <a:pt x="64" y="126"/>
                  </a:cubicBezTo>
                  <a:cubicBezTo>
                    <a:pt x="65" y="127"/>
                    <a:pt x="66" y="127"/>
                    <a:pt x="67" y="127"/>
                  </a:cubicBezTo>
                  <a:cubicBezTo>
                    <a:pt x="68" y="127"/>
                    <a:pt x="69" y="126"/>
                    <a:pt x="70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184" y="8"/>
                    <a:pt x="184" y="8"/>
                    <a:pt x="184" y="8"/>
                  </a:cubicBezTo>
                  <a:cubicBezTo>
                    <a:pt x="184" y="8"/>
                    <a:pt x="184" y="8"/>
                    <a:pt x="184" y="8"/>
                  </a:cubicBezTo>
                  <a:cubicBezTo>
                    <a:pt x="185" y="7"/>
                    <a:pt x="185" y="6"/>
                    <a:pt x="185" y="5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pc="-150">
                <a:latin typeface="+mn-ea"/>
              </a:endParaRPr>
            </a:p>
          </p:txBody>
        </p:sp>
      </p:grpSp>
      <p:sp>
        <p:nvSpPr>
          <p:cNvPr id="138" name="양쪽 모서리가 둥근 사각형 793">
            <a:extLst>
              <a:ext uri="{FF2B5EF4-FFF2-40B4-BE49-F238E27FC236}">
                <a16:creationId xmlns:a16="http://schemas.microsoft.com/office/drawing/2014/main" id="{BA78DA9C-F86E-49D9-815E-78C73DE100BB}"/>
              </a:ext>
            </a:extLst>
          </p:cNvPr>
          <p:cNvSpPr/>
          <p:nvPr/>
        </p:nvSpPr>
        <p:spPr>
          <a:xfrm rot="10800000">
            <a:off x="7551897" y="6335511"/>
            <a:ext cx="1080311" cy="177117"/>
          </a:xfrm>
          <a:prstGeom prst="round2SameRect">
            <a:avLst>
              <a:gd name="adj1" fmla="val 2927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97F12D-FE20-46D2-ACDE-109C6E3AD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221" y="5009205"/>
            <a:ext cx="2315190" cy="150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924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7426E-66A3-445E-A48C-13A99785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90" y="264068"/>
            <a:ext cx="8773437" cy="428628"/>
          </a:xfrm>
        </p:spPr>
        <p:txBody>
          <a:bodyPr/>
          <a:lstStyle/>
          <a:p>
            <a:r>
              <a:rPr lang="ko-KR" altLang="en-US" sz="2000" dirty="0">
                <a:latin typeface="+mn-ea"/>
              </a:rPr>
              <a:t>시스템구성안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A02B5F-BBBC-48BE-88E8-D00E4E672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758362"/>
            <a:ext cx="8229600" cy="525154"/>
          </a:xfrm>
        </p:spPr>
        <p:txBody>
          <a:bodyPr/>
          <a:lstStyle/>
          <a:p>
            <a:r>
              <a:rPr lang="ko-KR" altLang="en-US" sz="1600" dirty="0">
                <a:latin typeface="+mn-ea"/>
              </a:rPr>
              <a:t>통합인증센터 시스템 구성안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ko-KR" altLang="en-US" sz="1400" b="0" dirty="0">
                <a:latin typeface="+mn-ea"/>
              </a:rPr>
              <a:t>회원가입부터 탈퇴</a:t>
            </a:r>
            <a:r>
              <a:rPr lang="en-US" altLang="ko-KR" sz="1400" b="0" dirty="0">
                <a:latin typeface="+mn-ea"/>
              </a:rPr>
              <a:t>, </a:t>
            </a:r>
            <a:r>
              <a:rPr lang="ko-KR" altLang="en-US" sz="1400" b="0" dirty="0">
                <a:latin typeface="+mn-ea"/>
              </a:rPr>
              <a:t>회원정보 변경 등의 인증체계의 표준화를 통한</a:t>
            </a:r>
            <a:r>
              <a:rPr lang="en-US" altLang="ko-KR" sz="1400" b="0" dirty="0">
                <a:latin typeface="+mn-ea"/>
              </a:rPr>
              <a:t> </a:t>
            </a:r>
            <a:r>
              <a:rPr lang="ko-KR" altLang="en-US" sz="1400" b="0" dirty="0">
                <a:latin typeface="+mn-ea"/>
              </a:rPr>
              <a:t>계정 통합인증</a:t>
            </a:r>
            <a:endParaRPr lang="en-US" altLang="ko-KR" sz="1400" b="0" dirty="0">
              <a:latin typeface="+mn-ea"/>
            </a:endParaRPr>
          </a:p>
          <a:p>
            <a:pPr lvl="1"/>
            <a:r>
              <a:rPr lang="ko-KR" altLang="en-US" sz="1400" b="0" dirty="0">
                <a:latin typeface="+mn-ea"/>
              </a:rPr>
              <a:t>여러 개의 </a:t>
            </a:r>
            <a:r>
              <a:rPr lang="en-US" altLang="ko-KR" sz="1400" b="0" dirty="0">
                <a:latin typeface="+mn-ea"/>
              </a:rPr>
              <a:t>ID/PW </a:t>
            </a:r>
            <a:r>
              <a:rPr lang="ko-KR" altLang="en-US" sz="1400" b="0" dirty="0">
                <a:latin typeface="+mn-ea"/>
              </a:rPr>
              <a:t>관리 없이</a:t>
            </a:r>
            <a:r>
              <a:rPr lang="en-US" altLang="ko-KR" sz="1400" b="0" dirty="0">
                <a:latin typeface="+mn-ea"/>
              </a:rPr>
              <a:t> </a:t>
            </a:r>
            <a:r>
              <a:rPr lang="ko-KR" altLang="en-US" sz="1400" b="0" dirty="0">
                <a:latin typeface="+mn-ea"/>
              </a:rPr>
              <a:t>하나의 아이디를 이용한 </a:t>
            </a:r>
            <a:r>
              <a:rPr lang="en-US" altLang="ko-KR" sz="1400" b="0" dirty="0">
                <a:latin typeface="+mn-ea"/>
              </a:rPr>
              <a:t>One ID</a:t>
            </a:r>
            <a:r>
              <a:rPr lang="ko-KR" altLang="en-US" sz="1400" b="0" dirty="0">
                <a:latin typeface="+mn-ea"/>
              </a:rPr>
              <a:t> 인증</a:t>
            </a:r>
            <a:endParaRPr lang="en-US" altLang="ko-KR" sz="1400" b="0" dirty="0">
              <a:latin typeface="+mn-ea"/>
            </a:endParaRPr>
          </a:p>
          <a:p>
            <a:pPr lvl="1"/>
            <a:r>
              <a:rPr lang="ko-KR" altLang="en-US" sz="1400" b="0" dirty="0">
                <a:latin typeface="+mn-ea"/>
              </a:rPr>
              <a:t>국가간 </a:t>
            </a:r>
            <a:r>
              <a:rPr lang="ko-KR" altLang="en-US" sz="1400" b="0" dirty="0" err="1">
                <a:latin typeface="+mn-ea"/>
              </a:rPr>
              <a:t>멀티리전</a:t>
            </a:r>
            <a:r>
              <a:rPr lang="ko-KR" altLang="en-US" sz="1400" b="0" dirty="0">
                <a:latin typeface="+mn-ea"/>
              </a:rPr>
              <a:t> 구축을 통한 안정적 인증 시스템 운영</a:t>
            </a:r>
            <a:endParaRPr lang="en-US" altLang="ko-KR" sz="1400" b="0" dirty="0">
              <a:latin typeface="+mn-ea"/>
            </a:endParaRPr>
          </a:p>
          <a:p>
            <a:pPr lvl="1"/>
            <a:r>
              <a:rPr lang="ko-KR" altLang="en-US" sz="1400" b="0" dirty="0">
                <a:latin typeface="+mn-ea"/>
              </a:rPr>
              <a:t>통합인증 센터 구축 시 신규 플랫폼</a:t>
            </a:r>
            <a:r>
              <a:rPr lang="en-US" altLang="ko-KR" sz="1400" b="0" dirty="0">
                <a:latin typeface="+mn-ea"/>
              </a:rPr>
              <a:t>, </a:t>
            </a:r>
            <a:r>
              <a:rPr lang="ko-KR" altLang="en-US" sz="1400" b="0" dirty="0">
                <a:latin typeface="+mn-ea"/>
              </a:rPr>
              <a:t>제휴 플랫폼 개발</a:t>
            </a:r>
            <a:r>
              <a:rPr lang="en-US" altLang="ko-KR" sz="1400" b="0" dirty="0">
                <a:latin typeface="+mn-ea"/>
              </a:rPr>
              <a:t>/</a:t>
            </a:r>
            <a:r>
              <a:rPr lang="ko-KR" altLang="en-US" sz="1400" b="0" dirty="0">
                <a:latin typeface="+mn-ea"/>
              </a:rPr>
              <a:t>운영 비용 절감</a:t>
            </a:r>
            <a:endParaRPr lang="en-US" altLang="ko-KR" sz="1400" b="0" dirty="0">
              <a:latin typeface="+mn-ea"/>
            </a:endParaRP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6AC2FE53-3A8B-484A-B626-EC96355E0170}"/>
              </a:ext>
            </a:extLst>
          </p:cNvPr>
          <p:cNvSpPr/>
          <p:nvPr/>
        </p:nvSpPr>
        <p:spPr>
          <a:xfrm>
            <a:off x="910640" y="4644913"/>
            <a:ext cx="2376264" cy="854353"/>
          </a:xfrm>
          <a:prstGeom prst="roundRect">
            <a:avLst>
              <a:gd name="adj" fmla="val 3765"/>
            </a:avLst>
          </a:prstGeom>
          <a:solidFill>
            <a:schemeClr val="bg2">
              <a:alpha val="50000"/>
            </a:schemeClr>
          </a:solidFill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0CCB2B1D-4C13-4EEC-B045-BEF3528E2984}"/>
              </a:ext>
            </a:extLst>
          </p:cNvPr>
          <p:cNvSpPr/>
          <p:nvPr/>
        </p:nvSpPr>
        <p:spPr>
          <a:xfrm>
            <a:off x="5771030" y="4644913"/>
            <a:ext cx="2376264" cy="854353"/>
          </a:xfrm>
          <a:prstGeom prst="roundRect">
            <a:avLst>
              <a:gd name="adj" fmla="val 3765"/>
            </a:avLst>
          </a:prstGeom>
          <a:solidFill>
            <a:schemeClr val="bg2">
              <a:alpha val="50000"/>
            </a:schemeClr>
          </a:solidFill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BDF8830B-0659-4C65-95EE-AECDF8B8AA1C}"/>
              </a:ext>
            </a:extLst>
          </p:cNvPr>
          <p:cNvSpPr/>
          <p:nvPr/>
        </p:nvSpPr>
        <p:spPr>
          <a:xfrm>
            <a:off x="3340760" y="4644913"/>
            <a:ext cx="2376264" cy="854353"/>
          </a:xfrm>
          <a:prstGeom prst="roundRect">
            <a:avLst>
              <a:gd name="adj" fmla="val 3765"/>
            </a:avLst>
          </a:prstGeom>
          <a:solidFill>
            <a:schemeClr val="bg2">
              <a:alpha val="50000"/>
            </a:schemeClr>
          </a:solidFill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75CE1A1-47D4-49A0-8B81-35B4845D373D}"/>
              </a:ext>
            </a:extLst>
          </p:cNvPr>
          <p:cNvSpPr/>
          <p:nvPr/>
        </p:nvSpPr>
        <p:spPr>
          <a:xfrm>
            <a:off x="1775767" y="4715207"/>
            <a:ext cx="1541924" cy="3911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t"/>
          <a:lstStyle/>
          <a:p>
            <a:pPr latinLnBrk="0">
              <a:defRPr/>
            </a:pPr>
            <a:r>
              <a:rPr lang="ko-KR" altLang="en-US" sz="1200" b="1" kern="0" dirty="0">
                <a:solidFill>
                  <a:schemeClr val="tx1"/>
                </a:solidFill>
                <a:latin typeface="+mn-ea"/>
                <a:ea typeface="+mn-ea"/>
              </a:rPr>
              <a:t>뷰가드</a:t>
            </a:r>
            <a:r>
              <a:rPr lang="en-US" altLang="ko-KR" sz="1200" b="1" kern="0" dirty="0">
                <a:solidFill>
                  <a:schemeClr val="tx1"/>
                </a:solidFill>
                <a:latin typeface="+mn-ea"/>
                <a:ea typeface="+mn-ea"/>
              </a:rPr>
              <a:t>(Azure)</a:t>
            </a:r>
          </a:p>
          <a:p>
            <a:pPr marL="171450" indent="-171450" latinLnBrk="0">
              <a:buFont typeface="Wingdings" panose="05000000000000000000" pitchFamily="2" charset="2"/>
              <a:buChar char="ü"/>
              <a:defRPr/>
            </a:pPr>
            <a:r>
              <a:rPr lang="ko-KR" altLang="en-US" sz="1000" kern="0" dirty="0" err="1">
                <a:solidFill>
                  <a:schemeClr val="tx1"/>
                </a:solidFill>
                <a:latin typeface="+mn-ea"/>
                <a:ea typeface="+mn-ea"/>
              </a:rPr>
              <a:t>고객앱</a:t>
            </a:r>
            <a:r>
              <a:rPr lang="ko-KR" altLang="en-US" sz="1000" kern="0" dirty="0">
                <a:solidFill>
                  <a:schemeClr val="tx1"/>
                </a:solidFill>
                <a:latin typeface="+mn-ea"/>
                <a:ea typeface="+mn-ea"/>
              </a:rPr>
              <a:t> 로그인</a:t>
            </a:r>
            <a:endParaRPr lang="en-US" altLang="ko-KR" sz="10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71450" indent="-171450" latinLnBrk="0">
              <a:buFont typeface="Wingdings" panose="05000000000000000000" pitchFamily="2" charset="2"/>
              <a:buChar char="ü"/>
              <a:defRPr/>
            </a:pP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웹뷰어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로그인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marL="171450" indent="-171450" latinLnBrk="0">
              <a:buFont typeface="Wingdings" panose="05000000000000000000" pitchFamily="2" charset="2"/>
              <a:buChar char="ü"/>
              <a:defRPr/>
            </a:pPr>
            <a:r>
              <a:rPr lang="en-US" altLang="ko-KR" sz="1000" kern="0" dirty="0">
                <a:solidFill>
                  <a:schemeClr val="tx1"/>
                </a:solidFill>
                <a:latin typeface="+mn-ea"/>
                <a:ea typeface="+mn-ea"/>
              </a:rPr>
              <a:t> ID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찾기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, PW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초기화</a:t>
            </a:r>
            <a:endParaRPr lang="en-US" altLang="ko-KR" sz="10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91" name="그림 90" descr="텍스트, 클립아트, 스크린샷이(가) 표시된 사진&#10;&#10;자동 생성된 설명">
            <a:extLst>
              <a:ext uri="{FF2B5EF4-FFF2-40B4-BE49-F238E27FC236}">
                <a16:creationId xmlns:a16="http://schemas.microsoft.com/office/drawing/2014/main" id="{D7F8FADA-8458-4FA1-A739-A2EBF489B39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55" b="26849"/>
          <a:stretch/>
        </p:blipFill>
        <p:spPr>
          <a:xfrm>
            <a:off x="983480" y="4715207"/>
            <a:ext cx="761500" cy="729798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FFA09445-BC42-4DD1-BF8B-3B536DF7684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89" b="26728"/>
          <a:stretch/>
        </p:blipFill>
        <p:spPr>
          <a:xfrm>
            <a:off x="3442329" y="4715207"/>
            <a:ext cx="762022" cy="747783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1C12C8ED-A86B-41F0-847F-C283ED599C6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07" b="26281"/>
          <a:stretch/>
        </p:blipFill>
        <p:spPr>
          <a:xfrm>
            <a:off x="5834590" y="4715207"/>
            <a:ext cx="718610" cy="720787"/>
          </a:xfrm>
          <a:prstGeom prst="rect">
            <a:avLst/>
          </a:prstGeom>
        </p:spPr>
      </p:pic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DFDCE7D4-5FD2-4850-81EC-304B4590F6D4}"/>
              </a:ext>
            </a:extLst>
          </p:cNvPr>
          <p:cNvCxnSpPr>
            <a:cxnSpLocks/>
            <a:stCxn id="94" idx="0"/>
            <a:endCxn id="122" idx="2"/>
          </p:cNvCxnSpPr>
          <p:nvPr/>
        </p:nvCxnSpPr>
        <p:spPr>
          <a:xfrm rot="5400000" flipH="1" flipV="1">
            <a:off x="3079886" y="3129939"/>
            <a:ext cx="533861" cy="24960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F5B2D4C3-0689-4591-B9DE-852CAA15D5CC}"/>
              </a:ext>
            </a:extLst>
          </p:cNvPr>
          <p:cNvSpPr/>
          <p:nvPr/>
        </p:nvSpPr>
        <p:spPr>
          <a:xfrm>
            <a:off x="3177540" y="2768618"/>
            <a:ext cx="2834640" cy="1342434"/>
          </a:xfrm>
          <a:prstGeom prst="roundRect">
            <a:avLst>
              <a:gd name="adj" fmla="val 3765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80F9C6AB-3CE6-4261-8A65-202BA3BED9D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632" y="3432333"/>
            <a:ext cx="316077" cy="3160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31C4A1BC-4769-4405-A888-D3C62480CA88}"/>
              </a:ext>
            </a:extLst>
          </p:cNvPr>
          <p:cNvCxnSpPr>
            <a:cxnSpLocks/>
            <a:stCxn id="106" idx="0"/>
            <a:endCxn id="122" idx="2"/>
          </p:cNvCxnSpPr>
          <p:nvPr/>
        </p:nvCxnSpPr>
        <p:spPr>
          <a:xfrm rot="5400000" flipH="1" flipV="1">
            <a:off x="4294946" y="4344999"/>
            <a:ext cx="533861" cy="659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17AC048F-998C-491F-AE02-E10536B0819A}"/>
              </a:ext>
            </a:extLst>
          </p:cNvPr>
          <p:cNvCxnSpPr>
            <a:cxnSpLocks/>
            <a:stCxn id="100" idx="0"/>
            <a:endCxn id="122" idx="2"/>
          </p:cNvCxnSpPr>
          <p:nvPr/>
        </p:nvCxnSpPr>
        <p:spPr>
          <a:xfrm rot="16200000" flipV="1">
            <a:off x="5510081" y="3195832"/>
            <a:ext cx="533861" cy="23643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0EF976B4-D584-4BFB-ABF7-2E1B681E442E}"/>
              </a:ext>
            </a:extLst>
          </p:cNvPr>
          <p:cNvSpPr/>
          <p:nvPr/>
        </p:nvSpPr>
        <p:spPr>
          <a:xfrm>
            <a:off x="3189939" y="2779373"/>
            <a:ext cx="2374443" cy="3911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t"/>
          <a:lstStyle/>
          <a:p>
            <a:pPr latinLnBrk="0"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통합인증센터</a:t>
            </a:r>
            <a:endParaRPr lang="en-US" altLang="ko-KR" sz="1200" b="1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71450" indent="-171450" latinLnBrk="0">
              <a:buFont typeface="Wingdings" panose="05000000000000000000" pitchFamily="2" charset="2"/>
              <a:buChar char="ü"/>
              <a:defRPr/>
            </a:pPr>
            <a:r>
              <a:rPr lang="ko-KR" altLang="en-US" sz="1050" dirty="0" err="1">
                <a:solidFill>
                  <a:schemeClr val="tx1"/>
                </a:solidFill>
                <a:latin typeface="+mn-ea"/>
              </a:rPr>
              <a:t>멀티리젼</a:t>
            </a: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50" kern="0" dirty="0">
                <a:solidFill>
                  <a:schemeClr val="tx1"/>
                </a:solidFill>
                <a:latin typeface="+mn-ea"/>
              </a:rPr>
              <a:t>분산 </a:t>
            </a: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시스템 구축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(DR)</a:t>
            </a:r>
            <a:endParaRPr lang="en-US" altLang="ko-KR" sz="1050" kern="0" dirty="0">
              <a:solidFill>
                <a:schemeClr val="tx1"/>
              </a:solidFill>
              <a:latin typeface="+mn-ea"/>
            </a:endParaRPr>
          </a:p>
          <a:p>
            <a:pPr marL="171450" indent="-171450" latinLnBrk="0">
              <a:buFont typeface="Wingdings" panose="05000000000000000000" pitchFamily="2" charset="2"/>
              <a:buChar char="ü"/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  <a:ea typeface="+mn-ea"/>
              </a:rPr>
              <a:t>OAuth2.0</a:t>
            </a:r>
            <a:r>
              <a:rPr lang="ko-KR" altLang="en-US" sz="1050" dirty="0">
                <a:solidFill>
                  <a:schemeClr val="tx1"/>
                </a:solidFill>
                <a:latin typeface="+mn-ea"/>
                <a:ea typeface="+mn-ea"/>
              </a:rPr>
              <a:t>기반의 인증 표준화 구성</a:t>
            </a:r>
            <a:endParaRPr lang="en-US" altLang="ko-KR" sz="105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40" name="그림 139">
            <a:extLst>
              <a:ext uri="{FF2B5EF4-FFF2-40B4-BE49-F238E27FC236}">
                <a16:creationId xmlns:a16="http://schemas.microsoft.com/office/drawing/2014/main" id="{8EA100E1-7573-4E29-A8E2-F88B636069D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977" y="3432333"/>
            <a:ext cx="316077" cy="3160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41" name="그림 140">
            <a:extLst>
              <a:ext uri="{FF2B5EF4-FFF2-40B4-BE49-F238E27FC236}">
                <a16:creationId xmlns:a16="http://schemas.microsoft.com/office/drawing/2014/main" id="{6353F527-80FA-4532-87E9-842AEF6A042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025" y="3432333"/>
            <a:ext cx="316077" cy="3160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A7F48FEE-3A5E-49CF-8E06-5BE7F5E33A6A}"/>
              </a:ext>
            </a:extLst>
          </p:cNvPr>
          <p:cNvSpPr/>
          <p:nvPr/>
        </p:nvSpPr>
        <p:spPr>
          <a:xfrm>
            <a:off x="4267911" y="4715207"/>
            <a:ext cx="1541924" cy="3911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t"/>
          <a:lstStyle/>
          <a:p>
            <a:pPr latinLnBrk="0">
              <a:defRPr/>
            </a:pPr>
            <a:r>
              <a:rPr lang="ko-KR" altLang="en-US" sz="1200" b="1" kern="0" dirty="0" err="1">
                <a:solidFill>
                  <a:schemeClr val="tx1"/>
                </a:solidFill>
                <a:latin typeface="+mn-ea"/>
                <a:ea typeface="+mn-ea"/>
              </a:rPr>
              <a:t>캡스홈</a:t>
            </a:r>
            <a:r>
              <a:rPr lang="en-US" altLang="ko-KR" sz="1200" b="1" kern="0" dirty="0">
                <a:solidFill>
                  <a:schemeClr val="tx1"/>
                </a:solidFill>
                <a:latin typeface="+mn-ea"/>
                <a:ea typeface="+mn-ea"/>
              </a:rPr>
              <a:t>(AWS)</a:t>
            </a:r>
          </a:p>
          <a:p>
            <a:pPr marL="171450" indent="-171450" latinLnBrk="0">
              <a:buFont typeface="Wingdings" panose="05000000000000000000" pitchFamily="2" charset="2"/>
              <a:buChar char="ü"/>
              <a:defRPr/>
            </a:pPr>
            <a:r>
              <a:rPr lang="ko-KR" altLang="en-US" sz="1000" kern="0" dirty="0" err="1">
                <a:solidFill>
                  <a:schemeClr val="tx1"/>
                </a:solidFill>
                <a:latin typeface="+mn-ea"/>
                <a:ea typeface="+mn-ea"/>
              </a:rPr>
              <a:t>고객앱</a:t>
            </a:r>
            <a:r>
              <a:rPr lang="ko-KR" altLang="en-US" sz="1000" kern="0" dirty="0">
                <a:solidFill>
                  <a:schemeClr val="tx1"/>
                </a:solidFill>
                <a:latin typeface="+mn-ea"/>
                <a:ea typeface="+mn-ea"/>
              </a:rPr>
              <a:t> 로그인</a:t>
            </a:r>
            <a:endParaRPr lang="en-US" altLang="ko-KR" sz="10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71450" indent="-171450" latinLnBrk="0">
              <a:buFont typeface="Wingdings" panose="05000000000000000000" pitchFamily="2" charset="2"/>
              <a:buChar char="ü"/>
              <a:defRPr/>
            </a:pPr>
            <a:r>
              <a:rPr lang="en-US" altLang="ko-KR" sz="1000" kern="0" dirty="0">
                <a:solidFill>
                  <a:schemeClr val="tx1"/>
                </a:solidFill>
                <a:latin typeface="+mn-ea"/>
                <a:ea typeface="+mn-ea"/>
              </a:rPr>
              <a:t>ID</a:t>
            </a:r>
            <a:r>
              <a:rPr lang="ko-KR" altLang="en-US" sz="1000" kern="0" dirty="0">
                <a:solidFill>
                  <a:schemeClr val="tx1"/>
                </a:solidFill>
                <a:latin typeface="+mn-ea"/>
                <a:ea typeface="+mn-ea"/>
              </a:rPr>
              <a:t>찾기</a:t>
            </a:r>
            <a:r>
              <a:rPr lang="en-US" altLang="ko-KR" sz="1000" kern="0" dirty="0">
                <a:solidFill>
                  <a:schemeClr val="tx1"/>
                </a:solidFill>
                <a:latin typeface="+mn-ea"/>
                <a:ea typeface="+mn-ea"/>
              </a:rPr>
              <a:t>, PW</a:t>
            </a:r>
            <a:r>
              <a:rPr lang="ko-KR" altLang="en-US" sz="1000" kern="0" dirty="0">
                <a:solidFill>
                  <a:schemeClr val="tx1"/>
                </a:solidFill>
                <a:latin typeface="+mn-ea"/>
                <a:ea typeface="+mn-ea"/>
              </a:rPr>
              <a:t>초기화</a:t>
            </a:r>
            <a:endParaRPr lang="en-US" altLang="ko-KR" sz="10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43114FFD-D0EA-4670-A1A5-A19A4636A1FC}"/>
              </a:ext>
            </a:extLst>
          </p:cNvPr>
          <p:cNvSpPr/>
          <p:nvPr/>
        </p:nvSpPr>
        <p:spPr>
          <a:xfrm>
            <a:off x="6605370" y="4715207"/>
            <a:ext cx="1541924" cy="3911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t"/>
          <a:lstStyle/>
          <a:p>
            <a:pPr latinLnBrk="0">
              <a:defRPr/>
            </a:pPr>
            <a:r>
              <a:rPr lang="ko-KR" altLang="en-US" sz="1200" b="1" kern="0" dirty="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  <a:r>
              <a:rPr lang="en-US" altLang="ko-KR" sz="1200" b="1" kern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IDC</a:t>
            </a:r>
            <a:r>
              <a:rPr lang="en-US" altLang="ko-KR" sz="1200" b="1" kern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marL="171450" indent="-171450" latinLnBrk="0">
              <a:buFont typeface="Wingdings" panose="05000000000000000000" pitchFamily="2" charset="2"/>
              <a:buChar char="ü"/>
              <a:defRPr/>
            </a:pPr>
            <a:r>
              <a:rPr lang="ko-KR" altLang="en-US" sz="1000" kern="0" dirty="0" err="1">
                <a:solidFill>
                  <a:schemeClr val="tx1"/>
                </a:solidFill>
                <a:latin typeface="+mn-ea"/>
                <a:ea typeface="+mn-ea"/>
              </a:rPr>
              <a:t>고객앱</a:t>
            </a:r>
            <a:r>
              <a:rPr lang="ko-KR" altLang="en-US" sz="1000" kern="0" dirty="0">
                <a:solidFill>
                  <a:schemeClr val="tx1"/>
                </a:solidFill>
                <a:latin typeface="+mn-ea"/>
                <a:ea typeface="+mn-ea"/>
              </a:rPr>
              <a:t> 로그인</a:t>
            </a:r>
            <a:endParaRPr lang="en-US" altLang="ko-KR" sz="10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71450" indent="-171450" latinLnBrk="0">
              <a:buFont typeface="Wingdings" panose="05000000000000000000" pitchFamily="2" charset="2"/>
              <a:buChar char="ü"/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계약정보 조회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marL="171450" indent="-171450" latinLnBrk="0">
              <a:buFont typeface="Wingdings" panose="05000000000000000000" pitchFamily="2" charset="2"/>
              <a:buChar char="ü"/>
              <a:defRPr/>
            </a:pPr>
            <a:r>
              <a:rPr lang="en-US" altLang="ko-KR" sz="1000" kern="0" dirty="0">
                <a:solidFill>
                  <a:schemeClr val="tx1"/>
                </a:solidFill>
                <a:latin typeface="+mn-ea"/>
                <a:ea typeface="+mn-ea"/>
              </a:rPr>
              <a:t>ID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찾기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, PW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초기화</a:t>
            </a:r>
            <a:endParaRPr lang="en-US" altLang="ko-KR" sz="10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52" name="화살표: 오른쪽 151">
            <a:extLst>
              <a:ext uri="{FF2B5EF4-FFF2-40B4-BE49-F238E27FC236}">
                <a16:creationId xmlns:a16="http://schemas.microsoft.com/office/drawing/2014/main" id="{301E18CE-4D30-4E20-9D1D-375FB4CB9352}"/>
              </a:ext>
            </a:extLst>
          </p:cNvPr>
          <p:cNvSpPr/>
          <p:nvPr/>
        </p:nvSpPr>
        <p:spPr>
          <a:xfrm>
            <a:off x="6042660" y="2986330"/>
            <a:ext cx="559672" cy="162164"/>
          </a:xfrm>
          <a:prstGeom prst="rightArrow">
            <a:avLst>
              <a:gd name="adj1" fmla="val 58822"/>
              <a:gd name="adj2" fmla="val 37835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53" name="화살표: 오른쪽 152">
            <a:extLst>
              <a:ext uri="{FF2B5EF4-FFF2-40B4-BE49-F238E27FC236}">
                <a16:creationId xmlns:a16="http://schemas.microsoft.com/office/drawing/2014/main" id="{44572434-3225-4AC4-B7B7-5381682DC197}"/>
              </a:ext>
            </a:extLst>
          </p:cNvPr>
          <p:cNvSpPr/>
          <p:nvPr/>
        </p:nvSpPr>
        <p:spPr>
          <a:xfrm>
            <a:off x="6042660" y="3775157"/>
            <a:ext cx="559672" cy="162164"/>
          </a:xfrm>
          <a:prstGeom prst="rightArrow">
            <a:avLst>
              <a:gd name="adj1" fmla="val 58822"/>
              <a:gd name="adj2" fmla="val 37835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80818A76-1995-4D12-B6AA-FA8F0AF7C1B6}"/>
              </a:ext>
            </a:extLst>
          </p:cNvPr>
          <p:cNvSpPr/>
          <p:nvPr/>
        </p:nvSpPr>
        <p:spPr>
          <a:xfrm>
            <a:off x="950343" y="3554862"/>
            <a:ext cx="1493787" cy="550391"/>
          </a:xfrm>
          <a:prstGeom prst="roundRect">
            <a:avLst>
              <a:gd name="adj" fmla="val 3765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67" name="그림 166">
            <a:extLst>
              <a:ext uri="{FF2B5EF4-FFF2-40B4-BE49-F238E27FC236}">
                <a16:creationId xmlns:a16="http://schemas.microsoft.com/office/drawing/2014/main" id="{548D018A-4146-491B-BD56-EA09C84A4A5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262" y="3706847"/>
            <a:ext cx="287343" cy="2873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BEBD0AB0-C5B6-4BFB-A6A0-0952C47BE189}"/>
              </a:ext>
            </a:extLst>
          </p:cNvPr>
          <p:cNvSpPr/>
          <p:nvPr/>
        </p:nvSpPr>
        <p:spPr>
          <a:xfrm>
            <a:off x="1404113" y="3639177"/>
            <a:ext cx="1024745" cy="3911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latinLnBrk="0">
              <a:defRPr/>
            </a:pP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본인인증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pPr algn="ctr" latinLnBrk="0"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(NICE)</a:t>
            </a:r>
            <a:endParaRPr lang="en-US" altLang="ko-KR" sz="10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180D7110-945B-4843-896C-0BE579AE91E8}"/>
              </a:ext>
            </a:extLst>
          </p:cNvPr>
          <p:cNvSpPr/>
          <p:nvPr/>
        </p:nvSpPr>
        <p:spPr>
          <a:xfrm>
            <a:off x="955007" y="2750376"/>
            <a:ext cx="1493787" cy="550391"/>
          </a:xfrm>
          <a:prstGeom prst="roundRect">
            <a:avLst>
              <a:gd name="adj" fmla="val 3765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72" name="그림 171">
            <a:extLst>
              <a:ext uri="{FF2B5EF4-FFF2-40B4-BE49-F238E27FC236}">
                <a16:creationId xmlns:a16="http://schemas.microsoft.com/office/drawing/2014/main" id="{752DF2BE-2CC4-41C6-AE61-5B589B0E873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26" y="2902361"/>
            <a:ext cx="287343" cy="2873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2848733B-7139-45FB-B32E-2BA0E216C052}"/>
              </a:ext>
            </a:extLst>
          </p:cNvPr>
          <p:cNvSpPr/>
          <p:nvPr/>
        </p:nvSpPr>
        <p:spPr>
          <a:xfrm>
            <a:off x="1408777" y="2834691"/>
            <a:ext cx="1024745" cy="3911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latinLnBrk="0"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SMS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인증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pPr algn="ctr" latinLnBrk="0"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(SKT)</a:t>
            </a:r>
            <a:endParaRPr lang="en-US" altLang="ko-KR" sz="10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74" name="사각형: 둥근 모서리 173">
            <a:extLst>
              <a:ext uri="{FF2B5EF4-FFF2-40B4-BE49-F238E27FC236}">
                <a16:creationId xmlns:a16="http://schemas.microsoft.com/office/drawing/2014/main" id="{882FFAE8-D890-4A42-B7A8-F257FEDB30D1}"/>
              </a:ext>
            </a:extLst>
          </p:cNvPr>
          <p:cNvSpPr/>
          <p:nvPr/>
        </p:nvSpPr>
        <p:spPr>
          <a:xfrm>
            <a:off x="6676367" y="3548552"/>
            <a:ext cx="1493787" cy="550391"/>
          </a:xfrm>
          <a:prstGeom prst="roundRect">
            <a:avLst>
              <a:gd name="adj" fmla="val 3765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75" name="그림 174">
            <a:extLst>
              <a:ext uri="{FF2B5EF4-FFF2-40B4-BE49-F238E27FC236}">
                <a16:creationId xmlns:a16="http://schemas.microsoft.com/office/drawing/2014/main" id="{E44A026C-3F7F-4616-8483-DD42CE557CF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286" y="3700537"/>
            <a:ext cx="287343" cy="2873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10967CFE-5EDC-4831-8266-CBE47EF2DC53}"/>
              </a:ext>
            </a:extLst>
          </p:cNvPr>
          <p:cNvSpPr/>
          <p:nvPr/>
        </p:nvSpPr>
        <p:spPr>
          <a:xfrm>
            <a:off x="7130137" y="3632867"/>
            <a:ext cx="1024745" cy="3911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latinLnBrk="0">
              <a:defRPr/>
            </a:pPr>
            <a:r>
              <a:rPr lang="en-US" altLang="ko-KR" sz="1000" b="1" kern="0" dirty="0">
                <a:solidFill>
                  <a:schemeClr val="tx1"/>
                </a:solidFill>
                <a:latin typeface="+mn-ea"/>
                <a:ea typeface="+mn-ea"/>
              </a:rPr>
              <a:t>CI</a:t>
            </a:r>
            <a:r>
              <a:rPr lang="ko-KR" altLang="en-US" sz="1000" b="1" kern="0" dirty="0">
                <a:solidFill>
                  <a:schemeClr val="tx1"/>
                </a:solidFill>
                <a:latin typeface="+mn-ea"/>
                <a:ea typeface="+mn-ea"/>
              </a:rPr>
              <a:t>수집</a:t>
            </a:r>
            <a:endParaRPr lang="en-US" altLang="ko-KR" sz="1000" b="1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 latinLnBrk="0"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(SKT)</a:t>
            </a:r>
            <a:endParaRPr lang="en-US" altLang="ko-KR" sz="10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77" name="사각형: 둥근 모서리 176">
            <a:extLst>
              <a:ext uri="{FF2B5EF4-FFF2-40B4-BE49-F238E27FC236}">
                <a16:creationId xmlns:a16="http://schemas.microsoft.com/office/drawing/2014/main" id="{8019FFDB-6D98-4051-A248-1D234BC197A3}"/>
              </a:ext>
            </a:extLst>
          </p:cNvPr>
          <p:cNvSpPr/>
          <p:nvPr/>
        </p:nvSpPr>
        <p:spPr>
          <a:xfrm>
            <a:off x="6676367" y="2768618"/>
            <a:ext cx="1493787" cy="550391"/>
          </a:xfrm>
          <a:prstGeom prst="roundRect">
            <a:avLst>
              <a:gd name="adj" fmla="val 3765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78" name="그림 177">
            <a:extLst>
              <a:ext uri="{FF2B5EF4-FFF2-40B4-BE49-F238E27FC236}">
                <a16:creationId xmlns:a16="http://schemas.microsoft.com/office/drawing/2014/main" id="{3CD72A57-EE2D-4F1B-BC35-EFA72B3F778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286" y="2920603"/>
            <a:ext cx="287343" cy="2873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D247D1D2-88D3-4728-A3FE-F181A437AFCC}"/>
              </a:ext>
            </a:extLst>
          </p:cNvPr>
          <p:cNvSpPr/>
          <p:nvPr/>
        </p:nvSpPr>
        <p:spPr>
          <a:xfrm>
            <a:off x="7130137" y="2852933"/>
            <a:ext cx="1024745" cy="3911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latinLnBrk="0">
              <a:defRPr/>
            </a:pPr>
            <a:r>
              <a:rPr lang="en-US" altLang="ko-KR" sz="1000" b="1" kern="0" dirty="0">
                <a:solidFill>
                  <a:schemeClr val="tx1"/>
                </a:solidFill>
                <a:latin typeface="+mn-ea"/>
                <a:ea typeface="+mn-ea"/>
              </a:rPr>
              <a:t>T</a:t>
            </a:r>
            <a:r>
              <a:rPr lang="ko-KR" altLang="en-US" sz="1000" b="1" kern="0" dirty="0">
                <a:solidFill>
                  <a:schemeClr val="tx1"/>
                </a:solidFill>
                <a:latin typeface="+mn-ea"/>
                <a:ea typeface="+mn-ea"/>
              </a:rPr>
              <a:t>아이디인증</a:t>
            </a:r>
            <a:endParaRPr lang="en-US" altLang="ko-KR" sz="1000" b="1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 latinLnBrk="0"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(SKT)</a:t>
            </a:r>
            <a:endParaRPr lang="en-US" altLang="ko-KR" sz="10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407F9173-424D-4BA1-B2F4-4E5AA3673783}"/>
              </a:ext>
            </a:extLst>
          </p:cNvPr>
          <p:cNvSpPr/>
          <p:nvPr/>
        </p:nvSpPr>
        <p:spPr>
          <a:xfrm>
            <a:off x="3600842" y="3788479"/>
            <a:ext cx="434591" cy="2938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latinLnBrk="0">
              <a:defRPr/>
            </a:pPr>
            <a:r>
              <a:rPr lang="ko-KR" altLang="en-US" sz="800" b="1" kern="0" dirty="0">
                <a:solidFill>
                  <a:schemeClr val="tx1"/>
                </a:solidFill>
                <a:latin typeface="+mn-ea"/>
                <a:ea typeface="+mn-ea"/>
              </a:rPr>
              <a:t>인증</a:t>
            </a:r>
            <a:endParaRPr lang="en-US" altLang="ko-KR" sz="800" b="1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 latinLnBrk="0">
              <a:defRPr/>
            </a:pPr>
            <a:r>
              <a:rPr lang="ko-KR" altLang="en-US" sz="800" b="1" kern="0" dirty="0">
                <a:solidFill>
                  <a:schemeClr val="tx1"/>
                </a:solidFill>
                <a:latin typeface="+mn-ea"/>
                <a:ea typeface="+mn-ea"/>
              </a:rPr>
              <a:t>서버</a:t>
            </a:r>
            <a:endParaRPr lang="en-US" altLang="ko-KR" sz="8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4EC90EA0-B9BA-4555-9AC9-4AA9DF9DF085}"/>
              </a:ext>
            </a:extLst>
          </p:cNvPr>
          <p:cNvSpPr/>
          <p:nvPr/>
        </p:nvSpPr>
        <p:spPr>
          <a:xfrm>
            <a:off x="4127548" y="3772572"/>
            <a:ext cx="434591" cy="2938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latinLnBrk="0">
              <a:defRPr/>
            </a:pP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WEB</a:t>
            </a:r>
          </a:p>
          <a:p>
            <a:pPr algn="ctr" latinLnBrk="0">
              <a:defRPr/>
            </a:pP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서버</a:t>
            </a:r>
            <a:endParaRPr lang="en-US" altLang="ko-KR" sz="8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8379EE30-EB6A-41D0-9CEC-BFCD1A95E89B}"/>
              </a:ext>
            </a:extLst>
          </p:cNvPr>
          <p:cNvSpPr/>
          <p:nvPr/>
        </p:nvSpPr>
        <p:spPr>
          <a:xfrm>
            <a:off x="4639845" y="3772572"/>
            <a:ext cx="434591" cy="2938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latinLnBrk="0">
              <a:defRPr/>
            </a:pPr>
            <a:r>
              <a:rPr lang="ko-KR" altLang="en-US" sz="800" b="1" kern="0" dirty="0">
                <a:solidFill>
                  <a:schemeClr val="tx1"/>
                </a:solidFill>
                <a:latin typeface="+mn-ea"/>
                <a:ea typeface="+mn-ea"/>
              </a:rPr>
              <a:t>연동</a:t>
            </a:r>
            <a:endParaRPr lang="en-US" altLang="ko-KR" sz="800" b="1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 latinLnBrk="0">
              <a:defRPr/>
            </a:pPr>
            <a:r>
              <a:rPr lang="ko-KR" altLang="en-US" sz="800" b="1" kern="0" dirty="0">
                <a:solidFill>
                  <a:schemeClr val="tx1"/>
                </a:solidFill>
                <a:latin typeface="+mn-ea"/>
                <a:ea typeface="+mn-ea"/>
              </a:rPr>
              <a:t>서버</a:t>
            </a:r>
            <a:endParaRPr lang="en-US" altLang="ko-KR" sz="8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83" name="화살표: 오른쪽 182">
            <a:extLst>
              <a:ext uri="{FF2B5EF4-FFF2-40B4-BE49-F238E27FC236}">
                <a16:creationId xmlns:a16="http://schemas.microsoft.com/office/drawing/2014/main" id="{F5D2C65A-E710-4028-B161-6826F73FE6CE}"/>
              </a:ext>
            </a:extLst>
          </p:cNvPr>
          <p:cNvSpPr/>
          <p:nvPr/>
        </p:nvSpPr>
        <p:spPr>
          <a:xfrm rot="10800000">
            <a:off x="2529468" y="2986329"/>
            <a:ext cx="559672" cy="162164"/>
          </a:xfrm>
          <a:prstGeom prst="rightArrow">
            <a:avLst>
              <a:gd name="adj1" fmla="val 58822"/>
              <a:gd name="adj2" fmla="val 37835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84" name="화살표: 오른쪽 183">
            <a:extLst>
              <a:ext uri="{FF2B5EF4-FFF2-40B4-BE49-F238E27FC236}">
                <a16:creationId xmlns:a16="http://schemas.microsoft.com/office/drawing/2014/main" id="{2FEFAFFD-873B-4BD9-AC19-1AAB436BCC8A}"/>
              </a:ext>
            </a:extLst>
          </p:cNvPr>
          <p:cNvSpPr/>
          <p:nvPr/>
        </p:nvSpPr>
        <p:spPr>
          <a:xfrm rot="10800000">
            <a:off x="2521359" y="3754775"/>
            <a:ext cx="559672" cy="162164"/>
          </a:xfrm>
          <a:prstGeom prst="rightArrow">
            <a:avLst>
              <a:gd name="adj1" fmla="val 58822"/>
              <a:gd name="adj2" fmla="val 37835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2D0AB423-49D5-4031-8E18-42127A185AA3}"/>
              </a:ext>
            </a:extLst>
          </p:cNvPr>
          <p:cNvSpPr/>
          <p:nvPr/>
        </p:nvSpPr>
        <p:spPr>
          <a:xfrm>
            <a:off x="2961510" y="5987348"/>
            <a:ext cx="1493787" cy="550391"/>
          </a:xfrm>
          <a:prstGeom prst="roundRect">
            <a:avLst>
              <a:gd name="adj" fmla="val 3765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86" name="그림 185">
            <a:extLst>
              <a:ext uri="{FF2B5EF4-FFF2-40B4-BE49-F238E27FC236}">
                <a16:creationId xmlns:a16="http://schemas.microsoft.com/office/drawing/2014/main" id="{12C80B8E-C902-4A29-9EA6-25790D6DD6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429" y="6139333"/>
            <a:ext cx="287343" cy="2873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2F53E80C-A3A2-44ED-8367-D1A825485222}"/>
              </a:ext>
            </a:extLst>
          </p:cNvPr>
          <p:cNvSpPr/>
          <p:nvPr/>
        </p:nvSpPr>
        <p:spPr>
          <a:xfrm>
            <a:off x="3415280" y="6071663"/>
            <a:ext cx="1024745" cy="3911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latinLnBrk="0">
              <a:defRPr/>
            </a:pPr>
            <a:r>
              <a:rPr lang="en-US" altLang="ko-KR" sz="1000" b="1" kern="0" dirty="0">
                <a:solidFill>
                  <a:schemeClr val="tx1"/>
                </a:solidFill>
                <a:latin typeface="+mn-ea"/>
                <a:ea typeface="+mn-ea"/>
              </a:rPr>
              <a:t>PASS</a:t>
            </a:r>
            <a:r>
              <a:rPr lang="ko-KR" altLang="en-US" sz="1000" b="1" kern="0" dirty="0">
                <a:solidFill>
                  <a:schemeClr val="tx1"/>
                </a:solidFill>
                <a:latin typeface="+mn-ea"/>
                <a:ea typeface="+mn-ea"/>
              </a:rPr>
              <a:t>간편로그인</a:t>
            </a:r>
            <a:endParaRPr lang="en-US" altLang="ko-KR" sz="1000" b="1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 latinLnBrk="0"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(SKT)</a:t>
            </a:r>
            <a:endParaRPr lang="en-US" altLang="ko-KR" sz="10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88" name="사각형: 둥근 모서리 187">
            <a:extLst>
              <a:ext uri="{FF2B5EF4-FFF2-40B4-BE49-F238E27FC236}">
                <a16:creationId xmlns:a16="http://schemas.microsoft.com/office/drawing/2014/main" id="{3CE3B8F2-ED49-4B75-BE73-DA515A4C5CA4}"/>
              </a:ext>
            </a:extLst>
          </p:cNvPr>
          <p:cNvSpPr/>
          <p:nvPr/>
        </p:nvSpPr>
        <p:spPr>
          <a:xfrm>
            <a:off x="4739692" y="5987348"/>
            <a:ext cx="1493787" cy="550391"/>
          </a:xfrm>
          <a:prstGeom prst="roundRect">
            <a:avLst>
              <a:gd name="adj" fmla="val 3765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89" name="그림 188">
            <a:extLst>
              <a:ext uri="{FF2B5EF4-FFF2-40B4-BE49-F238E27FC236}">
                <a16:creationId xmlns:a16="http://schemas.microsoft.com/office/drawing/2014/main" id="{C8EF0226-4FF0-4892-8916-C3456D8255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611" y="6139333"/>
            <a:ext cx="287343" cy="2873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A0DBBD90-9AB9-4825-AAE4-4968CA8FCA41}"/>
              </a:ext>
            </a:extLst>
          </p:cNvPr>
          <p:cNvSpPr/>
          <p:nvPr/>
        </p:nvSpPr>
        <p:spPr>
          <a:xfrm>
            <a:off x="5193462" y="6071663"/>
            <a:ext cx="1024745" cy="3911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latinLnBrk="0">
              <a:defRPr/>
            </a:pP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계약정보 서버</a:t>
            </a:r>
            <a:endParaRPr lang="en-US" altLang="ko-KR" sz="1000" b="1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 latinLnBrk="0"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(ADT)</a:t>
            </a:r>
            <a:endParaRPr lang="en-US" altLang="ko-KR" sz="10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01" name="화살표: 오른쪽 200">
            <a:extLst>
              <a:ext uri="{FF2B5EF4-FFF2-40B4-BE49-F238E27FC236}">
                <a16:creationId xmlns:a16="http://schemas.microsoft.com/office/drawing/2014/main" id="{F4347EC2-A41C-4A87-A7BC-E38CC81F84C8}"/>
              </a:ext>
            </a:extLst>
          </p:cNvPr>
          <p:cNvSpPr/>
          <p:nvPr/>
        </p:nvSpPr>
        <p:spPr>
          <a:xfrm rot="5400000">
            <a:off x="5389533" y="5668148"/>
            <a:ext cx="261092" cy="178380"/>
          </a:xfrm>
          <a:prstGeom prst="rightArrow">
            <a:avLst>
              <a:gd name="adj1" fmla="val 58822"/>
              <a:gd name="adj2" fmla="val 37835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02" name="화살표: 오른쪽 201">
            <a:extLst>
              <a:ext uri="{FF2B5EF4-FFF2-40B4-BE49-F238E27FC236}">
                <a16:creationId xmlns:a16="http://schemas.microsoft.com/office/drawing/2014/main" id="{FB2BD5DD-45B6-4671-BB6C-386B2B1EDE64}"/>
              </a:ext>
            </a:extLst>
          </p:cNvPr>
          <p:cNvSpPr/>
          <p:nvPr/>
        </p:nvSpPr>
        <p:spPr>
          <a:xfrm rot="5400000">
            <a:off x="3568203" y="5668148"/>
            <a:ext cx="261092" cy="178380"/>
          </a:xfrm>
          <a:prstGeom prst="rightArrow">
            <a:avLst>
              <a:gd name="adj1" fmla="val 58822"/>
              <a:gd name="adj2" fmla="val 37835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203" name="그림 202">
            <a:extLst>
              <a:ext uri="{FF2B5EF4-FFF2-40B4-BE49-F238E27FC236}">
                <a16:creationId xmlns:a16="http://schemas.microsoft.com/office/drawing/2014/main" id="{FA3F01A2-DF6A-4259-99A6-F11929FCDE1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665" y="3439953"/>
            <a:ext cx="316077" cy="3160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DB776D01-0D71-429A-9449-C5863B5B5269}"/>
              </a:ext>
            </a:extLst>
          </p:cNvPr>
          <p:cNvSpPr/>
          <p:nvPr/>
        </p:nvSpPr>
        <p:spPr>
          <a:xfrm>
            <a:off x="5188485" y="3780192"/>
            <a:ext cx="434591" cy="2938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latinLnBrk="0">
              <a:defRPr/>
            </a:pPr>
            <a:r>
              <a:rPr lang="ko-KR" altLang="en-US" sz="800" b="1" kern="0" dirty="0">
                <a:solidFill>
                  <a:schemeClr val="tx1"/>
                </a:solidFill>
                <a:latin typeface="+mn-ea"/>
                <a:ea typeface="+mn-ea"/>
              </a:rPr>
              <a:t>수집</a:t>
            </a:r>
            <a:endParaRPr lang="en-US" altLang="ko-KR" sz="800" b="1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 latinLnBrk="0">
              <a:defRPr/>
            </a:pPr>
            <a:r>
              <a:rPr lang="ko-KR" altLang="en-US" sz="800" b="1" kern="0" dirty="0">
                <a:solidFill>
                  <a:schemeClr val="tx1"/>
                </a:solidFill>
                <a:latin typeface="+mn-ea"/>
                <a:ea typeface="+mn-ea"/>
              </a:rPr>
              <a:t>서버</a:t>
            </a:r>
            <a:endParaRPr lang="en-US" altLang="ko-KR" sz="8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97822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7426E-66A3-445E-A48C-13A99785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90" y="264068"/>
            <a:ext cx="8773437" cy="428628"/>
          </a:xfrm>
        </p:spPr>
        <p:txBody>
          <a:bodyPr/>
          <a:lstStyle/>
          <a:p>
            <a:r>
              <a:rPr lang="ko-KR" altLang="en-US" sz="2000" dirty="0" err="1">
                <a:latin typeface="+mn-ea"/>
              </a:rPr>
              <a:t>고객앱</a:t>
            </a:r>
            <a:r>
              <a:rPr lang="ko-KR" altLang="en-US" sz="2000" dirty="0">
                <a:latin typeface="+mn-ea"/>
              </a:rPr>
              <a:t> 가입 프로세스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A02B5F-BBBC-48BE-88E8-D00E4E672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758362"/>
            <a:ext cx="3918783" cy="525154"/>
          </a:xfrm>
        </p:spPr>
        <p:txBody>
          <a:bodyPr/>
          <a:lstStyle/>
          <a:p>
            <a:r>
              <a:rPr lang="ko-KR" altLang="en-US" sz="1600" dirty="0">
                <a:latin typeface="+mn-ea"/>
              </a:rPr>
              <a:t>신규가입 고객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ko-KR" altLang="en-US" sz="1400" b="0" dirty="0">
                <a:latin typeface="+mn-ea"/>
              </a:rPr>
              <a:t>통합인증센터를 통해 신규가입</a:t>
            </a:r>
            <a:endParaRPr lang="en-US" altLang="ko-KR" sz="1400" b="0" dirty="0">
              <a:latin typeface="+mn-ea"/>
            </a:endParaRPr>
          </a:p>
          <a:p>
            <a:pPr marL="1200150" lvl="2" indent="-285750">
              <a:buFontTx/>
              <a:buChar char="-"/>
            </a:pPr>
            <a:r>
              <a:rPr lang="en-US" altLang="ko-KR" sz="1400" dirty="0">
                <a:latin typeface="+mn-ea"/>
              </a:rPr>
              <a:t>ID </a:t>
            </a:r>
            <a:r>
              <a:rPr lang="ko-KR" altLang="en-US" sz="1400" dirty="0">
                <a:latin typeface="+mn-ea"/>
              </a:rPr>
              <a:t>중복 체크</a:t>
            </a:r>
            <a:endParaRPr lang="en-US" altLang="ko-KR" sz="1400" dirty="0">
              <a:latin typeface="+mn-ea"/>
            </a:endParaRPr>
          </a:p>
          <a:p>
            <a:pPr marL="1200150" lvl="2" indent="-285750">
              <a:buFontTx/>
              <a:buChar char="-"/>
            </a:pPr>
            <a:r>
              <a:rPr lang="en-US" altLang="ko-KR" sz="1400" b="0" dirty="0">
                <a:latin typeface="+mn-ea"/>
              </a:rPr>
              <a:t>ID/PW </a:t>
            </a:r>
            <a:r>
              <a:rPr lang="ko-KR" altLang="en-US" sz="1400" b="0" dirty="0">
                <a:latin typeface="+mn-ea"/>
              </a:rPr>
              <a:t>찾기 등</a:t>
            </a:r>
            <a:endParaRPr lang="en-US" altLang="ko-KR" sz="1400" b="0" dirty="0">
              <a:latin typeface="+mn-ea"/>
            </a:endParaRPr>
          </a:p>
          <a:p>
            <a:pPr lvl="1"/>
            <a:r>
              <a:rPr lang="ko-KR" altLang="en-US" sz="1400" b="0" dirty="0">
                <a:latin typeface="+mn-ea"/>
              </a:rPr>
              <a:t>통합인증센터 로그인</a:t>
            </a:r>
            <a:endParaRPr lang="en-US" altLang="ko-KR" sz="1400" b="0" dirty="0">
              <a:latin typeface="+mn-ea"/>
            </a:endParaRPr>
          </a:p>
          <a:p>
            <a:pPr lvl="2"/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액세스 토큰 생성</a:t>
            </a:r>
            <a:endParaRPr lang="en-US" altLang="ko-KR" sz="1400" b="0" dirty="0">
              <a:latin typeface="+mn-ea"/>
            </a:endParaRPr>
          </a:p>
          <a:p>
            <a:pPr lvl="1"/>
            <a:r>
              <a:rPr lang="en-US" altLang="ko-KR" sz="1400" b="0" dirty="0">
                <a:latin typeface="+mn-ea"/>
              </a:rPr>
              <a:t>App</a:t>
            </a:r>
            <a:r>
              <a:rPr lang="ko-KR" altLang="en-US" sz="1400" b="0" dirty="0">
                <a:latin typeface="+mn-ea"/>
              </a:rPr>
              <a:t>서버</a:t>
            </a:r>
            <a:r>
              <a:rPr lang="en-US" altLang="ko-KR" sz="1400" b="0" dirty="0">
                <a:latin typeface="+mn-ea"/>
              </a:rPr>
              <a:t>(</a:t>
            </a:r>
            <a:r>
              <a:rPr lang="ko-KR" altLang="en-US" sz="1400" b="0" dirty="0" err="1">
                <a:latin typeface="+mn-ea"/>
              </a:rPr>
              <a:t>뷰가드</a:t>
            </a:r>
            <a:r>
              <a:rPr lang="ko-KR" altLang="en-US" sz="1400" b="0" dirty="0">
                <a:latin typeface="+mn-ea"/>
              </a:rPr>
              <a:t> 등</a:t>
            </a:r>
            <a:r>
              <a:rPr lang="en-US" altLang="ko-KR" sz="1400" b="0" dirty="0">
                <a:latin typeface="+mn-ea"/>
              </a:rPr>
              <a:t>) </a:t>
            </a:r>
            <a:r>
              <a:rPr lang="ko-KR" altLang="en-US" sz="1400" b="0" dirty="0">
                <a:latin typeface="+mn-ea"/>
              </a:rPr>
              <a:t>서비스 전달</a:t>
            </a:r>
            <a:endParaRPr lang="en-US" altLang="ko-KR" sz="1400" b="0" dirty="0">
              <a:latin typeface="+mn-ea"/>
            </a:endParaRPr>
          </a:p>
        </p:txBody>
      </p:sp>
      <p:sp>
        <p:nvSpPr>
          <p:cNvPr id="50" name="내용 개체 틀 2">
            <a:extLst>
              <a:ext uri="{FF2B5EF4-FFF2-40B4-BE49-F238E27FC236}">
                <a16:creationId xmlns:a16="http://schemas.microsoft.com/office/drawing/2014/main" id="{E6F799A5-A28A-4C35-86ED-680FE2B66B2C}"/>
              </a:ext>
            </a:extLst>
          </p:cNvPr>
          <p:cNvSpPr txBox="1">
            <a:spLocks/>
          </p:cNvSpPr>
          <p:nvPr/>
        </p:nvSpPr>
        <p:spPr bwMode="auto">
          <a:xfrm>
            <a:off x="411480" y="3527687"/>
            <a:ext cx="3918783" cy="52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9550" indent="-209550" algn="l" defTabSz="806450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75000"/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8938" indent="-160338" algn="l" defTabSz="806450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latin typeface="+mn-ea"/>
              </a:rPr>
              <a:t>기존가입 고객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ko-KR" altLang="en-US" sz="1400" b="0" dirty="0">
                <a:latin typeface="+mn-ea"/>
              </a:rPr>
              <a:t>기존 </a:t>
            </a:r>
            <a:r>
              <a:rPr lang="en-US" altLang="ko-KR" sz="1400" b="0" dirty="0">
                <a:latin typeface="+mn-ea"/>
              </a:rPr>
              <a:t>ID/PW</a:t>
            </a:r>
            <a:r>
              <a:rPr lang="ko-KR" altLang="en-US" sz="1400" b="0" dirty="0">
                <a:latin typeface="+mn-ea"/>
              </a:rPr>
              <a:t>를 통해 로그인 가능</a:t>
            </a:r>
            <a:endParaRPr lang="en-US" altLang="ko-KR" sz="1400" b="0" dirty="0">
              <a:latin typeface="+mn-ea"/>
            </a:endParaRPr>
          </a:p>
          <a:p>
            <a:pPr lvl="1"/>
            <a:r>
              <a:rPr lang="ko-KR" altLang="en-US" sz="1400" b="0" dirty="0">
                <a:latin typeface="+mn-ea"/>
              </a:rPr>
              <a:t>통합</a:t>
            </a:r>
            <a:r>
              <a:rPr lang="en-US" altLang="ko-KR" sz="1400" b="0" dirty="0">
                <a:latin typeface="+mn-ea"/>
              </a:rPr>
              <a:t>ID </a:t>
            </a:r>
            <a:r>
              <a:rPr lang="ko-KR" altLang="en-US" sz="1400" b="0" dirty="0">
                <a:latin typeface="+mn-ea"/>
              </a:rPr>
              <a:t>생성 요청을 통해 기존가입 고객의 통합로그인 가입 유도</a:t>
            </a:r>
            <a:endParaRPr lang="en-US" altLang="ko-KR" sz="1400" b="0" dirty="0">
              <a:latin typeface="+mn-ea"/>
            </a:endParaRPr>
          </a:p>
          <a:p>
            <a:pPr lvl="1"/>
            <a:endParaRPr lang="en-US" altLang="ko-KR" sz="1400" b="0" dirty="0">
              <a:latin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F4E63C4-9A08-411F-B202-98B6325655D4}"/>
              </a:ext>
            </a:extLst>
          </p:cNvPr>
          <p:cNvSpPr/>
          <p:nvPr/>
        </p:nvSpPr>
        <p:spPr>
          <a:xfrm>
            <a:off x="4598761" y="1463943"/>
            <a:ext cx="79495" cy="18217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EEDBB80-9B07-4975-A005-CDBA65D94F24}"/>
              </a:ext>
            </a:extLst>
          </p:cNvPr>
          <p:cNvSpPr/>
          <p:nvPr/>
        </p:nvSpPr>
        <p:spPr>
          <a:xfrm>
            <a:off x="5835628" y="1463943"/>
            <a:ext cx="79495" cy="18217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F2A4BD3-4601-4DA9-8264-FF05AEF60165}"/>
              </a:ext>
            </a:extLst>
          </p:cNvPr>
          <p:cNvSpPr/>
          <p:nvPr/>
        </p:nvSpPr>
        <p:spPr>
          <a:xfrm>
            <a:off x="8534513" y="1463943"/>
            <a:ext cx="79495" cy="18217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Picture 10" descr="Angular authentication revisited. Most of the applications we build… | by  Gábor Soós | Medium">
            <a:extLst>
              <a:ext uri="{FF2B5EF4-FFF2-40B4-BE49-F238E27FC236}">
                <a16:creationId xmlns:a16="http://schemas.microsoft.com/office/drawing/2014/main" id="{3BBC8A9D-6DFE-4BC1-9891-12181E519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977" y="879223"/>
            <a:ext cx="440822" cy="48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14" descr="What is the Difference Between Web Server and Application Server -  Pediaa.Com">
            <a:extLst>
              <a:ext uri="{FF2B5EF4-FFF2-40B4-BE49-F238E27FC236}">
                <a16:creationId xmlns:a16="http://schemas.microsoft.com/office/drawing/2014/main" id="{16AC6CF8-0596-4D06-B25D-E65135EFF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551" y="879018"/>
            <a:ext cx="375995" cy="44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091DDBC0-6F32-4997-954E-CD1D6D25F8F3}"/>
              </a:ext>
            </a:extLst>
          </p:cNvPr>
          <p:cNvGrpSpPr/>
          <p:nvPr/>
        </p:nvGrpSpPr>
        <p:grpSpPr>
          <a:xfrm>
            <a:off x="4330263" y="852839"/>
            <a:ext cx="604183" cy="571384"/>
            <a:chOff x="4016745" y="966056"/>
            <a:chExt cx="604183" cy="571384"/>
          </a:xfrm>
        </p:grpSpPr>
        <p:pic>
          <p:nvPicPr>
            <p:cNvPr id="59" name="Picture 12" descr="스마트폰 무료 아이콘 의 Data And Devices icon pack">
              <a:extLst>
                <a:ext uri="{FF2B5EF4-FFF2-40B4-BE49-F238E27FC236}">
                  <a16:creationId xmlns:a16="http://schemas.microsoft.com/office/drawing/2014/main" id="{9215444D-8636-4818-A67A-D1873FC114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7014" y="1153526"/>
              <a:ext cx="383914" cy="3839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6" descr="Person Free Icon of Eva Fill Icons">
              <a:extLst>
                <a:ext uri="{FF2B5EF4-FFF2-40B4-BE49-F238E27FC236}">
                  <a16:creationId xmlns:a16="http://schemas.microsoft.com/office/drawing/2014/main" id="{F0F4465B-4115-4B0D-B4A0-B1AB3C4315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6745" y="966056"/>
              <a:ext cx="536996" cy="536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CF810C52-FFA6-4F5B-88D5-23D99DA9BBA4}"/>
              </a:ext>
            </a:extLst>
          </p:cNvPr>
          <p:cNvCxnSpPr>
            <a:cxnSpLocks/>
          </p:cNvCxnSpPr>
          <p:nvPr/>
        </p:nvCxnSpPr>
        <p:spPr>
          <a:xfrm>
            <a:off x="4678256" y="1737104"/>
            <a:ext cx="2546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3A0AB5-C46B-4969-81CD-763EE89B1C97}"/>
              </a:ext>
            </a:extLst>
          </p:cNvPr>
          <p:cNvSpPr/>
          <p:nvPr/>
        </p:nvSpPr>
        <p:spPr>
          <a:xfrm>
            <a:off x="4598761" y="4293641"/>
            <a:ext cx="79495" cy="18217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61EABAE-75C3-40AD-9751-6FA343A51D8A}"/>
              </a:ext>
            </a:extLst>
          </p:cNvPr>
          <p:cNvSpPr/>
          <p:nvPr/>
        </p:nvSpPr>
        <p:spPr>
          <a:xfrm>
            <a:off x="5835628" y="4293641"/>
            <a:ext cx="79495" cy="18217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B035ADA-C051-4F2D-977D-FAD7228CE9C7}"/>
              </a:ext>
            </a:extLst>
          </p:cNvPr>
          <p:cNvSpPr/>
          <p:nvPr/>
        </p:nvSpPr>
        <p:spPr>
          <a:xfrm>
            <a:off x="8534513" y="4293641"/>
            <a:ext cx="79495" cy="18217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10" descr="Angular authentication revisited. Most of the applications we build… | by  Gábor Soós | Medium">
            <a:extLst>
              <a:ext uri="{FF2B5EF4-FFF2-40B4-BE49-F238E27FC236}">
                <a16:creationId xmlns:a16="http://schemas.microsoft.com/office/drawing/2014/main" id="{BA546C02-6E0B-4140-8637-E7660A1A2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977" y="3708921"/>
            <a:ext cx="440822" cy="48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What is the Difference Between Web Server and Application Server -  Pediaa.Com">
            <a:extLst>
              <a:ext uri="{FF2B5EF4-FFF2-40B4-BE49-F238E27FC236}">
                <a16:creationId xmlns:a16="http://schemas.microsoft.com/office/drawing/2014/main" id="{D93C1338-7949-4A91-9662-6D50256ED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387" y="3708716"/>
            <a:ext cx="375995" cy="44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CD3DFD17-8DF2-44DE-8BC9-050DF78CED0D}"/>
              </a:ext>
            </a:extLst>
          </p:cNvPr>
          <p:cNvGrpSpPr/>
          <p:nvPr/>
        </p:nvGrpSpPr>
        <p:grpSpPr>
          <a:xfrm>
            <a:off x="4330263" y="3682537"/>
            <a:ext cx="604183" cy="571384"/>
            <a:chOff x="4016745" y="966056"/>
            <a:chExt cx="604183" cy="571384"/>
          </a:xfrm>
        </p:grpSpPr>
        <p:pic>
          <p:nvPicPr>
            <p:cNvPr id="20" name="Picture 12" descr="스마트폰 무료 아이콘 의 Data And Devices icon pack">
              <a:extLst>
                <a:ext uri="{FF2B5EF4-FFF2-40B4-BE49-F238E27FC236}">
                  <a16:creationId xmlns:a16="http://schemas.microsoft.com/office/drawing/2014/main" id="{98397F9D-DE0F-4C28-AFDA-F1F6BE2C46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7014" y="1153526"/>
              <a:ext cx="383914" cy="3839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6" descr="Person Free Icon of Eva Fill Icons">
              <a:extLst>
                <a:ext uri="{FF2B5EF4-FFF2-40B4-BE49-F238E27FC236}">
                  <a16:creationId xmlns:a16="http://schemas.microsoft.com/office/drawing/2014/main" id="{5FED0E84-B87B-42B2-B650-FF9D302990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6745" y="966056"/>
              <a:ext cx="536996" cy="536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3A72356-896E-46EC-94F2-94CEAACB7249}"/>
              </a:ext>
            </a:extLst>
          </p:cNvPr>
          <p:cNvCxnSpPr>
            <a:cxnSpLocks/>
          </p:cNvCxnSpPr>
          <p:nvPr/>
        </p:nvCxnSpPr>
        <p:spPr>
          <a:xfrm>
            <a:off x="4678256" y="4549384"/>
            <a:ext cx="2472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16" descr="Products | Hikvision - Video Security System and IoT Solutions | Hikvision">
            <a:extLst>
              <a:ext uri="{FF2B5EF4-FFF2-40B4-BE49-F238E27FC236}">
                <a16:creationId xmlns:a16="http://schemas.microsoft.com/office/drawing/2014/main" id="{10FFD3D4-3AAD-42FE-BE7F-FB2C1D7BD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894" y="813814"/>
            <a:ext cx="309158" cy="22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CAE1C64-36B3-4BB3-A352-778010BAB841}"/>
              </a:ext>
            </a:extLst>
          </p:cNvPr>
          <p:cNvSpPr/>
          <p:nvPr/>
        </p:nvSpPr>
        <p:spPr>
          <a:xfrm>
            <a:off x="4716573" y="1410507"/>
            <a:ext cx="45076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+mn-ea"/>
              </a:rPr>
              <a:t>Client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F9E7572-7C4F-456B-A91B-F30C0594128A}"/>
              </a:ext>
            </a:extLst>
          </p:cNvPr>
          <p:cNvSpPr/>
          <p:nvPr/>
        </p:nvSpPr>
        <p:spPr>
          <a:xfrm>
            <a:off x="5613349" y="1354277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+mn-ea"/>
              </a:rPr>
              <a:t>인증서버</a:t>
            </a:r>
            <a:endParaRPr lang="en-US" altLang="ko-KR" sz="800" dirty="0"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408E1B2-3E74-4CCA-9592-B0C7AA1D1E53}"/>
              </a:ext>
            </a:extLst>
          </p:cNvPr>
          <p:cNvSpPr/>
          <p:nvPr/>
        </p:nvSpPr>
        <p:spPr>
          <a:xfrm>
            <a:off x="7025275" y="1268649"/>
            <a:ext cx="5790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+mn-ea"/>
              </a:rPr>
              <a:t>App</a:t>
            </a:r>
            <a:r>
              <a:rPr lang="ko-KR" altLang="en-US" sz="800" dirty="0">
                <a:latin typeface="+mn-ea"/>
              </a:rPr>
              <a:t>서버</a:t>
            </a:r>
            <a:endParaRPr lang="en-US" altLang="ko-KR" sz="800" dirty="0">
              <a:latin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0310FC4-7B04-4BDF-A4EA-7025CAAA0888}"/>
              </a:ext>
            </a:extLst>
          </p:cNvPr>
          <p:cNvSpPr/>
          <p:nvPr/>
        </p:nvSpPr>
        <p:spPr>
          <a:xfrm>
            <a:off x="4633203" y="1529779"/>
            <a:ext cx="12859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/>
              <a:t>1. </a:t>
            </a:r>
            <a:r>
              <a:rPr lang="ko-KR" altLang="en-US" sz="900" b="1" dirty="0"/>
              <a:t>어플리케이션 실행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714FA69-0EDC-4927-B9D0-B11622A8A7AB}"/>
              </a:ext>
            </a:extLst>
          </p:cNvPr>
          <p:cNvCxnSpPr>
            <a:cxnSpLocks/>
          </p:cNvCxnSpPr>
          <p:nvPr/>
        </p:nvCxnSpPr>
        <p:spPr>
          <a:xfrm flipH="1" flipV="1">
            <a:off x="5952982" y="2011680"/>
            <a:ext cx="1284912" cy="8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45CFFAE-D83D-4DE1-A701-DB70A07469DB}"/>
              </a:ext>
            </a:extLst>
          </p:cNvPr>
          <p:cNvCxnSpPr>
            <a:cxnSpLocks/>
          </p:cNvCxnSpPr>
          <p:nvPr/>
        </p:nvCxnSpPr>
        <p:spPr>
          <a:xfrm flipH="1">
            <a:off x="4725072" y="2285992"/>
            <a:ext cx="11105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C4AD51D-1E9B-4CFD-89D8-2485F4888A5E}"/>
              </a:ext>
            </a:extLst>
          </p:cNvPr>
          <p:cNvCxnSpPr>
            <a:cxnSpLocks/>
          </p:cNvCxnSpPr>
          <p:nvPr/>
        </p:nvCxnSpPr>
        <p:spPr>
          <a:xfrm>
            <a:off x="4682603" y="2551347"/>
            <a:ext cx="1153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018F6CF-3B0B-4D4A-850E-38E4A84368F2}"/>
              </a:ext>
            </a:extLst>
          </p:cNvPr>
          <p:cNvSpPr/>
          <p:nvPr/>
        </p:nvSpPr>
        <p:spPr>
          <a:xfrm>
            <a:off x="4907521" y="2361440"/>
            <a:ext cx="6687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/>
              <a:t>4. </a:t>
            </a:r>
            <a:r>
              <a:rPr lang="ko-KR" altLang="en-US" sz="900" b="1" dirty="0"/>
              <a:t>로그인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5C9F53D-33DD-4E1D-9B80-469BB3A07A7E}"/>
              </a:ext>
            </a:extLst>
          </p:cNvPr>
          <p:cNvCxnSpPr>
            <a:cxnSpLocks/>
          </p:cNvCxnSpPr>
          <p:nvPr/>
        </p:nvCxnSpPr>
        <p:spPr>
          <a:xfrm flipH="1">
            <a:off x="4707458" y="4870433"/>
            <a:ext cx="24538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53BE807-1AB8-46CE-8DA4-1632D03A98CF}"/>
              </a:ext>
            </a:extLst>
          </p:cNvPr>
          <p:cNvSpPr/>
          <p:nvPr/>
        </p:nvSpPr>
        <p:spPr>
          <a:xfrm>
            <a:off x="5108248" y="4610496"/>
            <a:ext cx="178208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2. </a:t>
            </a:r>
            <a:r>
              <a:rPr lang="ko-KR" altLang="en-US" sz="900" b="1" dirty="0"/>
              <a:t>통합</a:t>
            </a:r>
            <a:r>
              <a:rPr lang="en-US" altLang="ko-KR" sz="900" b="1" dirty="0"/>
              <a:t>ID </a:t>
            </a:r>
            <a:r>
              <a:rPr lang="ko-KR" altLang="en-US" sz="900" b="1" dirty="0"/>
              <a:t>생성 </a:t>
            </a:r>
            <a:r>
              <a:rPr lang="en-US" altLang="ko-KR" sz="900" b="1" dirty="0"/>
              <a:t>or </a:t>
            </a:r>
            <a:r>
              <a:rPr lang="ko-KR" altLang="en-US" sz="900" b="1" dirty="0"/>
              <a:t>로그인 요청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77C78FA-BE29-4299-B23D-775548D33E28}"/>
              </a:ext>
            </a:extLst>
          </p:cNvPr>
          <p:cNvSpPr/>
          <p:nvPr/>
        </p:nvSpPr>
        <p:spPr>
          <a:xfrm>
            <a:off x="6267916" y="1806463"/>
            <a:ext cx="78418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2. </a:t>
            </a:r>
            <a:r>
              <a:rPr lang="ko-KR" altLang="en-US" sz="900" b="1" dirty="0"/>
              <a:t>인증확인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FB49F45-9482-447A-87CD-B693A9EDAC64}"/>
              </a:ext>
            </a:extLst>
          </p:cNvPr>
          <p:cNvSpPr/>
          <p:nvPr/>
        </p:nvSpPr>
        <p:spPr>
          <a:xfrm>
            <a:off x="4948091" y="2055160"/>
            <a:ext cx="93968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/>
              <a:t>3. </a:t>
            </a:r>
            <a:r>
              <a:rPr lang="ko-KR" altLang="en-US" sz="900" b="1" dirty="0"/>
              <a:t>로그인 요청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54D4EFA-FC48-45C4-AD07-81783D86D95A}"/>
              </a:ext>
            </a:extLst>
          </p:cNvPr>
          <p:cNvCxnSpPr>
            <a:cxnSpLocks/>
          </p:cNvCxnSpPr>
          <p:nvPr/>
        </p:nvCxnSpPr>
        <p:spPr>
          <a:xfrm>
            <a:off x="5928796" y="2684277"/>
            <a:ext cx="1309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B9B1626-4B7E-4524-8A44-1590CDE97A3A}"/>
              </a:ext>
            </a:extLst>
          </p:cNvPr>
          <p:cNvSpPr/>
          <p:nvPr/>
        </p:nvSpPr>
        <p:spPr>
          <a:xfrm>
            <a:off x="6205964" y="2485661"/>
            <a:ext cx="100556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5. </a:t>
            </a:r>
            <a:r>
              <a:rPr lang="ko-KR" altLang="en-US" sz="900" b="1" dirty="0" err="1"/>
              <a:t>엑세스</a:t>
            </a:r>
            <a:r>
              <a:rPr lang="ko-KR" altLang="en-US" sz="900" b="1" dirty="0"/>
              <a:t> 토큰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D4BA640-408D-4215-B6EE-FAD703FAA3C6}"/>
              </a:ext>
            </a:extLst>
          </p:cNvPr>
          <p:cNvSpPr/>
          <p:nvPr/>
        </p:nvSpPr>
        <p:spPr>
          <a:xfrm>
            <a:off x="4620137" y="4338305"/>
            <a:ext cx="132760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/>
              <a:t>1. </a:t>
            </a:r>
            <a:r>
              <a:rPr lang="ko-KR" altLang="en-US" sz="900" b="1" dirty="0"/>
              <a:t>어플리케이션 실행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94E3D96-5F86-49F6-BF58-A516A9D49692}"/>
              </a:ext>
            </a:extLst>
          </p:cNvPr>
          <p:cNvSpPr/>
          <p:nvPr/>
        </p:nvSpPr>
        <p:spPr>
          <a:xfrm>
            <a:off x="4677433" y="4226990"/>
            <a:ext cx="45076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+mn-ea"/>
              </a:rPr>
              <a:t>Client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20795FF-8193-45C4-862E-564603A730DD}"/>
              </a:ext>
            </a:extLst>
          </p:cNvPr>
          <p:cNvSpPr/>
          <p:nvPr/>
        </p:nvSpPr>
        <p:spPr>
          <a:xfrm>
            <a:off x="5574209" y="4170760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+mn-ea"/>
              </a:rPr>
              <a:t>인증서버</a:t>
            </a:r>
            <a:endParaRPr lang="en-US" altLang="ko-KR" sz="800" dirty="0">
              <a:latin typeface="+mn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FB54DBC-4A62-4E2B-AA3D-84756309BC62}"/>
              </a:ext>
            </a:extLst>
          </p:cNvPr>
          <p:cNvSpPr/>
          <p:nvPr/>
        </p:nvSpPr>
        <p:spPr>
          <a:xfrm>
            <a:off x="6986135" y="4085132"/>
            <a:ext cx="5790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+mn-ea"/>
              </a:rPr>
              <a:t>App</a:t>
            </a:r>
            <a:r>
              <a:rPr lang="ko-KR" altLang="en-US" sz="800" dirty="0">
                <a:latin typeface="+mn-ea"/>
              </a:rPr>
              <a:t>서버</a:t>
            </a:r>
            <a:endParaRPr lang="en-US" altLang="ko-KR" sz="800" dirty="0">
              <a:latin typeface="+mn-ea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8B68797-A530-42A1-9A0F-3B994118474B}"/>
              </a:ext>
            </a:extLst>
          </p:cNvPr>
          <p:cNvCxnSpPr>
            <a:cxnSpLocks/>
          </p:cNvCxnSpPr>
          <p:nvPr/>
        </p:nvCxnSpPr>
        <p:spPr>
          <a:xfrm>
            <a:off x="4686951" y="5142154"/>
            <a:ext cx="1138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0E23EFB-FF3E-407C-952A-81D2D21F4C73}"/>
              </a:ext>
            </a:extLst>
          </p:cNvPr>
          <p:cNvSpPr/>
          <p:nvPr/>
        </p:nvSpPr>
        <p:spPr>
          <a:xfrm>
            <a:off x="4763824" y="4934829"/>
            <a:ext cx="1061509" cy="2308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US" altLang="ko-KR" sz="900" b="1" dirty="0">
                <a:ea typeface="맑은 고딕"/>
              </a:rPr>
              <a:t>2-1. </a:t>
            </a:r>
            <a:r>
              <a:rPr lang="ko-KR" altLang="en-US" sz="900" b="1" dirty="0">
                <a:ea typeface="맑은 고딕"/>
              </a:rPr>
              <a:t>통합</a:t>
            </a:r>
            <a:r>
              <a:rPr lang="en-US" altLang="ko-KR" sz="900" b="1" dirty="0">
                <a:ea typeface="맑은 고딕"/>
              </a:rPr>
              <a:t>ID </a:t>
            </a:r>
            <a:r>
              <a:rPr lang="ko-KR" altLang="en-US" sz="900" b="1" dirty="0">
                <a:ea typeface="맑은 고딕"/>
              </a:rPr>
              <a:t>전환</a:t>
            </a:r>
            <a:endParaRPr lang="ko-KR" altLang="en-US" sz="900" b="1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0C5AD8B-B78F-4C56-B495-8D63338C5260}"/>
              </a:ext>
            </a:extLst>
          </p:cNvPr>
          <p:cNvCxnSpPr>
            <a:cxnSpLocks/>
          </p:cNvCxnSpPr>
          <p:nvPr/>
        </p:nvCxnSpPr>
        <p:spPr>
          <a:xfrm>
            <a:off x="4682593" y="5399062"/>
            <a:ext cx="24786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38A5523-3A46-4FA0-B4D9-AF1EC5D52065}"/>
              </a:ext>
            </a:extLst>
          </p:cNvPr>
          <p:cNvSpPr/>
          <p:nvPr/>
        </p:nvSpPr>
        <p:spPr>
          <a:xfrm>
            <a:off x="5151347" y="5209155"/>
            <a:ext cx="106150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2-2. </a:t>
            </a:r>
            <a:r>
              <a:rPr lang="ko-KR" altLang="en-US" sz="900" b="1" dirty="0"/>
              <a:t>로그인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38E52F0-AA45-42AB-B495-66912D0A683A}"/>
              </a:ext>
            </a:extLst>
          </p:cNvPr>
          <p:cNvCxnSpPr>
            <a:cxnSpLocks/>
          </p:cNvCxnSpPr>
          <p:nvPr/>
        </p:nvCxnSpPr>
        <p:spPr>
          <a:xfrm flipH="1">
            <a:off x="4707227" y="3247571"/>
            <a:ext cx="2504301" cy="17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4620C7F-C284-45C4-A9E9-7611B5078375}"/>
              </a:ext>
            </a:extLst>
          </p:cNvPr>
          <p:cNvSpPr/>
          <p:nvPr/>
        </p:nvSpPr>
        <p:spPr>
          <a:xfrm>
            <a:off x="6083387" y="3005059"/>
            <a:ext cx="11011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8. </a:t>
            </a:r>
            <a:r>
              <a:rPr lang="ko-KR" altLang="en-US" sz="900" b="1" dirty="0"/>
              <a:t>서비스 전달</a:t>
            </a:r>
          </a:p>
        </p:txBody>
      </p:sp>
      <p:pic>
        <p:nvPicPr>
          <p:cNvPr id="62" name="Picture 16" descr="Products | Hikvision - Video Security System and IoT Solutions | Hikvision">
            <a:extLst>
              <a:ext uri="{FF2B5EF4-FFF2-40B4-BE49-F238E27FC236}">
                <a16:creationId xmlns:a16="http://schemas.microsoft.com/office/drawing/2014/main" id="{BAC7AE33-E3D7-4093-B534-3BB1B10A5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894" y="3637711"/>
            <a:ext cx="309158" cy="22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C4CB7728-EB16-4AF8-8A25-B097CF17BE7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175" y="903775"/>
            <a:ext cx="639665" cy="326079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379207AC-4665-4B9D-895C-563B0449868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060" y="3677071"/>
            <a:ext cx="639665" cy="326079"/>
          </a:xfrm>
          <a:prstGeom prst="rect">
            <a:avLst/>
          </a:prstGeom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id="{D5919E6D-D366-406E-8222-EE54AFA003DA}"/>
              </a:ext>
            </a:extLst>
          </p:cNvPr>
          <p:cNvSpPr/>
          <p:nvPr/>
        </p:nvSpPr>
        <p:spPr>
          <a:xfrm>
            <a:off x="8421171" y="1207457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>
                <a:latin typeface="+mn-ea"/>
              </a:rPr>
              <a:t>계약정보</a:t>
            </a:r>
            <a:endParaRPr lang="en-US" altLang="ko-KR" sz="800" dirty="0">
              <a:latin typeface="+mn-ea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47581DA-E740-4347-9DC3-9A311EB457A0}"/>
              </a:ext>
            </a:extLst>
          </p:cNvPr>
          <p:cNvSpPr/>
          <p:nvPr/>
        </p:nvSpPr>
        <p:spPr>
          <a:xfrm>
            <a:off x="8435002" y="4026369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>
                <a:latin typeface="+mn-ea"/>
              </a:rPr>
              <a:t>계약정보</a:t>
            </a:r>
            <a:endParaRPr lang="en-US" altLang="ko-KR" sz="800" dirty="0">
              <a:latin typeface="+mn-ea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AB767BB-862D-41D7-8582-B948066713CC}"/>
              </a:ext>
            </a:extLst>
          </p:cNvPr>
          <p:cNvSpPr/>
          <p:nvPr/>
        </p:nvSpPr>
        <p:spPr>
          <a:xfrm>
            <a:off x="7225201" y="1458938"/>
            <a:ext cx="79495" cy="18217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5940971-92B8-49B2-984E-279EB7AEEB82}"/>
              </a:ext>
            </a:extLst>
          </p:cNvPr>
          <p:cNvSpPr/>
          <p:nvPr/>
        </p:nvSpPr>
        <p:spPr>
          <a:xfrm>
            <a:off x="7150737" y="4290019"/>
            <a:ext cx="79495" cy="18217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B5AA4C2-E9CC-4DDF-BD30-632B6C2FB4FB}"/>
              </a:ext>
            </a:extLst>
          </p:cNvPr>
          <p:cNvCxnSpPr>
            <a:cxnSpLocks/>
          </p:cNvCxnSpPr>
          <p:nvPr/>
        </p:nvCxnSpPr>
        <p:spPr>
          <a:xfrm>
            <a:off x="7345326" y="2854690"/>
            <a:ext cx="1184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F1DF77E-FA4E-4D92-BEE0-D2899575EC97}"/>
              </a:ext>
            </a:extLst>
          </p:cNvPr>
          <p:cNvSpPr/>
          <p:nvPr/>
        </p:nvSpPr>
        <p:spPr>
          <a:xfrm>
            <a:off x="7498359" y="2656074"/>
            <a:ext cx="111240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6</a:t>
            </a:r>
            <a:r>
              <a:rPr lang="en-US" altLang="ko-KR" sz="900" b="1"/>
              <a:t>. </a:t>
            </a:r>
            <a:r>
              <a:rPr lang="ko-KR" altLang="en-US" sz="900" b="1" dirty="0"/>
              <a:t>계약정보 요청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0D1B8B6-CCB6-402E-B2FF-8BF109260430}"/>
              </a:ext>
            </a:extLst>
          </p:cNvPr>
          <p:cNvCxnSpPr>
            <a:cxnSpLocks/>
          </p:cNvCxnSpPr>
          <p:nvPr/>
        </p:nvCxnSpPr>
        <p:spPr>
          <a:xfrm flipH="1" flipV="1">
            <a:off x="7315265" y="3121180"/>
            <a:ext cx="1215025" cy="6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9C41318-DD13-4D1B-A891-E2C8CA14C410}"/>
              </a:ext>
            </a:extLst>
          </p:cNvPr>
          <p:cNvSpPr/>
          <p:nvPr/>
        </p:nvSpPr>
        <p:spPr>
          <a:xfrm>
            <a:off x="7498359" y="2915963"/>
            <a:ext cx="1112405" cy="2308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900" b="1" dirty="0">
                <a:ea typeface="맑은 고딕"/>
              </a:rPr>
              <a:t>7. </a:t>
            </a:r>
            <a:r>
              <a:rPr lang="ko-KR" altLang="en-US" sz="900" b="1" dirty="0">
                <a:ea typeface="맑은 고딕"/>
              </a:rPr>
              <a:t>계약정보 전달</a:t>
            </a: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9A28569-FD28-4ABD-9183-1A93BC68CBD1}"/>
              </a:ext>
            </a:extLst>
          </p:cNvPr>
          <p:cNvCxnSpPr>
            <a:cxnSpLocks/>
          </p:cNvCxnSpPr>
          <p:nvPr/>
        </p:nvCxnSpPr>
        <p:spPr>
          <a:xfrm flipH="1">
            <a:off x="4641907" y="6021263"/>
            <a:ext cx="2504301" cy="17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89E8866-0F70-4A7A-A0C2-E23D5ECA36C3}"/>
              </a:ext>
            </a:extLst>
          </p:cNvPr>
          <p:cNvSpPr/>
          <p:nvPr/>
        </p:nvSpPr>
        <p:spPr>
          <a:xfrm>
            <a:off x="6018067" y="5778751"/>
            <a:ext cx="11011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5. </a:t>
            </a:r>
            <a:r>
              <a:rPr lang="ko-KR" altLang="en-US" sz="900" b="1" dirty="0"/>
              <a:t>서비스 전달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87D101E-B724-4537-A619-18B0F6D97B1F}"/>
              </a:ext>
            </a:extLst>
          </p:cNvPr>
          <p:cNvCxnSpPr>
            <a:cxnSpLocks/>
          </p:cNvCxnSpPr>
          <p:nvPr/>
        </p:nvCxnSpPr>
        <p:spPr>
          <a:xfrm>
            <a:off x="7280006" y="5628382"/>
            <a:ext cx="1184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A29977A-99E4-479F-B521-3B51ECFB205D}"/>
              </a:ext>
            </a:extLst>
          </p:cNvPr>
          <p:cNvSpPr/>
          <p:nvPr/>
        </p:nvSpPr>
        <p:spPr>
          <a:xfrm>
            <a:off x="7433039" y="5429766"/>
            <a:ext cx="111240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3. </a:t>
            </a:r>
            <a:r>
              <a:rPr lang="ko-KR" altLang="en-US" sz="900" b="1" dirty="0"/>
              <a:t>계약정보 요청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04D8212-35D0-41AE-96DB-3691E5FFD1E1}"/>
              </a:ext>
            </a:extLst>
          </p:cNvPr>
          <p:cNvCxnSpPr>
            <a:cxnSpLocks/>
          </p:cNvCxnSpPr>
          <p:nvPr/>
        </p:nvCxnSpPr>
        <p:spPr>
          <a:xfrm flipH="1" flipV="1">
            <a:off x="7249945" y="5894872"/>
            <a:ext cx="1215025" cy="6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5EA6400-84C5-42BE-A14A-6C72598F89A8}"/>
              </a:ext>
            </a:extLst>
          </p:cNvPr>
          <p:cNvSpPr/>
          <p:nvPr/>
        </p:nvSpPr>
        <p:spPr>
          <a:xfrm>
            <a:off x="7433039" y="5689655"/>
            <a:ext cx="1112405" cy="2308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900" b="1" dirty="0">
                <a:ea typeface="맑은 고딕"/>
              </a:rPr>
              <a:t>4. </a:t>
            </a:r>
            <a:r>
              <a:rPr lang="ko-KR" altLang="en-US" sz="900" b="1" dirty="0">
                <a:ea typeface="맑은 고딕"/>
              </a:rPr>
              <a:t>계약정보 전달</a:t>
            </a:r>
          </a:p>
        </p:txBody>
      </p:sp>
    </p:spTree>
    <p:extLst>
      <p:ext uri="{BB962C8B-B14F-4D97-AF65-F5344CB8AC3E}">
        <p14:creationId xmlns:p14="http://schemas.microsoft.com/office/powerpoint/2010/main" val="606336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7426E-66A3-445E-A48C-13A99785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90" y="264068"/>
            <a:ext cx="8773437" cy="428628"/>
          </a:xfrm>
        </p:spPr>
        <p:txBody>
          <a:bodyPr/>
          <a:lstStyle/>
          <a:p>
            <a:r>
              <a:rPr lang="ko-KR" altLang="en-US" sz="2000" dirty="0" err="1">
                <a:latin typeface="+mn-ea"/>
              </a:rPr>
              <a:t>고객앱</a:t>
            </a:r>
            <a:r>
              <a:rPr lang="ko-KR" altLang="en-US" sz="2000" dirty="0">
                <a:latin typeface="+mn-ea"/>
              </a:rPr>
              <a:t> 가입 프로세스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A02B5F-BBBC-48BE-88E8-D00E4E672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758362"/>
            <a:ext cx="3918783" cy="525154"/>
          </a:xfrm>
        </p:spPr>
        <p:txBody>
          <a:bodyPr/>
          <a:lstStyle/>
          <a:p>
            <a:r>
              <a:rPr lang="ko-KR" altLang="en-US" sz="1600" dirty="0">
                <a:latin typeface="맑은 고딕"/>
                <a:ea typeface="맑은 고딕"/>
              </a:rPr>
              <a:t>기존가입 고객 =&gt; ADT 통합 ID</a:t>
            </a:r>
          </a:p>
          <a:p>
            <a:pPr marL="388620" lvl="1" indent="-160020"/>
            <a:r>
              <a:rPr lang="ko-KR" altLang="en-US" sz="1400" b="0" dirty="0">
                <a:latin typeface="+mn-ea"/>
              </a:rPr>
              <a:t>통합인증센터를 통해 신규가입</a:t>
            </a:r>
            <a:endParaRPr lang="en-US" altLang="ko-KR" sz="1400" b="0" dirty="0">
              <a:latin typeface="+mn-ea"/>
            </a:endParaRPr>
          </a:p>
          <a:p>
            <a:pPr marL="1200150" lvl="2" indent="-285750">
              <a:buFontTx/>
              <a:buChar char="-"/>
            </a:pPr>
            <a:r>
              <a:rPr lang="en-US" altLang="ko-KR" sz="1400" dirty="0">
                <a:latin typeface="+mn-ea"/>
              </a:rPr>
              <a:t>ID </a:t>
            </a:r>
            <a:r>
              <a:rPr lang="ko-KR" altLang="en-US" sz="1400" dirty="0">
                <a:latin typeface="+mn-ea"/>
              </a:rPr>
              <a:t>중복 체크</a:t>
            </a:r>
            <a:endParaRPr lang="en-US" altLang="ko-KR" sz="1400" dirty="0">
              <a:latin typeface="+mn-ea"/>
            </a:endParaRPr>
          </a:p>
          <a:p>
            <a:pPr marL="1200150" lvl="2" indent="-285750">
              <a:buFontTx/>
              <a:buChar char="-"/>
            </a:pPr>
            <a:r>
              <a:rPr lang="en-US" altLang="ko-KR" sz="1400" b="0" dirty="0">
                <a:latin typeface="+mn-ea"/>
              </a:rPr>
              <a:t>ID/PW </a:t>
            </a:r>
            <a:r>
              <a:rPr lang="ko-KR" altLang="en-US" sz="1400" b="0" dirty="0">
                <a:latin typeface="+mn-ea"/>
              </a:rPr>
              <a:t>찾기 등</a:t>
            </a:r>
            <a:endParaRPr lang="en-US" altLang="ko-KR" sz="1400" b="0" dirty="0">
              <a:latin typeface="+mn-ea"/>
            </a:endParaRPr>
          </a:p>
          <a:p>
            <a:pPr marL="388620" lvl="1" indent="-160020"/>
            <a:r>
              <a:rPr lang="ko-KR" altLang="en-US" sz="1400" b="0" dirty="0">
                <a:latin typeface="+mn-ea"/>
              </a:rPr>
              <a:t>통합인증센터 로그인</a:t>
            </a:r>
            <a:endParaRPr lang="en-US" altLang="ko-KR" sz="1400" b="0" dirty="0">
              <a:latin typeface="+mn-ea"/>
            </a:endParaRPr>
          </a:p>
          <a:p>
            <a:pPr lvl="2"/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액세스 토큰 생성</a:t>
            </a:r>
            <a:endParaRPr lang="en-US" altLang="ko-KR" sz="1400" b="0" dirty="0">
              <a:latin typeface="+mn-ea"/>
            </a:endParaRPr>
          </a:p>
          <a:p>
            <a:pPr marL="388620" lvl="1" indent="-160020"/>
            <a:r>
              <a:rPr lang="en-US" altLang="ko-KR" sz="1400" b="0" dirty="0">
                <a:latin typeface="+mn-ea"/>
              </a:rPr>
              <a:t>App</a:t>
            </a:r>
            <a:r>
              <a:rPr lang="ko-KR" altLang="en-US" sz="1400" b="0" dirty="0">
                <a:latin typeface="+mn-ea"/>
              </a:rPr>
              <a:t>서버</a:t>
            </a:r>
            <a:r>
              <a:rPr lang="en-US" altLang="ko-KR" sz="1400" b="0" dirty="0">
                <a:latin typeface="+mn-ea"/>
              </a:rPr>
              <a:t>(</a:t>
            </a:r>
            <a:r>
              <a:rPr lang="ko-KR" altLang="en-US" sz="1400" b="0" dirty="0" err="1">
                <a:latin typeface="+mn-ea"/>
              </a:rPr>
              <a:t>뷰가드</a:t>
            </a:r>
            <a:r>
              <a:rPr lang="ko-KR" altLang="en-US" sz="1400" b="0" dirty="0">
                <a:latin typeface="+mn-ea"/>
              </a:rPr>
              <a:t> 등</a:t>
            </a:r>
            <a:r>
              <a:rPr lang="en-US" altLang="ko-KR" sz="1400" b="0" dirty="0">
                <a:latin typeface="+mn-ea"/>
              </a:rPr>
              <a:t>) </a:t>
            </a:r>
            <a:r>
              <a:rPr lang="ko-KR" altLang="en-US" sz="1400" b="0" dirty="0">
                <a:latin typeface="+mn-ea"/>
              </a:rPr>
              <a:t>서비스 전달</a:t>
            </a:r>
            <a:endParaRPr lang="en-US" altLang="ko-KR" sz="1400" b="0" dirty="0">
              <a:latin typeface="+mn-ea"/>
            </a:endParaRPr>
          </a:p>
        </p:txBody>
      </p:sp>
      <p:sp>
        <p:nvSpPr>
          <p:cNvPr id="50" name="내용 개체 틀 2">
            <a:extLst>
              <a:ext uri="{FF2B5EF4-FFF2-40B4-BE49-F238E27FC236}">
                <a16:creationId xmlns:a16="http://schemas.microsoft.com/office/drawing/2014/main" id="{E6F799A5-A28A-4C35-86ED-680FE2B66B2C}"/>
              </a:ext>
            </a:extLst>
          </p:cNvPr>
          <p:cNvSpPr txBox="1">
            <a:spLocks/>
          </p:cNvSpPr>
          <p:nvPr/>
        </p:nvSpPr>
        <p:spPr bwMode="auto">
          <a:xfrm>
            <a:off x="411480" y="3527687"/>
            <a:ext cx="3918783" cy="52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9550" indent="-209550" algn="l" defTabSz="806450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75000"/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8938" indent="-160338" algn="l" defTabSz="806450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latin typeface="맑은 고딕"/>
                <a:ea typeface="맑은 고딕"/>
              </a:rPr>
              <a:t>ADT 통합 ID 추가서비스 신청</a:t>
            </a:r>
          </a:p>
          <a:p>
            <a:pPr marL="388620" lvl="1" indent="-160020"/>
            <a:r>
              <a:rPr lang="ko-KR" altLang="en-US" sz="1400" b="0" dirty="0">
                <a:latin typeface="+mn-ea"/>
              </a:rPr>
              <a:t>기존 </a:t>
            </a:r>
            <a:r>
              <a:rPr lang="en-US" altLang="ko-KR" sz="1400" b="0" dirty="0">
                <a:latin typeface="+mn-ea"/>
              </a:rPr>
              <a:t>ID/PW</a:t>
            </a:r>
            <a:r>
              <a:rPr lang="ko-KR" altLang="en-US" sz="1400" b="0" dirty="0">
                <a:latin typeface="+mn-ea"/>
              </a:rPr>
              <a:t>를 통해 로그인 가능</a:t>
            </a:r>
            <a:endParaRPr lang="en-US" altLang="ko-KR" sz="1400" b="0" dirty="0">
              <a:latin typeface="+mn-ea"/>
            </a:endParaRPr>
          </a:p>
          <a:p>
            <a:pPr marL="388620" lvl="1" indent="-160020"/>
            <a:r>
              <a:rPr lang="ko-KR" altLang="en-US" sz="1400" b="0" dirty="0">
                <a:latin typeface="+mn-ea"/>
              </a:rPr>
              <a:t>통합</a:t>
            </a:r>
            <a:r>
              <a:rPr lang="en-US" altLang="ko-KR" sz="1400" b="0" dirty="0">
                <a:latin typeface="+mn-ea"/>
              </a:rPr>
              <a:t>ID </a:t>
            </a:r>
            <a:r>
              <a:rPr lang="ko-KR" altLang="en-US" sz="1400" b="0" dirty="0">
                <a:latin typeface="+mn-ea"/>
              </a:rPr>
              <a:t>생성 요청을 통해 기존가입 고객의 통합로그인 가입 유도</a:t>
            </a:r>
            <a:endParaRPr lang="en-US" altLang="ko-KR" sz="1400" b="0" dirty="0">
              <a:latin typeface="+mn-ea"/>
            </a:endParaRPr>
          </a:p>
          <a:p>
            <a:pPr marL="388620" lvl="1" indent="-160020"/>
            <a:endParaRPr lang="en-US" altLang="ko-KR" sz="1400" b="0" dirty="0">
              <a:latin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F4E63C4-9A08-411F-B202-98B6325655D4}"/>
              </a:ext>
            </a:extLst>
          </p:cNvPr>
          <p:cNvSpPr/>
          <p:nvPr/>
        </p:nvSpPr>
        <p:spPr>
          <a:xfrm>
            <a:off x="4598761" y="1463943"/>
            <a:ext cx="79495" cy="18217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EEDBB80-9B07-4975-A005-CDBA65D94F24}"/>
              </a:ext>
            </a:extLst>
          </p:cNvPr>
          <p:cNvSpPr/>
          <p:nvPr/>
        </p:nvSpPr>
        <p:spPr>
          <a:xfrm>
            <a:off x="5835628" y="1463943"/>
            <a:ext cx="79495" cy="18217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F2A4BD3-4601-4DA9-8264-FF05AEF60165}"/>
              </a:ext>
            </a:extLst>
          </p:cNvPr>
          <p:cNvSpPr/>
          <p:nvPr/>
        </p:nvSpPr>
        <p:spPr>
          <a:xfrm>
            <a:off x="8534513" y="1463943"/>
            <a:ext cx="79495" cy="18217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Picture 10" descr="Angular authentication revisited. Most of the applications we build… | by  Gábor Soós | Medium">
            <a:extLst>
              <a:ext uri="{FF2B5EF4-FFF2-40B4-BE49-F238E27FC236}">
                <a16:creationId xmlns:a16="http://schemas.microsoft.com/office/drawing/2014/main" id="{3BBC8A9D-6DFE-4BC1-9891-12181E519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977" y="879223"/>
            <a:ext cx="440822" cy="48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14" descr="What is the Difference Between Web Server and Application Server -  Pediaa.Com">
            <a:extLst>
              <a:ext uri="{FF2B5EF4-FFF2-40B4-BE49-F238E27FC236}">
                <a16:creationId xmlns:a16="http://schemas.microsoft.com/office/drawing/2014/main" id="{16AC6CF8-0596-4D06-B25D-E65135EFF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551" y="879018"/>
            <a:ext cx="375995" cy="44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091DDBC0-6F32-4997-954E-CD1D6D25F8F3}"/>
              </a:ext>
            </a:extLst>
          </p:cNvPr>
          <p:cNvGrpSpPr/>
          <p:nvPr/>
        </p:nvGrpSpPr>
        <p:grpSpPr>
          <a:xfrm>
            <a:off x="4330263" y="852839"/>
            <a:ext cx="604183" cy="571384"/>
            <a:chOff x="4016745" y="966056"/>
            <a:chExt cx="604183" cy="571384"/>
          </a:xfrm>
        </p:grpSpPr>
        <p:pic>
          <p:nvPicPr>
            <p:cNvPr id="59" name="Picture 12" descr="스마트폰 무료 아이콘 의 Data And Devices icon pack">
              <a:extLst>
                <a:ext uri="{FF2B5EF4-FFF2-40B4-BE49-F238E27FC236}">
                  <a16:creationId xmlns:a16="http://schemas.microsoft.com/office/drawing/2014/main" id="{9215444D-8636-4818-A67A-D1873FC114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7014" y="1153526"/>
              <a:ext cx="383914" cy="3839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6" descr="Person Free Icon of Eva Fill Icons">
              <a:extLst>
                <a:ext uri="{FF2B5EF4-FFF2-40B4-BE49-F238E27FC236}">
                  <a16:creationId xmlns:a16="http://schemas.microsoft.com/office/drawing/2014/main" id="{F0F4465B-4115-4B0D-B4A0-B1AB3C4315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6745" y="966056"/>
              <a:ext cx="536996" cy="536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CF810C52-FFA6-4F5B-88D5-23D99DA9BBA4}"/>
              </a:ext>
            </a:extLst>
          </p:cNvPr>
          <p:cNvCxnSpPr>
            <a:cxnSpLocks/>
          </p:cNvCxnSpPr>
          <p:nvPr/>
        </p:nvCxnSpPr>
        <p:spPr>
          <a:xfrm>
            <a:off x="4678256" y="1737104"/>
            <a:ext cx="2546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3A0AB5-C46B-4969-81CD-763EE89B1C97}"/>
              </a:ext>
            </a:extLst>
          </p:cNvPr>
          <p:cNvSpPr/>
          <p:nvPr/>
        </p:nvSpPr>
        <p:spPr>
          <a:xfrm>
            <a:off x="4598761" y="4293641"/>
            <a:ext cx="79495" cy="18217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61EABAE-75C3-40AD-9751-6FA343A51D8A}"/>
              </a:ext>
            </a:extLst>
          </p:cNvPr>
          <p:cNvSpPr/>
          <p:nvPr/>
        </p:nvSpPr>
        <p:spPr>
          <a:xfrm>
            <a:off x="5835628" y="4293641"/>
            <a:ext cx="79495" cy="18217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B035ADA-C051-4F2D-977D-FAD7228CE9C7}"/>
              </a:ext>
            </a:extLst>
          </p:cNvPr>
          <p:cNvSpPr/>
          <p:nvPr/>
        </p:nvSpPr>
        <p:spPr>
          <a:xfrm>
            <a:off x="8534513" y="4293641"/>
            <a:ext cx="79495" cy="18217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10" descr="Angular authentication revisited. Most of the applications we build… | by  Gábor Soós | Medium">
            <a:extLst>
              <a:ext uri="{FF2B5EF4-FFF2-40B4-BE49-F238E27FC236}">
                <a16:creationId xmlns:a16="http://schemas.microsoft.com/office/drawing/2014/main" id="{BA546C02-6E0B-4140-8637-E7660A1A2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977" y="3708921"/>
            <a:ext cx="440822" cy="48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What is the Difference Between Web Server and Application Server -  Pediaa.Com">
            <a:extLst>
              <a:ext uri="{FF2B5EF4-FFF2-40B4-BE49-F238E27FC236}">
                <a16:creationId xmlns:a16="http://schemas.microsoft.com/office/drawing/2014/main" id="{D93C1338-7949-4A91-9662-6D50256ED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387" y="3708716"/>
            <a:ext cx="375995" cy="44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CD3DFD17-8DF2-44DE-8BC9-050DF78CED0D}"/>
              </a:ext>
            </a:extLst>
          </p:cNvPr>
          <p:cNvGrpSpPr/>
          <p:nvPr/>
        </p:nvGrpSpPr>
        <p:grpSpPr>
          <a:xfrm>
            <a:off x="4330263" y="3682537"/>
            <a:ext cx="604183" cy="571384"/>
            <a:chOff x="4016745" y="966056"/>
            <a:chExt cx="604183" cy="571384"/>
          </a:xfrm>
        </p:grpSpPr>
        <p:pic>
          <p:nvPicPr>
            <p:cNvPr id="20" name="Picture 12" descr="스마트폰 무료 아이콘 의 Data And Devices icon pack">
              <a:extLst>
                <a:ext uri="{FF2B5EF4-FFF2-40B4-BE49-F238E27FC236}">
                  <a16:creationId xmlns:a16="http://schemas.microsoft.com/office/drawing/2014/main" id="{98397F9D-DE0F-4C28-AFDA-F1F6BE2C46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7014" y="1153526"/>
              <a:ext cx="383914" cy="3839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6" descr="Person Free Icon of Eva Fill Icons">
              <a:extLst>
                <a:ext uri="{FF2B5EF4-FFF2-40B4-BE49-F238E27FC236}">
                  <a16:creationId xmlns:a16="http://schemas.microsoft.com/office/drawing/2014/main" id="{5FED0E84-B87B-42B2-B650-FF9D302990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6745" y="966056"/>
              <a:ext cx="536996" cy="536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3A72356-896E-46EC-94F2-94CEAACB7249}"/>
              </a:ext>
            </a:extLst>
          </p:cNvPr>
          <p:cNvCxnSpPr>
            <a:cxnSpLocks/>
          </p:cNvCxnSpPr>
          <p:nvPr/>
        </p:nvCxnSpPr>
        <p:spPr>
          <a:xfrm>
            <a:off x="4678256" y="4549384"/>
            <a:ext cx="2472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16" descr="Products | Hikvision - Video Security System and IoT Solutions | Hikvision">
            <a:extLst>
              <a:ext uri="{FF2B5EF4-FFF2-40B4-BE49-F238E27FC236}">
                <a16:creationId xmlns:a16="http://schemas.microsoft.com/office/drawing/2014/main" id="{10FFD3D4-3AAD-42FE-BE7F-FB2C1D7BD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894" y="813814"/>
            <a:ext cx="309158" cy="22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CAE1C64-36B3-4BB3-A352-778010BAB841}"/>
              </a:ext>
            </a:extLst>
          </p:cNvPr>
          <p:cNvSpPr/>
          <p:nvPr/>
        </p:nvSpPr>
        <p:spPr>
          <a:xfrm>
            <a:off x="4716573" y="1410507"/>
            <a:ext cx="45076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+mn-ea"/>
              </a:rPr>
              <a:t>Client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F9E7572-7C4F-456B-A91B-F30C0594128A}"/>
              </a:ext>
            </a:extLst>
          </p:cNvPr>
          <p:cNvSpPr/>
          <p:nvPr/>
        </p:nvSpPr>
        <p:spPr>
          <a:xfrm>
            <a:off x="5613349" y="1354277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+mn-ea"/>
              </a:rPr>
              <a:t>인증서버</a:t>
            </a:r>
            <a:endParaRPr lang="en-US" altLang="ko-KR" sz="800" dirty="0"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408E1B2-3E74-4CCA-9592-B0C7AA1D1E53}"/>
              </a:ext>
            </a:extLst>
          </p:cNvPr>
          <p:cNvSpPr/>
          <p:nvPr/>
        </p:nvSpPr>
        <p:spPr>
          <a:xfrm>
            <a:off x="7025275" y="1268649"/>
            <a:ext cx="5790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+mn-ea"/>
              </a:rPr>
              <a:t>App</a:t>
            </a:r>
            <a:r>
              <a:rPr lang="ko-KR" altLang="en-US" sz="800" dirty="0">
                <a:latin typeface="+mn-ea"/>
              </a:rPr>
              <a:t>서버</a:t>
            </a:r>
            <a:endParaRPr lang="en-US" altLang="ko-KR" sz="800" dirty="0">
              <a:latin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0310FC4-7B04-4BDF-A4EA-7025CAAA0888}"/>
              </a:ext>
            </a:extLst>
          </p:cNvPr>
          <p:cNvSpPr/>
          <p:nvPr/>
        </p:nvSpPr>
        <p:spPr>
          <a:xfrm>
            <a:off x="4633203" y="1529779"/>
            <a:ext cx="12859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/>
              <a:t>1. </a:t>
            </a:r>
            <a:r>
              <a:rPr lang="ko-KR" altLang="en-US" sz="900" b="1" dirty="0"/>
              <a:t>어플리케이션 실행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714FA69-0EDC-4927-B9D0-B11622A8A7AB}"/>
              </a:ext>
            </a:extLst>
          </p:cNvPr>
          <p:cNvCxnSpPr>
            <a:cxnSpLocks/>
          </p:cNvCxnSpPr>
          <p:nvPr/>
        </p:nvCxnSpPr>
        <p:spPr>
          <a:xfrm flipH="1" flipV="1">
            <a:off x="5952982" y="2011680"/>
            <a:ext cx="1284912" cy="8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45CFFAE-D83D-4DE1-A701-DB70A07469DB}"/>
              </a:ext>
            </a:extLst>
          </p:cNvPr>
          <p:cNvCxnSpPr>
            <a:cxnSpLocks/>
          </p:cNvCxnSpPr>
          <p:nvPr/>
        </p:nvCxnSpPr>
        <p:spPr>
          <a:xfrm flipH="1">
            <a:off x="4725072" y="2285992"/>
            <a:ext cx="11105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C4AD51D-1E9B-4CFD-89D8-2485F4888A5E}"/>
              </a:ext>
            </a:extLst>
          </p:cNvPr>
          <p:cNvCxnSpPr>
            <a:cxnSpLocks/>
          </p:cNvCxnSpPr>
          <p:nvPr/>
        </p:nvCxnSpPr>
        <p:spPr>
          <a:xfrm>
            <a:off x="4682603" y="2551347"/>
            <a:ext cx="1153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018F6CF-3B0B-4D4A-850E-38E4A84368F2}"/>
              </a:ext>
            </a:extLst>
          </p:cNvPr>
          <p:cNvSpPr/>
          <p:nvPr/>
        </p:nvSpPr>
        <p:spPr>
          <a:xfrm>
            <a:off x="4907521" y="2361440"/>
            <a:ext cx="6687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/>
              <a:t>4. </a:t>
            </a:r>
            <a:r>
              <a:rPr lang="ko-KR" altLang="en-US" sz="900" b="1" dirty="0"/>
              <a:t>로그인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5C9F53D-33DD-4E1D-9B80-469BB3A07A7E}"/>
              </a:ext>
            </a:extLst>
          </p:cNvPr>
          <p:cNvCxnSpPr>
            <a:cxnSpLocks/>
          </p:cNvCxnSpPr>
          <p:nvPr/>
        </p:nvCxnSpPr>
        <p:spPr>
          <a:xfrm flipH="1">
            <a:off x="4707458" y="4870433"/>
            <a:ext cx="24538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53BE807-1AB8-46CE-8DA4-1632D03A98CF}"/>
              </a:ext>
            </a:extLst>
          </p:cNvPr>
          <p:cNvSpPr/>
          <p:nvPr/>
        </p:nvSpPr>
        <p:spPr>
          <a:xfrm>
            <a:off x="5108248" y="4610496"/>
            <a:ext cx="178208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2. </a:t>
            </a:r>
            <a:r>
              <a:rPr lang="ko-KR" altLang="en-US" sz="900" b="1" dirty="0"/>
              <a:t>통합</a:t>
            </a:r>
            <a:r>
              <a:rPr lang="en-US" altLang="ko-KR" sz="900" b="1" dirty="0"/>
              <a:t>ID </a:t>
            </a:r>
            <a:r>
              <a:rPr lang="ko-KR" altLang="en-US" sz="900" b="1" dirty="0"/>
              <a:t>생성 </a:t>
            </a:r>
            <a:r>
              <a:rPr lang="en-US" altLang="ko-KR" sz="900" b="1" dirty="0"/>
              <a:t>or </a:t>
            </a:r>
            <a:r>
              <a:rPr lang="ko-KR" altLang="en-US" sz="900" b="1" dirty="0"/>
              <a:t>로그인 요청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77C78FA-BE29-4299-B23D-775548D33E28}"/>
              </a:ext>
            </a:extLst>
          </p:cNvPr>
          <p:cNvSpPr/>
          <p:nvPr/>
        </p:nvSpPr>
        <p:spPr>
          <a:xfrm>
            <a:off x="6267916" y="1806463"/>
            <a:ext cx="78418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2. </a:t>
            </a:r>
            <a:r>
              <a:rPr lang="ko-KR" altLang="en-US" sz="900" b="1" dirty="0"/>
              <a:t>인증확인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FB49F45-9482-447A-87CD-B693A9EDAC64}"/>
              </a:ext>
            </a:extLst>
          </p:cNvPr>
          <p:cNvSpPr/>
          <p:nvPr/>
        </p:nvSpPr>
        <p:spPr>
          <a:xfrm>
            <a:off x="4948091" y="2055160"/>
            <a:ext cx="93968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/>
              <a:t>3. </a:t>
            </a:r>
            <a:r>
              <a:rPr lang="ko-KR" altLang="en-US" sz="900" b="1" dirty="0"/>
              <a:t>로그인 요청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54D4EFA-FC48-45C4-AD07-81783D86D95A}"/>
              </a:ext>
            </a:extLst>
          </p:cNvPr>
          <p:cNvCxnSpPr>
            <a:cxnSpLocks/>
          </p:cNvCxnSpPr>
          <p:nvPr/>
        </p:nvCxnSpPr>
        <p:spPr>
          <a:xfrm>
            <a:off x="5928796" y="2684277"/>
            <a:ext cx="1309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B9B1626-4B7E-4524-8A44-1590CDE97A3A}"/>
              </a:ext>
            </a:extLst>
          </p:cNvPr>
          <p:cNvSpPr/>
          <p:nvPr/>
        </p:nvSpPr>
        <p:spPr>
          <a:xfrm>
            <a:off x="6205964" y="2485661"/>
            <a:ext cx="100556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5. </a:t>
            </a:r>
            <a:r>
              <a:rPr lang="ko-KR" altLang="en-US" sz="900" b="1" dirty="0" err="1"/>
              <a:t>엑세스</a:t>
            </a:r>
            <a:r>
              <a:rPr lang="ko-KR" altLang="en-US" sz="900" b="1" dirty="0"/>
              <a:t> 토큰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D4BA640-408D-4215-B6EE-FAD703FAA3C6}"/>
              </a:ext>
            </a:extLst>
          </p:cNvPr>
          <p:cNvSpPr/>
          <p:nvPr/>
        </p:nvSpPr>
        <p:spPr>
          <a:xfrm>
            <a:off x="4620137" y="4338305"/>
            <a:ext cx="132760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/>
              <a:t>1. </a:t>
            </a:r>
            <a:r>
              <a:rPr lang="ko-KR" altLang="en-US" sz="900" b="1" dirty="0"/>
              <a:t>어플리케이션 실행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94E3D96-5F86-49F6-BF58-A516A9D49692}"/>
              </a:ext>
            </a:extLst>
          </p:cNvPr>
          <p:cNvSpPr/>
          <p:nvPr/>
        </p:nvSpPr>
        <p:spPr>
          <a:xfrm>
            <a:off x="4677433" y="4226990"/>
            <a:ext cx="45076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+mn-ea"/>
              </a:rPr>
              <a:t>Client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20795FF-8193-45C4-862E-564603A730DD}"/>
              </a:ext>
            </a:extLst>
          </p:cNvPr>
          <p:cNvSpPr/>
          <p:nvPr/>
        </p:nvSpPr>
        <p:spPr>
          <a:xfrm>
            <a:off x="5574209" y="4170760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+mn-ea"/>
              </a:rPr>
              <a:t>인증서버</a:t>
            </a:r>
            <a:endParaRPr lang="en-US" altLang="ko-KR" sz="800" dirty="0">
              <a:latin typeface="+mn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FB54DBC-4A62-4E2B-AA3D-84756309BC62}"/>
              </a:ext>
            </a:extLst>
          </p:cNvPr>
          <p:cNvSpPr/>
          <p:nvPr/>
        </p:nvSpPr>
        <p:spPr>
          <a:xfrm>
            <a:off x="6986135" y="4085132"/>
            <a:ext cx="5790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+mn-ea"/>
              </a:rPr>
              <a:t>App</a:t>
            </a:r>
            <a:r>
              <a:rPr lang="ko-KR" altLang="en-US" sz="800" dirty="0">
                <a:latin typeface="+mn-ea"/>
              </a:rPr>
              <a:t>서버</a:t>
            </a:r>
            <a:endParaRPr lang="en-US" altLang="ko-KR" sz="800" dirty="0">
              <a:latin typeface="+mn-ea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8B68797-A530-42A1-9A0F-3B994118474B}"/>
              </a:ext>
            </a:extLst>
          </p:cNvPr>
          <p:cNvCxnSpPr>
            <a:cxnSpLocks/>
          </p:cNvCxnSpPr>
          <p:nvPr/>
        </p:nvCxnSpPr>
        <p:spPr>
          <a:xfrm>
            <a:off x="4686951" y="5142154"/>
            <a:ext cx="1138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0E23EFB-FF3E-407C-952A-81D2D21F4C73}"/>
              </a:ext>
            </a:extLst>
          </p:cNvPr>
          <p:cNvSpPr/>
          <p:nvPr/>
        </p:nvSpPr>
        <p:spPr>
          <a:xfrm>
            <a:off x="4763824" y="4934829"/>
            <a:ext cx="10615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/>
              <a:t>2-1. </a:t>
            </a:r>
            <a:r>
              <a:rPr lang="ko-KR" altLang="en-US" sz="900" b="1" dirty="0"/>
              <a:t>통합</a:t>
            </a:r>
            <a:r>
              <a:rPr lang="en-US" altLang="ko-KR" sz="900" b="1" dirty="0"/>
              <a:t>ID </a:t>
            </a:r>
            <a:r>
              <a:rPr lang="ko-KR" altLang="en-US" sz="900" b="1" dirty="0"/>
              <a:t>생성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0C5AD8B-B78F-4C56-B495-8D63338C5260}"/>
              </a:ext>
            </a:extLst>
          </p:cNvPr>
          <p:cNvCxnSpPr>
            <a:cxnSpLocks/>
          </p:cNvCxnSpPr>
          <p:nvPr/>
        </p:nvCxnSpPr>
        <p:spPr>
          <a:xfrm>
            <a:off x="4682593" y="5399062"/>
            <a:ext cx="24786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38A5523-3A46-4FA0-B4D9-AF1EC5D52065}"/>
              </a:ext>
            </a:extLst>
          </p:cNvPr>
          <p:cNvSpPr/>
          <p:nvPr/>
        </p:nvSpPr>
        <p:spPr>
          <a:xfrm>
            <a:off x="5151347" y="5209155"/>
            <a:ext cx="106150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2-2. </a:t>
            </a:r>
            <a:r>
              <a:rPr lang="ko-KR" altLang="en-US" sz="900" b="1" dirty="0"/>
              <a:t>로그인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38E52F0-AA45-42AB-B495-66912D0A683A}"/>
              </a:ext>
            </a:extLst>
          </p:cNvPr>
          <p:cNvCxnSpPr>
            <a:cxnSpLocks/>
          </p:cNvCxnSpPr>
          <p:nvPr/>
        </p:nvCxnSpPr>
        <p:spPr>
          <a:xfrm flipH="1">
            <a:off x="4707227" y="3247571"/>
            <a:ext cx="2504301" cy="17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4620C7F-C284-45C4-A9E9-7611B5078375}"/>
              </a:ext>
            </a:extLst>
          </p:cNvPr>
          <p:cNvSpPr/>
          <p:nvPr/>
        </p:nvSpPr>
        <p:spPr>
          <a:xfrm>
            <a:off x="6083387" y="3005059"/>
            <a:ext cx="11011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8. </a:t>
            </a:r>
            <a:r>
              <a:rPr lang="ko-KR" altLang="en-US" sz="900" b="1" dirty="0"/>
              <a:t>서비스 전달</a:t>
            </a:r>
          </a:p>
        </p:txBody>
      </p:sp>
      <p:pic>
        <p:nvPicPr>
          <p:cNvPr id="62" name="Picture 16" descr="Products | Hikvision - Video Security System and IoT Solutions | Hikvision">
            <a:extLst>
              <a:ext uri="{FF2B5EF4-FFF2-40B4-BE49-F238E27FC236}">
                <a16:creationId xmlns:a16="http://schemas.microsoft.com/office/drawing/2014/main" id="{BAC7AE33-E3D7-4093-B534-3BB1B10A5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894" y="3637711"/>
            <a:ext cx="309158" cy="22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C4CB7728-EB16-4AF8-8A25-B097CF17BE7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175" y="903775"/>
            <a:ext cx="639665" cy="326079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379207AC-4665-4B9D-895C-563B0449868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060" y="3677071"/>
            <a:ext cx="639665" cy="326079"/>
          </a:xfrm>
          <a:prstGeom prst="rect">
            <a:avLst/>
          </a:prstGeom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id="{D5919E6D-D366-406E-8222-EE54AFA003DA}"/>
              </a:ext>
            </a:extLst>
          </p:cNvPr>
          <p:cNvSpPr/>
          <p:nvPr/>
        </p:nvSpPr>
        <p:spPr>
          <a:xfrm>
            <a:off x="8421171" y="1207457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>
                <a:latin typeface="+mn-ea"/>
              </a:rPr>
              <a:t>계약정보</a:t>
            </a:r>
            <a:endParaRPr lang="en-US" altLang="ko-KR" sz="800" dirty="0">
              <a:latin typeface="+mn-ea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47581DA-E740-4347-9DC3-9A311EB457A0}"/>
              </a:ext>
            </a:extLst>
          </p:cNvPr>
          <p:cNvSpPr/>
          <p:nvPr/>
        </p:nvSpPr>
        <p:spPr>
          <a:xfrm>
            <a:off x="8435002" y="4026369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>
                <a:latin typeface="+mn-ea"/>
              </a:rPr>
              <a:t>계약정보</a:t>
            </a:r>
            <a:endParaRPr lang="en-US" altLang="ko-KR" sz="800" dirty="0">
              <a:latin typeface="+mn-ea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AB767BB-862D-41D7-8582-B948066713CC}"/>
              </a:ext>
            </a:extLst>
          </p:cNvPr>
          <p:cNvSpPr/>
          <p:nvPr/>
        </p:nvSpPr>
        <p:spPr>
          <a:xfrm>
            <a:off x="7225201" y="1458938"/>
            <a:ext cx="79495" cy="18217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5940971-92B8-49B2-984E-279EB7AEEB82}"/>
              </a:ext>
            </a:extLst>
          </p:cNvPr>
          <p:cNvSpPr/>
          <p:nvPr/>
        </p:nvSpPr>
        <p:spPr>
          <a:xfrm>
            <a:off x="7150737" y="4290019"/>
            <a:ext cx="79495" cy="18217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B5AA4C2-E9CC-4DDF-BD30-632B6C2FB4FB}"/>
              </a:ext>
            </a:extLst>
          </p:cNvPr>
          <p:cNvCxnSpPr>
            <a:cxnSpLocks/>
          </p:cNvCxnSpPr>
          <p:nvPr/>
        </p:nvCxnSpPr>
        <p:spPr>
          <a:xfrm>
            <a:off x="7345326" y="2854690"/>
            <a:ext cx="1184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F1DF77E-FA4E-4D92-BEE0-D2899575EC97}"/>
              </a:ext>
            </a:extLst>
          </p:cNvPr>
          <p:cNvSpPr/>
          <p:nvPr/>
        </p:nvSpPr>
        <p:spPr>
          <a:xfrm>
            <a:off x="7498359" y="2656074"/>
            <a:ext cx="111240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6</a:t>
            </a:r>
            <a:r>
              <a:rPr lang="en-US" altLang="ko-KR" sz="900" b="1"/>
              <a:t>. </a:t>
            </a:r>
            <a:r>
              <a:rPr lang="ko-KR" altLang="en-US" sz="900" b="1" dirty="0"/>
              <a:t>계약정보 요청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0D1B8B6-CCB6-402E-B2FF-8BF109260430}"/>
              </a:ext>
            </a:extLst>
          </p:cNvPr>
          <p:cNvCxnSpPr>
            <a:cxnSpLocks/>
          </p:cNvCxnSpPr>
          <p:nvPr/>
        </p:nvCxnSpPr>
        <p:spPr>
          <a:xfrm flipH="1" flipV="1">
            <a:off x="7315265" y="3121180"/>
            <a:ext cx="1215025" cy="6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9C41318-DD13-4D1B-A891-E2C8CA14C410}"/>
              </a:ext>
            </a:extLst>
          </p:cNvPr>
          <p:cNvSpPr/>
          <p:nvPr/>
        </p:nvSpPr>
        <p:spPr>
          <a:xfrm>
            <a:off x="7498359" y="2915963"/>
            <a:ext cx="111240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7. </a:t>
            </a:r>
            <a:r>
              <a:rPr lang="ko-KR" altLang="en-US" sz="900" b="1" dirty="0"/>
              <a:t>계약관계 전달</a:t>
            </a: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9A28569-FD28-4ABD-9183-1A93BC68CBD1}"/>
              </a:ext>
            </a:extLst>
          </p:cNvPr>
          <p:cNvCxnSpPr>
            <a:cxnSpLocks/>
          </p:cNvCxnSpPr>
          <p:nvPr/>
        </p:nvCxnSpPr>
        <p:spPr>
          <a:xfrm flipH="1">
            <a:off x="4641907" y="6021263"/>
            <a:ext cx="2504301" cy="17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89E8866-0F70-4A7A-A0C2-E23D5ECA36C3}"/>
              </a:ext>
            </a:extLst>
          </p:cNvPr>
          <p:cNvSpPr/>
          <p:nvPr/>
        </p:nvSpPr>
        <p:spPr>
          <a:xfrm>
            <a:off x="6018067" y="5778751"/>
            <a:ext cx="11011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5. </a:t>
            </a:r>
            <a:r>
              <a:rPr lang="ko-KR" altLang="en-US" sz="900" b="1" dirty="0"/>
              <a:t>서비스 전달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87D101E-B724-4537-A619-18B0F6D97B1F}"/>
              </a:ext>
            </a:extLst>
          </p:cNvPr>
          <p:cNvCxnSpPr>
            <a:cxnSpLocks/>
          </p:cNvCxnSpPr>
          <p:nvPr/>
        </p:nvCxnSpPr>
        <p:spPr>
          <a:xfrm>
            <a:off x="7280006" y="5628382"/>
            <a:ext cx="1184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A29977A-99E4-479F-B521-3B51ECFB205D}"/>
              </a:ext>
            </a:extLst>
          </p:cNvPr>
          <p:cNvSpPr/>
          <p:nvPr/>
        </p:nvSpPr>
        <p:spPr>
          <a:xfrm>
            <a:off x="7433039" y="5429766"/>
            <a:ext cx="111240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3. </a:t>
            </a:r>
            <a:r>
              <a:rPr lang="ko-KR" altLang="en-US" sz="900" b="1" dirty="0"/>
              <a:t>계약정보 요청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04D8212-35D0-41AE-96DB-3691E5FFD1E1}"/>
              </a:ext>
            </a:extLst>
          </p:cNvPr>
          <p:cNvCxnSpPr>
            <a:cxnSpLocks/>
          </p:cNvCxnSpPr>
          <p:nvPr/>
        </p:nvCxnSpPr>
        <p:spPr>
          <a:xfrm flipH="1" flipV="1">
            <a:off x="7249945" y="5894872"/>
            <a:ext cx="1215025" cy="6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5EA6400-84C5-42BE-A14A-6C72598F89A8}"/>
              </a:ext>
            </a:extLst>
          </p:cNvPr>
          <p:cNvSpPr/>
          <p:nvPr/>
        </p:nvSpPr>
        <p:spPr>
          <a:xfrm>
            <a:off x="7433039" y="5689655"/>
            <a:ext cx="111240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4. </a:t>
            </a:r>
            <a:r>
              <a:rPr lang="ko-KR" altLang="en-US" sz="900" b="1" dirty="0"/>
              <a:t>계약관계 전달</a:t>
            </a:r>
          </a:p>
        </p:txBody>
      </p:sp>
    </p:spTree>
    <p:extLst>
      <p:ext uri="{BB962C8B-B14F-4D97-AF65-F5344CB8AC3E}">
        <p14:creationId xmlns:p14="http://schemas.microsoft.com/office/powerpoint/2010/main" val="2429677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7426E-66A3-445E-A48C-13A99785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90" y="264068"/>
            <a:ext cx="8773437" cy="428628"/>
          </a:xfrm>
        </p:spPr>
        <p:txBody>
          <a:bodyPr/>
          <a:lstStyle/>
          <a:p>
            <a:r>
              <a:rPr lang="ko-KR" altLang="en-US" sz="2000" dirty="0">
                <a:latin typeface="+mn-ea"/>
              </a:rPr>
              <a:t>일정 및 예산</a:t>
            </a:r>
            <a:endParaRPr lang="ko-KR" altLang="en-US" sz="2000" dirty="0"/>
          </a:p>
        </p:txBody>
      </p:sp>
      <p:sp>
        <p:nvSpPr>
          <p:cNvPr id="54" name="내용 개체 틀 4">
            <a:extLst>
              <a:ext uri="{FF2B5EF4-FFF2-40B4-BE49-F238E27FC236}">
                <a16:creationId xmlns:a16="http://schemas.microsoft.com/office/drawing/2014/main" id="{7469B2DF-0E5E-4863-BCE1-D4B9F8A837CA}"/>
              </a:ext>
            </a:extLst>
          </p:cNvPr>
          <p:cNvSpPr txBox="1">
            <a:spLocks/>
          </p:cNvSpPr>
          <p:nvPr/>
        </p:nvSpPr>
        <p:spPr bwMode="auto">
          <a:xfrm>
            <a:off x="411480" y="1936005"/>
            <a:ext cx="8229600" cy="438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9550" indent="-209550" algn="l" defTabSz="806450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75000"/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8938" indent="-160338" algn="l" defTabSz="806450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>
                <a:latin typeface="+mn-ea"/>
              </a:rPr>
              <a:t>개발일정</a:t>
            </a:r>
            <a:r>
              <a:rPr kumimoji="0" lang="en-US" altLang="ko-KR" dirty="0">
                <a:latin typeface="+mn-ea"/>
              </a:rPr>
              <a:t>: 20</a:t>
            </a:r>
            <a:r>
              <a:rPr kumimoji="0" lang="ko-KR" altLang="en-US" dirty="0">
                <a:latin typeface="+mn-ea"/>
              </a:rPr>
              <a:t>주</a:t>
            </a:r>
            <a:endParaRPr kumimoji="0" lang="en-US" altLang="ko-KR" dirty="0">
              <a:latin typeface="+mn-ea"/>
            </a:endParaRPr>
          </a:p>
          <a:p>
            <a:pPr lvl="1"/>
            <a:r>
              <a:rPr kumimoji="0" lang="ko-KR" altLang="en-US" sz="1200" b="0" dirty="0">
                <a:latin typeface="+mn-ea"/>
              </a:rPr>
              <a:t>개발기간</a:t>
            </a:r>
            <a:r>
              <a:rPr kumimoji="0" lang="en-US" altLang="ko-KR" sz="1200" b="0" dirty="0">
                <a:latin typeface="+mn-ea"/>
              </a:rPr>
              <a:t>: 18</a:t>
            </a:r>
            <a:r>
              <a:rPr kumimoji="0" lang="ko-KR" altLang="en-US" sz="1200" b="0" dirty="0">
                <a:latin typeface="+mn-ea"/>
              </a:rPr>
              <a:t>주 </a:t>
            </a:r>
            <a:r>
              <a:rPr kumimoji="0" lang="en-US" altLang="ko-KR" sz="1200" b="0" dirty="0">
                <a:latin typeface="+mn-ea"/>
              </a:rPr>
              <a:t>(</a:t>
            </a:r>
            <a:r>
              <a:rPr kumimoji="0" lang="ko-KR" altLang="en-US" sz="1200" b="0" dirty="0">
                <a:latin typeface="+mn-ea"/>
              </a:rPr>
              <a:t>개발</a:t>
            </a:r>
            <a:r>
              <a:rPr kumimoji="0" lang="en-US" altLang="ko-KR" sz="1200" b="0" dirty="0">
                <a:latin typeface="+mn-ea"/>
              </a:rPr>
              <a:t>: 16</a:t>
            </a:r>
            <a:r>
              <a:rPr kumimoji="0" lang="ko-KR" altLang="en-US" sz="1200" b="0" dirty="0">
                <a:latin typeface="+mn-ea"/>
              </a:rPr>
              <a:t>주</a:t>
            </a:r>
            <a:r>
              <a:rPr kumimoji="0" lang="en-US" altLang="ko-KR" sz="1200" b="0" dirty="0">
                <a:latin typeface="+mn-ea"/>
              </a:rPr>
              <a:t>, </a:t>
            </a:r>
            <a:r>
              <a:rPr kumimoji="0" lang="ko-KR" altLang="en-US" sz="1200" b="0" dirty="0">
                <a:latin typeface="+mn-ea"/>
              </a:rPr>
              <a:t>배포</a:t>
            </a:r>
            <a:r>
              <a:rPr kumimoji="0" lang="en-US" altLang="ko-KR" sz="1200" b="0" dirty="0">
                <a:latin typeface="+mn-ea"/>
              </a:rPr>
              <a:t>: 2</a:t>
            </a:r>
            <a:r>
              <a:rPr kumimoji="0" lang="ko-KR" altLang="en-US" sz="1200" b="0" dirty="0">
                <a:latin typeface="+mn-ea"/>
              </a:rPr>
              <a:t>주</a:t>
            </a:r>
            <a:r>
              <a:rPr kumimoji="0" lang="en-US" altLang="ko-KR" sz="1200" b="0" dirty="0">
                <a:latin typeface="+mn-ea"/>
              </a:rPr>
              <a:t>)</a:t>
            </a:r>
          </a:p>
        </p:txBody>
      </p:sp>
      <p:graphicFrame>
        <p:nvGraphicFramePr>
          <p:cNvPr id="55" name="내용 개체 틀 4">
            <a:extLst>
              <a:ext uri="{FF2B5EF4-FFF2-40B4-BE49-F238E27FC236}">
                <a16:creationId xmlns:a16="http://schemas.microsoft.com/office/drawing/2014/main" id="{E0E69E31-51D7-4CBD-8CD9-79E1AFC1EA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1051334"/>
              </p:ext>
            </p:extLst>
          </p:nvPr>
        </p:nvGraphicFramePr>
        <p:xfrm>
          <a:off x="529176" y="2704239"/>
          <a:ext cx="8229593" cy="3350960"/>
        </p:xfrm>
        <a:graphic>
          <a:graphicData uri="http://schemas.openxmlformats.org/drawingml/2006/table">
            <a:tbl>
              <a:tblPr/>
              <a:tblGrid>
                <a:gridCol w="538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1151">
                  <a:extLst>
                    <a:ext uri="{9D8B030D-6E8A-4147-A177-3AD203B41FA5}">
                      <a16:colId xmlns:a16="http://schemas.microsoft.com/office/drawing/2014/main" val="3324592478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3895554798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4020718846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158637640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3827434156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1138767592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384100566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1888934771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50014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</a:tblGrid>
              <a:tr h="106531">
                <a:tc rowSpan="2" gridSpan="2">
                  <a:txBody>
                    <a:bodyPr/>
                    <a:lstStyle/>
                    <a:p>
                      <a:pPr marL="36000" algn="ctr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항목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36000" algn="l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010" marR="6010" marT="601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6000"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6000"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010" marR="6010" marT="60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6000"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010" marR="6010" marT="60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6000"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36000"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6000"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010" marR="6010" marT="601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6000"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36000" algn="ctr" fontAlgn="ctr"/>
                      <a:endParaRPr lang="ko-KR" alt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6000"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6000"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6000"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6000"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6000"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5">
                  <a:txBody>
                    <a:bodyPr/>
                    <a:lstStyle/>
                    <a:p>
                      <a:pPr marL="36000"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36000"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12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6000"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372289"/>
                  </a:ext>
                </a:extLst>
              </a:tr>
              <a:tr h="45950">
                <a:tc gridSpan="2" vMerge="1">
                  <a:txBody>
                    <a:bodyPr/>
                    <a:lstStyle/>
                    <a:p>
                      <a:pPr marL="36000" algn="l" fontAlgn="ctr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010" marR="6010" marT="601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marL="36000" algn="l" fontAlgn="ctr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010" marR="6010" marT="601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740060"/>
                  </a:ext>
                </a:extLst>
              </a:tr>
              <a:tr h="223463"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기획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BOP /</a:t>
                      </a:r>
                      <a:r>
                        <a:rPr lang="ko-KR" altLang="en-US" sz="8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품의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283891"/>
                  </a:ext>
                </a:extLst>
              </a:tr>
              <a:tr h="223463">
                <a:tc rowSpan="7"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개발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업체 선정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및 계약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서비스 설계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468781"/>
                  </a:ext>
                </a:extLst>
              </a:tr>
              <a:tr h="2021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인증 플랫폼 개발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256402"/>
                  </a:ext>
                </a:extLst>
              </a:tr>
              <a:tr h="223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뷰가드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인증연동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463">
                <a:tc vMerge="1"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endParaRPr lang="ko-KR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캡스홈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인증연동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546194"/>
                  </a:ext>
                </a:extLst>
              </a:tr>
              <a:tr h="223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고객센터 인증연동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3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인프라 구축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/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통합검증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3463">
                <a:tc rowSpan="3"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검증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FT 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검증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714077"/>
                  </a:ext>
                </a:extLst>
              </a:tr>
              <a:tr h="223463">
                <a:tc vMerge="1"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FOT 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검증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058425"/>
                  </a:ext>
                </a:extLst>
              </a:tr>
              <a:tr h="223463">
                <a:tc vMerge="1"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정보보안 검증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971497"/>
                  </a:ext>
                </a:extLst>
              </a:tr>
              <a:tr h="223463">
                <a:tc rowSpan="3"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출시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개발완료 및 승인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3463">
                <a:tc vMerge="1"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앱 배포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심사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3463">
                <a:tc vMerge="1"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완료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5A68C476-AFD7-4AB5-9FDB-1F9486C073A3}"/>
              </a:ext>
            </a:extLst>
          </p:cNvPr>
          <p:cNvCxnSpPr>
            <a:cxnSpLocks/>
          </p:cNvCxnSpPr>
          <p:nvPr/>
        </p:nvCxnSpPr>
        <p:spPr>
          <a:xfrm>
            <a:off x="3507817" y="3066650"/>
            <a:ext cx="0" cy="3284727"/>
          </a:xfrm>
          <a:prstGeom prst="line">
            <a:avLst/>
          </a:prstGeom>
          <a:ln w="12700">
            <a:solidFill>
              <a:schemeClr val="accent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76906F4C-4B6E-4F69-B165-29AF33C8D6DE}"/>
              </a:ext>
            </a:extLst>
          </p:cNvPr>
          <p:cNvCxnSpPr>
            <a:cxnSpLocks/>
          </p:cNvCxnSpPr>
          <p:nvPr/>
        </p:nvCxnSpPr>
        <p:spPr>
          <a:xfrm>
            <a:off x="7256021" y="3066650"/>
            <a:ext cx="0" cy="3295410"/>
          </a:xfrm>
          <a:prstGeom prst="line">
            <a:avLst/>
          </a:prstGeom>
          <a:ln w="12700">
            <a:solidFill>
              <a:schemeClr val="accent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72280817-F382-4B3D-953F-47264DA27170}"/>
              </a:ext>
            </a:extLst>
          </p:cNvPr>
          <p:cNvGrpSpPr/>
          <p:nvPr/>
        </p:nvGrpSpPr>
        <p:grpSpPr>
          <a:xfrm>
            <a:off x="2546886" y="2944117"/>
            <a:ext cx="1153386" cy="215444"/>
            <a:chOff x="2201068" y="2678723"/>
            <a:chExt cx="1535156" cy="215444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53349F2-B8F8-4EEA-8951-1055BA605E67}"/>
                </a:ext>
              </a:extLst>
            </p:cNvPr>
            <p:cNvSpPr txBox="1"/>
            <p:nvPr/>
          </p:nvSpPr>
          <p:spPr>
            <a:xfrm>
              <a:off x="2758610" y="2678723"/>
              <a:ext cx="977614" cy="215444"/>
            </a:xfrm>
            <a:prstGeom prst="rect">
              <a:avLst/>
            </a:prstGeom>
            <a:ln w="28575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>
                  <a:latin typeface="+mn-ea"/>
                </a:rPr>
                <a:t>품의서</a:t>
              </a:r>
              <a:r>
                <a:rPr lang="en-US" altLang="ko-KR" sz="800" dirty="0">
                  <a:latin typeface="+mn-ea"/>
                </a:rPr>
                <a:t> </a:t>
              </a:r>
              <a:r>
                <a:rPr lang="ko-KR" altLang="en-US" sz="800" dirty="0">
                  <a:latin typeface="+mn-ea"/>
                </a:rPr>
                <a:t>승인</a:t>
              </a:r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AEB69C62-5426-4514-9A7B-6366CDCAFE75}"/>
                </a:ext>
              </a:extLst>
            </p:cNvPr>
            <p:cNvSpPr/>
            <p:nvPr/>
          </p:nvSpPr>
          <p:spPr>
            <a:xfrm>
              <a:off x="2766559" y="2744464"/>
              <a:ext cx="108000" cy="9818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prstClr val="white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6" name="오른쪽 화살표 40">
              <a:extLst>
                <a:ext uri="{FF2B5EF4-FFF2-40B4-BE49-F238E27FC236}">
                  <a16:creationId xmlns:a16="http://schemas.microsoft.com/office/drawing/2014/main" id="{E7D21918-F66D-4D0B-BAED-73A85C3B550F}"/>
                </a:ext>
              </a:extLst>
            </p:cNvPr>
            <p:cNvSpPr/>
            <p:nvPr/>
          </p:nvSpPr>
          <p:spPr>
            <a:xfrm>
              <a:off x="2201068" y="2746055"/>
              <a:ext cx="565401" cy="106881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BDF35B67-28B1-49E4-A21C-F5197CE3DE27}"/>
              </a:ext>
            </a:extLst>
          </p:cNvPr>
          <p:cNvGrpSpPr/>
          <p:nvPr/>
        </p:nvGrpSpPr>
        <p:grpSpPr>
          <a:xfrm>
            <a:off x="3032274" y="3160845"/>
            <a:ext cx="2937685" cy="237968"/>
            <a:chOff x="4549718" y="3608932"/>
            <a:chExt cx="2427837" cy="237968"/>
          </a:xfrm>
        </p:grpSpPr>
        <p:sp>
          <p:nvSpPr>
            <p:cNvPr id="108" name="오른쪽 화살표 40">
              <a:extLst>
                <a:ext uri="{FF2B5EF4-FFF2-40B4-BE49-F238E27FC236}">
                  <a16:creationId xmlns:a16="http://schemas.microsoft.com/office/drawing/2014/main" id="{9AF16EE7-1F90-4FFD-823B-B9FB173A5B0A}"/>
                </a:ext>
              </a:extLst>
            </p:cNvPr>
            <p:cNvSpPr/>
            <p:nvPr/>
          </p:nvSpPr>
          <p:spPr>
            <a:xfrm>
              <a:off x="4549718" y="3663764"/>
              <a:ext cx="386268" cy="128304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8A96CF8A-51B8-4BDA-A61C-7F1E76DA6007}"/>
                </a:ext>
              </a:extLst>
            </p:cNvPr>
            <p:cNvSpPr/>
            <p:nvPr/>
          </p:nvSpPr>
          <p:spPr>
            <a:xfrm>
              <a:off x="4962106" y="3608932"/>
              <a:ext cx="2015449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업체 선정 및 계약 체결</a:t>
              </a: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E992803E-EA8D-4021-B899-E9F6B9866310}"/>
              </a:ext>
            </a:extLst>
          </p:cNvPr>
          <p:cNvGrpSpPr/>
          <p:nvPr/>
        </p:nvGrpSpPr>
        <p:grpSpPr>
          <a:xfrm>
            <a:off x="3519440" y="3388865"/>
            <a:ext cx="808815" cy="237968"/>
            <a:chOff x="2924686" y="3645024"/>
            <a:chExt cx="972430" cy="237968"/>
          </a:xfrm>
        </p:grpSpPr>
        <p:sp>
          <p:nvSpPr>
            <p:cNvPr id="111" name="오른쪽 화살표 29">
              <a:extLst>
                <a:ext uri="{FF2B5EF4-FFF2-40B4-BE49-F238E27FC236}">
                  <a16:creationId xmlns:a16="http://schemas.microsoft.com/office/drawing/2014/main" id="{9B24C088-2C49-4672-BF4E-9835C0E6B190}"/>
                </a:ext>
              </a:extLst>
            </p:cNvPr>
            <p:cNvSpPr/>
            <p:nvPr/>
          </p:nvSpPr>
          <p:spPr>
            <a:xfrm>
              <a:off x="2924686" y="3691792"/>
              <a:ext cx="575352" cy="144432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2E918316-06AE-4E98-AD72-418E920FE8EC}"/>
                </a:ext>
              </a:extLst>
            </p:cNvPr>
            <p:cNvSpPr/>
            <p:nvPr/>
          </p:nvSpPr>
          <p:spPr>
            <a:xfrm>
              <a:off x="3536381" y="3645024"/>
              <a:ext cx="360735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2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0EC2D666-C815-477A-9367-4D7730FDBFA7}"/>
              </a:ext>
            </a:extLst>
          </p:cNvPr>
          <p:cNvGrpSpPr/>
          <p:nvPr/>
        </p:nvGrpSpPr>
        <p:grpSpPr>
          <a:xfrm>
            <a:off x="4763808" y="4496905"/>
            <a:ext cx="1261526" cy="237968"/>
            <a:chOff x="4335414" y="3608932"/>
            <a:chExt cx="1261526" cy="237968"/>
          </a:xfrm>
        </p:grpSpPr>
        <p:sp>
          <p:nvSpPr>
            <p:cNvPr id="117" name="오른쪽 화살표 40">
              <a:extLst>
                <a:ext uri="{FF2B5EF4-FFF2-40B4-BE49-F238E27FC236}">
                  <a16:creationId xmlns:a16="http://schemas.microsoft.com/office/drawing/2014/main" id="{6A0A3EF4-9397-4677-8959-59DA0E9679CF}"/>
                </a:ext>
              </a:extLst>
            </p:cNvPr>
            <p:cNvSpPr/>
            <p:nvPr/>
          </p:nvSpPr>
          <p:spPr>
            <a:xfrm>
              <a:off x="4335414" y="3663764"/>
              <a:ext cx="750019" cy="128304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051DE04-254A-4C8C-97A2-2BC8D277BE0B}"/>
                </a:ext>
              </a:extLst>
            </p:cNvPr>
            <p:cNvSpPr/>
            <p:nvPr/>
          </p:nvSpPr>
          <p:spPr>
            <a:xfrm>
              <a:off x="5090727" y="3608932"/>
              <a:ext cx="506213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3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(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구축</a:t>
              </a:r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)</a:t>
              </a:r>
              <a:endParaRPr lang="ko-KR" altLang="en-US" sz="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F3EA2ED8-F5A4-4E43-9A61-F9B650C01AA7}"/>
              </a:ext>
            </a:extLst>
          </p:cNvPr>
          <p:cNvGrpSpPr/>
          <p:nvPr/>
        </p:nvGrpSpPr>
        <p:grpSpPr>
          <a:xfrm>
            <a:off x="3518775" y="3592189"/>
            <a:ext cx="2597637" cy="237968"/>
            <a:chOff x="2807902" y="3645024"/>
            <a:chExt cx="464228" cy="237968"/>
          </a:xfrm>
        </p:grpSpPr>
        <p:sp>
          <p:nvSpPr>
            <p:cNvPr id="120" name="오른쪽 화살표 29">
              <a:extLst>
                <a:ext uri="{FF2B5EF4-FFF2-40B4-BE49-F238E27FC236}">
                  <a16:creationId xmlns:a16="http://schemas.microsoft.com/office/drawing/2014/main" id="{EF8C7C1B-F93F-4688-9975-3DB87BEAB232}"/>
                </a:ext>
              </a:extLst>
            </p:cNvPr>
            <p:cNvSpPr/>
            <p:nvPr/>
          </p:nvSpPr>
          <p:spPr>
            <a:xfrm>
              <a:off x="2807902" y="3691792"/>
              <a:ext cx="394601" cy="144432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4F3548FB-278E-4EBB-BCB0-3D5649292B2C}"/>
                </a:ext>
              </a:extLst>
            </p:cNvPr>
            <p:cNvSpPr/>
            <p:nvPr/>
          </p:nvSpPr>
          <p:spPr>
            <a:xfrm>
              <a:off x="3210553" y="3645024"/>
              <a:ext cx="61577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8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</a:p>
          </p:txBody>
        </p:sp>
      </p:grpSp>
      <p:grpSp>
        <p:nvGrpSpPr>
          <p:cNvPr id="122" name="Group 414">
            <a:extLst>
              <a:ext uri="{FF2B5EF4-FFF2-40B4-BE49-F238E27FC236}">
                <a16:creationId xmlns:a16="http://schemas.microsoft.com/office/drawing/2014/main" id="{CDF3E182-D2B1-4FED-A6A8-2828224022C6}"/>
              </a:ext>
            </a:extLst>
          </p:cNvPr>
          <p:cNvGrpSpPr>
            <a:grpSpLocks/>
          </p:cNvGrpSpPr>
          <p:nvPr/>
        </p:nvGrpSpPr>
        <p:grpSpPr bwMode="auto">
          <a:xfrm>
            <a:off x="7335863" y="5417897"/>
            <a:ext cx="142041" cy="157222"/>
            <a:chOff x="-406" y="1874"/>
            <a:chExt cx="171" cy="189"/>
          </a:xfrm>
        </p:grpSpPr>
        <p:pic>
          <p:nvPicPr>
            <p:cNvPr id="123" name="Picture 415" descr="104_aqua_3_button">
              <a:extLst>
                <a:ext uri="{FF2B5EF4-FFF2-40B4-BE49-F238E27FC236}">
                  <a16:creationId xmlns:a16="http://schemas.microsoft.com/office/drawing/2014/main" id="{AC65FC9A-AA32-4FDE-836B-002D88B6E2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06" y="1874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4" name="Picture 416" descr="1">
              <a:extLst>
                <a:ext uri="{FF2B5EF4-FFF2-40B4-BE49-F238E27FC236}">
                  <a16:creationId xmlns:a16="http://schemas.microsoft.com/office/drawing/2014/main" id="{88E534E2-33AD-468F-85D8-45D79CA1B4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70" y="1920"/>
              <a:ext cx="99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048E876B-88C4-4C23-AAA4-39C7356912E8}"/>
              </a:ext>
            </a:extLst>
          </p:cNvPr>
          <p:cNvGrpSpPr/>
          <p:nvPr/>
        </p:nvGrpSpPr>
        <p:grpSpPr>
          <a:xfrm>
            <a:off x="5510212" y="3805153"/>
            <a:ext cx="1624683" cy="237968"/>
            <a:chOff x="4624996" y="3608932"/>
            <a:chExt cx="1008800" cy="237968"/>
          </a:xfrm>
        </p:grpSpPr>
        <p:sp>
          <p:nvSpPr>
            <p:cNvPr id="126" name="오른쪽 화살표 40">
              <a:extLst>
                <a:ext uri="{FF2B5EF4-FFF2-40B4-BE49-F238E27FC236}">
                  <a16:creationId xmlns:a16="http://schemas.microsoft.com/office/drawing/2014/main" id="{C4569050-3B47-4158-9E47-41FADE0C7483}"/>
                </a:ext>
              </a:extLst>
            </p:cNvPr>
            <p:cNvSpPr/>
            <p:nvPr/>
          </p:nvSpPr>
          <p:spPr>
            <a:xfrm>
              <a:off x="4624996" y="3663764"/>
              <a:ext cx="619896" cy="128304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BE816318-1B97-46C0-A143-588F602192B6}"/>
                </a:ext>
              </a:extLst>
            </p:cNvPr>
            <p:cNvSpPr/>
            <p:nvPr/>
          </p:nvSpPr>
          <p:spPr>
            <a:xfrm>
              <a:off x="5263225" y="3608932"/>
              <a:ext cx="370571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4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4561093E-1B81-48E2-9ABD-58BABB078DA5}"/>
              </a:ext>
            </a:extLst>
          </p:cNvPr>
          <p:cNvGrpSpPr/>
          <p:nvPr/>
        </p:nvGrpSpPr>
        <p:grpSpPr>
          <a:xfrm>
            <a:off x="5510202" y="4025573"/>
            <a:ext cx="1615195" cy="237968"/>
            <a:chOff x="4624992" y="3608932"/>
            <a:chExt cx="1002909" cy="237968"/>
          </a:xfrm>
        </p:grpSpPr>
        <p:sp>
          <p:nvSpPr>
            <p:cNvPr id="129" name="오른쪽 화살표 40">
              <a:extLst>
                <a:ext uri="{FF2B5EF4-FFF2-40B4-BE49-F238E27FC236}">
                  <a16:creationId xmlns:a16="http://schemas.microsoft.com/office/drawing/2014/main" id="{97BB4F48-CC1B-448C-930C-2BF64F05271A}"/>
                </a:ext>
              </a:extLst>
            </p:cNvPr>
            <p:cNvSpPr/>
            <p:nvPr/>
          </p:nvSpPr>
          <p:spPr>
            <a:xfrm>
              <a:off x="4624992" y="3663764"/>
              <a:ext cx="619897" cy="128304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E6402DE8-56FA-4BB8-A38A-122DAEAD536B}"/>
                </a:ext>
              </a:extLst>
            </p:cNvPr>
            <p:cNvSpPr/>
            <p:nvPr/>
          </p:nvSpPr>
          <p:spPr>
            <a:xfrm>
              <a:off x="5257330" y="3608932"/>
              <a:ext cx="370571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4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0B6449AC-2712-4081-9253-78F4F23DE2EE}"/>
              </a:ext>
            </a:extLst>
          </p:cNvPr>
          <p:cNvGrpSpPr/>
          <p:nvPr/>
        </p:nvGrpSpPr>
        <p:grpSpPr>
          <a:xfrm>
            <a:off x="6769844" y="4938397"/>
            <a:ext cx="768884" cy="237968"/>
            <a:chOff x="4256174" y="3608932"/>
            <a:chExt cx="768884" cy="237968"/>
          </a:xfrm>
        </p:grpSpPr>
        <p:sp>
          <p:nvSpPr>
            <p:cNvPr id="132" name="오른쪽 화살표 40">
              <a:extLst>
                <a:ext uri="{FF2B5EF4-FFF2-40B4-BE49-F238E27FC236}">
                  <a16:creationId xmlns:a16="http://schemas.microsoft.com/office/drawing/2014/main" id="{8ADCAAC3-7CA2-43BA-98D4-567B9ACB47A2}"/>
                </a:ext>
              </a:extLst>
            </p:cNvPr>
            <p:cNvSpPr/>
            <p:nvPr/>
          </p:nvSpPr>
          <p:spPr>
            <a:xfrm>
              <a:off x="4256174" y="3663764"/>
              <a:ext cx="493025" cy="128304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8D901FB0-B421-417D-BB6D-78EF564CD752}"/>
                </a:ext>
              </a:extLst>
            </p:cNvPr>
            <p:cNvSpPr/>
            <p:nvPr/>
          </p:nvSpPr>
          <p:spPr>
            <a:xfrm>
              <a:off x="4750999" y="3608932"/>
              <a:ext cx="274059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2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</a:p>
          </p:txBody>
        </p:sp>
      </p:grpSp>
      <p:sp>
        <p:nvSpPr>
          <p:cNvPr id="134" name="왼쪽/오른쪽 화살표 5">
            <a:extLst>
              <a:ext uri="{FF2B5EF4-FFF2-40B4-BE49-F238E27FC236}">
                <a16:creationId xmlns:a16="http://schemas.microsoft.com/office/drawing/2014/main" id="{8C575C42-BD2E-4E55-AD77-08251E636A8E}"/>
              </a:ext>
            </a:extLst>
          </p:cNvPr>
          <p:cNvSpPr/>
          <p:nvPr/>
        </p:nvSpPr>
        <p:spPr>
          <a:xfrm>
            <a:off x="3531264" y="6096407"/>
            <a:ext cx="3711932" cy="220870"/>
          </a:xfrm>
          <a:prstGeom prst="left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0FF64EAF-1291-4894-9BC1-0E5BC188C3B9}"/>
              </a:ext>
            </a:extLst>
          </p:cNvPr>
          <p:cNvSpPr/>
          <p:nvPr/>
        </p:nvSpPr>
        <p:spPr>
          <a:xfrm>
            <a:off x="4973903" y="6093033"/>
            <a:ext cx="818235" cy="2379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16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주</a:t>
            </a: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D78934C0-4FB7-4EE9-870F-8B27359F92A9}"/>
              </a:ext>
            </a:extLst>
          </p:cNvPr>
          <p:cNvSpPr/>
          <p:nvPr/>
        </p:nvSpPr>
        <p:spPr>
          <a:xfrm>
            <a:off x="8033204" y="5816662"/>
            <a:ext cx="733724" cy="2379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배포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공지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96F1E231-ACBC-4FA9-8B1C-A0AB3EEB9348}"/>
              </a:ext>
            </a:extLst>
          </p:cNvPr>
          <p:cNvSpPr/>
          <p:nvPr/>
        </p:nvSpPr>
        <p:spPr>
          <a:xfrm>
            <a:off x="7499471" y="5374808"/>
            <a:ext cx="818235" cy="2379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개발완료</a:t>
            </a:r>
          </a:p>
        </p:txBody>
      </p:sp>
      <p:sp>
        <p:nvSpPr>
          <p:cNvPr id="138" name="포인트가 6개인 별 6">
            <a:extLst>
              <a:ext uri="{FF2B5EF4-FFF2-40B4-BE49-F238E27FC236}">
                <a16:creationId xmlns:a16="http://schemas.microsoft.com/office/drawing/2014/main" id="{DE27CC3F-0782-401B-B41E-A05DE7B9152D}"/>
              </a:ext>
            </a:extLst>
          </p:cNvPr>
          <p:cNvSpPr/>
          <p:nvPr/>
        </p:nvSpPr>
        <p:spPr>
          <a:xfrm>
            <a:off x="7830295" y="5874682"/>
            <a:ext cx="114300" cy="124758"/>
          </a:xfrm>
          <a:prstGeom prst="star6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1BBB41B-52AA-4251-9316-F6BBFD402B6E}"/>
              </a:ext>
            </a:extLst>
          </p:cNvPr>
          <p:cNvSpPr txBox="1"/>
          <p:nvPr/>
        </p:nvSpPr>
        <p:spPr>
          <a:xfrm>
            <a:off x="2773531" y="3406828"/>
            <a:ext cx="667724" cy="1317376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800" dirty="0">
                <a:latin typeface="+mn-ea"/>
              </a:rPr>
              <a:t>API</a:t>
            </a:r>
            <a:r>
              <a:rPr lang="ko-KR" altLang="en-US" sz="800" dirty="0">
                <a:latin typeface="+mn-ea"/>
              </a:rPr>
              <a:t>설계</a:t>
            </a:r>
            <a:endParaRPr lang="en-US" altLang="ko-KR" sz="800" dirty="0">
              <a:latin typeface="+mn-ea"/>
            </a:endParaRPr>
          </a:p>
          <a:p>
            <a:pPr algn="ctr"/>
            <a:r>
              <a:rPr lang="en-US" altLang="ko-KR" sz="800" dirty="0">
                <a:latin typeface="+mn-ea"/>
              </a:rPr>
              <a:t>I/F</a:t>
            </a:r>
            <a:r>
              <a:rPr lang="ko-KR" altLang="en-US" sz="800" dirty="0">
                <a:latin typeface="+mn-ea"/>
              </a:rPr>
              <a:t>설계</a:t>
            </a:r>
            <a:endParaRPr lang="en-US" altLang="ko-KR" sz="800" dirty="0">
              <a:latin typeface="+mn-ea"/>
            </a:endParaRPr>
          </a:p>
          <a:p>
            <a:pPr algn="ctr"/>
            <a:r>
              <a:rPr lang="ko-KR" altLang="en-US" sz="800" dirty="0">
                <a:latin typeface="+mn-ea"/>
              </a:rPr>
              <a:t>기능정의</a:t>
            </a:r>
            <a:endParaRPr lang="en-US" altLang="ko-KR" sz="800" dirty="0">
              <a:latin typeface="+mn-ea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2540F053-F078-40E3-9725-1614BCF429E0}"/>
              </a:ext>
            </a:extLst>
          </p:cNvPr>
          <p:cNvGrpSpPr/>
          <p:nvPr/>
        </p:nvGrpSpPr>
        <p:grpSpPr>
          <a:xfrm>
            <a:off x="7268846" y="5597182"/>
            <a:ext cx="788694" cy="237968"/>
            <a:chOff x="4426307" y="3605800"/>
            <a:chExt cx="492680" cy="237968"/>
          </a:xfrm>
        </p:grpSpPr>
        <p:sp>
          <p:nvSpPr>
            <p:cNvPr id="141" name="오른쪽 화살표 40">
              <a:extLst>
                <a:ext uri="{FF2B5EF4-FFF2-40B4-BE49-F238E27FC236}">
                  <a16:creationId xmlns:a16="http://schemas.microsoft.com/office/drawing/2014/main" id="{5583F69D-4440-42BE-8AAD-75796E6ADDDD}"/>
                </a:ext>
              </a:extLst>
            </p:cNvPr>
            <p:cNvSpPr/>
            <p:nvPr/>
          </p:nvSpPr>
          <p:spPr>
            <a:xfrm>
              <a:off x="4426307" y="3663764"/>
              <a:ext cx="307982" cy="128304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BD1E054C-8908-454F-9F79-ED082BEE36F4}"/>
                </a:ext>
              </a:extLst>
            </p:cNvPr>
            <p:cNvSpPr/>
            <p:nvPr/>
          </p:nvSpPr>
          <p:spPr>
            <a:xfrm>
              <a:off x="4736746" y="3605800"/>
              <a:ext cx="182241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2</a:t>
              </a:r>
              <a:r>
                <a: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  <a:endParaRPr lang="ko-KR" altLang="en-US" sz="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1BF9E361-90E9-453A-83CA-3015D534AC56}"/>
              </a:ext>
            </a:extLst>
          </p:cNvPr>
          <p:cNvGrpSpPr/>
          <p:nvPr/>
        </p:nvGrpSpPr>
        <p:grpSpPr>
          <a:xfrm>
            <a:off x="5510201" y="4269644"/>
            <a:ext cx="1615200" cy="237968"/>
            <a:chOff x="4624989" y="3608932"/>
            <a:chExt cx="1002912" cy="237968"/>
          </a:xfrm>
        </p:grpSpPr>
        <p:sp>
          <p:nvSpPr>
            <p:cNvPr id="144" name="오른쪽 화살표 40">
              <a:extLst>
                <a:ext uri="{FF2B5EF4-FFF2-40B4-BE49-F238E27FC236}">
                  <a16:creationId xmlns:a16="http://schemas.microsoft.com/office/drawing/2014/main" id="{AC9618A0-5FCA-4DD9-9358-D1295EAF2566}"/>
                </a:ext>
              </a:extLst>
            </p:cNvPr>
            <p:cNvSpPr/>
            <p:nvPr/>
          </p:nvSpPr>
          <p:spPr>
            <a:xfrm>
              <a:off x="4624989" y="3663764"/>
              <a:ext cx="619899" cy="128304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644416E7-97B5-4749-8BE4-FC49862BDA0A}"/>
                </a:ext>
              </a:extLst>
            </p:cNvPr>
            <p:cNvSpPr/>
            <p:nvPr/>
          </p:nvSpPr>
          <p:spPr>
            <a:xfrm>
              <a:off x="5257330" y="3608932"/>
              <a:ext cx="370571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4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8CD40170-88B7-4D9E-B68D-AFA80749AD15}"/>
              </a:ext>
            </a:extLst>
          </p:cNvPr>
          <p:cNvGrpSpPr/>
          <p:nvPr/>
        </p:nvGrpSpPr>
        <p:grpSpPr>
          <a:xfrm>
            <a:off x="6255159" y="4491484"/>
            <a:ext cx="1269971" cy="237968"/>
            <a:chOff x="4335415" y="3608932"/>
            <a:chExt cx="1269971" cy="237968"/>
          </a:xfrm>
        </p:grpSpPr>
        <p:sp>
          <p:nvSpPr>
            <p:cNvPr id="147" name="오른쪽 화살표 40">
              <a:extLst>
                <a:ext uri="{FF2B5EF4-FFF2-40B4-BE49-F238E27FC236}">
                  <a16:creationId xmlns:a16="http://schemas.microsoft.com/office/drawing/2014/main" id="{DC9E8510-56B5-4E1F-8961-D100015A8CAC}"/>
                </a:ext>
              </a:extLst>
            </p:cNvPr>
            <p:cNvSpPr/>
            <p:nvPr/>
          </p:nvSpPr>
          <p:spPr>
            <a:xfrm>
              <a:off x="4335415" y="3663764"/>
              <a:ext cx="508638" cy="128304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C2B476C5-39F6-4E5C-BCEE-9A96698B362A}"/>
                </a:ext>
              </a:extLst>
            </p:cNvPr>
            <p:cNvSpPr/>
            <p:nvPr/>
          </p:nvSpPr>
          <p:spPr>
            <a:xfrm>
              <a:off x="4847833" y="3608932"/>
              <a:ext cx="757553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2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(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통합검증</a:t>
              </a:r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)</a:t>
              </a:r>
              <a:endParaRPr lang="ko-KR" altLang="en-US" sz="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CE764877-E482-4255-A2C2-F6229A725B05}"/>
              </a:ext>
            </a:extLst>
          </p:cNvPr>
          <p:cNvGrpSpPr/>
          <p:nvPr/>
        </p:nvGrpSpPr>
        <p:grpSpPr>
          <a:xfrm>
            <a:off x="6761701" y="4707073"/>
            <a:ext cx="768884" cy="237968"/>
            <a:chOff x="4256174" y="3608932"/>
            <a:chExt cx="768884" cy="237968"/>
          </a:xfrm>
        </p:grpSpPr>
        <p:sp>
          <p:nvSpPr>
            <p:cNvPr id="150" name="오른쪽 화살표 40">
              <a:extLst>
                <a:ext uri="{FF2B5EF4-FFF2-40B4-BE49-F238E27FC236}">
                  <a16:creationId xmlns:a16="http://schemas.microsoft.com/office/drawing/2014/main" id="{860E5F31-E76F-44EB-ABEA-6B7D1B29EDF8}"/>
                </a:ext>
              </a:extLst>
            </p:cNvPr>
            <p:cNvSpPr/>
            <p:nvPr/>
          </p:nvSpPr>
          <p:spPr>
            <a:xfrm>
              <a:off x="4256174" y="3663764"/>
              <a:ext cx="493025" cy="128304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4EFBBCF8-C34E-400C-ADF0-210F9E7E5686}"/>
                </a:ext>
              </a:extLst>
            </p:cNvPr>
            <p:cNvSpPr/>
            <p:nvPr/>
          </p:nvSpPr>
          <p:spPr>
            <a:xfrm>
              <a:off x="4750999" y="3608932"/>
              <a:ext cx="274059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2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9993B7F4-9C98-486A-B090-1695A04A521F}"/>
              </a:ext>
            </a:extLst>
          </p:cNvPr>
          <p:cNvGrpSpPr/>
          <p:nvPr/>
        </p:nvGrpSpPr>
        <p:grpSpPr>
          <a:xfrm>
            <a:off x="6280535" y="5163903"/>
            <a:ext cx="1254674" cy="237968"/>
            <a:chOff x="4256174" y="3608932"/>
            <a:chExt cx="1254674" cy="237968"/>
          </a:xfrm>
        </p:grpSpPr>
        <p:sp>
          <p:nvSpPr>
            <p:cNvPr id="153" name="오른쪽 화살표 40">
              <a:extLst>
                <a:ext uri="{FF2B5EF4-FFF2-40B4-BE49-F238E27FC236}">
                  <a16:creationId xmlns:a16="http://schemas.microsoft.com/office/drawing/2014/main" id="{260CCF8C-4153-4D8C-AD53-5414C1FEBD9C}"/>
                </a:ext>
              </a:extLst>
            </p:cNvPr>
            <p:cNvSpPr/>
            <p:nvPr/>
          </p:nvSpPr>
          <p:spPr>
            <a:xfrm>
              <a:off x="4256174" y="3663764"/>
              <a:ext cx="974190" cy="128304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FD5A8F1E-BE63-4146-9BA9-E8564CD23A96}"/>
                </a:ext>
              </a:extLst>
            </p:cNvPr>
            <p:cNvSpPr/>
            <p:nvPr/>
          </p:nvSpPr>
          <p:spPr>
            <a:xfrm>
              <a:off x="5236789" y="3608932"/>
              <a:ext cx="274059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4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A0CF893-D304-4A95-8660-8C64E8525CBB}"/>
              </a:ext>
            </a:extLst>
          </p:cNvPr>
          <p:cNvSpPr/>
          <p:nvPr/>
        </p:nvSpPr>
        <p:spPr>
          <a:xfrm>
            <a:off x="2965775" y="1303720"/>
            <a:ext cx="3974955" cy="453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고객앱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종에 대한 연동 개발  포함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65E46E7-7283-434B-A00B-010FD823A4A9}"/>
              </a:ext>
            </a:extLst>
          </p:cNvPr>
          <p:cNvSpPr/>
          <p:nvPr/>
        </p:nvSpPr>
        <p:spPr>
          <a:xfrm>
            <a:off x="3997165" y="1766067"/>
            <a:ext cx="281679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 latinLnBrk="1" hangingPunct="1"/>
            <a:r>
              <a:rPr lang="ko-KR" altLang="en-US" sz="800" b="1" kern="1200" dirty="0">
                <a:latin typeface="+mn-ea"/>
                <a:cs typeface="Arial" panose="020B0604020202020204" pitchFamily="34" charset="0"/>
              </a:rPr>
              <a:t>연동 및 검증 범위</a:t>
            </a:r>
            <a:endParaRPr lang="en-US" altLang="ko-KR" sz="800" b="1" kern="1200" dirty="0">
              <a:latin typeface="+mn-ea"/>
              <a:cs typeface="Arial" panose="020B0604020202020204" pitchFamily="34" charset="0"/>
            </a:endParaRPr>
          </a:p>
          <a:p>
            <a:pPr marL="171450" indent="-171450" fontAlgn="ctr" latinLnBrk="1" hangingPunct="1">
              <a:buFontTx/>
              <a:buChar char="-"/>
            </a:pPr>
            <a:r>
              <a:rPr lang="ko-KR" altLang="en-US" sz="800" kern="1200" dirty="0">
                <a:latin typeface="+mn-ea"/>
                <a:cs typeface="Arial" panose="020B0604020202020204" pitchFamily="34" charset="0"/>
              </a:rPr>
              <a:t>회원가입 및 로그인 통합</a:t>
            </a:r>
            <a:endParaRPr lang="en-US" altLang="ko-KR" sz="800" kern="1200" dirty="0">
              <a:latin typeface="+mn-ea"/>
              <a:cs typeface="Arial" panose="020B0604020202020204" pitchFamily="34" charset="0"/>
            </a:endParaRPr>
          </a:p>
          <a:p>
            <a:pPr marL="171450" indent="-171450" fontAlgn="ctr" latinLnBrk="1" hangingPunct="1">
              <a:buFontTx/>
              <a:buChar char="-"/>
            </a:pPr>
            <a:r>
              <a:rPr lang="ko-KR" altLang="en-US" sz="800" kern="1200" dirty="0">
                <a:latin typeface="+mn-ea"/>
                <a:cs typeface="Arial" panose="020B0604020202020204" pitchFamily="34" charset="0"/>
              </a:rPr>
              <a:t>로그인 </a:t>
            </a:r>
            <a:r>
              <a:rPr lang="en-US" altLang="ko-KR" sz="800" kern="1200" dirty="0">
                <a:latin typeface="+mn-ea"/>
                <a:cs typeface="Arial" panose="020B0604020202020204" pitchFamily="34" charset="0"/>
              </a:rPr>
              <a:t>Access Token(Credential) </a:t>
            </a:r>
            <a:r>
              <a:rPr lang="ko-KR" altLang="en-US" sz="800" kern="1200" dirty="0">
                <a:latin typeface="+mn-ea"/>
                <a:cs typeface="Arial" panose="020B0604020202020204" pitchFamily="34" charset="0"/>
              </a:rPr>
              <a:t>취득</a:t>
            </a:r>
            <a:endParaRPr lang="en-US" altLang="ko-KR" sz="800" kern="1200" dirty="0">
              <a:latin typeface="+mn-ea"/>
              <a:cs typeface="Arial" panose="020B0604020202020204" pitchFamily="34" charset="0"/>
            </a:endParaRPr>
          </a:p>
          <a:p>
            <a:pPr marL="171450" indent="-171450" fontAlgn="ctr" latinLnBrk="1" hangingPunct="1">
              <a:buFontTx/>
              <a:buChar char="-"/>
            </a:pPr>
            <a:r>
              <a:rPr lang="ko-KR" altLang="en-US" sz="800" b="1" kern="1200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자동로그인</a:t>
            </a:r>
            <a:r>
              <a:rPr lang="en-US" altLang="ko-KR" sz="800" b="1" kern="1200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ko-KR" altLang="en-US" sz="800" b="1" kern="1200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토큰 만료 등</a:t>
            </a:r>
            <a:r>
              <a:rPr lang="en-US" altLang="ko-KR" sz="800" b="1" kern="1200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)</a:t>
            </a:r>
          </a:p>
          <a:p>
            <a:pPr marL="171450" indent="-171450" fontAlgn="ctr" latinLnBrk="1" hangingPunct="1">
              <a:buFontTx/>
              <a:buChar char="-"/>
            </a:pPr>
            <a:endParaRPr lang="en-US" altLang="ko-KR" sz="800" kern="1200" dirty="0">
              <a:latin typeface="+mn-ea"/>
              <a:cs typeface="Arial" panose="020B0604020202020204" pitchFamily="34" charset="0"/>
            </a:endParaRPr>
          </a:p>
          <a:p>
            <a:pPr fontAlgn="ctr" latinLnBrk="1" hangingPunct="1"/>
            <a:r>
              <a:rPr lang="en-US" altLang="ko-KR" sz="800" b="1" kern="1200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※ </a:t>
            </a:r>
            <a:r>
              <a:rPr lang="ko-KR" altLang="en-US" sz="800" b="1" kern="1200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외의 기존 </a:t>
            </a:r>
            <a:r>
              <a:rPr lang="en-US" altLang="ko-KR" sz="800" b="1" kern="1200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Business Logic</a:t>
            </a:r>
            <a:r>
              <a:rPr lang="ko-KR" altLang="en-US" sz="800" b="1" kern="1200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에 대한 개발 및 검증은 제외</a:t>
            </a:r>
            <a:endParaRPr lang="en-US" altLang="ko-KR" sz="800" b="1" kern="1200" dirty="0">
              <a:solidFill>
                <a:srgbClr val="FF000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C8BA983-7747-4724-95C2-41F5106A7BAD}"/>
              </a:ext>
            </a:extLst>
          </p:cNvPr>
          <p:cNvSpPr/>
          <p:nvPr/>
        </p:nvSpPr>
        <p:spPr>
          <a:xfrm>
            <a:off x="6034043" y="4683329"/>
            <a:ext cx="1736534" cy="7385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C9AC14E-76E7-4F7C-98D5-5806B03CD439}"/>
              </a:ext>
            </a:extLst>
          </p:cNvPr>
          <p:cNvSpPr/>
          <p:nvPr/>
        </p:nvSpPr>
        <p:spPr>
          <a:xfrm>
            <a:off x="5298699" y="3790749"/>
            <a:ext cx="1736534" cy="7385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236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7426E-66A3-445E-A48C-13A99785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90" y="264068"/>
            <a:ext cx="8773437" cy="428628"/>
          </a:xfrm>
        </p:spPr>
        <p:txBody>
          <a:bodyPr/>
          <a:lstStyle/>
          <a:p>
            <a:r>
              <a:rPr lang="ko-KR" altLang="en-US" sz="2000" dirty="0">
                <a:latin typeface="+mn-ea"/>
              </a:rPr>
              <a:t>별첨</a:t>
            </a:r>
            <a:r>
              <a:rPr lang="en-US" altLang="ko-KR" sz="2000" dirty="0">
                <a:latin typeface="+mn-ea"/>
              </a:rPr>
              <a:t>. </a:t>
            </a:r>
            <a:r>
              <a:rPr lang="ko-KR" altLang="en-US" sz="2000" dirty="0">
                <a:latin typeface="+mn-ea"/>
              </a:rPr>
              <a:t>통합 대상 </a:t>
            </a:r>
            <a:r>
              <a:rPr lang="en-US" altLang="ko-KR" sz="2000" dirty="0">
                <a:latin typeface="+mn-ea"/>
              </a:rPr>
              <a:t>DB(</a:t>
            </a:r>
            <a:r>
              <a:rPr lang="ko-KR" altLang="en-US" sz="2000" dirty="0" err="1">
                <a:latin typeface="+mn-ea"/>
              </a:rPr>
              <a:t>뷰가드</a:t>
            </a:r>
            <a:r>
              <a:rPr lang="en-US" altLang="ko-KR" sz="2000" dirty="0">
                <a:latin typeface="+mn-ea"/>
              </a:rPr>
              <a:t>)</a:t>
            </a:r>
            <a:endParaRPr lang="ko-KR" altLang="en-US" sz="20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49295D5-7619-4B4E-80E9-D0B9E4ED7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098741"/>
              </p:ext>
            </p:extLst>
          </p:nvPr>
        </p:nvGraphicFramePr>
        <p:xfrm>
          <a:off x="1175658" y="853440"/>
          <a:ext cx="7515495" cy="530916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44046">
                  <a:extLst>
                    <a:ext uri="{9D8B030D-6E8A-4147-A177-3AD203B41FA5}">
                      <a16:colId xmlns:a16="http://schemas.microsoft.com/office/drawing/2014/main" val="3021494141"/>
                    </a:ext>
                  </a:extLst>
                </a:gridCol>
                <a:gridCol w="995673">
                  <a:extLst>
                    <a:ext uri="{9D8B030D-6E8A-4147-A177-3AD203B41FA5}">
                      <a16:colId xmlns:a16="http://schemas.microsoft.com/office/drawing/2014/main" val="64034538"/>
                    </a:ext>
                  </a:extLst>
                </a:gridCol>
                <a:gridCol w="553152">
                  <a:extLst>
                    <a:ext uri="{9D8B030D-6E8A-4147-A177-3AD203B41FA5}">
                      <a16:colId xmlns:a16="http://schemas.microsoft.com/office/drawing/2014/main" val="3932647015"/>
                    </a:ext>
                  </a:extLst>
                </a:gridCol>
                <a:gridCol w="5022624">
                  <a:extLst>
                    <a:ext uri="{9D8B030D-6E8A-4147-A177-3AD203B41FA5}">
                      <a16:colId xmlns:a16="http://schemas.microsoft.com/office/drawing/2014/main" val="3934739677"/>
                    </a:ext>
                  </a:extLst>
                </a:gridCol>
              </a:tblGrid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DB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teleserver3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773245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테이블명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z_member_tonghap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회원정보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481192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컬럼명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타입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null</a:t>
                      </a:r>
                      <a:r>
                        <a:rPr lang="ko-KR" altLang="en-US" sz="1000" u="none" strike="noStrike" dirty="0">
                          <a:effectLst/>
                        </a:rPr>
                        <a:t>여부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설명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73169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[numeric](18, 0)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NOT NULL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</a:rPr>
                        <a:t>입력순번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1557001272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[varchar](30)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회원</a:t>
                      </a:r>
                      <a:r>
                        <a:rPr lang="en-US" sz="1000" u="none" strike="noStrike" dirty="0">
                          <a:effectLst/>
                        </a:rPr>
                        <a:t>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2779775618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int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미사용 </a:t>
                      </a:r>
                      <a:r>
                        <a:rPr lang="en-US" altLang="ko-KR" sz="1000" u="none" strike="noStrike">
                          <a:effectLst/>
                        </a:rPr>
                        <a:t>(2016</a:t>
                      </a:r>
                      <a:r>
                        <a:rPr lang="ko-KR" altLang="en-US" sz="1000" u="none" strike="noStrike">
                          <a:effectLst/>
                        </a:rPr>
                        <a:t>년부터 미사용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91052248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[varchar](100)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421743076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zipcode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[char](7)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우편번호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184963619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address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[varchar](200)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주소</a:t>
                      </a:r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164887680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address2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[varchar](200)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주소</a:t>
                      </a:r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1555209417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telephone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[varchar](50)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유선전화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285974112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handphone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[varchar](50)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</a:rPr>
                        <a:t>모바일폰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779241864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email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[varchar](100)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이메일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2787670696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contract_no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[varchar](10)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계약번호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724163247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company_name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[varchar](50)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상호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1092999825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biz_no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[varchar](30)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사업자번호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1043103875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isspam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이메일 수신여부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94236430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auth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[char](1)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미사용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466527040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[int]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idType(</a:t>
                      </a:r>
                      <a:r>
                        <a:rPr lang="ko-KR" altLang="en-US" sz="1000" u="none" strike="noStrike">
                          <a:effectLst/>
                        </a:rPr>
                        <a:t>통합</a:t>
                      </a:r>
                      <a:r>
                        <a:rPr lang="en-US" altLang="ko-KR" sz="1000" u="none" strike="noStrike">
                          <a:effectLst/>
                        </a:rPr>
                        <a:t>id =1, </a:t>
                      </a:r>
                      <a:r>
                        <a:rPr lang="ko-KR" altLang="en-US" sz="1000" u="none" strike="noStrike">
                          <a:effectLst/>
                        </a:rPr>
                        <a:t>뷰가드</a:t>
                      </a:r>
                      <a:r>
                        <a:rPr lang="en-US" altLang="ko-KR" sz="1000" u="none" strike="noStrike">
                          <a:effectLst/>
                        </a:rPr>
                        <a:t>id=2)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2422323895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cmember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[int]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NUGU </a:t>
                      </a:r>
                      <a:r>
                        <a:rPr lang="ko-KR" altLang="en-US" sz="1000" u="none" strike="noStrike">
                          <a:effectLst/>
                        </a:rPr>
                        <a:t>동의 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588643478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[varchar](30)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미사용 </a:t>
                      </a:r>
                      <a:r>
                        <a:rPr lang="en-US" altLang="ko-KR" sz="1000" u="none" strike="noStrike">
                          <a:effectLst/>
                        </a:rPr>
                        <a:t>(</a:t>
                      </a:r>
                      <a:r>
                        <a:rPr lang="en-US" sz="1000" u="none" strike="noStrike">
                          <a:effectLst/>
                        </a:rPr>
                        <a:t>webapp30/member_member_register_proc.asp </a:t>
                      </a:r>
                      <a:r>
                        <a:rPr lang="ko-KR" altLang="en-US" sz="1000" u="none" strike="noStrike">
                          <a:effectLst/>
                        </a:rPr>
                        <a:t>에서 소스 수정 필요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1751696971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lastupdate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[varchar](50)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최종정보수정일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572860324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last_login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[varchar](50)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최종로그인일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705260202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login_su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[int]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미사용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37315508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join_date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[varchar](50)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가입일자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2569751811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isuser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smallint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본인인증여부</a:t>
                      </a:r>
                      <a:r>
                        <a:rPr lang="en-US" altLang="ko-KR" sz="1000" u="none" strike="noStrike">
                          <a:effectLst/>
                        </a:rPr>
                        <a:t>(1-</a:t>
                      </a:r>
                      <a:r>
                        <a:rPr lang="ko-KR" altLang="en-US" sz="1000" u="none" strike="noStrike">
                          <a:effectLst/>
                        </a:rPr>
                        <a:t>인증완료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1210726680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memo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text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메모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2005704217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memo_color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[varchar](10)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대원앱에서 등록한 정보로 항상 </a:t>
                      </a:r>
                      <a:r>
                        <a:rPr lang="en-US" altLang="ko-KR" sz="1000" u="none" strike="noStrike">
                          <a:effectLst/>
                        </a:rPr>
                        <a:t>'blueApp' </a:t>
                      </a:r>
                      <a:r>
                        <a:rPr lang="ko-KR" altLang="en-US" sz="1000" u="none" strike="noStrike">
                          <a:effectLst/>
                        </a:rPr>
                        <a:t>으로 입력함</a:t>
                      </a:r>
                      <a:r>
                        <a:rPr lang="en-US" altLang="ko-KR" sz="1000" u="none" strike="noStrike">
                          <a:effectLst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</a:rPr>
                        <a:t>특별한 용도 없으므로 필요시 해당 소스 수정 후 사용 가능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1486020353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ipin_DI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[varchar](100)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본인인증값</a:t>
                      </a:r>
                      <a:r>
                        <a:rPr lang="en-US" altLang="ko-KR" sz="1000" u="none" strike="noStrike">
                          <a:effectLst/>
                        </a:rPr>
                        <a:t>(</a:t>
                      </a:r>
                      <a:r>
                        <a:rPr lang="en-US" sz="1000" u="none" strike="noStrike">
                          <a:effectLst/>
                        </a:rPr>
                        <a:t>DI)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1661241786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mem_answer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[varchar](19)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</a:rPr>
                        <a:t>광고성수신동의일자로</a:t>
                      </a:r>
                      <a:r>
                        <a:rPr lang="ko-KR" altLang="en-US" sz="1000" u="none" strike="noStrike" dirty="0">
                          <a:effectLst/>
                        </a:rPr>
                        <a:t> 사용되었으나 현재 미사용</a:t>
                      </a:r>
                      <a:r>
                        <a:rPr lang="en-US" altLang="ko-KR" sz="1000" u="none" strike="noStrike" dirty="0">
                          <a:effectLst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</a:rPr>
                        <a:t>해당소스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프로시저 수정 후 사용가능</a:t>
                      </a:r>
                      <a:r>
                        <a:rPr lang="en-US" altLang="ko-KR" sz="1000" u="none" strike="noStrike" dirty="0">
                          <a:effectLst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854559098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maius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[char](1)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</a:rPr>
                        <a:t>광고성수신동의여부로</a:t>
                      </a:r>
                      <a:r>
                        <a:rPr lang="ko-KR" altLang="en-US" sz="1000" u="none" strike="noStrike" dirty="0">
                          <a:effectLst/>
                        </a:rPr>
                        <a:t> 사용되었으나 현재 미사용</a:t>
                      </a:r>
                      <a:r>
                        <a:rPr lang="en-US" altLang="ko-KR" sz="1000" u="none" strike="noStrike" dirty="0">
                          <a:effectLst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</a:rPr>
                        <a:t>해당소스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프로시저 수정 후 사용가능</a:t>
                      </a:r>
                      <a:r>
                        <a:rPr lang="en-US" altLang="ko-KR" sz="1000" u="none" strike="noStrike" dirty="0">
                          <a:effectLst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600024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4343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7426E-66A3-445E-A48C-13A99785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90" y="264068"/>
            <a:ext cx="8773437" cy="428628"/>
          </a:xfrm>
        </p:spPr>
        <p:txBody>
          <a:bodyPr/>
          <a:lstStyle/>
          <a:p>
            <a:r>
              <a:rPr lang="ko-KR" altLang="en-US" sz="2000" dirty="0">
                <a:latin typeface="+mn-ea"/>
              </a:rPr>
              <a:t>별첨</a:t>
            </a:r>
            <a:r>
              <a:rPr lang="en-US" altLang="ko-KR" sz="2000" dirty="0">
                <a:latin typeface="+mn-ea"/>
              </a:rPr>
              <a:t>. </a:t>
            </a:r>
            <a:r>
              <a:rPr lang="ko-KR" altLang="en-US" sz="2000" dirty="0">
                <a:latin typeface="+mn-ea"/>
              </a:rPr>
              <a:t>통합 대상 </a:t>
            </a:r>
            <a:r>
              <a:rPr lang="en-US" altLang="ko-KR" sz="2000" dirty="0">
                <a:latin typeface="+mn-ea"/>
              </a:rPr>
              <a:t>DB(</a:t>
            </a:r>
            <a:r>
              <a:rPr lang="ko-KR" altLang="en-US" sz="2000" dirty="0" err="1">
                <a:latin typeface="+mn-ea"/>
              </a:rPr>
              <a:t>뷰가드</a:t>
            </a:r>
            <a:r>
              <a:rPr lang="en-US" altLang="ko-KR" sz="2000" dirty="0">
                <a:latin typeface="+mn-ea"/>
              </a:rPr>
              <a:t>)</a:t>
            </a:r>
            <a:endParaRPr lang="ko-KR" altLang="en-US" sz="20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49295D5-7619-4B4E-80E9-D0B9E4ED7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947028"/>
              </p:ext>
            </p:extLst>
          </p:nvPr>
        </p:nvGraphicFramePr>
        <p:xfrm>
          <a:off x="1175658" y="853440"/>
          <a:ext cx="7515495" cy="390053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44046">
                  <a:extLst>
                    <a:ext uri="{9D8B030D-6E8A-4147-A177-3AD203B41FA5}">
                      <a16:colId xmlns:a16="http://schemas.microsoft.com/office/drawing/2014/main" val="3021494141"/>
                    </a:ext>
                  </a:extLst>
                </a:gridCol>
                <a:gridCol w="995673">
                  <a:extLst>
                    <a:ext uri="{9D8B030D-6E8A-4147-A177-3AD203B41FA5}">
                      <a16:colId xmlns:a16="http://schemas.microsoft.com/office/drawing/2014/main" val="64034538"/>
                    </a:ext>
                  </a:extLst>
                </a:gridCol>
                <a:gridCol w="553152">
                  <a:extLst>
                    <a:ext uri="{9D8B030D-6E8A-4147-A177-3AD203B41FA5}">
                      <a16:colId xmlns:a16="http://schemas.microsoft.com/office/drawing/2014/main" val="3932647015"/>
                    </a:ext>
                  </a:extLst>
                </a:gridCol>
                <a:gridCol w="5022624">
                  <a:extLst>
                    <a:ext uri="{9D8B030D-6E8A-4147-A177-3AD203B41FA5}">
                      <a16:colId xmlns:a16="http://schemas.microsoft.com/office/drawing/2014/main" val="3934739677"/>
                    </a:ext>
                  </a:extLst>
                </a:gridCol>
              </a:tblGrid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DB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teleserver3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773245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테이블명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z_member_tonghap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회원정보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481192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컬럼명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r>
                        <a:rPr lang="ko-KR" altLang="en-US" sz="1000" u="none" strike="noStrike">
                          <a:effectLst/>
                        </a:rPr>
                        <a:t>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설명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73169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mobile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[bit]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미사용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2809806878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pwd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[varchar](100)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pass auth</a:t>
                      </a:r>
                      <a:r>
                        <a:rPr lang="ko-KR" altLang="en-US" sz="1000" u="none" strike="noStrike">
                          <a:effectLst/>
                        </a:rPr>
                        <a:t>값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1658542488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pwd2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[varchar](100)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암호화된 비밀번호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2766505040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birthday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[varchar](80)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회원가입경로</a:t>
                      </a:r>
                      <a:r>
                        <a:rPr lang="en-US" altLang="ko-KR" sz="1000" u="none" strike="noStrike">
                          <a:effectLst/>
                        </a:rPr>
                        <a:t>(CSAPP-</a:t>
                      </a:r>
                      <a:r>
                        <a:rPr lang="ko-KR" altLang="en-US" sz="1000" u="none" strike="noStrike">
                          <a:effectLst/>
                        </a:rPr>
                        <a:t>고객센터앱까지 가입</a:t>
                      </a:r>
                      <a:r>
                        <a:rPr lang="en-US" altLang="ko-KR" sz="1000" u="none" strike="noStrike">
                          <a:effectLst/>
                        </a:rPr>
                        <a:t>,CLOUD-</a:t>
                      </a:r>
                      <a:r>
                        <a:rPr lang="ko-KR" altLang="en-US" sz="1000" u="none" strike="noStrike">
                          <a:effectLst/>
                        </a:rPr>
                        <a:t>뷰가드</a:t>
                      </a:r>
                      <a:r>
                        <a:rPr lang="en-US" altLang="ko-KR" sz="1000" u="none" strike="noStrike">
                          <a:effectLst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</a:rPr>
                        <a:t>고객센터</a:t>
                      </a:r>
                      <a:r>
                        <a:rPr lang="en-US" altLang="ko-KR" sz="1000" u="none" strike="noStrike">
                          <a:effectLst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</a:rPr>
                        <a:t>클라우드 서버 회원 자동 가입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1380337016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permit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[smallint]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미사용 </a:t>
                      </a:r>
                      <a:r>
                        <a:rPr lang="en-US" altLang="ko-KR" sz="1000" u="none" strike="noStrike">
                          <a:effectLst/>
                        </a:rPr>
                        <a:t>(</a:t>
                      </a:r>
                      <a:r>
                        <a:rPr lang="en-US" sz="1000" u="none" strike="noStrike">
                          <a:effectLst/>
                        </a:rPr>
                        <a:t>webapp30/member_member_register_proc.asp </a:t>
                      </a:r>
                      <a:r>
                        <a:rPr lang="ko-KR" altLang="en-US" sz="1000" u="none" strike="noStrike">
                          <a:effectLst/>
                        </a:rPr>
                        <a:t>에서 소스 수정 필요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006077752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pwdate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[varchar](50)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비밀번호변경일자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945186588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nextpwdcheckdate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[varchar](50)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다음비밀번호 변경일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4071539242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senddropmail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[bit]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휴면계정알림 메일 전송 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8161277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vid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[varchar](50)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회원</a:t>
                      </a:r>
                      <a:r>
                        <a:rPr lang="en-US" altLang="ko-KR" sz="1000" u="none" strike="noStrike">
                          <a:effectLst/>
                        </a:rPr>
                        <a:t>VID (</a:t>
                      </a:r>
                      <a:r>
                        <a:rPr lang="ko-KR" altLang="en-US" sz="1000" u="none" strike="noStrike">
                          <a:effectLst/>
                        </a:rPr>
                        <a:t>회원</a:t>
                      </a:r>
                      <a:r>
                        <a:rPr lang="en-US" altLang="ko-KR" sz="1000" u="none" strike="noStrike">
                          <a:effectLst/>
                        </a:rPr>
                        <a:t>ID</a:t>
                      </a:r>
                      <a:r>
                        <a:rPr lang="ko-KR" altLang="en-US" sz="1000" u="none" strike="noStrike">
                          <a:effectLst/>
                        </a:rPr>
                        <a:t>가 같은 경우 회원</a:t>
                      </a:r>
                      <a:r>
                        <a:rPr lang="en-US" altLang="ko-KR" sz="1000" u="none" strike="noStrike">
                          <a:effectLst/>
                        </a:rPr>
                        <a:t>ID</a:t>
                      </a:r>
                      <a:r>
                        <a:rPr lang="ko-KR" altLang="en-US" sz="1000" u="none" strike="noStrike">
                          <a:effectLst/>
                        </a:rPr>
                        <a:t>를 구분할 수 있는 </a:t>
                      </a:r>
                      <a:r>
                        <a:rPr lang="en-US" altLang="ko-KR" sz="1000" u="none" strike="noStrike">
                          <a:effectLst/>
                        </a:rPr>
                        <a:t>VID </a:t>
                      </a:r>
                      <a:r>
                        <a:rPr lang="ko-KR" altLang="en-US" sz="1000" u="none" strike="noStrike">
                          <a:effectLst/>
                        </a:rPr>
                        <a:t>발급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4059825428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idchange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[char](1)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ID</a:t>
                      </a:r>
                      <a:r>
                        <a:rPr lang="ko-KR" altLang="en-US" sz="1000" u="none" strike="noStrike">
                          <a:effectLst/>
                        </a:rPr>
                        <a:t>중복에 따른 </a:t>
                      </a:r>
                      <a:r>
                        <a:rPr lang="en-US" altLang="ko-KR" sz="1000" u="none" strike="noStrike">
                          <a:effectLst/>
                        </a:rPr>
                        <a:t>ID</a:t>
                      </a:r>
                      <a:r>
                        <a:rPr lang="ko-KR" altLang="en-US" sz="1000" u="none" strike="noStrike">
                          <a:effectLst/>
                        </a:rPr>
                        <a:t>변경필요대상 </a:t>
                      </a:r>
                      <a:r>
                        <a:rPr lang="en-US" altLang="ko-KR" sz="1000" u="none" strike="noStrike">
                          <a:effectLst/>
                        </a:rPr>
                        <a:t>. </a:t>
                      </a:r>
                      <a:r>
                        <a:rPr lang="ko-KR" altLang="en-US" sz="1000" u="none" strike="noStrike">
                          <a:effectLst/>
                        </a:rPr>
                        <a:t>로그인시 </a:t>
                      </a:r>
                      <a:r>
                        <a:rPr lang="en-US" altLang="ko-KR" sz="1000" u="none" strike="noStrike">
                          <a:effectLst/>
                        </a:rPr>
                        <a:t>ID </a:t>
                      </a:r>
                      <a:r>
                        <a:rPr lang="ko-KR" altLang="en-US" sz="1000" u="none" strike="noStrike">
                          <a:effectLst/>
                        </a:rPr>
                        <a:t>변경 </a:t>
                      </a:r>
                      <a:r>
                        <a:rPr lang="en-US" altLang="ko-KR" sz="1000" u="none" strike="noStrike">
                          <a:effectLst/>
                        </a:rPr>
                        <a:t>MSG </a:t>
                      </a:r>
                      <a:r>
                        <a:rPr lang="ko-KR" altLang="en-US" sz="1000" u="none" strike="noStrike">
                          <a:effectLst/>
                        </a:rPr>
                        <a:t>표출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852552678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token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[varchar](200)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모바일 단말기 </a:t>
                      </a:r>
                      <a:r>
                        <a:rPr lang="en-US" altLang="ko-KR" sz="1000" u="none" strike="noStrike">
                          <a:effectLst/>
                        </a:rPr>
                        <a:t>Token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364094960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ostype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[char](1)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모바일 단말기 </a:t>
                      </a:r>
                      <a:r>
                        <a:rPr lang="en-US" sz="1000" u="none" strike="noStrike">
                          <a:effectLst/>
                        </a:rPr>
                        <a:t>Ostype - I-IOS A-Andriod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2075205003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alarmonoff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[char](1)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알람 전체 </a:t>
                      </a:r>
                      <a:r>
                        <a:rPr lang="en-US" sz="1000" u="none" strike="noStrike">
                          <a:effectLst/>
                        </a:rPr>
                        <a:t>on/off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307845818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empMng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[char](1)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근태서비스</a:t>
                      </a:r>
                      <a:r>
                        <a:rPr lang="en-US" altLang="ko-KR" sz="1000" u="none" strike="noStrike">
                          <a:effectLst/>
                        </a:rPr>
                        <a:t>(1-</a:t>
                      </a:r>
                      <a:r>
                        <a:rPr lang="ko-KR" altLang="en-US" sz="1000" u="none" strike="noStrike">
                          <a:effectLst/>
                        </a:rPr>
                        <a:t>사용</a:t>
                      </a:r>
                      <a:r>
                        <a:rPr lang="en-US" altLang="ko-KR" sz="1000" u="none" strike="noStrike">
                          <a:effectLst/>
                        </a:rPr>
                        <a:t>, 0-</a:t>
                      </a:r>
                      <a:r>
                        <a:rPr lang="ko-KR" altLang="en-US" sz="1000" u="none" strike="noStrike">
                          <a:effectLst/>
                        </a:rPr>
                        <a:t>사용안함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4051228044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storeMng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[char](1)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매장관리서비스</a:t>
                      </a:r>
                      <a:r>
                        <a:rPr lang="en-US" altLang="ko-KR" sz="1000" u="none" strike="noStrike">
                          <a:effectLst/>
                        </a:rPr>
                        <a:t>(1-</a:t>
                      </a:r>
                      <a:r>
                        <a:rPr lang="ko-KR" altLang="en-US" sz="1000" u="none" strike="noStrike">
                          <a:effectLst/>
                        </a:rPr>
                        <a:t>사용</a:t>
                      </a:r>
                      <a:r>
                        <a:rPr lang="en-US" altLang="ko-KR" sz="1000" u="none" strike="noStrike">
                          <a:effectLst/>
                        </a:rPr>
                        <a:t>, 0-</a:t>
                      </a:r>
                      <a:r>
                        <a:rPr lang="ko-KR" altLang="en-US" sz="1000" u="none" strike="noStrike">
                          <a:effectLst/>
                        </a:rPr>
                        <a:t>사용안함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2484328948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fireviwermng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[char](1)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화재모니터링서비스</a:t>
                      </a:r>
                      <a:r>
                        <a:rPr lang="en-US" altLang="ko-KR" sz="1000" u="none" strike="noStrike">
                          <a:effectLst/>
                        </a:rPr>
                        <a:t>(1-</a:t>
                      </a:r>
                      <a:r>
                        <a:rPr lang="ko-KR" altLang="en-US" sz="1000" u="none" strike="noStrike">
                          <a:effectLst/>
                        </a:rPr>
                        <a:t>사용</a:t>
                      </a:r>
                      <a:r>
                        <a:rPr lang="en-US" altLang="ko-KR" sz="1000" u="none" strike="noStrike">
                          <a:effectLst/>
                        </a:rPr>
                        <a:t>, 0-</a:t>
                      </a:r>
                      <a:r>
                        <a:rPr lang="ko-KR" altLang="en-US" sz="1000" u="none" strike="noStrike">
                          <a:effectLst/>
                        </a:rPr>
                        <a:t>사용안함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35960713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viwermng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[char](1)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영상관제 사용여부</a:t>
                      </a:r>
                      <a:r>
                        <a:rPr lang="en-US" altLang="ko-KR" sz="1000" u="none" strike="noStrike">
                          <a:effectLst/>
                        </a:rPr>
                        <a:t>(1-</a:t>
                      </a:r>
                      <a:r>
                        <a:rPr lang="ko-KR" altLang="en-US" sz="1000" u="none" strike="noStrike">
                          <a:effectLst/>
                        </a:rPr>
                        <a:t>사용</a:t>
                      </a:r>
                      <a:r>
                        <a:rPr lang="en-US" altLang="ko-KR" sz="1000" u="none" strike="noStrike">
                          <a:effectLst/>
                        </a:rPr>
                        <a:t>, 0-</a:t>
                      </a:r>
                      <a:r>
                        <a:rPr lang="ko-KR" altLang="en-US" sz="1000" u="none" strike="noStrike">
                          <a:effectLst/>
                        </a:rPr>
                        <a:t>사용안함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3983774231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device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[varchar](50)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모바일 단말기 모델명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1537092697"/>
                  </a:ext>
                </a:extLst>
              </a:tr>
              <a:tr h="114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pass_ci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[varchar](128)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pass ci</a:t>
                      </a:r>
                      <a:r>
                        <a:rPr lang="ko-KR" altLang="en-US" sz="1000" u="none" strike="noStrike" dirty="0">
                          <a:effectLst/>
                        </a:rPr>
                        <a:t>값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5" marR="4115" marT="4115" marB="0" anchor="ctr"/>
                </a:tc>
                <a:extLst>
                  <a:ext uri="{0D108BD9-81ED-4DB2-BD59-A6C34878D82A}">
                    <a16:rowId xmlns:a16="http://schemas.microsoft.com/office/drawing/2014/main" val="1282800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027672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29FCB169DE9674C9183EE229FF5B314" ma:contentTypeVersion="9" ma:contentTypeDescription="새 문서를 만듭니다." ma:contentTypeScope="" ma:versionID="883a041ab41f5fa11e81efa25b6d277b">
  <xsd:schema xmlns:xsd="http://www.w3.org/2001/XMLSchema" xmlns:xs="http://www.w3.org/2001/XMLSchema" xmlns:p="http://schemas.microsoft.com/office/2006/metadata/properties" xmlns:ns2="60474b63-858e-4efe-8cb0-2efb2b0f4c4a" targetNamespace="http://schemas.microsoft.com/office/2006/metadata/properties" ma:root="true" ma:fieldsID="04a33c89276516c02b55e8425d8160e1" ns2:_="">
    <xsd:import namespace="60474b63-858e-4efe-8cb0-2efb2b0f4c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474b63-858e-4efe-8cb0-2efb2b0f4c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007A871-8571-49AA-8D70-0831E62102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474b63-858e-4efe-8cb0-2efb2b0f4c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3E70F26-FE3C-4188-87D3-8A4C17EA0BC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FFDF8A-73C7-4B15-95C4-BDDD2EAEE899}">
  <ds:schemaRefs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bccbdcca-3507-4bcd-a730-a22c2d25f07e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6816</TotalTime>
  <Words>2235</Words>
  <Application>Microsoft Office PowerPoint</Application>
  <PresentationFormat>On-screen Show (4:3)</PresentationFormat>
  <Paragraphs>879</Paragraphs>
  <Slides>13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1_Office 테마</vt:lpstr>
      <vt:lpstr>통합인증(ID 통합) 시스템 구축 방안</vt:lpstr>
      <vt:lpstr>현황</vt:lpstr>
      <vt:lpstr>계정통합인증 방안</vt:lpstr>
      <vt:lpstr>시스템구성안</vt:lpstr>
      <vt:lpstr>고객앱 가입 프로세스</vt:lpstr>
      <vt:lpstr>고객앱 가입 프로세스</vt:lpstr>
      <vt:lpstr>일정 및 예산</vt:lpstr>
      <vt:lpstr>별첨. 통합 대상 DB(뷰가드)</vt:lpstr>
      <vt:lpstr>별첨. 통합 대상 DB(뷰가드)</vt:lpstr>
      <vt:lpstr>별첨. 통합 대상 DB(고객센터)</vt:lpstr>
      <vt:lpstr>별첨. 통합 대상 DB(캡스홈)</vt:lpstr>
      <vt:lpstr>별첨. 통합 대상 DB(캡스홈)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Box 개발 방안 보고</dc:title>
  <dc:creator>이경진(LEE, KJ - 영상보안개발팀)</dc:creator>
  <cp:lastModifiedBy>문길래(MOON GR - 영상보안개발팀)</cp:lastModifiedBy>
  <cp:revision>417</cp:revision>
  <cp:lastPrinted>2020-07-17T04:38:55Z</cp:lastPrinted>
  <dcterms:modified xsi:type="dcterms:W3CDTF">2021-07-15T11:32:25Z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0x010100F29FCB169DE9674C9183EE229FF5B314</vt:lpwstr>
  </property>
</Properties>
</file>