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76" r:id="rId2"/>
    <p:sldId id="6567" r:id="rId3"/>
    <p:sldId id="6569" r:id="rId4"/>
    <p:sldId id="6589" r:id="rId5"/>
    <p:sldId id="6565" r:id="rId6"/>
    <p:sldId id="6584" r:id="rId7"/>
    <p:sldId id="6585" r:id="rId8"/>
    <p:sldId id="6586" r:id="rId9"/>
  </p:sldIdLst>
  <p:sldSz cx="9144000" cy="6858000" type="screen4x3"/>
  <p:notesSz cx="6805613" cy="99393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344BF8"/>
    <a:srgbClr val="0049B4"/>
    <a:srgbClr val="2B59ED"/>
    <a:srgbClr val="0050D2"/>
    <a:srgbClr val="FFDF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82" autoAdjust="0"/>
    <p:restoredTop sz="96353" autoAdjust="0"/>
  </p:normalViewPr>
  <p:slideViewPr>
    <p:cSldViewPr>
      <p:cViewPr varScale="1">
        <p:scale>
          <a:sx n="109" d="100"/>
          <a:sy n="109" d="100"/>
        </p:scale>
        <p:origin x="2160" y="102"/>
      </p:cViewPr>
      <p:guideLst>
        <p:guide pos="288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200" d="100"/>
          <a:sy n="200" d="100"/>
        </p:scale>
        <p:origin x="1344" y="-3720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8887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5140" y="0"/>
            <a:ext cx="2948887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89BCCFD0-3DCF-4395-8D4C-F5A138BE1198}" type="datetimeFigureOut">
              <a:rPr lang="ko-KR" altLang="en-US"/>
              <a:pPr>
                <a:defRPr/>
              </a:pPr>
              <a:t>2021-10-31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40864"/>
            <a:ext cx="2948887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5140" y="9440864"/>
            <a:ext cx="2948887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2A3AFCA1-73D0-453D-A0C3-203BAD7AAD4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3438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8887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140" y="0"/>
            <a:ext cx="2948887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6A56A14-7D91-4FC3-9646-5536B54DF099}" type="datetimeFigureOut">
              <a:rPr lang="ko-KR" altLang="en-US"/>
              <a:pPr>
                <a:defRPr/>
              </a:pPr>
              <a:t>2021-10-31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879" y="4721225"/>
            <a:ext cx="5443856" cy="4471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40864"/>
            <a:ext cx="2948887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140" y="9440864"/>
            <a:ext cx="2948887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1FB0DA3-C449-4533-96BD-169A8193AF7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0356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704779"/>
            <a:ext cx="7772400" cy="1084261"/>
          </a:xfrm>
        </p:spPr>
        <p:txBody>
          <a:bodyPr>
            <a:normAutofit/>
          </a:bodyPr>
          <a:lstStyle>
            <a:lvl1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200" b="1"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</a:lstStyle>
          <a:p>
            <a:r>
              <a:rPr lang="ko-KR" altLang="en-US" noProof="0" dirty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100514"/>
            <a:ext cx="6400800" cy="900122"/>
          </a:xfrm>
        </p:spPr>
        <p:txBody>
          <a:bodyPr>
            <a:noAutofit/>
          </a:bodyPr>
          <a:lstStyle>
            <a:lvl1pPr marL="0" marR="0" indent="0" algn="ct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8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noProof="0"/>
              <a:t>마스터 부제목 스타일 편집</a:t>
            </a:r>
            <a:endParaRPr lang="en-US" altLang="ko-KR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180F2A44-14E4-454E-B584-4C783A3EF01A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53651" y="431801"/>
            <a:ext cx="8036700" cy="5994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488" tIns="44450" rIns="90488" bIns="4445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12" name="Line 4">
            <a:extLst>
              <a:ext uri="{FF2B5EF4-FFF2-40B4-BE49-F238E27FC236}">
                <a16:creationId xmlns:a16="http://schemas.microsoft.com/office/drawing/2014/main" id="{9FC7A3B8-E789-4253-B00E-5A80E6A88662}"/>
              </a:ext>
            </a:extLst>
          </p:cNvPr>
          <p:cNvSpPr>
            <a:spLocks noChangeShapeType="1"/>
          </p:cNvSpPr>
          <p:nvPr userDrawn="1"/>
        </p:nvSpPr>
        <p:spPr bwMode="black">
          <a:xfrm>
            <a:off x="1349375" y="3789363"/>
            <a:ext cx="6445250" cy="0"/>
          </a:xfrm>
          <a:prstGeom prst="line">
            <a:avLst/>
          </a:prstGeom>
          <a:noFill/>
          <a:ln w="28575">
            <a:solidFill>
              <a:srgbClr val="0049B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 anchor="ctr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charset="-127"/>
              <a:ea typeface="굴림" charset="-127"/>
              <a:cs typeface="+mn-cs"/>
            </a:endParaRPr>
          </a:p>
        </p:txBody>
      </p:sp>
      <p:pic>
        <p:nvPicPr>
          <p:cNvPr id="13" name="Picture 31" descr="\\10.46.49.50\마케팅커뮤니케이션팀 자료실\20140522_CI Renewal Guideline\로고\ADT캡스\ADT캡스 팔각로고_JPG.jpg">
            <a:extLst>
              <a:ext uri="{FF2B5EF4-FFF2-40B4-BE49-F238E27FC236}">
                <a16:creationId xmlns:a16="http://schemas.microsoft.com/office/drawing/2014/main" id="{06E1D82A-2AA7-4396-8A6B-B514D7046B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263" y="1031875"/>
            <a:ext cx="1387475" cy="138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5">
            <a:extLst>
              <a:ext uri="{FF2B5EF4-FFF2-40B4-BE49-F238E27FC236}">
                <a16:creationId xmlns:a16="http://schemas.microsoft.com/office/drawing/2014/main" id="{10C7349A-6F0B-48EE-8FC8-1B6651BA0117}"/>
              </a:ext>
            </a:extLst>
          </p:cNvPr>
          <p:cNvSpPr txBox="1">
            <a:spLocks noChangeArrowheads="1"/>
          </p:cNvSpPr>
          <p:nvPr userDrawn="1"/>
        </p:nvSpPr>
        <p:spPr bwMode="gray">
          <a:xfrm>
            <a:off x="1062038" y="6226283"/>
            <a:ext cx="7018337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2724" tIns="32724" rIns="32724" bIns="32724" anchor="ctr">
            <a:spAutoFit/>
          </a:bodyPr>
          <a:lstStyle>
            <a:lvl1pPr defTabSz="831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831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831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831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831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831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831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831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831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marR="0" lvl="0" indent="0" algn="ctr" defTabSz="83185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Univers" pitchFamily="34" charset="0"/>
                <a:ea typeface="굴림" charset="-127"/>
                <a:cs typeface="Arial" charset="0"/>
              </a:rPr>
              <a:t>CONFIDENTIAL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0480376-FE28-4F3B-ABB3-D89682829E6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097" y="6163540"/>
            <a:ext cx="1641852" cy="157199"/>
          </a:xfrm>
          <a:prstGeom prst="rect">
            <a:avLst/>
          </a:prstGeom>
        </p:spPr>
      </p:pic>
      <p:pic>
        <p:nvPicPr>
          <p:cNvPr id="10" name="그래픽 9">
            <a:extLst>
              <a:ext uri="{FF2B5EF4-FFF2-40B4-BE49-F238E27FC236}">
                <a16:creationId xmlns:a16="http://schemas.microsoft.com/office/drawing/2014/main" id="{A0EE36DC-5DDF-4B49-BD8A-F5DA1B07F0A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800" y="524280"/>
            <a:ext cx="1857966" cy="17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89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90" y="252161"/>
            <a:ext cx="6872278" cy="428628"/>
          </a:xfrm>
        </p:spPr>
        <p:txBody>
          <a:bodyPr>
            <a:noAutofit/>
          </a:bodyPr>
          <a:lstStyle>
            <a:lvl1pPr algn="l">
              <a:defRPr sz="2000" b="1" baseline="0">
                <a:latin typeface="+mj-lt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1480" y="849643"/>
            <a:ext cx="8229600" cy="5170968"/>
          </a:xfrm>
        </p:spPr>
        <p:txBody>
          <a:bodyPr/>
          <a:lstStyle>
            <a:lvl1pPr marL="209550" indent="-209550" algn="l" defTabSz="806450">
              <a:lnSpc>
                <a:spcPct val="140000"/>
              </a:lnSpc>
              <a:buClr>
                <a:schemeClr val="tx2">
                  <a:lumMod val="75000"/>
                </a:schemeClr>
              </a:buClr>
              <a:buSzPct val="75000"/>
              <a:buFont typeface="Wingdings" pitchFamily="2" charset="2"/>
              <a:buChar char="n"/>
              <a:defRPr sz="1600" b="1"/>
            </a:lvl1pPr>
            <a:lvl2pPr marL="388938" indent="-160338" algn="l" defTabSz="806450">
              <a:lnSpc>
                <a:spcPct val="140000"/>
              </a:lnSpc>
              <a:buClr>
                <a:schemeClr val="tx1">
                  <a:lumMod val="85000"/>
                  <a:lumOff val="15000"/>
                </a:schemeClr>
              </a:buClr>
              <a:buSzPct val="100000"/>
              <a:buFontTx/>
              <a:buChar char="•"/>
              <a:defRPr sz="1400" b="1"/>
            </a:lvl2pPr>
            <a:lvl3pPr>
              <a:defRPr sz="1600"/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65AD10-8822-4F8B-9599-1639D22AE0D9}"/>
              </a:ext>
            </a:extLst>
          </p:cNvPr>
          <p:cNvSpPr txBox="1"/>
          <p:nvPr userDrawn="1"/>
        </p:nvSpPr>
        <p:spPr>
          <a:xfrm>
            <a:off x="6776566" y="6525344"/>
            <a:ext cx="22599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78EC74D-A98E-4D76-82E8-66E486721528}" type="slidenum">
              <a:rPr lang="ko-KR" altLang="en-US" sz="11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pPr algn="r"/>
              <a:t>‹#›</a:t>
            </a:fld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64664D8-18FA-43E9-96E3-043628EF8839}"/>
              </a:ext>
            </a:extLst>
          </p:cNvPr>
          <p:cNvCxnSpPr>
            <a:cxnSpLocks/>
          </p:cNvCxnSpPr>
          <p:nvPr userDrawn="1"/>
        </p:nvCxnSpPr>
        <p:spPr>
          <a:xfrm>
            <a:off x="223838" y="692696"/>
            <a:ext cx="8697221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래픽 3">
            <a:extLst>
              <a:ext uri="{FF2B5EF4-FFF2-40B4-BE49-F238E27FC236}">
                <a16:creationId xmlns:a16="http://schemas.microsoft.com/office/drawing/2014/main" id="{FD8113CB-B479-4A93-9667-1A83EF4028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56176" y="6525344"/>
            <a:ext cx="1857966" cy="179632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18F815E2-9BD2-4E22-B0F0-EA16E560F1D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6147065"/>
            <a:ext cx="742418" cy="60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353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한쪽 모서리가 둥근 사각형 4">
            <a:extLst>
              <a:ext uri="{FF2B5EF4-FFF2-40B4-BE49-F238E27FC236}">
                <a16:creationId xmlns:a16="http://schemas.microsoft.com/office/drawing/2014/main" id="{60E38301-A708-41F0-A593-2031D09F3652}"/>
              </a:ext>
            </a:extLst>
          </p:cNvPr>
          <p:cNvSpPr/>
          <p:nvPr userDrawn="1"/>
        </p:nvSpPr>
        <p:spPr>
          <a:xfrm flipH="1" flipV="1">
            <a:off x="0" y="-3"/>
            <a:ext cx="9144000" cy="694065"/>
          </a:xfrm>
          <a:prstGeom prst="round1Rect">
            <a:avLst>
              <a:gd name="adj" fmla="val 50000"/>
            </a:avLst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8997F21-FEAE-4557-8EA3-C332BDF59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21" y="78706"/>
            <a:ext cx="5626019" cy="572430"/>
          </a:xfrm>
        </p:spPr>
        <p:txBody>
          <a:bodyPr>
            <a:noAutofit/>
          </a:bodyPr>
          <a:lstStyle>
            <a:lvl1pPr>
              <a:defRPr sz="15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3A858EE6-2754-4E19-A164-FA9D4938D94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2821" y="885552"/>
            <a:ext cx="7820579" cy="1580515"/>
          </a:xfrm>
        </p:spPr>
        <p:txBody>
          <a:bodyPr>
            <a:noAutofit/>
          </a:bodyPr>
          <a:lstStyle>
            <a:lvl1pPr marL="0" indent="0">
              <a:buNone/>
              <a:defRPr sz="135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350" b="1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350" b="1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35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35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20A17A95-EE7F-41E2-AE5C-F0B4DAB98FA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621780" y="300822"/>
            <a:ext cx="2377440" cy="375602"/>
          </a:xfrm>
        </p:spPr>
        <p:txBody>
          <a:bodyPr>
            <a:noAutofit/>
          </a:bodyPr>
          <a:lstStyle>
            <a:lvl1pPr marL="0" indent="0">
              <a:buNone/>
              <a:defRPr sz="1050" b="1">
                <a:solidFill>
                  <a:schemeClr val="bg1"/>
                </a:solidFill>
              </a:defRPr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ko-KR" altLang="en-US" dirty="0"/>
              <a:t>마스터 텍스트 </a:t>
            </a:r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21F3ADD8-3663-4A5A-9D86-4F7DDE7C0C7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008342E-04C3-4A8B-90CD-616ABA9F1D44}" type="datetime1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9F5024B9-9FC9-4467-A06A-03E19FFA894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40869A0D-C423-4BA5-88F8-C17D5DE4711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7086599" y="6445041"/>
            <a:ext cx="2057400" cy="365125"/>
          </a:xfrm>
        </p:spPr>
        <p:txBody>
          <a:bodyPr/>
          <a:lstStyle/>
          <a:p>
            <a:fld id="{CC35000E-B260-4BC0-AC84-D5E4264BB1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447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맑은고딕 </a:t>
            </a:r>
            <a:r>
              <a:rPr lang="en-US" altLang="ko-KR"/>
              <a:t>18pts / Arial 18pts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7C06D48-56E4-4E78-A7B9-A77416336D9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jpe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CE9868A-1B95-447C-85D7-97014485D92A}"/>
              </a:ext>
            </a:extLst>
          </p:cNvPr>
          <p:cNvSpPr txBox="1">
            <a:spLocks/>
          </p:cNvSpPr>
          <p:nvPr/>
        </p:nvSpPr>
        <p:spPr bwMode="auto">
          <a:xfrm>
            <a:off x="688444" y="2816945"/>
            <a:ext cx="7772400" cy="1116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lvl="0">
              <a:lnSpc>
                <a:spcPct val="150000"/>
              </a:lnSpc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cs typeface="Arial" charset="0"/>
              </a:rPr>
              <a:t>영상정보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cs typeface="Arial" charset="0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cs typeface="Arial" charset="0"/>
              </a:rPr>
              <a:t>취약점 진단 및 개선방안 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cs typeface="Arial" charset="0"/>
              </a:rPr>
              <a:t> 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A1E5E963-B896-4DBC-9A27-94F5A657745F}"/>
              </a:ext>
            </a:extLst>
          </p:cNvPr>
          <p:cNvSpPr txBox="1">
            <a:spLocks/>
          </p:cNvSpPr>
          <p:nvPr/>
        </p:nvSpPr>
        <p:spPr bwMode="auto">
          <a:xfrm>
            <a:off x="1357313" y="4905151"/>
            <a:ext cx="64008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8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  <a:lvl2pPr marL="4572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1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cs typeface="Arial" charset="0"/>
              </a:rPr>
              <a:t>운영본부 </a:t>
            </a:r>
            <a:r>
              <a:rPr kumimoji="1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cs typeface="Arial" charset="0"/>
              </a:rPr>
              <a:t>/ TP</a:t>
            </a:r>
            <a:r>
              <a:rPr kumimoji="1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cs typeface="Arial" charset="0"/>
              </a:rPr>
              <a:t>본부</a:t>
            </a:r>
            <a:endParaRPr kumimoji="1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cs typeface="Arial" charset="0"/>
            </a:endParaRPr>
          </a:p>
          <a:p>
            <a:pPr marL="0" marR="0" lvl="0" indent="0" algn="ctr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charset="0"/>
              </a:rPr>
              <a:t>2021. 11. 1</a:t>
            </a:r>
          </a:p>
        </p:txBody>
      </p:sp>
    </p:spTree>
    <p:extLst>
      <p:ext uri="{BB962C8B-B14F-4D97-AF65-F5344CB8AC3E}">
        <p14:creationId xmlns:p14="http://schemas.microsoft.com/office/powerpoint/2010/main" val="1210856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74A60E1-3B01-4977-9D9E-5A6F4B6791D7}"/>
              </a:ext>
            </a:extLst>
          </p:cNvPr>
          <p:cNvSpPr/>
          <p:nvPr/>
        </p:nvSpPr>
        <p:spPr>
          <a:xfrm>
            <a:off x="0" y="6165304"/>
            <a:ext cx="9144000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1BEF1B6D-EDD0-46B0-8C4B-4503BA8E5168}"/>
              </a:ext>
            </a:extLst>
          </p:cNvPr>
          <p:cNvSpPr txBox="1">
            <a:spLocks/>
          </p:cNvSpPr>
          <p:nvPr/>
        </p:nvSpPr>
        <p:spPr>
          <a:xfrm>
            <a:off x="271490" y="264068"/>
            <a:ext cx="6872278" cy="42862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sz="2000" dirty="0">
                <a:latin typeface="+mj-lt"/>
                <a:ea typeface="+mn-ea"/>
              </a:rPr>
              <a:t>Level 1 VOC &amp; </a:t>
            </a:r>
            <a:r>
              <a:rPr lang="ko-KR" altLang="en-US" sz="2000" dirty="0">
                <a:latin typeface="+mj-lt"/>
                <a:ea typeface="+mn-ea"/>
              </a:rPr>
              <a:t>취약점 진단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B55BD37-585F-480A-B778-38A201032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370748"/>
              </p:ext>
            </p:extLst>
          </p:nvPr>
        </p:nvGraphicFramePr>
        <p:xfrm>
          <a:off x="271490" y="1346568"/>
          <a:ext cx="8620990" cy="5308909"/>
        </p:xfrm>
        <a:graphic>
          <a:graphicData uri="http://schemas.openxmlformats.org/drawingml/2006/table">
            <a:tbl>
              <a:tblPr/>
              <a:tblGrid>
                <a:gridCol w="232449">
                  <a:extLst>
                    <a:ext uri="{9D8B030D-6E8A-4147-A177-3AD203B41FA5}">
                      <a16:colId xmlns:a16="http://schemas.microsoft.com/office/drawing/2014/main" val="4253675263"/>
                    </a:ext>
                  </a:extLst>
                </a:gridCol>
                <a:gridCol w="861591">
                  <a:extLst>
                    <a:ext uri="{9D8B030D-6E8A-4147-A177-3AD203B41FA5}">
                      <a16:colId xmlns:a16="http://schemas.microsoft.com/office/drawing/2014/main" val="279202893"/>
                    </a:ext>
                  </a:extLst>
                </a:gridCol>
                <a:gridCol w="871326">
                  <a:extLst>
                    <a:ext uri="{9D8B030D-6E8A-4147-A177-3AD203B41FA5}">
                      <a16:colId xmlns:a16="http://schemas.microsoft.com/office/drawing/2014/main" val="3172051490"/>
                    </a:ext>
                  </a:extLst>
                </a:gridCol>
                <a:gridCol w="2145658">
                  <a:extLst>
                    <a:ext uri="{9D8B030D-6E8A-4147-A177-3AD203B41FA5}">
                      <a16:colId xmlns:a16="http://schemas.microsoft.com/office/drawing/2014/main" val="3261947496"/>
                    </a:ext>
                  </a:extLst>
                </a:gridCol>
                <a:gridCol w="3837240">
                  <a:extLst>
                    <a:ext uri="{9D8B030D-6E8A-4147-A177-3AD203B41FA5}">
                      <a16:colId xmlns:a16="http://schemas.microsoft.com/office/drawing/2014/main" val="1227426660"/>
                    </a:ext>
                  </a:extLst>
                </a:gridCol>
                <a:gridCol w="672726">
                  <a:extLst>
                    <a:ext uri="{9D8B030D-6E8A-4147-A177-3AD203B41FA5}">
                      <a16:colId xmlns:a16="http://schemas.microsoft.com/office/drawing/2014/main" val="1440059085"/>
                    </a:ext>
                  </a:extLst>
                </a:gridCol>
              </a:tblGrid>
              <a:tr h="1960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</a:p>
                  </a:txBody>
                  <a:tcPr marL="7913" marR="7913" marT="791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시스템</a:t>
                      </a:r>
                    </a:p>
                  </a:txBody>
                  <a:tcPr marL="7913" marR="7913" marT="791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상호</a:t>
                      </a:r>
                    </a:p>
                  </a:txBody>
                  <a:tcPr marL="7913" marR="7913" marT="791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VOC 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7913" marR="7913" marT="791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발생 원인</a:t>
                      </a:r>
                    </a:p>
                  </a:txBody>
                  <a:tcPr marL="7913" marR="7913" marT="791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취약점</a:t>
                      </a:r>
                    </a:p>
                  </a:txBody>
                  <a:tcPr marL="7913" marR="7913" marT="791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551035"/>
                  </a:ext>
                </a:extLst>
              </a:tr>
              <a:tr h="32209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뷰가드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인재***복지센터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고객의 개인 영상을 유포함</a:t>
                      </a: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코로나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확진자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동선 확인을 위해 영상 백업 시 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확진자의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영상을 촬영해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단톡방에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공유되어 문제됨</a:t>
                      </a: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344BF8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프로세스 </a:t>
                      </a:r>
                      <a:endParaRPr lang="en-US" altLang="ko-KR" sz="800" b="0" i="0" u="none" strike="noStrike" dirty="0">
                        <a:solidFill>
                          <a:srgbClr val="344BF8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344BF8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 준수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0379439"/>
                  </a:ext>
                </a:extLst>
              </a:tr>
              <a:tr h="35851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뷰가드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중앙**주유소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A’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 </a:t>
                      </a: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 ‘</a:t>
                      </a: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B’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고객의 영상 보임</a:t>
                      </a: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A’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 </a:t>
                      </a: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AS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방문 중 ‘</a:t>
                      </a: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B’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</a:t>
                      </a: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시니어</a:t>
                      </a: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으로 부터 </a:t>
                      </a: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ID/PW 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제공 받았으며</a:t>
                      </a: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'A'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 </a:t>
                      </a: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 </a:t>
                      </a: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'B'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고객의 웹 </a:t>
                      </a: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ID/PW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로그인</a:t>
                      </a: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고객제공</a:t>
                      </a: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</a:t>
                      </a: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Microsoft Edge 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암호저장 기능으로 ‘</a:t>
                      </a: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B’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 </a:t>
                      </a: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ID/PW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‘</a:t>
                      </a: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A’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 </a:t>
                      </a: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저장되어 </a:t>
                      </a: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'B'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고객의 영상을 </a:t>
                      </a: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'A'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고객이 봄</a:t>
                      </a: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6235795"/>
                  </a:ext>
                </a:extLst>
              </a:tr>
              <a:tr h="32209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③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캡스홈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김*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균님주택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 핸드폰에서 사생활정보를 열람 함</a:t>
                      </a: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 동의 없이 고객 소유의 핸드폰의 개인정보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사진첩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열람 함</a:t>
                      </a: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9605577"/>
                  </a:ext>
                </a:extLst>
              </a:tr>
              <a:tr h="32209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④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뷰가드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신**한식뷔페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‘</a:t>
                      </a: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A’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고객 앱에서 ‘</a:t>
                      </a: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B’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고객의 영상 보임</a:t>
                      </a: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A'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고객이 ‘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B’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고객으로 양도 후 이전 계약자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'A'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고객이 동일한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ID/PW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이용하여 지속해서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'B'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고객의 영상을 봄</a:t>
                      </a: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344BF8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계약변경</a:t>
                      </a:r>
                      <a:br>
                        <a:rPr lang="ko-KR" altLang="en-US" sz="800" b="0" i="0" u="none" strike="noStrike" dirty="0">
                          <a:solidFill>
                            <a:srgbClr val="344BF8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 dirty="0">
                          <a:solidFill>
                            <a:srgbClr val="344BF8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동일</a:t>
                      </a:r>
                      <a:r>
                        <a:rPr lang="en-US" altLang="ko-KR" sz="800" b="0" i="0" u="none" strike="noStrike" dirty="0">
                          <a:solidFill>
                            <a:srgbClr val="344BF8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800" b="0" i="0" u="none" strike="noStrike" dirty="0">
                          <a:solidFill>
                            <a:srgbClr val="344BF8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9863513"/>
                  </a:ext>
                </a:extLst>
              </a:tr>
              <a:tr h="32209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)N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 영상관제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홍익**본사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‘</a:t>
                      </a: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A’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고객 앱에서 ‘</a:t>
                      </a: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B’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고객의 영상 보임</a:t>
                      </a: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이전 계약자 </a:t>
                      </a: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'A'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고객의 녹화기 고유정보를 삭제하지 않고 이후 계약자 ‘</a:t>
                      </a: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B’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고객으로 등록하여 ‘</a:t>
                      </a: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B’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고객의 영상이 ‘</a:t>
                      </a: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A’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고객에게 보임</a:t>
                      </a: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344BF8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3013765"/>
                  </a:ext>
                </a:extLst>
              </a:tr>
              <a:tr h="32209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/>
                        <a:t>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뷰가드 클라우드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A'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 카메라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대중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대가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'B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고객의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영상보임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T-view Cloud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서버에서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CAM ID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중복으로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‘A'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고객에 등록된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Cloud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카메라의 공인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IP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정보가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'B'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Cloud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카메라와 중첩되어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'B'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 영상이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'A'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고객에게 보임</a:t>
                      </a: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344BF8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오류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9377266"/>
                  </a:ext>
                </a:extLst>
              </a:tr>
              <a:tr h="32209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)N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 영상관제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슈*펫 본오점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A’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 앱에서 ‘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B’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고객의 영상 보임</a:t>
                      </a: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 웹서버에 등록되어 있는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'A'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고객과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'B'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고객의 웹 접속 공인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IP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정보가 중복으로 존재해서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'B'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고객의 영상을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'A'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고객이 봄</a:t>
                      </a: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049691"/>
                  </a:ext>
                </a:extLst>
              </a:tr>
              <a:tr h="47499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⑧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뷰가드 클라우드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다온**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엔디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카메라 </a:t>
                      </a: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개만 사용</a:t>
                      </a: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갑자기 </a:t>
                      </a: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영상 확인</a:t>
                      </a: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A'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고객에 설치된 카메라를 교체 후 정상 교체로 인지하였으나 뷰가드 서버와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뷰가드클라우드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(T view)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서버에서는 등록대기 상태로 데이터가 남아 있었고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철거한 동일한 카메라를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'B'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고객에 설치 후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Cloud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카메라 전원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인터넷이 연결되면서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'B'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고객의 영상을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'A'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고객이 봄</a:t>
                      </a: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023409"/>
                  </a:ext>
                </a:extLst>
              </a:tr>
              <a:tr h="35851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뷰가드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네발**</a:t>
                      </a:r>
                      <a:r>
                        <a:rPr lang="ko-KR" altLang="en-US" sz="800" b="1" i="0" u="sng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</a:t>
                      </a:r>
                      <a:endParaRPr lang="ko-KR" altLang="en-US" sz="800" b="1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‘</a:t>
                      </a: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A’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고객 앱에서 ‘</a:t>
                      </a: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B’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고객의 영상 보임</a:t>
                      </a: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이전 계약자 ‘</a:t>
                      </a: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A’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고객에 등록되어 있는 녹화기 </a:t>
                      </a: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 중 </a:t>
                      </a: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대가 이후 계약자 ‘</a:t>
                      </a: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B’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고객으로 계약변경 후 ‘</a:t>
                      </a: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A’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고객의 녹화기 고유번호가 삭제되지 않아 ‘</a:t>
                      </a: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B’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 영상이 ‘</a:t>
                      </a: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A’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고객에게 보임</a:t>
                      </a: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5261317"/>
                  </a:ext>
                </a:extLst>
              </a:tr>
              <a:tr h="32209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뷰가드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한신**마곡마루역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A’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 앱에서 ‘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B’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고객의 영상 보임</a:t>
                      </a: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뷰가드 웹 관리자 페이지에서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'B'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고객에 등록되어 있는 녹화기 고유번호를 복사할 고객의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아닌 다른 고객인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'A'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고객의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복사하여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'B'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고객의 영상을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'A'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고객이 봄</a:t>
                      </a: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344BF8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설치</a:t>
                      </a:r>
                      <a:r>
                        <a:rPr lang="en-US" altLang="ko-KR" sz="800" b="0" i="0" u="none" strike="noStrike" dirty="0">
                          <a:solidFill>
                            <a:srgbClr val="344BF8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344BF8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관리자 등록 오류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0522489"/>
                  </a:ext>
                </a:extLst>
              </a:tr>
              <a:tr h="32209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⑪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뷰가드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 만* 관문점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A’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 앱에서 ‘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B’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고객의 영상 보임</a:t>
                      </a: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뷰가드 웹 관리자 페이지에서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'B'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고객에 등록되어 있는 녹화기 고유번호를 이동할 고객의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아닌 다른 고객인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'A'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고객의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복사하여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'B'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고객의 영상을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'A'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고객이 봄</a:t>
                      </a: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5591305"/>
                  </a:ext>
                </a:extLst>
              </a:tr>
              <a:tr h="32209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⑫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캡스홈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김혜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*주택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A’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 도어가드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A/S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장치를 신규 설치 한 ‘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B’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고객의 영상이 ‘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A’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고객에게 보임</a:t>
                      </a: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업무폰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앱에서 고객 조회 시 고객명을 잘못 조회해서 ‘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A’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고객의 설치된 장치를 ‘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B’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고객에게 오 등록하여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'B'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고객의 영상을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'A'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고객이 봄</a:t>
                      </a: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344BF8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339450"/>
                  </a:ext>
                </a:extLst>
              </a:tr>
              <a:tr h="32209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뷰가드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아이엔**미디어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A’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사업장 해지 후 신규 ‘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B’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 영상이 ‘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A’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고객에게 보임</a:t>
                      </a: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‘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A’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고객 해약 후 웹서버에 등록된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녹화기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장비가 삭제 안되고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'A'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고객의 철거 장비를 ‘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B’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고객에 설치되어 ‘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B’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고객의 영상이 ‘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A’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고객에게 보임</a:t>
                      </a: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344BF8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철거장비</a:t>
                      </a:r>
                      <a:br>
                        <a:rPr lang="ko-KR" altLang="en-US" sz="800" b="0" i="0" u="none" strike="noStrike" dirty="0">
                          <a:solidFill>
                            <a:srgbClr val="344BF8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 dirty="0">
                          <a:solidFill>
                            <a:srgbClr val="344BF8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재사용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2532929"/>
                  </a:ext>
                </a:extLst>
              </a:tr>
              <a:tr h="32209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⑭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뷰가드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*에이트 주식회사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A’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 앱에서 ‘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B’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고객의 영상 보임</a:t>
                      </a: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A'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고객의 녹화기를 반납하기 않고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'B'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고객에게 재 사용하였으며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'A'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녹화기 고유번호가 삭제되지 않아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'B'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고객의 영상을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'A'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고객이 봄</a:t>
                      </a: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1604136"/>
                  </a:ext>
                </a:extLst>
              </a:tr>
              <a:tr h="32209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뷰가드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이**프리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A’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사업장 해지 후 신규 ‘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B’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 영상이 ‘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A’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고객에게 보임</a:t>
                      </a: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A’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 해약 후 웹서버에 등록된 녹화기 장비가 삭제 안되고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'A'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고객의 철거 장비를 ‘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B’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고객에 설치되어 ‘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B’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고객의 영상이 ‘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A’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고객에게 보임</a:t>
                      </a: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562249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7BC89C51-B470-41E8-8A74-BFC7B9267BF6}"/>
              </a:ext>
            </a:extLst>
          </p:cNvPr>
          <p:cNvSpPr/>
          <p:nvPr/>
        </p:nvSpPr>
        <p:spPr>
          <a:xfrm>
            <a:off x="251520" y="730920"/>
            <a:ext cx="8712968" cy="52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defTabSz="806450" eaLnBrk="0" hangingPunct="0">
              <a:lnSpc>
                <a:spcPct val="140000"/>
              </a:lnSpc>
              <a:spcBef>
                <a:spcPct val="20000"/>
              </a:spcBef>
              <a:buClr>
                <a:srgbClr val="1F497D">
                  <a:lumMod val="75000"/>
                </a:srgbClr>
              </a:buClr>
              <a:buSzPct val="100000"/>
              <a:buFont typeface="Wingdings" panose="05000000000000000000" pitchFamily="2" charset="2"/>
              <a:buChar char="l"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r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r>
              <a:rPr kumimoji="0"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~21</a:t>
            </a:r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현재까지 </a:t>
            </a:r>
            <a:r>
              <a:rPr kumimoji="0"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Level 1 VOC</a:t>
            </a:r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총 </a:t>
            </a:r>
            <a:r>
              <a:rPr kumimoji="0"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 접수</a:t>
            </a:r>
            <a:r>
              <a:rPr kumimoji="0"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영상정보 취약점을 진단하고 개선방안을 수립하여 보안성 강화 필요함</a:t>
            </a:r>
            <a:r>
              <a:rPr kumimoji="0"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 defTabSz="806450" eaLnBrk="0" hangingPunct="0">
              <a:lnSpc>
                <a:spcPct val="140000"/>
              </a:lnSpc>
              <a:spcBef>
                <a:spcPct val="20000"/>
              </a:spcBef>
              <a:buClr>
                <a:srgbClr val="1F497D">
                  <a:lumMod val="75000"/>
                </a:srgbClr>
              </a:buClr>
              <a:buSzPct val="100000"/>
              <a:buFont typeface="Wingdings" panose="05000000000000000000" pitchFamily="2" charset="2"/>
              <a:buChar char="l"/>
            </a:pPr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뷰가드 </a:t>
            </a:r>
            <a:r>
              <a:rPr kumimoji="0"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r>
              <a:rPr kumimoji="0"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0" lang="ko-KR" altLang="en-US" sz="10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캡스홈</a:t>
            </a:r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r>
              <a:rPr kumimoji="0"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Cloud 2</a:t>
            </a:r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r>
              <a:rPr kumimoji="0"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N</a:t>
            </a:r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 뷰가드 </a:t>
            </a:r>
            <a:r>
              <a:rPr kumimoji="0"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018883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51392-60FE-43A7-A35D-D0C3F12FC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영상 관리 프로세스 점검 결과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F6D75AB6-323B-4A67-8CC3-FF062C8CE85E}"/>
              </a:ext>
            </a:extLst>
          </p:cNvPr>
          <p:cNvSpPr/>
          <p:nvPr/>
        </p:nvSpPr>
        <p:spPr>
          <a:xfrm>
            <a:off x="0" y="6165304"/>
            <a:ext cx="9144000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31004C3-04CE-4342-816C-966B9E7B09AB}"/>
              </a:ext>
            </a:extLst>
          </p:cNvPr>
          <p:cNvSpPr/>
          <p:nvPr/>
        </p:nvSpPr>
        <p:spPr>
          <a:xfrm>
            <a:off x="6299052" y="764704"/>
            <a:ext cx="997022" cy="25254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 사업장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32D282-2507-4530-9396-B7799ACA5056}"/>
              </a:ext>
            </a:extLst>
          </p:cNvPr>
          <p:cNvSpPr/>
          <p:nvPr/>
        </p:nvSpPr>
        <p:spPr>
          <a:xfrm>
            <a:off x="2237802" y="764704"/>
            <a:ext cx="997022" cy="25254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지사 자재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77150CC-7A07-4B9A-8C19-60ED1E627F26}"/>
              </a:ext>
            </a:extLst>
          </p:cNvPr>
          <p:cNvSpPr/>
          <p:nvPr/>
        </p:nvSpPr>
        <p:spPr>
          <a:xfrm>
            <a:off x="3591552" y="764704"/>
            <a:ext cx="997022" cy="25254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설치매니져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3FC075A-AD47-4E26-AC27-920D7CBFC6D8}"/>
              </a:ext>
            </a:extLst>
          </p:cNvPr>
          <p:cNvSpPr/>
          <p:nvPr/>
        </p:nvSpPr>
        <p:spPr>
          <a:xfrm>
            <a:off x="884052" y="764704"/>
            <a:ext cx="997022" cy="25254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리싸이클</a:t>
            </a:r>
            <a:r>
              <a:rPr lang="en-US" altLang="ko-KR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/Vendor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CA3BD37-D09A-4E83-8A9D-0724DFF7A967}"/>
              </a:ext>
            </a:extLst>
          </p:cNvPr>
          <p:cNvSpPr/>
          <p:nvPr/>
        </p:nvSpPr>
        <p:spPr>
          <a:xfrm>
            <a:off x="4945302" y="764704"/>
            <a:ext cx="997022" cy="25254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BP/TSE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63ED6EA-FCD0-4272-93DE-3CF8F4C25337}"/>
              </a:ext>
            </a:extLst>
          </p:cNvPr>
          <p:cNvSpPr/>
          <p:nvPr/>
        </p:nvSpPr>
        <p:spPr>
          <a:xfrm>
            <a:off x="7652804" y="764704"/>
            <a:ext cx="997022" cy="25254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</a:t>
            </a:r>
          </a:p>
        </p:txBody>
      </p:sp>
      <p:sp>
        <p:nvSpPr>
          <p:cNvPr id="32" name="순서도: 수행의 시작/종료 31">
            <a:extLst>
              <a:ext uri="{FF2B5EF4-FFF2-40B4-BE49-F238E27FC236}">
                <a16:creationId xmlns:a16="http://schemas.microsoft.com/office/drawing/2014/main" id="{DB5B4C6B-CBBC-46BA-AB60-A991F51D434B}"/>
              </a:ext>
            </a:extLst>
          </p:cNvPr>
          <p:cNvSpPr/>
          <p:nvPr/>
        </p:nvSpPr>
        <p:spPr>
          <a:xfrm>
            <a:off x="885093" y="1151427"/>
            <a:ext cx="995981" cy="252549"/>
          </a:xfrm>
          <a:prstGeom prst="flowChartTerminator">
            <a:avLst/>
          </a:prstGeom>
          <a:solidFill>
            <a:sysClr val="window" lastClr="FFFFFF"/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출고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520BEE4-9C7A-47BF-9543-5CA96679B59E}"/>
              </a:ext>
            </a:extLst>
          </p:cNvPr>
          <p:cNvSpPr/>
          <p:nvPr/>
        </p:nvSpPr>
        <p:spPr>
          <a:xfrm>
            <a:off x="2237802" y="1151427"/>
            <a:ext cx="995981" cy="252549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입고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출고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8126EA5-92C2-476D-BA5E-941B4C7D8E23}"/>
              </a:ext>
            </a:extLst>
          </p:cNvPr>
          <p:cNvSpPr/>
          <p:nvPr/>
        </p:nvSpPr>
        <p:spPr>
          <a:xfrm>
            <a:off x="3590511" y="1151427"/>
            <a:ext cx="995981" cy="252549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자재 수령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FB2BF85-45F5-4FC8-B7AA-36DD0E23D65C}"/>
              </a:ext>
            </a:extLst>
          </p:cNvPr>
          <p:cNvSpPr/>
          <p:nvPr/>
        </p:nvSpPr>
        <p:spPr>
          <a:xfrm>
            <a:off x="6299053" y="1151427"/>
            <a:ext cx="995982" cy="252549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자재 설치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45EF94D-8675-4628-AF93-81A1F5DA5977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>
            <a:off x="1881074" y="1277702"/>
            <a:ext cx="356728" cy="0"/>
          </a:xfrm>
          <a:prstGeom prst="straightConnector1">
            <a:avLst/>
          </a:prstGeom>
          <a:noFill/>
          <a:ln w="63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D03775CF-E59B-4EC9-A955-D670921DDDFD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3233783" y="1277702"/>
            <a:ext cx="356728" cy="0"/>
          </a:xfrm>
          <a:prstGeom prst="straightConnector1">
            <a:avLst/>
          </a:prstGeom>
          <a:noFill/>
          <a:ln w="63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B343BC7-2729-4714-9C86-3B5A2005FFCE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>
            <a:off x="4586492" y="1277702"/>
            <a:ext cx="1712561" cy="0"/>
          </a:xfrm>
          <a:prstGeom prst="straightConnector1">
            <a:avLst/>
          </a:prstGeom>
          <a:noFill/>
          <a:ln w="63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F7C78A4-7753-484D-A475-7AE2BE1706E2}"/>
              </a:ext>
            </a:extLst>
          </p:cNvPr>
          <p:cNvSpPr/>
          <p:nvPr/>
        </p:nvSpPr>
        <p:spPr>
          <a:xfrm>
            <a:off x="4945302" y="1376251"/>
            <a:ext cx="997022" cy="25254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녹화기등록</a:t>
            </a:r>
            <a:r>
              <a:rPr lang="en-US" altLang="ko-KR" sz="8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개통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C7A2177-58C0-491F-855C-03C129D4193C}"/>
              </a:ext>
            </a:extLst>
          </p:cNvPr>
          <p:cNvSpPr/>
          <p:nvPr/>
        </p:nvSpPr>
        <p:spPr>
          <a:xfrm>
            <a:off x="7652804" y="1556792"/>
            <a:ext cx="997022" cy="25254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r>
              <a:rPr lang="en-US" altLang="ko-KR" sz="8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8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PW</a:t>
            </a:r>
            <a:r>
              <a:rPr lang="ko-KR" altLang="en-US" sz="8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95B936AB-D3E8-4581-982D-BF4431804EC3}"/>
              </a:ext>
            </a:extLst>
          </p:cNvPr>
          <p:cNvCxnSpPr>
            <a:cxnSpLocks/>
            <a:stCxn id="35" idx="2"/>
            <a:endCxn id="49" idx="3"/>
          </p:cNvCxnSpPr>
          <p:nvPr/>
        </p:nvCxnSpPr>
        <p:spPr>
          <a:xfrm rot="5400000">
            <a:off x="6320409" y="1025891"/>
            <a:ext cx="98550" cy="854720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BCDE59B4-20F0-4803-8D9A-F37088066898}"/>
              </a:ext>
            </a:extLst>
          </p:cNvPr>
          <p:cNvCxnSpPr>
            <a:cxnSpLocks/>
            <a:stCxn id="49" idx="2"/>
            <a:endCxn id="50" idx="1"/>
          </p:cNvCxnSpPr>
          <p:nvPr/>
        </p:nvCxnSpPr>
        <p:spPr>
          <a:xfrm rot="16200000" flipH="1">
            <a:off x="6521175" y="551437"/>
            <a:ext cx="54267" cy="2208991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E88A0BD-B3E1-4B58-BA4F-33DA5559C416}"/>
              </a:ext>
            </a:extLst>
          </p:cNvPr>
          <p:cNvSpPr/>
          <p:nvPr/>
        </p:nvSpPr>
        <p:spPr>
          <a:xfrm>
            <a:off x="7652804" y="1958558"/>
            <a:ext cx="997022" cy="25254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영상 모니터링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B2DC4F68-28DE-4C2E-902A-55E4DF2A3DC2}"/>
              </a:ext>
            </a:extLst>
          </p:cNvPr>
          <p:cNvCxnSpPr>
            <a:cxnSpLocks/>
            <a:stCxn id="50" idx="2"/>
            <a:endCxn id="62" idx="0"/>
          </p:cNvCxnSpPr>
          <p:nvPr/>
        </p:nvCxnSpPr>
        <p:spPr>
          <a:xfrm>
            <a:off x="8151315" y="1809341"/>
            <a:ext cx="0" cy="14921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04DE2D2-C49D-4E05-9C1F-197FE7B6F76A}"/>
              </a:ext>
            </a:extLst>
          </p:cNvPr>
          <p:cNvSpPr/>
          <p:nvPr/>
        </p:nvSpPr>
        <p:spPr>
          <a:xfrm>
            <a:off x="884052" y="2306226"/>
            <a:ext cx="995981" cy="25254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출고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2FC2536-0C13-416C-AF7A-E980EC63A707}"/>
              </a:ext>
            </a:extLst>
          </p:cNvPr>
          <p:cNvSpPr/>
          <p:nvPr/>
        </p:nvSpPr>
        <p:spPr>
          <a:xfrm>
            <a:off x="2237802" y="2306226"/>
            <a:ext cx="995981" cy="25254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입고</a:t>
            </a:r>
            <a:r>
              <a:rPr lang="en-US" altLang="ko-KR" sz="8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출고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538266B-D129-48A0-88D2-F5865292801F}"/>
              </a:ext>
            </a:extLst>
          </p:cNvPr>
          <p:cNvSpPr/>
          <p:nvPr/>
        </p:nvSpPr>
        <p:spPr>
          <a:xfrm>
            <a:off x="4945302" y="2303275"/>
            <a:ext cx="995981" cy="25254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자재 수령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E128064-5B9B-4285-B5AE-229645A4838C}"/>
              </a:ext>
            </a:extLst>
          </p:cNvPr>
          <p:cNvSpPr/>
          <p:nvPr/>
        </p:nvSpPr>
        <p:spPr>
          <a:xfrm>
            <a:off x="6299052" y="2303275"/>
            <a:ext cx="995981" cy="25254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녹화기 교체</a:t>
            </a: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D52EB1D5-15C9-476B-B4CB-4C2A5EF548DA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1880033" y="2432501"/>
            <a:ext cx="357769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C232D6E3-A1BC-4DFB-9670-565821B17F9D}"/>
              </a:ext>
            </a:extLst>
          </p:cNvPr>
          <p:cNvCxnSpPr>
            <a:cxnSpLocks/>
            <a:stCxn id="69" idx="3"/>
            <a:endCxn id="70" idx="1"/>
          </p:cNvCxnSpPr>
          <p:nvPr/>
        </p:nvCxnSpPr>
        <p:spPr>
          <a:xfrm flipV="1">
            <a:off x="3233783" y="2429550"/>
            <a:ext cx="1711519" cy="295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3270C59D-842A-4B8E-8E87-62424B1952DD}"/>
              </a:ext>
            </a:extLst>
          </p:cNvPr>
          <p:cNvCxnSpPr>
            <a:cxnSpLocks/>
            <a:stCxn id="70" idx="3"/>
            <a:endCxn id="71" idx="1"/>
          </p:cNvCxnSpPr>
          <p:nvPr/>
        </p:nvCxnSpPr>
        <p:spPr>
          <a:xfrm>
            <a:off x="5941283" y="2429550"/>
            <a:ext cx="357769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6D34CA0C-DF02-497C-831B-AF59697736C6}"/>
              </a:ext>
            </a:extLst>
          </p:cNvPr>
          <p:cNvSpPr/>
          <p:nvPr/>
        </p:nvSpPr>
        <p:spPr>
          <a:xfrm>
            <a:off x="4945302" y="2634232"/>
            <a:ext cx="995981" cy="25254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녹화기 정보 삭제</a:t>
            </a:r>
            <a:r>
              <a:rPr lang="en-US" altLang="ko-KR" sz="8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66B99B06-3F99-44BD-83ED-E005D5E3F9DF}"/>
              </a:ext>
            </a:extLst>
          </p:cNvPr>
          <p:cNvSpPr/>
          <p:nvPr/>
        </p:nvSpPr>
        <p:spPr>
          <a:xfrm>
            <a:off x="6299051" y="2816410"/>
            <a:ext cx="995981" cy="25254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녹화기 점검</a:t>
            </a:r>
          </a:p>
        </p:txBody>
      </p: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7A18D540-B75A-4BB1-A5C3-D2D11835E44E}"/>
              </a:ext>
            </a:extLst>
          </p:cNvPr>
          <p:cNvCxnSpPr>
            <a:cxnSpLocks/>
            <a:stCxn id="87" idx="3"/>
            <a:endCxn id="71" idx="2"/>
          </p:cNvCxnSpPr>
          <p:nvPr/>
        </p:nvCxnSpPr>
        <p:spPr>
          <a:xfrm flipV="1">
            <a:off x="5941283" y="2555824"/>
            <a:ext cx="855760" cy="204683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12B7C16C-CF4A-43A8-BE38-D93C281BC722}"/>
              </a:ext>
            </a:extLst>
          </p:cNvPr>
          <p:cNvCxnSpPr>
            <a:cxnSpLocks/>
            <a:stCxn id="87" idx="3"/>
            <a:endCxn id="62" idx="2"/>
          </p:cNvCxnSpPr>
          <p:nvPr/>
        </p:nvCxnSpPr>
        <p:spPr>
          <a:xfrm flipV="1">
            <a:off x="5941283" y="2211107"/>
            <a:ext cx="2210032" cy="549400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EC97B1F0-0BF0-44A5-A1A6-8BE7C1C25A86}"/>
              </a:ext>
            </a:extLst>
          </p:cNvPr>
          <p:cNvSpPr/>
          <p:nvPr/>
        </p:nvSpPr>
        <p:spPr>
          <a:xfrm>
            <a:off x="7634272" y="3162273"/>
            <a:ext cx="1015554" cy="252549"/>
          </a:xfrm>
          <a:prstGeom prst="rect">
            <a:avLst/>
          </a:prstGeom>
          <a:solidFill>
            <a:schemeClr val="bg1">
              <a:alpha val="1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계약 변경</a:t>
            </a:r>
          </a:p>
        </p:txBody>
      </p: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170D813F-3A1B-43E6-A8EE-C719394707ED}"/>
              </a:ext>
            </a:extLst>
          </p:cNvPr>
          <p:cNvCxnSpPr>
            <a:cxnSpLocks/>
            <a:stCxn id="95" idx="1"/>
            <a:endCxn id="87" idx="2"/>
          </p:cNvCxnSpPr>
          <p:nvPr/>
        </p:nvCxnSpPr>
        <p:spPr>
          <a:xfrm rot="10800000">
            <a:off x="5443294" y="2886782"/>
            <a:ext cx="2190979" cy="401767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2C277784-5303-4E7C-97DF-A363BEF3273E}"/>
              </a:ext>
            </a:extLst>
          </p:cNvPr>
          <p:cNvCxnSpPr>
            <a:cxnSpLocks/>
            <a:stCxn id="95" idx="3"/>
            <a:endCxn id="50" idx="3"/>
          </p:cNvCxnSpPr>
          <p:nvPr/>
        </p:nvCxnSpPr>
        <p:spPr>
          <a:xfrm flipV="1">
            <a:off x="8649826" y="1683067"/>
            <a:ext cx="12700" cy="1605481"/>
          </a:xfrm>
          <a:prstGeom prst="bentConnector3">
            <a:avLst>
              <a:gd name="adj1" fmla="val 180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1A043A1-A188-4D96-A498-F0B7A08FE725}"/>
              </a:ext>
            </a:extLst>
          </p:cNvPr>
          <p:cNvSpPr/>
          <p:nvPr/>
        </p:nvSpPr>
        <p:spPr>
          <a:xfrm flipH="1">
            <a:off x="7634272" y="3512921"/>
            <a:ext cx="1028254" cy="25254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계약 해지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9D02018D-938F-4A46-889E-B895FA9728B6}"/>
              </a:ext>
            </a:extLst>
          </p:cNvPr>
          <p:cNvSpPr/>
          <p:nvPr/>
        </p:nvSpPr>
        <p:spPr>
          <a:xfrm>
            <a:off x="6299051" y="3896530"/>
            <a:ext cx="995981" cy="252549"/>
          </a:xfrm>
          <a:prstGeom prst="rect">
            <a:avLst/>
          </a:prstGeom>
          <a:solidFill>
            <a:schemeClr val="bg1">
              <a:alpha val="1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녹화기 철거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EFB15AE6-F3F6-424E-87CD-45E7562E10FE}"/>
              </a:ext>
            </a:extLst>
          </p:cNvPr>
          <p:cNvSpPr/>
          <p:nvPr/>
        </p:nvSpPr>
        <p:spPr>
          <a:xfrm>
            <a:off x="4945302" y="3896530"/>
            <a:ext cx="995981" cy="252549"/>
          </a:xfrm>
          <a:prstGeom prst="rect">
            <a:avLst/>
          </a:prstGeom>
          <a:solidFill>
            <a:schemeClr val="bg1">
              <a:alpha val="1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철거</a:t>
            </a:r>
            <a:r>
              <a:rPr lang="en-US" altLang="ko-KR" sz="8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반납</a:t>
            </a:r>
          </a:p>
        </p:txBody>
      </p:sp>
      <p:cxnSp>
        <p:nvCxnSpPr>
          <p:cNvPr id="106" name="연결선: 꺾임 105">
            <a:extLst>
              <a:ext uri="{FF2B5EF4-FFF2-40B4-BE49-F238E27FC236}">
                <a16:creationId xmlns:a16="http://schemas.microsoft.com/office/drawing/2014/main" id="{C905929B-1283-48AD-ACC7-E98BD3D0A02B}"/>
              </a:ext>
            </a:extLst>
          </p:cNvPr>
          <p:cNvCxnSpPr>
            <a:cxnSpLocks/>
            <a:stCxn id="103" idx="2"/>
            <a:endCxn id="104" idx="3"/>
          </p:cNvCxnSpPr>
          <p:nvPr/>
        </p:nvCxnSpPr>
        <p:spPr>
          <a:xfrm rot="5400000">
            <a:off x="7593049" y="3467454"/>
            <a:ext cx="257335" cy="853367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E0941E1B-F8C7-480C-BF8B-4D7FFFB8DC9A}"/>
              </a:ext>
            </a:extLst>
          </p:cNvPr>
          <p:cNvSpPr/>
          <p:nvPr/>
        </p:nvSpPr>
        <p:spPr>
          <a:xfrm>
            <a:off x="2237802" y="3896531"/>
            <a:ext cx="995981" cy="25254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철거 반납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9D82D8E3-BBAA-4264-85BA-0B18E256D61A}"/>
              </a:ext>
            </a:extLst>
          </p:cNvPr>
          <p:cNvSpPr/>
          <p:nvPr/>
        </p:nvSpPr>
        <p:spPr>
          <a:xfrm>
            <a:off x="884052" y="3896530"/>
            <a:ext cx="995981" cy="25254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입고</a:t>
            </a:r>
          </a:p>
        </p:txBody>
      </p:sp>
      <p:sp>
        <p:nvSpPr>
          <p:cNvPr id="111" name="순서도: 수행의 시작/종료 110">
            <a:extLst>
              <a:ext uri="{FF2B5EF4-FFF2-40B4-BE49-F238E27FC236}">
                <a16:creationId xmlns:a16="http://schemas.microsoft.com/office/drawing/2014/main" id="{7DAB0EEE-02DE-4B21-8FC1-E0DCF71DF177}"/>
              </a:ext>
            </a:extLst>
          </p:cNvPr>
          <p:cNvSpPr/>
          <p:nvPr/>
        </p:nvSpPr>
        <p:spPr>
          <a:xfrm>
            <a:off x="884052" y="3512921"/>
            <a:ext cx="995981" cy="252549"/>
          </a:xfrm>
          <a:prstGeom prst="flowChartTerminator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녹화기</a:t>
            </a:r>
            <a:r>
              <a:rPr lang="en-US" altLang="ko-KR" sz="8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 삭제</a:t>
            </a: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2E531EE1-A74B-4BFA-BBEE-49E1EC571F6C}"/>
              </a:ext>
            </a:extLst>
          </p:cNvPr>
          <p:cNvCxnSpPr>
            <a:cxnSpLocks/>
            <a:stCxn id="104" idx="1"/>
            <a:endCxn id="105" idx="3"/>
          </p:cNvCxnSpPr>
          <p:nvPr/>
        </p:nvCxnSpPr>
        <p:spPr>
          <a:xfrm flipH="1">
            <a:off x="5941283" y="4022805"/>
            <a:ext cx="357768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B1AB0E1F-B68A-40B0-AC53-0EB311B06BE1}"/>
              </a:ext>
            </a:extLst>
          </p:cNvPr>
          <p:cNvCxnSpPr>
            <a:cxnSpLocks/>
            <a:stCxn id="105" idx="1"/>
            <a:endCxn id="109" idx="3"/>
          </p:cNvCxnSpPr>
          <p:nvPr/>
        </p:nvCxnSpPr>
        <p:spPr>
          <a:xfrm flipH="1">
            <a:off x="3233783" y="4022805"/>
            <a:ext cx="1711519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5C33F131-49E1-49D5-ABBD-39FEAAF93EF6}"/>
              </a:ext>
            </a:extLst>
          </p:cNvPr>
          <p:cNvCxnSpPr>
            <a:cxnSpLocks/>
            <a:stCxn id="109" idx="1"/>
            <a:endCxn id="110" idx="3"/>
          </p:cNvCxnSpPr>
          <p:nvPr/>
        </p:nvCxnSpPr>
        <p:spPr>
          <a:xfrm flipH="1" flipV="1">
            <a:off x="1880033" y="4022805"/>
            <a:ext cx="357769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1433C0E6-F10F-49AE-A598-634597D3A8A9}"/>
              </a:ext>
            </a:extLst>
          </p:cNvPr>
          <p:cNvCxnSpPr>
            <a:cxnSpLocks/>
            <a:stCxn id="110" idx="0"/>
            <a:endCxn id="111" idx="2"/>
          </p:cNvCxnSpPr>
          <p:nvPr/>
        </p:nvCxnSpPr>
        <p:spPr>
          <a:xfrm flipV="1">
            <a:off x="1382043" y="3765470"/>
            <a:ext cx="0" cy="13106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5047E7DB-DA96-4406-81BE-17CB9D55703E}"/>
              </a:ext>
            </a:extLst>
          </p:cNvPr>
          <p:cNvSpPr txBox="1"/>
          <p:nvPr/>
        </p:nvSpPr>
        <p:spPr>
          <a:xfrm>
            <a:off x="4229872" y="1653524"/>
            <a:ext cx="1585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800" dirty="0">
                <a:solidFill>
                  <a:srgbClr val="344BF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녹화기 </a:t>
            </a:r>
            <a:r>
              <a:rPr lang="en-US" altLang="ko-KR" sz="800" dirty="0">
                <a:solidFill>
                  <a:srgbClr val="344BF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 </a:t>
            </a:r>
            <a:r>
              <a:rPr lang="ko-KR" altLang="en-US" sz="800" dirty="0">
                <a:solidFill>
                  <a:srgbClr val="344BF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랜덤 생성</a:t>
            </a:r>
            <a:endParaRPr lang="en-US" altLang="ko-KR" sz="800" dirty="0">
              <a:solidFill>
                <a:srgbClr val="344BF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800" dirty="0">
                <a:solidFill>
                  <a:srgbClr val="344BF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녹화기 공통 </a:t>
            </a:r>
            <a:r>
              <a:rPr lang="en-US" altLang="ko-KR" sz="800" dirty="0">
                <a:solidFill>
                  <a:srgbClr val="344BF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PW </a:t>
            </a:r>
            <a:r>
              <a:rPr lang="ko-KR" altLang="en-US" sz="800" dirty="0">
                <a:solidFill>
                  <a:srgbClr val="344BF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 금지</a:t>
            </a:r>
            <a:endParaRPr lang="en-US" altLang="ko-KR" sz="800" dirty="0">
              <a:solidFill>
                <a:srgbClr val="344BF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ACF6F2A-5A40-4980-9D41-DAB753044AA6}"/>
              </a:ext>
            </a:extLst>
          </p:cNvPr>
          <p:cNvSpPr txBox="1"/>
          <p:nvPr/>
        </p:nvSpPr>
        <p:spPr>
          <a:xfrm>
            <a:off x="7332310" y="1329026"/>
            <a:ext cx="16321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800" dirty="0">
                <a:solidFill>
                  <a:srgbClr val="344BF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본인 인증 후 </a:t>
            </a:r>
            <a:r>
              <a:rPr lang="en-US" altLang="ko-KR" sz="800" dirty="0">
                <a:solidFill>
                  <a:srgbClr val="344BF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PW </a:t>
            </a:r>
            <a:r>
              <a:rPr lang="ko-KR" altLang="en-US" sz="800" dirty="0">
                <a:solidFill>
                  <a:srgbClr val="344BF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직접 설정</a:t>
            </a:r>
            <a:endParaRPr lang="en-US" altLang="ko-KR" sz="800" dirty="0">
              <a:solidFill>
                <a:srgbClr val="344BF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CB819E1-3F8C-4904-8CBF-ED93F9B0C1BC}"/>
              </a:ext>
            </a:extLst>
          </p:cNvPr>
          <p:cNvSpPr txBox="1"/>
          <p:nvPr/>
        </p:nvSpPr>
        <p:spPr>
          <a:xfrm>
            <a:off x="5534915" y="1995103"/>
            <a:ext cx="2117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800" dirty="0">
                <a:solidFill>
                  <a:srgbClr val="344BF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영상접속 시 녹화기 </a:t>
            </a:r>
            <a:r>
              <a:rPr lang="en-US" altLang="ko-KR" sz="800" dirty="0">
                <a:solidFill>
                  <a:srgbClr val="344BF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ID/PW,</a:t>
            </a:r>
            <a:r>
              <a:rPr lang="ko-KR" altLang="en-US" sz="800" dirty="0">
                <a:solidFill>
                  <a:srgbClr val="344BF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dirty="0">
                <a:solidFill>
                  <a:srgbClr val="344BF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MAC </a:t>
            </a:r>
            <a:r>
              <a:rPr lang="ko-KR" altLang="en-US" sz="800" dirty="0">
                <a:solidFill>
                  <a:srgbClr val="344BF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체크</a:t>
            </a:r>
            <a:endParaRPr lang="en-US" altLang="ko-KR" sz="800" dirty="0">
              <a:solidFill>
                <a:srgbClr val="344BF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800" dirty="0">
                <a:solidFill>
                  <a:srgbClr val="344BF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 스마트폰 로그인 시 푸시 알림 전송</a:t>
            </a:r>
            <a:endParaRPr lang="en-US" altLang="ko-KR" sz="800" dirty="0">
              <a:solidFill>
                <a:srgbClr val="344BF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04A40EE-3B50-475B-8C79-DE91522D071D}"/>
              </a:ext>
            </a:extLst>
          </p:cNvPr>
          <p:cNvSpPr txBox="1"/>
          <p:nvPr/>
        </p:nvSpPr>
        <p:spPr>
          <a:xfrm>
            <a:off x="805358" y="3292997"/>
            <a:ext cx="28648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800" dirty="0">
                <a:solidFill>
                  <a:srgbClr val="344BF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뷰가드 서버에서 일괄 </a:t>
            </a:r>
            <a:r>
              <a:rPr lang="en-US" altLang="ko-KR" sz="800" dirty="0">
                <a:solidFill>
                  <a:srgbClr val="344BF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UID/MAC </a:t>
            </a:r>
            <a:r>
              <a:rPr lang="ko-KR" altLang="en-US" sz="800" dirty="0">
                <a:solidFill>
                  <a:srgbClr val="344BF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 삭제</a:t>
            </a:r>
            <a:r>
              <a:rPr lang="en-US" altLang="ko-KR" sz="800" dirty="0">
                <a:solidFill>
                  <a:srgbClr val="344BF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dirty="0">
                <a:solidFill>
                  <a:srgbClr val="344BF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누락 개선</a:t>
            </a:r>
            <a:r>
              <a:rPr lang="en-US" altLang="ko-KR" sz="800" dirty="0">
                <a:solidFill>
                  <a:srgbClr val="344BF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800" dirty="0">
                <a:solidFill>
                  <a:srgbClr val="344BF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800" dirty="0">
              <a:solidFill>
                <a:srgbClr val="344BF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6FAB785E-CA37-4C9A-BB36-C9E7F373EDF0}"/>
              </a:ext>
            </a:extLst>
          </p:cNvPr>
          <p:cNvSpPr/>
          <p:nvPr/>
        </p:nvSpPr>
        <p:spPr>
          <a:xfrm>
            <a:off x="327958" y="1155398"/>
            <a:ext cx="448906" cy="1055709"/>
          </a:xfrm>
          <a:prstGeom prst="roundRect">
            <a:avLst>
              <a:gd name="adj" fmla="val 800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12700" dist="254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kern="0" dirty="0">
                <a:solidFill>
                  <a:prstClr val="black"/>
                </a:solidFill>
              </a:rPr>
              <a:t>신품</a:t>
            </a:r>
            <a:endParaRPr kumimoji="0" lang="en-US" altLang="ko-KR" sz="900" b="1" kern="0" dirty="0">
              <a:solidFill>
                <a:prstClr val="black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kern="0" dirty="0">
                <a:solidFill>
                  <a:prstClr val="black"/>
                </a:solidFill>
              </a:rPr>
              <a:t>&amp;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kern="0" dirty="0">
                <a:solidFill>
                  <a:prstClr val="black"/>
                </a:solidFill>
              </a:rPr>
              <a:t>양품</a:t>
            </a:r>
            <a:endParaRPr lang="en-US" altLang="ko-KR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A20B8810-57AE-4B09-9CF5-8779AB27A15D}"/>
              </a:ext>
            </a:extLst>
          </p:cNvPr>
          <p:cNvSpPr/>
          <p:nvPr/>
        </p:nvSpPr>
        <p:spPr>
          <a:xfrm>
            <a:off x="327958" y="2303206"/>
            <a:ext cx="448906" cy="765753"/>
          </a:xfrm>
          <a:prstGeom prst="roundRect">
            <a:avLst>
              <a:gd name="adj" fmla="val 800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12700" dist="254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kern="0" dirty="0">
                <a:solidFill>
                  <a:prstClr val="black"/>
                </a:solidFill>
              </a:rPr>
              <a:t>AS</a:t>
            </a:r>
            <a:endParaRPr lang="en-US" altLang="ko-KR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8FBB86A3-E84B-4DAA-8A22-7B042D78D615}"/>
              </a:ext>
            </a:extLst>
          </p:cNvPr>
          <p:cNvSpPr/>
          <p:nvPr/>
        </p:nvSpPr>
        <p:spPr>
          <a:xfrm>
            <a:off x="332457" y="3161058"/>
            <a:ext cx="448906" cy="252549"/>
          </a:xfrm>
          <a:prstGeom prst="roundRect">
            <a:avLst>
              <a:gd name="adj" fmla="val 800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12700" dist="254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endParaRPr lang="en-US" altLang="ko-KR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C3D42AD6-D496-40D8-B0F8-1DE9A077950B}"/>
              </a:ext>
            </a:extLst>
          </p:cNvPr>
          <p:cNvSpPr/>
          <p:nvPr/>
        </p:nvSpPr>
        <p:spPr>
          <a:xfrm>
            <a:off x="335563" y="3505706"/>
            <a:ext cx="448906" cy="642157"/>
          </a:xfrm>
          <a:prstGeom prst="roundRect">
            <a:avLst>
              <a:gd name="adj" fmla="val 800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12700" dist="254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해지</a:t>
            </a:r>
            <a:endParaRPr lang="en-US" altLang="ko-KR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3" name="순서도: 수행의 시작/종료 132">
            <a:extLst>
              <a:ext uri="{FF2B5EF4-FFF2-40B4-BE49-F238E27FC236}">
                <a16:creationId xmlns:a16="http://schemas.microsoft.com/office/drawing/2014/main" id="{ED252237-B108-44AA-BD4A-6FDE0CE6700E}"/>
              </a:ext>
            </a:extLst>
          </p:cNvPr>
          <p:cNvSpPr/>
          <p:nvPr/>
        </p:nvSpPr>
        <p:spPr>
          <a:xfrm>
            <a:off x="7634902" y="4773326"/>
            <a:ext cx="995981" cy="252549"/>
          </a:xfrm>
          <a:prstGeom prst="flowChartTerminator">
            <a:avLst/>
          </a:prstGeom>
          <a:solidFill>
            <a:sysClr val="window" lastClr="FFFFFF"/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계약 변경</a:t>
            </a: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AA56BA72-E63B-4887-92F0-CFD4959FA61E}"/>
              </a:ext>
            </a:extLst>
          </p:cNvPr>
          <p:cNvSpPr/>
          <p:nvPr/>
        </p:nvSpPr>
        <p:spPr>
          <a:xfrm>
            <a:off x="7653432" y="5079986"/>
            <a:ext cx="995981" cy="252549"/>
          </a:xfrm>
          <a:prstGeom prst="rect">
            <a:avLst/>
          </a:prstGeom>
          <a:solidFill>
            <a:schemeClr val="bg1">
              <a:alpha val="1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7E74FC08-A58F-43F4-8EF7-B7D889FE1BA3}"/>
              </a:ext>
            </a:extLst>
          </p:cNvPr>
          <p:cNvSpPr/>
          <p:nvPr/>
        </p:nvSpPr>
        <p:spPr>
          <a:xfrm>
            <a:off x="3587816" y="5373216"/>
            <a:ext cx="995981" cy="252549"/>
          </a:xfrm>
          <a:prstGeom prst="rect">
            <a:avLst/>
          </a:prstGeom>
          <a:solidFill>
            <a:schemeClr val="bg1">
              <a:alpha val="1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고객정보 조회</a:t>
            </a: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2BF20354-1590-41E3-B67D-F510190ABEFA}"/>
              </a:ext>
            </a:extLst>
          </p:cNvPr>
          <p:cNvSpPr/>
          <p:nvPr/>
        </p:nvSpPr>
        <p:spPr>
          <a:xfrm>
            <a:off x="3587816" y="5820507"/>
            <a:ext cx="995981" cy="252549"/>
          </a:xfrm>
          <a:prstGeom prst="rect">
            <a:avLst/>
          </a:prstGeom>
          <a:solidFill>
            <a:schemeClr val="bg1">
              <a:alpha val="1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신규 </a:t>
            </a:r>
            <a:r>
              <a:rPr lang="en-US" altLang="ko-KR" sz="8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</a:t>
            </a:r>
          </a:p>
          <a:p>
            <a:pPr algn="ctr"/>
            <a:r>
              <a:rPr lang="ko-KR" altLang="en-US" sz="8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56D89613-C62D-479F-A0B8-92D8EEA9FF17}"/>
              </a:ext>
            </a:extLst>
          </p:cNvPr>
          <p:cNvSpPr/>
          <p:nvPr/>
        </p:nvSpPr>
        <p:spPr>
          <a:xfrm>
            <a:off x="3587816" y="6267332"/>
            <a:ext cx="995981" cy="252549"/>
          </a:xfrm>
          <a:prstGeom prst="rect">
            <a:avLst/>
          </a:prstGeom>
          <a:solidFill>
            <a:schemeClr val="bg1">
              <a:alpha val="1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신규 </a:t>
            </a:r>
            <a:r>
              <a:rPr lang="en-US" altLang="ko-KR" sz="8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ko-KR" altLang="en-US" sz="8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endParaRPr lang="en-US" altLang="ko-KR" sz="8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8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회선</a:t>
            </a:r>
            <a:r>
              <a:rPr lang="en-US" altLang="ko-KR" sz="8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 </a:t>
            </a:r>
            <a:r>
              <a:rPr lang="ko-KR" altLang="en-US" sz="8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8E1FA59A-1B84-4635-B396-CAC31F5381BB}"/>
              </a:ext>
            </a:extLst>
          </p:cNvPr>
          <p:cNvSpPr/>
          <p:nvPr/>
        </p:nvSpPr>
        <p:spPr>
          <a:xfrm>
            <a:off x="4943740" y="4442237"/>
            <a:ext cx="997022" cy="25254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BP/TSE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B8720AA0-5513-4200-BD91-308D9A93C036}"/>
              </a:ext>
            </a:extLst>
          </p:cNvPr>
          <p:cNvSpPr/>
          <p:nvPr/>
        </p:nvSpPr>
        <p:spPr>
          <a:xfrm>
            <a:off x="7649888" y="4442237"/>
            <a:ext cx="997022" cy="25254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 고객</a:t>
            </a: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EDFF175D-7834-43C2-BC0A-5C9B89519019}"/>
              </a:ext>
            </a:extLst>
          </p:cNvPr>
          <p:cNvSpPr/>
          <p:nvPr/>
        </p:nvSpPr>
        <p:spPr>
          <a:xfrm>
            <a:off x="3590511" y="4442237"/>
            <a:ext cx="997022" cy="25254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r>
              <a:rPr lang="en-US" altLang="ko-KR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언택</a:t>
            </a:r>
            <a:r>
              <a:rPr lang="en-US" altLang="ko-KR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58432B84-CAF0-42B5-BB60-B7887BFEEE17}"/>
              </a:ext>
            </a:extLst>
          </p:cNvPr>
          <p:cNvSpPr/>
          <p:nvPr/>
        </p:nvSpPr>
        <p:spPr>
          <a:xfrm>
            <a:off x="4941780" y="4774577"/>
            <a:ext cx="995981" cy="252549"/>
          </a:xfrm>
          <a:prstGeom prst="rect">
            <a:avLst/>
          </a:prstGeom>
          <a:solidFill>
            <a:schemeClr val="bg1">
              <a:alpha val="1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Task </a:t>
            </a:r>
            <a:r>
              <a:rPr lang="ko-KR" altLang="en-US" sz="8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전달</a:t>
            </a:r>
          </a:p>
        </p:txBody>
      </p: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E6999541-F948-47CC-AB2D-4349A5FAA282}"/>
              </a:ext>
            </a:extLst>
          </p:cNvPr>
          <p:cNvCxnSpPr>
            <a:cxnSpLocks/>
            <a:stCxn id="133" idx="1"/>
            <a:endCxn id="144" idx="3"/>
          </p:cNvCxnSpPr>
          <p:nvPr/>
        </p:nvCxnSpPr>
        <p:spPr>
          <a:xfrm flipH="1">
            <a:off x="5937761" y="4899601"/>
            <a:ext cx="1697141" cy="125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280FD574-AC8F-4253-AB54-ADED583E4B2B}"/>
              </a:ext>
            </a:extLst>
          </p:cNvPr>
          <p:cNvCxnSpPr>
            <a:cxnSpLocks/>
            <a:stCxn id="137" idx="2"/>
            <a:endCxn id="138" idx="0"/>
          </p:cNvCxnSpPr>
          <p:nvPr/>
        </p:nvCxnSpPr>
        <p:spPr>
          <a:xfrm>
            <a:off x="4085807" y="5625765"/>
            <a:ext cx="0" cy="19474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DCF479A5-DD10-4EBA-9130-5DB0C5793A40}"/>
              </a:ext>
            </a:extLst>
          </p:cNvPr>
          <p:cNvCxnSpPr>
            <a:cxnSpLocks/>
            <a:stCxn id="138" idx="2"/>
            <a:endCxn id="139" idx="0"/>
          </p:cNvCxnSpPr>
          <p:nvPr/>
        </p:nvCxnSpPr>
        <p:spPr>
          <a:xfrm>
            <a:off x="4085807" y="6073056"/>
            <a:ext cx="0" cy="19427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0BA99F33-989D-4B3B-85A8-65F3DC03F240}"/>
              </a:ext>
            </a:extLst>
          </p:cNvPr>
          <p:cNvSpPr/>
          <p:nvPr/>
        </p:nvSpPr>
        <p:spPr>
          <a:xfrm>
            <a:off x="7659154" y="6267332"/>
            <a:ext cx="997022" cy="25254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영상 모니터링</a:t>
            </a:r>
          </a:p>
        </p:txBody>
      </p: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8B174EE7-4385-4116-AB91-12E5214D85C2}"/>
              </a:ext>
            </a:extLst>
          </p:cNvPr>
          <p:cNvCxnSpPr>
            <a:cxnSpLocks/>
            <a:stCxn id="139" idx="3"/>
            <a:endCxn id="160" idx="1"/>
          </p:cNvCxnSpPr>
          <p:nvPr/>
        </p:nvCxnSpPr>
        <p:spPr>
          <a:xfrm>
            <a:off x="4583797" y="6393607"/>
            <a:ext cx="307535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폭발: 8pt 51">
            <a:extLst>
              <a:ext uri="{FF2B5EF4-FFF2-40B4-BE49-F238E27FC236}">
                <a16:creationId xmlns:a16="http://schemas.microsoft.com/office/drawing/2014/main" id="{45CF4017-C07B-42A6-AFAE-30F63180181B}"/>
              </a:ext>
            </a:extLst>
          </p:cNvPr>
          <p:cNvSpPr/>
          <p:nvPr/>
        </p:nvSpPr>
        <p:spPr>
          <a:xfrm>
            <a:off x="6120167" y="3699290"/>
            <a:ext cx="395915" cy="395915"/>
          </a:xfrm>
          <a:prstGeom prst="irregularSeal1">
            <a:avLst/>
          </a:prstGeom>
          <a:noFill/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9" name="폭발: 8pt 51">
            <a:extLst>
              <a:ext uri="{FF2B5EF4-FFF2-40B4-BE49-F238E27FC236}">
                <a16:creationId xmlns:a16="http://schemas.microsoft.com/office/drawing/2014/main" id="{C52C182D-63FB-40C5-B504-53820B7195ED}"/>
              </a:ext>
            </a:extLst>
          </p:cNvPr>
          <p:cNvSpPr/>
          <p:nvPr/>
        </p:nvSpPr>
        <p:spPr>
          <a:xfrm>
            <a:off x="4766417" y="3695882"/>
            <a:ext cx="395915" cy="395915"/>
          </a:xfrm>
          <a:prstGeom prst="irregularSeal1">
            <a:avLst/>
          </a:prstGeom>
          <a:noFill/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0" name="폭발: 8pt 51">
            <a:extLst>
              <a:ext uri="{FF2B5EF4-FFF2-40B4-BE49-F238E27FC236}">
                <a16:creationId xmlns:a16="http://schemas.microsoft.com/office/drawing/2014/main" id="{9DA76C66-052F-4EE5-958A-6FC8B375A5BF}"/>
              </a:ext>
            </a:extLst>
          </p:cNvPr>
          <p:cNvSpPr/>
          <p:nvPr/>
        </p:nvSpPr>
        <p:spPr>
          <a:xfrm>
            <a:off x="7472460" y="2955145"/>
            <a:ext cx="395915" cy="395915"/>
          </a:xfrm>
          <a:prstGeom prst="irregularSeal1">
            <a:avLst/>
          </a:prstGeom>
          <a:noFill/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1" name="폭발: 8pt 51">
            <a:extLst>
              <a:ext uri="{FF2B5EF4-FFF2-40B4-BE49-F238E27FC236}">
                <a16:creationId xmlns:a16="http://schemas.microsoft.com/office/drawing/2014/main" id="{5B38B904-CDA9-4720-93C8-3558480DEFCA}"/>
              </a:ext>
            </a:extLst>
          </p:cNvPr>
          <p:cNvSpPr/>
          <p:nvPr/>
        </p:nvSpPr>
        <p:spPr>
          <a:xfrm>
            <a:off x="3389858" y="5692059"/>
            <a:ext cx="395915" cy="395915"/>
          </a:xfrm>
          <a:prstGeom prst="irregularSeal1">
            <a:avLst/>
          </a:prstGeom>
          <a:noFill/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9C1082C8-DA70-4AFE-9F71-0BDE8764207A}"/>
              </a:ext>
            </a:extLst>
          </p:cNvPr>
          <p:cNvSpPr/>
          <p:nvPr/>
        </p:nvSpPr>
        <p:spPr>
          <a:xfrm>
            <a:off x="6298530" y="4436836"/>
            <a:ext cx="997022" cy="25254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 사업장</a:t>
            </a: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C97418EE-6A98-4FD2-8E37-D88313EA0B57}"/>
              </a:ext>
            </a:extLst>
          </p:cNvPr>
          <p:cNvSpPr/>
          <p:nvPr/>
        </p:nvSpPr>
        <p:spPr>
          <a:xfrm>
            <a:off x="6294700" y="5079986"/>
            <a:ext cx="995981" cy="25254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녹화기 점검</a:t>
            </a:r>
          </a:p>
        </p:txBody>
      </p: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6340EA64-523A-4EC7-9396-CE965D72788B}"/>
              </a:ext>
            </a:extLst>
          </p:cNvPr>
          <p:cNvCxnSpPr>
            <a:cxnSpLocks/>
            <a:stCxn id="144" idx="2"/>
            <a:endCxn id="173" idx="1"/>
          </p:cNvCxnSpPr>
          <p:nvPr/>
        </p:nvCxnSpPr>
        <p:spPr>
          <a:xfrm rot="16200000" flipH="1">
            <a:off x="5777668" y="4689228"/>
            <a:ext cx="179135" cy="854929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연결선: 꺾임 186">
            <a:extLst>
              <a:ext uri="{FF2B5EF4-FFF2-40B4-BE49-F238E27FC236}">
                <a16:creationId xmlns:a16="http://schemas.microsoft.com/office/drawing/2014/main" id="{C7133E6B-A085-484B-B691-342699A51629}"/>
              </a:ext>
            </a:extLst>
          </p:cNvPr>
          <p:cNvCxnSpPr>
            <a:cxnSpLocks/>
            <a:stCxn id="134" idx="2"/>
            <a:endCxn id="137" idx="3"/>
          </p:cNvCxnSpPr>
          <p:nvPr/>
        </p:nvCxnSpPr>
        <p:spPr>
          <a:xfrm rot="5400000">
            <a:off x="6284132" y="3632200"/>
            <a:ext cx="166956" cy="3567626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24A5216F-EF94-4217-9687-5F4C74F2FA05}"/>
              </a:ext>
            </a:extLst>
          </p:cNvPr>
          <p:cNvSpPr txBox="1"/>
          <p:nvPr/>
        </p:nvSpPr>
        <p:spPr>
          <a:xfrm>
            <a:off x="4766417" y="5625765"/>
            <a:ext cx="3848455" cy="43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rgbClr val="344BF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N</a:t>
            </a:r>
            <a:r>
              <a:rPr lang="ko-KR" altLang="en-US" sz="800" dirty="0">
                <a:solidFill>
                  <a:srgbClr val="344BF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 뷰가드 고객은 </a:t>
            </a:r>
            <a:r>
              <a:rPr lang="en-US" altLang="ko-KR" sz="800" dirty="0">
                <a:solidFill>
                  <a:srgbClr val="344BF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SIS </a:t>
            </a:r>
            <a:r>
              <a:rPr lang="ko-KR" altLang="en-US" sz="800" dirty="0">
                <a:solidFill>
                  <a:srgbClr val="344BF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시스템에 회선 </a:t>
            </a:r>
            <a:r>
              <a:rPr lang="en-US" altLang="ko-KR" sz="800" dirty="0">
                <a:solidFill>
                  <a:srgbClr val="344BF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ko-KR" altLang="en-US" sz="800" dirty="0">
                <a:solidFill>
                  <a:srgbClr val="344BF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등록되어 있는 고객만 등록 가능</a:t>
            </a:r>
            <a:r>
              <a:rPr lang="en-US" altLang="ko-KR" sz="800" dirty="0">
                <a:solidFill>
                  <a:srgbClr val="344BF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800" dirty="0">
                <a:solidFill>
                  <a:srgbClr val="344BF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endParaRPr lang="en-US" altLang="ko-KR" sz="800" dirty="0">
              <a:solidFill>
                <a:srgbClr val="344BF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rgbClr val="344BF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800" dirty="0">
                <a:solidFill>
                  <a:srgbClr val="344BF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신규 개통은 불가하고 오직 명의 변경만 가능</a:t>
            </a:r>
          </a:p>
        </p:txBody>
      </p: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6DF9409D-7C15-4BCB-82BD-67B98A389BAC}"/>
              </a:ext>
            </a:extLst>
          </p:cNvPr>
          <p:cNvCxnSpPr>
            <a:cxnSpLocks/>
            <a:stCxn id="173" idx="3"/>
            <a:endCxn id="134" idx="1"/>
          </p:cNvCxnSpPr>
          <p:nvPr/>
        </p:nvCxnSpPr>
        <p:spPr>
          <a:xfrm>
            <a:off x="7290681" y="5206261"/>
            <a:ext cx="362751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id="{F6FBF748-B88E-4B58-9836-07FB80A2C974}"/>
              </a:ext>
            </a:extLst>
          </p:cNvPr>
          <p:cNvCxnSpPr/>
          <p:nvPr/>
        </p:nvCxnSpPr>
        <p:spPr>
          <a:xfrm>
            <a:off x="358709" y="4295432"/>
            <a:ext cx="86057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사각형: 둥근 모서리 202">
            <a:extLst>
              <a:ext uri="{FF2B5EF4-FFF2-40B4-BE49-F238E27FC236}">
                <a16:creationId xmlns:a16="http://schemas.microsoft.com/office/drawing/2014/main" id="{3393388C-2FBD-4754-B9EE-BC0D55AF2350}"/>
              </a:ext>
            </a:extLst>
          </p:cNvPr>
          <p:cNvSpPr/>
          <p:nvPr/>
        </p:nvSpPr>
        <p:spPr>
          <a:xfrm>
            <a:off x="347136" y="5018969"/>
            <a:ext cx="2651065" cy="252549"/>
          </a:xfrm>
          <a:prstGeom prst="roundRect">
            <a:avLst>
              <a:gd name="adj" fmla="val 5378"/>
            </a:avLst>
          </a:prstGeom>
          <a:solidFill>
            <a:srgbClr val="ED7D31">
              <a:alpha val="1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√ </a:t>
            </a:r>
            <a:r>
              <a:rPr kumimoji="0" lang="ko-KR" altLang="en-US" sz="900" b="1" i="0" u="none" strike="noStrike" kern="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rial" charset="0"/>
              </a:rPr>
              <a:t>철거자재 재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맑은 고딕 Semilight" panose="020B0502040204020203" pitchFamily="50" charset="-127"/>
              </a:rPr>
              <a:t> </a:t>
            </a: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맑은 고딕 Semilight" panose="020B0502040204020203" pitchFamily="50" charset="-127"/>
              </a:rPr>
              <a:t>사용 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맑은 고딕 Semilight" panose="020B0502040204020203" pitchFamily="50" charset="-127"/>
              </a:rPr>
              <a:t>– </a:t>
            </a: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맑은 고딕 Semilight" panose="020B0502040204020203" pitchFamily="50" charset="-127"/>
              </a:rPr>
              <a:t>원천적 사용불가 설계 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204" name="사각형: 둥근 모서리 203">
            <a:extLst>
              <a:ext uri="{FF2B5EF4-FFF2-40B4-BE49-F238E27FC236}">
                <a16:creationId xmlns:a16="http://schemas.microsoft.com/office/drawing/2014/main" id="{B69B6DC3-96B3-44EE-B6AC-727E21814B2E}"/>
              </a:ext>
            </a:extLst>
          </p:cNvPr>
          <p:cNvSpPr/>
          <p:nvPr/>
        </p:nvSpPr>
        <p:spPr>
          <a:xfrm>
            <a:off x="327957" y="4653136"/>
            <a:ext cx="2681817" cy="226085"/>
          </a:xfrm>
          <a:prstGeom prst="roundRect">
            <a:avLst>
              <a:gd name="adj" fmla="val 50000"/>
            </a:avLst>
          </a:prstGeom>
          <a:solidFill>
            <a:schemeClr val="bg1">
              <a:alpha val="1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+mn-cs"/>
              </a:rPr>
              <a:t>이슈 진단</a:t>
            </a:r>
            <a:endParaRPr kumimoji="0" lang="en-US" altLang="ko-KR" sz="11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 Semilight" panose="020B0502040204020203" pitchFamily="50" charset="-127"/>
              <a:ea typeface="맑은 고딕 Semilight" panose="020B0502040204020203" pitchFamily="50" charset="-127"/>
              <a:cs typeface="+mn-cs"/>
            </a:endParaRPr>
          </a:p>
        </p:txBody>
      </p:sp>
      <p:sp>
        <p:nvSpPr>
          <p:cNvPr id="205" name="사각형: 둥근 모서리 204">
            <a:extLst>
              <a:ext uri="{FF2B5EF4-FFF2-40B4-BE49-F238E27FC236}">
                <a16:creationId xmlns:a16="http://schemas.microsoft.com/office/drawing/2014/main" id="{70A8753F-B0C7-4FAB-ABE2-84EE47F68C72}"/>
              </a:ext>
            </a:extLst>
          </p:cNvPr>
          <p:cNvSpPr/>
          <p:nvPr/>
        </p:nvSpPr>
        <p:spPr>
          <a:xfrm>
            <a:off x="347136" y="5377519"/>
            <a:ext cx="2651065" cy="252549"/>
          </a:xfrm>
          <a:prstGeom prst="roundRect">
            <a:avLst>
              <a:gd name="adj" fmla="val 5378"/>
            </a:avLst>
          </a:prstGeom>
          <a:solidFill>
            <a:srgbClr val="ED7D31">
              <a:alpha val="1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lvl="0">
              <a:defRPr/>
            </a:pPr>
            <a:r>
              <a:rPr lang="en-US" altLang="ko-KR" sz="900" b="1" dirty="0">
                <a:ln>
                  <a:solidFill>
                    <a:srgbClr val="4472C4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√ </a:t>
            </a:r>
            <a:r>
              <a:rPr kumimoji="0"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계약 변경 시 기존 웹 </a:t>
            </a:r>
            <a:r>
              <a:rPr kumimoji="0"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ID/PW </a:t>
            </a:r>
            <a:r>
              <a:rPr kumimoji="0"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재 사용</a:t>
            </a:r>
            <a:r>
              <a:rPr kumimoji="0"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_ </a:t>
            </a:r>
            <a:r>
              <a:rPr kumimoji="0"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개선</a:t>
            </a:r>
            <a:endParaRPr kumimoji="0" lang="ko-KR" altLang="en-US" sz="9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206" name="사각형: 둥근 모서리 205">
            <a:extLst>
              <a:ext uri="{FF2B5EF4-FFF2-40B4-BE49-F238E27FC236}">
                <a16:creationId xmlns:a16="http://schemas.microsoft.com/office/drawing/2014/main" id="{7E110CFE-A7B1-46CC-8A8D-A5B819B912EE}"/>
              </a:ext>
            </a:extLst>
          </p:cNvPr>
          <p:cNvSpPr/>
          <p:nvPr/>
        </p:nvSpPr>
        <p:spPr>
          <a:xfrm>
            <a:off x="347136" y="5766516"/>
            <a:ext cx="2651065" cy="252549"/>
          </a:xfrm>
          <a:prstGeom prst="roundRect">
            <a:avLst>
              <a:gd name="adj" fmla="val 5378"/>
            </a:avLst>
          </a:prstGeom>
          <a:solidFill>
            <a:srgbClr val="ED7D31">
              <a:alpha val="1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lvl="0">
              <a:defRPr/>
            </a:pPr>
            <a:r>
              <a:rPr lang="en-US" altLang="ko-KR" sz="900" b="1" dirty="0">
                <a:ln>
                  <a:solidFill>
                    <a:srgbClr val="4472C4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√ N </a:t>
            </a:r>
            <a:r>
              <a:rPr lang="ko-KR" altLang="en-US" sz="900" b="1" dirty="0">
                <a:ln>
                  <a:solidFill>
                    <a:srgbClr val="4472C4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장비</a:t>
            </a:r>
            <a:r>
              <a:rPr lang="en-US" altLang="ko-KR" sz="900" b="1" dirty="0">
                <a:ln>
                  <a:solidFill>
                    <a:srgbClr val="4472C4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 </a:t>
            </a:r>
            <a:r>
              <a:rPr lang="ko-KR" altLang="en-US" sz="9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고유번호 중복 체크 기능 없음 </a:t>
            </a:r>
            <a:r>
              <a:rPr lang="en-US" altLang="ko-KR" sz="9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 </a:t>
            </a:r>
            <a:r>
              <a:rPr lang="ko-KR" altLang="en-US" sz="9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 </a:t>
            </a:r>
            <a:endParaRPr kumimoji="0" lang="ko-KR" altLang="en-US" sz="9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215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3FD74F4-263F-4F5B-985B-1C9908A144C3}"/>
              </a:ext>
            </a:extLst>
          </p:cNvPr>
          <p:cNvSpPr/>
          <p:nvPr/>
        </p:nvSpPr>
        <p:spPr>
          <a:xfrm>
            <a:off x="0" y="6165304"/>
            <a:ext cx="9144000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1BEF1B6D-EDD0-46B0-8C4B-4503BA8E5168}"/>
              </a:ext>
            </a:extLst>
          </p:cNvPr>
          <p:cNvSpPr txBox="1">
            <a:spLocks/>
          </p:cNvSpPr>
          <p:nvPr/>
        </p:nvSpPr>
        <p:spPr>
          <a:xfrm>
            <a:off x="271490" y="264068"/>
            <a:ext cx="6872278" cy="42862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sz="2000" dirty="0">
                <a:latin typeface="+mj-lt"/>
                <a:ea typeface="+mn-ea"/>
              </a:rPr>
              <a:t>취약점 개선방안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B5278FA-36D4-4E91-8236-DFA4E8B41B3A}"/>
              </a:ext>
            </a:extLst>
          </p:cNvPr>
          <p:cNvCxnSpPr/>
          <p:nvPr/>
        </p:nvCxnSpPr>
        <p:spPr>
          <a:xfrm>
            <a:off x="209740" y="836712"/>
            <a:ext cx="0" cy="576064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EBFFF3-C11A-4953-8563-6869FEF64533}"/>
              </a:ext>
            </a:extLst>
          </p:cNvPr>
          <p:cNvCxnSpPr/>
          <p:nvPr/>
        </p:nvCxnSpPr>
        <p:spPr>
          <a:xfrm>
            <a:off x="207759" y="1124744"/>
            <a:ext cx="8756729" cy="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99CB692-FC21-43D6-BF29-78BDD6DD7463}"/>
              </a:ext>
            </a:extLst>
          </p:cNvPr>
          <p:cNvCxnSpPr>
            <a:cxnSpLocks/>
          </p:cNvCxnSpPr>
          <p:nvPr/>
        </p:nvCxnSpPr>
        <p:spPr>
          <a:xfrm>
            <a:off x="207759" y="2132856"/>
            <a:ext cx="3788170" cy="0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87491B6-B7B3-4176-B777-10B3BA9D4373}"/>
              </a:ext>
            </a:extLst>
          </p:cNvPr>
          <p:cNvCxnSpPr>
            <a:cxnSpLocks/>
          </p:cNvCxnSpPr>
          <p:nvPr/>
        </p:nvCxnSpPr>
        <p:spPr>
          <a:xfrm>
            <a:off x="235359" y="2982096"/>
            <a:ext cx="3760570" cy="0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FD28B35-93D4-4F0F-A597-C3787EDD8B6B}"/>
              </a:ext>
            </a:extLst>
          </p:cNvPr>
          <p:cNvCxnSpPr>
            <a:cxnSpLocks/>
          </p:cNvCxnSpPr>
          <p:nvPr/>
        </p:nvCxnSpPr>
        <p:spPr>
          <a:xfrm>
            <a:off x="207759" y="4278240"/>
            <a:ext cx="3788170" cy="0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22866ED-93FF-441D-8D2E-870440C36837}"/>
              </a:ext>
            </a:extLst>
          </p:cNvPr>
          <p:cNvCxnSpPr>
            <a:cxnSpLocks/>
          </p:cNvCxnSpPr>
          <p:nvPr/>
        </p:nvCxnSpPr>
        <p:spPr>
          <a:xfrm>
            <a:off x="207759" y="5373216"/>
            <a:ext cx="3788170" cy="0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A7E166B-F467-4384-BD83-16B5FE0EADCF}"/>
              </a:ext>
            </a:extLst>
          </p:cNvPr>
          <p:cNvCxnSpPr/>
          <p:nvPr/>
        </p:nvCxnSpPr>
        <p:spPr>
          <a:xfrm>
            <a:off x="207759" y="6594336"/>
            <a:ext cx="8756729" cy="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F5FBC46-74E4-40EC-B9DE-16CC5A03B184}"/>
              </a:ext>
            </a:extLst>
          </p:cNvPr>
          <p:cNvCxnSpPr/>
          <p:nvPr/>
        </p:nvCxnSpPr>
        <p:spPr>
          <a:xfrm>
            <a:off x="3995936" y="836712"/>
            <a:ext cx="0" cy="576064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52FA44C-F89A-4B52-BB6C-9048C09CA1C8}"/>
              </a:ext>
            </a:extLst>
          </p:cNvPr>
          <p:cNvSpPr txBox="1"/>
          <p:nvPr/>
        </p:nvSpPr>
        <p:spPr>
          <a:xfrm>
            <a:off x="755576" y="836712"/>
            <a:ext cx="26469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취약점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DD122D0-A8EA-48CD-AF4C-FE2634EE55FD}"/>
              </a:ext>
            </a:extLst>
          </p:cNvPr>
          <p:cNvSpPr txBox="1"/>
          <p:nvPr/>
        </p:nvSpPr>
        <p:spPr>
          <a:xfrm>
            <a:off x="4234588" y="836712"/>
            <a:ext cx="32052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개선방안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5090649-CB5B-4771-B781-4C7070890260}"/>
              </a:ext>
            </a:extLst>
          </p:cNvPr>
          <p:cNvSpPr txBox="1"/>
          <p:nvPr/>
        </p:nvSpPr>
        <p:spPr>
          <a:xfrm>
            <a:off x="7711040" y="836712"/>
            <a:ext cx="125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일정 </a:t>
            </a:r>
            <a:r>
              <a:rPr kumimoji="0" lang="en-US" altLang="ko-KR" sz="105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&amp; </a:t>
            </a:r>
            <a:r>
              <a:rPr kumimoji="0" lang="ko-KR" altLang="en-US" sz="105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유관부서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67474AD7-244E-4D79-81A3-32064D964A7D}"/>
              </a:ext>
            </a:extLst>
          </p:cNvPr>
          <p:cNvCxnSpPr/>
          <p:nvPr/>
        </p:nvCxnSpPr>
        <p:spPr>
          <a:xfrm>
            <a:off x="7633508" y="836712"/>
            <a:ext cx="0" cy="576064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3AB8056-F74E-4EDD-B2E1-00F7F218CFCB}"/>
              </a:ext>
            </a:extLst>
          </p:cNvPr>
          <p:cNvSpPr/>
          <p:nvPr/>
        </p:nvSpPr>
        <p:spPr>
          <a:xfrm>
            <a:off x="307006" y="1196752"/>
            <a:ext cx="3550764" cy="799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100"/>
              </a:lnSpc>
              <a:spcBef>
                <a:spcPts val="0"/>
              </a:spcBef>
              <a:spcAft>
                <a:spcPts val="400"/>
              </a:spcAft>
              <a:buClr>
                <a:srgbClr val="0070C0"/>
              </a:buClr>
              <a:buSzPct val="90000"/>
              <a:defRPr/>
            </a:pPr>
            <a:r>
              <a:rPr kumimoji="0" lang="ko-KR" altLang="en-US" sz="850" b="1" u="sng" dirty="0">
                <a:ln>
                  <a:solidFill>
                    <a:prstClr val="white">
                      <a:alpha val="0"/>
                    </a:prst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미 준수</a:t>
            </a:r>
            <a:r>
              <a:rPr kumimoji="0" lang="en-US" altLang="ko-KR" sz="850" b="1" u="sng" dirty="0">
                <a:ln>
                  <a:solidFill>
                    <a:prstClr val="white">
                      <a:alpha val="0"/>
                    </a:prst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ko-KR" altLang="en-US" sz="850" b="1" u="sng" dirty="0">
                <a:ln>
                  <a:solidFill>
                    <a:prstClr val="white">
                      <a:alpha val="0"/>
                    </a:prst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사례 </a:t>
            </a:r>
            <a:r>
              <a:rPr kumimoji="0" lang="en-US" altLang="ko-KR" sz="850" b="1" u="sng" dirty="0">
                <a:ln>
                  <a:solidFill>
                    <a:prstClr val="white">
                      <a:alpha val="0"/>
                    </a:prst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1,2,3)</a:t>
            </a:r>
          </a:p>
          <a:p>
            <a:pPr latinLnBrk="0">
              <a:lnSpc>
                <a:spcPts val="1100"/>
              </a:lnSpc>
              <a:spcBef>
                <a:spcPts val="0"/>
              </a:spcBef>
              <a:spcAft>
                <a:spcPts val="400"/>
              </a:spcAft>
              <a:buClr>
                <a:srgbClr val="0070C0"/>
              </a:buClr>
              <a:buSzPct val="90000"/>
              <a:defRPr/>
            </a:pPr>
            <a:r>
              <a:rPr kumimoji="0" lang="ko-KR" altLang="en-US" sz="850" dirty="0">
                <a:ln>
                  <a:solidFill>
                    <a:prstClr val="white">
                      <a:alpha val="0"/>
                    </a:prst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√ 고객의 뷰가드 백업영상을 </a:t>
            </a:r>
            <a:r>
              <a:rPr kumimoji="0" lang="en-US" altLang="ko-KR" sz="850" dirty="0">
                <a:ln>
                  <a:solidFill>
                    <a:prstClr val="white">
                      <a:alpha val="0"/>
                    </a:prst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BP/TSE</a:t>
            </a:r>
            <a:r>
              <a:rPr kumimoji="0" lang="ko-KR" altLang="en-US" sz="850" dirty="0">
                <a:ln>
                  <a:solidFill>
                    <a:prstClr val="white">
                      <a:alpha val="0"/>
                    </a:prst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가 접근 할 수 있음</a:t>
            </a:r>
            <a:r>
              <a:rPr kumimoji="0" lang="en-US" altLang="ko-KR" sz="850" b="1" dirty="0">
                <a:ln>
                  <a:solidFill>
                    <a:prstClr val="white">
                      <a:alpha val="0"/>
                    </a:prst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(A)</a:t>
            </a:r>
          </a:p>
          <a:p>
            <a:pPr latinLnBrk="0">
              <a:lnSpc>
                <a:spcPts val="1100"/>
              </a:lnSpc>
              <a:spcBef>
                <a:spcPts val="0"/>
              </a:spcBef>
              <a:spcAft>
                <a:spcPts val="400"/>
              </a:spcAft>
              <a:buClr>
                <a:srgbClr val="0070C0"/>
              </a:buClr>
              <a:buSzPct val="90000"/>
              <a:defRPr/>
            </a:pPr>
            <a:r>
              <a:rPr kumimoji="0" lang="ko-KR" altLang="en-US" sz="8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√ 고객의 </a:t>
            </a:r>
            <a:r>
              <a:rPr kumimoji="0" lang="en-US" altLang="ko-KR" sz="8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ID/PW</a:t>
            </a:r>
            <a:r>
              <a:rPr kumimoji="0" lang="ko-KR" altLang="en-US" sz="8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제공하는 경우 원격 </a:t>
            </a:r>
            <a:r>
              <a:rPr kumimoji="0" lang="en-US" altLang="ko-KR" sz="8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A/S </a:t>
            </a:r>
            <a:r>
              <a:rPr kumimoji="0" lang="ko-KR" altLang="en-US" sz="8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처리</a:t>
            </a:r>
            <a:r>
              <a:rPr kumimoji="0" lang="en-US" altLang="ko-KR" sz="8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(’21 10</a:t>
            </a:r>
            <a:r>
              <a:rPr kumimoji="0" lang="ko-KR" altLang="en-US" sz="8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 완료</a:t>
            </a:r>
            <a:r>
              <a:rPr kumimoji="0" lang="en-US" altLang="ko-KR" sz="8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atinLnBrk="0">
              <a:lnSpc>
                <a:spcPts val="1100"/>
              </a:lnSpc>
              <a:spcBef>
                <a:spcPts val="0"/>
              </a:spcBef>
              <a:spcAft>
                <a:spcPts val="400"/>
              </a:spcAft>
              <a:buClr>
                <a:srgbClr val="0070C0"/>
              </a:buClr>
              <a:buSzPct val="90000"/>
              <a:defRPr/>
            </a:pPr>
            <a:r>
              <a:rPr kumimoji="0" lang="ko-KR" altLang="en-US" sz="8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√ 고객의 스마트폰을 고객이 없는 공간에서 사용</a:t>
            </a:r>
            <a:r>
              <a:rPr kumimoji="0" lang="en-US" altLang="ko-KR" sz="8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(’21 10</a:t>
            </a:r>
            <a:r>
              <a:rPr kumimoji="0" lang="ko-KR" altLang="en-US" sz="8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 완료</a:t>
            </a:r>
            <a:r>
              <a:rPr kumimoji="0" lang="en-US" altLang="ko-KR" sz="8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22E9754-AA0D-4826-8A65-B20CFB00CA19}"/>
              </a:ext>
            </a:extLst>
          </p:cNvPr>
          <p:cNvSpPr/>
          <p:nvPr/>
        </p:nvSpPr>
        <p:spPr>
          <a:xfrm>
            <a:off x="307006" y="2216416"/>
            <a:ext cx="3524075" cy="414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lnSpc>
                <a:spcPts val="1100"/>
              </a:lnSpc>
              <a:spcBef>
                <a:spcPts val="0"/>
              </a:spcBef>
              <a:spcAft>
                <a:spcPts val="400"/>
              </a:spcAft>
              <a:buClr>
                <a:srgbClr val="0070C0"/>
              </a:buClr>
              <a:buSzPct val="90000"/>
              <a:defRPr/>
            </a:pPr>
            <a:r>
              <a:rPr kumimoji="0" lang="ko-KR" altLang="en-US" sz="850" b="1" u="sng" dirty="0">
                <a:ln>
                  <a:solidFill>
                    <a:prstClr val="white">
                      <a:alpha val="0"/>
                    </a:prst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계약변경 동일 </a:t>
            </a:r>
            <a:r>
              <a:rPr kumimoji="0" lang="en-US" altLang="ko-KR" sz="850" b="1" u="sng" dirty="0">
                <a:ln>
                  <a:solidFill>
                    <a:prstClr val="white">
                      <a:alpha val="0"/>
                    </a:prst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ID </a:t>
            </a:r>
            <a:r>
              <a:rPr kumimoji="0" lang="ko-KR" altLang="en-US" sz="850" b="1" u="sng" dirty="0">
                <a:ln>
                  <a:solidFill>
                    <a:prstClr val="white">
                      <a:alpha val="0"/>
                    </a:prst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r>
              <a:rPr kumimoji="0" lang="en-US" altLang="ko-KR" sz="850" b="1" u="sng" dirty="0">
                <a:ln>
                  <a:solidFill>
                    <a:prstClr val="white">
                      <a:alpha val="0"/>
                    </a:prst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ko-KR" altLang="en-US" sz="850" b="1" u="sng" dirty="0">
                <a:ln>
                  <a:solidFill>
                    <a:prstClr val="white">
                      <a:alpha val="0"/>
                    </a:prst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사례 </a:t>
            </a:r>
            <a:r>
              <a:rPr kumimoji="0" lang="en-US" altLang="ko-KR" sz="850" b="1" u="sng" dirty="0">
                <a:ln>
                  <a:solidFill>
                    <a:prstClr val="white">
                      <a:alpha val="0"/>
                    </a:prst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4,5)</a:t>
            </a:r>
          </a:p>
          <a:p>
            <a:pPr lvl="0" latinLnBrk="0">
              <a:lnSpc>
                <a:spcPts val="1100"/>
              </a:lnSpc>
              <a:spcBef>
                <a:spcPts val="0"/>
              </a:spcBef>
              <a:spcAft>
                <a:spcPts val="400"/>
              </a:spcAft>
              <a:buClr>
                <a:srgbClr val="0070C0"/>
              </a:buClr>
              <a:buSzPct val="90000"/>
              <a:defRPr/>
            </a:pPr>
            <a:r>
              <a:rPr kumimoji="0" lang="ko-KR" altLang="en-US" sz="850" dirty="0">
                <a:ln>
                  <a:solidFill>
                    <a:prstClr val="white">
                      <a:alpha val="0"/>
                    </a:prst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√ 계약변경 시 이전 고객 </a:t>
            </a:r>
            <a:r>
              <a:rPr kumimoji="0" lang="en-US" altLang="ko-KR" sz="850" dirty="0">
                <a:ln>
                  <a:solidFill>
                    <a:prstClr val="white">
                      <a:alpha val="0"/>
                    </a:prst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kumimoji="0" lang="ko-KR" altLang="en-US" sz="850" dirty="0">
                <a:ln>
                  <a:solidFill>
                    <a:prstClr val="white">
                      <a:alpha val="0"/>
                    </a:prst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를 삭제하지 않고 신규 고객께 제공</a:t>
            </a:r>
            <a:r>
              <a:rPr kumimoji="0" lang="en-US" altLang="ko-KR" sz="850" b="1" dirty="0">
                <a:ln>
                  <a:solidFill>
                    <a:prstClr val="white">
                      <a:alpha val="0"/>
                    </a:prst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(B)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867A880-F6CB-481C-931F-77530E25F444}"/>
              </a:ext>
            </a:extLst>
          </p:cNvPr>
          <p:cNvSpPr/>
          <p:nvPr/>
        </p:nvSpPr>
        <p:spPr>
          <a:xfrm>
            <a:off x="307006" y="3054104"/>
            <a:ext cx="3524073" cy="1183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lnSpc>
                <a:spcPts val="1100"/>
              </a:lnSpc>
              <a:spcBef>
                <a:spcPts val="0"/>
              </a:spcBef>
              <a:spcAft>
                <a:spcPts val="400"/>
              </a:spcAft>
              <a:buClr>
                <a:srgbClr val="0070C0"/>
              </a:buClr>
              <a:buSzPct val="90000"/>
              <a:defRPr/>
            </a:pPr>
            <a:r>
              <a:rPr kumimoji="0" lang="ko-KR" altLang="en-US" sz="850" b="1" u="sng" dirty="0">
                <a:ln>
                  <a:solidFill>
                    <a:prstClr val="white">
                      <a:alpha val="0"/>
                    </a:prst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오류</a:t>
            </a:r>
            <a:r>
              <a:rPr kumimoji="0" lang="en-US" altLang="ko-KR" sz="850" b="1" u="sng" dirty="0">
                <a:ln>
                  <a:solidFill>
                    <a:prstClr val="white">
                      <a:alpha val="0"/>
                    </a:prst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ko-KR" altLang="en-US" sz="850" b="1" u="sng" dirty="0">
                <a:ln>
                  <a:solidFill>
                    <a:prstClr val="white">
                      <a:alpha val="0"/>
                    </a:prst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사례 </a:t>
            </a:r>
            <a:r>
              <a:rPr kumimoji="0" lang="en-US" altLang="ko-KR" sz="850" b="1" u="sng" dirty="0">
                <a:ln>
                  <a:solidFill>
                    <a:prstClr val="white">
                      <a:alpha val="0"/>
                    </a:prst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6,7,8,9)</a:t>
            </a:r>
          </a:p>
          <a:p>
            <a:pPr lvl="0" latinLnBrk="0">
              <a:lnSpc>
                <a:spcPts val="1100"/>
              </a:lnSpc>
              <a:spcBef>
                <a:spcPts val="0"/>
              </a:spcBef>
              <a:spcAft>
                <a:spcPts val="400"/>
              </a:spcAft>
              <a:buClr>
                <a:srgbClr val="0070C0"/>
              </a:buClr>
              <a:buSzPct val="90000"/>
              <a:defRPr/>
            </a:pPr>
            <a:r>
              <a:rPr kumimoji="0" lang="ko-KR" altLang="en-US" sz="850" dirty="0">
                <a:ln>
                  <a:solidFill>
                    <a:prstClr val="white">
                      <a:alpha val="0"/>
                    </a:prst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√ 계약 변경 후 신규고객 </a:t>
            </a:r>
            <a:r>
              <a:rPr kumimoji="0" lang="en-US" altLang="ko-KR" sz="850" dirty="0">
                <a:ln>
                  <a:solidFill>
                    <a:prstClr val="white">
                      <a:alpha val="0"/>
                    </a:prst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kumimoji="0" lang="ko-KR" altLang="en-US" sz="850" dirty="0">
                <a:ln>
                  <a:solidFill>
                    <a:prstClr val="white">
                      <a:alpha val="0"/>
                    </a:prst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kumimoji="0" lang="ko-KR" altLang="en-US" sz="850" dirty="0" err="1">
                <a:ln>
                  <a:solidFill>
                    <a:prstClr val="white">
                      <a:alpha val="0"/>
                    </a:prst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녹화기</a:t>
            </a:r>
            <a:r>
              <a:rPr kumimoji="0" lang="ko-KR" altLang="en-US" sz="850" dirty="0">
                <a:ln>
                  <a:solidFill>
                    <a:prstClr val="white">
                      <a:alpha val="0"/>
                    </a:prst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등록 시 중복 체크 되지 않음</a:t>
            </a:r>
            <a:r>
              <a:rPr kumimoji="0" lang="en-US" altLang="ko-KR" sz="850" b="1" dirty="0">
                <a:ln>
                  <a:solidFill>
                    <a:prstClr val="white">
                      <a:alpha val="0"/>
                    </a:prst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(E)</a:t>
            </a:r>
          </a:p>
          <a:p>
            <a:pPr latinLnBrk="0">
              <a:lnSpc>
                <a:spcPts val="1100"/>
              </a:lnSpc>
              <a:spcBef>
                <a:spcPts val="0"/>
              </a:spcBef>
              <a:spcAft>
                <a:spcPts val="400"/>
              </a:spcAft>
              <a:buClr>
                <a:srgbClr val="0070C0"/>
              </a:buClr>
              <a:buSzPct val="90000"/>
              <a:defRPr/>
            </a:pPr>
            <a:r>
              <a:rPr kumimoji="0" lang="ko-KR" altLang="en-US" sz="8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√ 클라우드 카메라 임시 등록 대기 시간 제한이 없음</a:t>
            </a:r>
            <a:r>
              <a:rPr kumimoji="0" lang="en-US" altLang="ko-KR" sz="8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(’21 10</a:t>
            </a:r>
            <a:r>
              <a:rPr kumimoji="0" lang="ko-KR" altLang="en-US" sz="8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 완료</a:t>
            </a:r>
            <a:r>
              <a:rPr kumimoji="0" lang="en-US" altLang="ko-KR" sz="8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atinLnBrk="0">
              <a:lnSpc>
                <a:spcPts val="1100"/>
              </a:lnSpc>
              <a:spcBef>
                <a:spcPts val="0"/>
              </a:spcBef>
              <a:spcAft>
                <a:spcPts val="400"/>
              </a:spcAft>
              <a:buClr>
                <a:srgbClr val="0070C0"/>
              </a:buClr>
              <a:buSzPct val="90000"/>
              <a:defRPr/>
            </a:pPr>
            <a:r>
              <a:rPr kumimoji="0" lang="ko-KR" altLang="en-US" sz="850" dirty="0">
                <a:ln>
                  <a:solidFill>
                    <a:prstClr val="white">
                      <a:alpha val="0"/>
                    </a:prst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√ 고객께 등록 가능한 </a:t>
            </a:r>
            <a:r>
              <a:rPr kumimoji="0" lang="ko-KR" altLang="en-US" sz="850" dirty="0" err="1">
                <a:ln>
                  <a:solidFill>
                    <a:prstClr val="white">
                      <a:alpha val="0"/>
                    </a:prst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녹화기</a:t>
            </a:r>
            <a:r>
              <a:rPr kumimoji="0" lang="en-US" altLang="ko-KR" sz="850" dirty="0">
                <a:ln>
                  <a:solidFill>
                    <a:prstClr val="white">
                      <a:alpha val="0"/>
                    </a:prst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0" lang="ko-KR" altLang="en-US" sz="850" dirty="0">
                <a:ln>
                  <a:solidFill>
                    <a:prstClr val="white">
                      <a:alpha val="0"/>
                    </a:prst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카메라 개수 제한이 없음</a:t>
            </a:r>
            <a:r>
              <a:rPr kumimoji="0" lang="en-US" altLang="ko-KR" sz="850" b="1" dirty="0">
                <a:ln>
                  <a:solidFill>
                    <a:prstClr val="white">
                      <a:alpha val="0"/>
                    </a:prst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(B)</a:t>
            </a:r>
          </a:p>
          <a:p>
            <a:pPr latinLnBrk="0">
              <a:lnSpc>
                <a:spcPts val="1100"/>
              </a:lnSpc>
              <a:spcBef>
                <a:spcPts val="0"/>
              </a:spcBef>
              <a:spcAft>
                <a:spcPts val="400"/>
              </a:spcAft>
              <a:buClr>
                <a:srgbClr val="0070C0"/>
              </a:buClr>
              <a:buSzPct val="90000"/>
              <a:defRPr/>
            </a:pPr>
            <a:r>
              <a:rPr kumimoji="0" lang="ko-KR" altLang="en-US" sz="8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√ 클라우드 카메라 번호 중복</a:t>
            </a:r>
            <a:r>
              <a:rPr kumimoji="0" lang="en-US" altLang="ko-KR" sz="8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ko-KR" altLang="en-US" sz="8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난수</a:t>
            </a:r>
            <a:r>
              <a:rPr kumimoji="0" lang="en-US" altLang="ko-KR" sz="8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kumimoji="0" lang="ko-KR" altLang="en-US" sz="8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되는 경우 발생</a:t>
            </a:r>
            <a:r>
              <a:rPr kumimoji="0" lang="en-US" altLang="ko-KR" sz="8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(’20 3</a:t>
            </a:r>
            <a:r>
              <a:rPr kumimoji="0" lang="ko-KR" altLang="en-US" sz="8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 완료</a:t>
            </a:r>
            <a:r>
              <a:rPr kumimoji="0" lang="en-US" altLang="ko-KR" sz="8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0" latinLnBrk="0">
              <a:lnSpc>
                <a:spcPts val="1100"/>
              </a:lnSpc>
              <a:spcBef>
                <a:spcPts val="0"/>
              </a:spcBef>
              <a:spcAft>
                <a:spcPts val="400"/>
              </a:spcAft>
              <a:buClr>
                <a:srgbClr val="0070C0"/>
              </a:buClr>
              <a:buSzPct val="90000"/>
              <a:defRPr/>
            </a:pPr>
            <a:endParaRPr kumimoji="0" lang="en-US" altLang="ko-KR" sz="850" dirty="0">
              <a:ln>
                <a:solidFill>
                  <a:prstClr val="white">
                    <a:alpha val="0"/>
                  </a:prst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8DDB3B3-0451-4507-92F3-5C5C9F9DCE69}"/>
              </a:ext>
            </a:extLst>
          </p:cNvPr>
          <p:cNvSpPr/>
          <p:nvPr/>
        </p:nvSpPr>
        <p:spPr>
          <a:xfrm>
            <a:off x="307006" y="4358191"/>
            <a:ext cx="3688926" cy="799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lnSpc>
                <a:spcPts val="1100"/>
              </a:lnSpc>
              <a:spcBef>
                <a:spcPts val="0"/>
              </a:spcBef>
              <a:spcAft>
                <a:spcPts val="400"/>
              </a:spcAft>
              <a:buClr>
                <a:srgbClr val="0070C0"/>
              </a:buClr>
              <a:buSzPct val="90000"/>
              <a:defRPr/>
            </a:pPr>
            <a:r>
              <a:rPr kumimoji="0" lang="ko-KR" altLang="en-US" sz="850" b="1" u="sng" dirty="0">
                <a:ln>
                  <a:solidFill>
                    <a:prstClr val="white">
                      <a:alpha val="0"/>
                    </a:prst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설치</a:t>
            </a:r>
            <a:r>
              <a:rPr kumimoji="0" lang="en-US" altLang="ko-KR" sz="850" b="1" u="sng" dirty="0">
                <a:ln>
                  <a:solidFill>
                    <a:prstClr val="white">
                      <a:alpha val="0"/>
                    </a:prst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0" lang="ko-KR" altLang="en-US" sz="850" b="1" u="sng" dirty="0">
                <a:ln>
                  <a:solidFill>
                    <a:prstClr val="white">
                      <a:alpha val="0"/>
                    </a:prst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관리자 작업 오류</a:t>
            </a:r>
            <a:r>
              <a:rPr kumimoji="0" lang="en-US" altLang="ko-KR" sz="850" b="1" u="sng" dirty="0">
                <a:ln>
                  <a:solidFill>
                    <a:prstClr val="white">
                      <a:alpha val="0"/>
                    </a:prst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ko-KR" altLang="en-US" sz="850" b="1" u="sng" dirty="0">
                <a:ln>
                  <a:solidFill>
                    <a:prstClr val="white">
                      <a:alpha val="0"/>
                    </a:prst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사례 </a:t>
            </a:r>
            <a:r>
              <a:rPr kumimoji="0" lang="en-US" altLang="ko-KR" sz="850" b="1" u="sng" dirty="0">
                <a:ln>
                  <a:solidFill>
                    <a:prstClr val="white">
                      <a:alpha val="0"/>
                    </a:prst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10,11,12,13)</a:t>
            </a:r>
          </a:p>
          <a:p>
            <a:pPr lvl="0" latinLnBrk="0">
              <a:lnSpc>
                <a:spcPts val="1100"/>
              </a:lnSpc>
              <a:spcBef>
                <a:spcPts val="0"/>
              </a:spcBef>
              <a:spcAft>
                <a:spcPts val="400"/>
              </a:spcAft>
              <a:buClr>
                <a:srgbClr val="0070C0"/>
              </a:buClr>
              <a:buSzPct val="90000"/>
              <a:defRPr/>
            </a:pPr>
            <a:r>
              <a:rPr kumimoji="0" lang="ko-KR" altLang="en-US" sz="850" dirty="0">
                <a:ln>
                  <a:solidFill>
                    <a:prstClr val="white">
                      <a:alpha val="0"/>
                    </a:prst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√ </a:t>
            </a:r>
            <a:r>
              <a:rPr kumimoji="0" lang="en-US" altLang="ko-KR" sz="850" dirty="0">
                <a:ln>
                  <a:solidFill>
                    <a:prstClr val="white">
                      <a:alpha val="0"/>
                    </a:prst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kumimoji="0" lang="ko-KR" altLang="en-US" sz="850" dirty="0">
                <a:ln>
                  <a:solidFill>
                    <a:prstClr val="white">
                      <a:alpha val="0"/>
                    </a:prst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사 관리자 페이지에서 기 등록된 </a:t>
            </a:r>
            <a:r>
              <a:rPr kumimoji="0" lang="ko-KR" altLang="en-US" sz="850" dirty="0" err="1">
                <a:ln>
                  <a:solidFill>
                    <a:prstClr val="white">
                      <a:alpha val="0"/>
                    </a:prst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녹화기</a:t>
            </a:r>
            <a:r>
              <a:rPr kumimoji="0" lang="ko-KR" altLang="en-US" sz="850" dirty="0">
                <a:ln>
                  <a:solidFill>
                    <a:prstClr val="white">
                      <a:alpha val="0"/>
                    </a:prst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중복 체크 안됨</a:t>
            </a:r>
            <a:r>
              <a:rPr kumimoji="0" lang="en-US" altLang="ko-KR" sz="850" b="1" dirty="0">
                <a:ln>
                  <a:solidFill>
                    <a:prstClr val="white">
                      <a:alpha val="0"/>
                    </a:prst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(D)</a:t>
            </a:r>
          </a:p>
          <a:p>
            <a:pPr lvl="0" latinLnBrk="0">
              <a:lnSpc>
                <a:spcPts val="1100"/>
              </a:lnSpc>
              <a:spcBef>
                <a:spcPts val="0"/>
              </a:spcBef>
              <a:spcAft>
                <a:spcPts val="400"/>
              </a:spcAft>
              <a:buClr>
                <a:srgbClr val="0070C0"/>
              </a:buClr>
              <a:buSzPct val="90000"/>
              <a:defRPr/>
            </a:pPr>
            <a:r>
              <a:rPr kumimoji="0" lang="ko-KR" altLang="en-US" sz="850" dirty="0">
                <a:ln>
                  <a:solidFill>
                    <a:prstClr val="white">
                      <a:alpha val="0"/>
                    </a:prst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√ </a:t>
            </a:r>
            <a:r>
              <a:rPr kumimoji="0" lang="ko-KR" altLang="en-US" sz="850" dirty="0" err="1">
                <a:ln>
                  <a:solidFill>
                    <a:prstClr val="white">
                      <a:alpha val="0"/>
                    </a:prst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뷰가드</a:t>
            </a:r>
            <a:r>
              <a:rPr kumimoji="0" lang="ko-KR" altLang="en-US" sz="850" dirty="0">
                <a:ln>
                  <a:solidFill>
                    <a:prstClr val="white">
                      <a:alpha val="0"/>
                    </a:prst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관리자가 녹화기를 다른 고객 </a:t>
            </a:r>
            <a:r>
              <a:rPr kumimoji="0" lang="en-US" altLang="ko-KR" sz="850" dirty="0">
                <a:ln>
                  <a:solidFill>
                    <a:prstClr val="white">
                      <a:alpha val="0"/>
                    </a:prst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kumimoji="0" lang="ko-KR" altLang="en-US" sz="850" dirty="0">
                <a:ln>
                  <a:solidFill>
                    <a:prstClr val="white">
                      <a:alpha val="0"/>
                    </a:prst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로 복사할 수 있음</a:t>
            </a:r>
            <a:r>
              <a:rPr kumimoji="0" lang="en-US" altLang="ko-KR" sz="850" dirty="0">
                <a:ln>
                  <a:solidFill>
                    <a:prstClr val="white">
                      <a:alpha val="0"/>
                    </a:prst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(C)</a:t>
            </a:r>
          </a:p>
          <a:p>
            <a:pPr lvl="0" latinLnBrk="0">
              <a:lnSpc>
                <a:spcPts val="1100"/>
              </a:lnSpc>
              <a:spcBef>
                <a:spcPts val="0"/>
              </a:spcBef>
              <a:spcAft>
                <a:spcPts val="400"/>
              </a:spcAft>
              <a:buClr>
                <a:srgbClr val="0070C0"/>
              </a:buClr>
              <a:buSzPct val="90000"/>
              <a:defRPr/>
            </a:pPr>
            <a:r>
              <a:rPr kumimoji="0" lang="ko-KR" altLang="en-US" sz="850" dirty="0">
                <a:ln>
                  <a:solidFill>
                    <a:prstClr val="white">
                      <a:alpha val="0"/>
                    </a:prst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√ </a:t>
            </a:r>
            <a:r>
              <a:rPr kumimoji="0" lang="en-US" altLang="ko-KR" sz="850" dirty="0">
                <a:ln>
                  <a:solidFill>
                    <a:prstClr val="white">
                      <a:alpha val="0"/>
                    </a:prst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BP/TSE </a:t>
            </a:r>
            <a:r>
              <a:rPr kumimoji="0" lang="ko-KR" altLang="en-US" sz="850" dirty="0" err="1">
                <a:ln>
                  <a:solidFill>
                    <a:prstClr val="white">
                      <a:alpha val="0"/>
                    </a:prst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업무폰에서</a:t>
            </a:r>
            <a:r>
              <a:rPr kumimoji="0" lang="ko-KR" altLang="en-US" sz="850" dirty="0">
                <a:ln>
                  <a:solidFill>
                    <a:prstClr val="white">
                      <a:alpha val="0"/>
                    </a:prst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850" dirty="0" err="1">
                <a:ln>
                  <a:solidFill>
                    <a:prstClr val="white">
                      <a:alpha val="0"/>
                    </a:prst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녹화기</a:t>
            </a:r>
            <a:r>
              <a:rPr kumimoji="0" lang="ko-KR" altLang="en-US" sz="850" dirty="0">
                <a:ln>
                  <a:solidFill>
                    <a:prstClr val="white">
                      <a:alpha val="0"/>
                    </a:prst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고유번호 삭제 기능을 사용할 수 있음</a:t>
            </a:r>
            <a:r>
              <a:rPr kumimoji="0" lang="en-US" altLang="ko-KR" sz="850" dirty="0">
                <a:ln>
                  <a:solidFill>
                    <a:prstClr val="white">
                      <a:alpha val="0"/>
                    </a:prst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(C)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ECCC031-129D-4997-AC6D-BD0A7549122D}"/>
              </a:ext>
            </a:extLst>
          </p:cNvPr>
          <p:cNvSpPr/>
          <p:nvPr/>
        </p:nvSpPr>
        <p:spPr>
          <a:xfrm>
            <a:off x="307006" y="5450535"/>
            <a:ext cx="3688923" cy="606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lnSpc>
                <a:spcPts val="1100"/>
              </a:lnSpc>
              <a:spcBef>
                <a:spcPts val="0"/>
              </a:spcBef>
              <a:spcAft>
                <a:spcPts val="400"/>
              </a:spcAft>
              <a:buClr>
                <a:srgbClr val="0070C0"/>
              </a:buClr>
              <a:buSzPct val="90000"/>
              <a:defRPr/>
            </a:pPr>
            <a:r>
              <a:rPr kumimoji="0" lang="ko-KR" altLang="en-US" sz="850" b="1" u="sng" dirty="0">
                <a:ln>
                  <a:solidFill>
                    <a:prstClr val="white">
                      <a:alpha val="0"/>
                    </a:prst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자재 재사용</a:t>
            </a:r>
            <a:r>
              <a:rPr kumimoji="0" lang="en-US" altLang="ko-KR" sz="850" b="1" u="sng" dirty="0">
                <a:ln>
                  <a:solidFill>
                    <a:prstClr val="white">
                      <a:alpha val="0"/>
                    </a:prst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ko-KR" altLang="en-US" sz="850" b="1" u="sng" dirty="0">
                <a:ln>
                  <a:solidFill>
                    <a:prstClr val="white">
                      <a:alpha val="0"/>
                    </a:prst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사례 </a:t>
            </a:r>
            <a:r>
              <a:rPr kumimoji="0" lang="en-US" altLang="ko-KR" sz="850" b="1" u="sng" dirty="0">
                <a:ln>
                  <a:solidFill>
                    <a:prstClr val="white">
                      <a:alpha val="0"/>
                    </a:prst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14,15,16)</a:t>
            </a:r>
          </a:p>
          <a:p>
            <a:pPr lvl="0" latinLnBrk="0">
              <a:lnSpc>
                <a:spcPts val="1100"/>
              </a:lnSpc>
              <a:spcBef>
                <a:spcPts val="0"/>
              </a:spcBef>
              <a:spcAft>
                <a:spcPts val="400"/>
              </a:spcAft>
              <a:buClr>
                <a:srgbClr val="0070C0"/>
              </a:buClr>
              <a:buSzPct val="90000"/>
              <a:defRPr/>
            </a:pPr>
            <a:r>
              <a:rPr kumimoji="0" lang="ko-KR" altLang="en-US" sz="850" dirty="0">
                <a:ln>
                  <a:solidFill>
                    <a:prstClr val="white">
                      <a:alpha val="0"/>
                    </a:prst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√ 철거</a:t>
            </a:r>
            <a:r>
              <a:rPr kumimoji="0" lang="en-US" altLang="ko-KR" sz="850" dirty="0">
                <a:ln>
                  <a:solidFill>
                    <a:prstClr val="white">
                      <a:alpha val="0"/>
                    </a:prst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A/S</a:t>
            </a:r>
            <a:r>
              <a:rPr kumimoji="0" lang="ko-KR" altLang="en-US" sz="850" dirty="0">
                <a:ln>
                  <a:solidFill>
                    <a:prstClr val="white">
                      <a:alpha val="0"/>
                    </a:prst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용 자재를 </a:t>
            </a:r>
            <a:r>
              <a:rPr kumimoji="0" lang="ko-KR" altLang="en-US" sz="850" dirty="0" err="1">
                <a:ln>
                  <a:solidFill>
                    <a:prstClr val="white">
                      <a:alpha val="0"/>
                    </a:prst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리퍼비시</a:t>
            </a:r>
            <a:r>
              <a:rPr kumimoji="0" lang="ko-KR" altLang="en-US" sz="850" dirty="0">
                <a:ln>
                  <a:solidFill>
                    <a:prstClr val="white">
                      <a:alpha val="0"/>
                    </a:prst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하지 않고 다른 고객께 설치</a:t>
            </a:r>
            <a:r>
              <a:rPr kumimoji="0" lang="en-US" altLang="ko-KR" sz="850" b="1" dirty="0">
                <a:ln>
                  <a:solidFill>
                    <a:prstClr val="white">
                      <a:alpha val="0"/>
                    </a:prst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(B)</a:t>
            </a:r>
          </a:p>
          <a:p>
            <a:pPr lvl="0" latinLnBrk="0">
              <a:lnSpc>
                <a:spcPts val="1100"/>
              </a:lnSpc>
              <a:spcBef>
                <a:spcPts val="0"/>
              </a:spcBef>
              <a:spcAft>
                <a:spcPts val="400"/>
              </a:spcAft>
              <a:buClr>
                <a:srgbClr val="0070C0"/>
              </a:buClr>
              <a:buSzPct val="90000"/>
              <a:defRPr/>
            </a:pPr>
            <a:r>
              <a:rPr kumimoji="0" lang="ko-KR" altLang="en-US" sz="850" dirty="0">
                <a:ln>
                  <a:solidFill>
                    <a:prstClr val="white">
                      <a:alpha val="0"/>
                    </a:prst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√ </a:t>
            </a:r>
            <a:r>
              <a:rPr kumimoji="0" lang="ko-KR" altLang="en-US" sz="850" dirty="0" err="1">
                <a:ln>
                  <a:solidFill>
                    <a:prstClr val="white">
                      <a:alpha val="0"/>
                    </a:prst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녹화기</a:t>
            </a:r>
            <a:r>
              <a:rPr kumimoji="0" lang="ko-KR" altLang="en-US" sz="850" dirty="0">
                <a:ln>
                  <a:solidFill>
                    <a:prstClr val="white">
                      <a:alpha val="0"/>
                    </a:prst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품목만 전산 관리 되고</a:t>
            </a:r>
            <a:r>
              <a:rPr kumimoji="0" lang="en-US" altLang="ko-KR" sz="850" dirty="0">
                <a:ln>
                  <a:solidFill>
                    <a:prstClr val="white">
                      <a:alpha val="0"/>
                    </a:prst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0" lang="ko-KR" altLang="en-US" sz="850" dirty="0">
                <a:ln>
                  <a:solidFill>
                    <a:prstClr val="white">
                      <a:alpha val="0"/>
                    </a:prst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고유번호는 관리 하지 않음</a:t>
            </a:r>
            <a:r>
              <a:rPr kumimoji="0" lang="en-US" altLang="ko-KR" sz="850" b="1" dirty="0">
                <a:ln>
                  <a:solidFill>
                    <a:prstClr val="white">
                      <a:alpha val="0"/>
                    </a:prst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(B)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D3E1919-198E-4D42-A1C4-733687FDBA59}"/>
              </a:ext>
            </a:extLst>
          </p:cNvPr>
          <p:cNvSpPr/>
          <p:nvPr/>
        </p:nvSpPr>
        <p:spPr>
          <a:xfrm>
            <a:off x="4102051" y="2276872"/>
            <a:ext cx="3384000" cy="1388854"/>
          </a:xfrm>
          <a:prstGeom prst="roundRect">
            <a:avLst>
              <a:gd name="adj" fmla="val 349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ea"/>
                <a:cs typeface="+mn-cs"/>
              </a:rPr>
              <a:t>(B)</a:t>
            </a:r>
            <a:r>
              <a:rPr kumimoji="0" lang="ko-KR" altLang="en-US" sz="900" b="1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ea"/>
                <a:cs typeface="+mn-cs"/>
              </a:rPr>
              <a:t>뷰가드 장치번호</a:t>
            </a:r>
            <a:r>
              <a:rPr kumimoji="0" lang="en-US" altLang="ko-KR" sz="900" b="1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ea"/>
                <a:cs typeface="+mn-cs"/>
              </a:rPr>
              <a:t>(MAC)</a:t>
            </a:r>
            <a:r>
              <a:rPr kumimoji="0" lang="ko-KR" altLang="en-US" sz="900" b="1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ea"/>
                <a:cs typeface="+mn-cs"/>
              </a:rPr>
              <a:t> 전산화</a:t>
            </a:r>
            <a:endParaRPr kumimoji="0" lang="en-US" altLang="ko-KR" sz="900" b="1" i="0" u="sng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90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고객 설치 전</a:t>
            </a:r>
            <a:r>
              <a:rPr kumimoji="0" lang="en-US" altLang="ko-KR" sz="90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(</a:t>
            </a:r>
            <a:r>
              <a:rPr kumimoji="0" lang="ko-KR" altLang="en-US" sz="90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출고</a:t>
            </a:r>
            <a:r>
              <a:rPr kumimoji="0" lang="en-US" altLang="ko-KR" sz="90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) </a:t>
            </a:r>
            <a:r>
              <a:rPr kumimoji="0" lang="ko-KR" altLang="en-US" sz="9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녹화기</a:t>
            </a:r>
            <a:r>
              <a:rPr kumimoji="0" lang="ko-KR" altLang="en-US" sz="90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 고유번호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ea"/>
                <a:cs typeface="+mn-cs"/>
              </a:rPr>
              <a:t>와 </a:t>
            </a:r>
            <a:r>
              <a:rPr kumimoji="0" lang="ko-KR" altLang="en-US" sz="90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고객번호를 매핑</a:t>
            </a:r>
            <a:endParaRPr kumimoji="0" lang="en-US" altLang="ko-KR" sz="900" dirty="0">
              <a:solidFill>
                <a:prstClr val="black">
                  <a:lumMod val="85000"/>
                  <a:lumOff val="15000"/>
                </a:prstClr>
              </a:solidFill>
              <a:latin typeface="+mn-ea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90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뷰가드 고객께 장치 등록 시 사전 매핑 된 </a:t>
            </a:r>
            <a:endParaRPr kumimoji="0" lang="en-US" altLang="ko-KR" sz="900" dirty="0">
              <a:solidFill>
                <a:prstClr val="black">
                  <a:lumMod val="85000"/>
                  <a:lumOff val="15000"/>
                </a:prstClr>
              </a:solidFill>
              <a:latin typeface="+mn-ea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90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    </a:t>
            </a:r>
            <a:r>
              <a:rPr kumimoji="0" lang="ko-KR" altLang="en-US" sz="90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녹화기만 등록 가능</a:t>
            </a:r>
            <a:r>
              <a:rPr kumimoji="0" lang="en-US" altLang="ko-KR" sz="90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(</a:t>
            </a:r>
            <a:r>
              <a:rPr kumimoji="0" lang="ko-KR" altLang="en-US" sz="90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현장 추가</a:t>
            </a:r>
            <a:r>
              <a:rPr kumimoji="0" lang="en-US" altLang="ko-KR" sz="90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/</a:t>
            </a:r>
            <a:r>
              <a:rPr kumimoji="0" lang="ko-KR" altLang="en-US" sz="90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변경 불가</a:t>
            </a:r>
            <a:r>
              <a:rPr kumimoji="0" lang="en-US" altLang="ko-KR" sz="90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)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90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‘A’</a:t>
            </a:r>
            <a:r>
              <a:rPr kumimoji="0" lang="ko-KR" altLang="en-US" sz="90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고객 녹화기가 </a:t>
            </a:r>
            <a:r>
              <a:rPr kumimoji="0" lang="en-US" altLang="ko-KR" sz="90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‘B’</a:t>
            </a:r>
            <a:r>
              <a:rPr kumimoji="0" lang="ko-KR" altLang="en-US" sz="90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고객께 설치를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ea"/>
                <a:cs typeface="+mn-cs"/>
              </a:rPr>
              <a:t>원적으로 차단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90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전산에 등록된 </a:t>
            </a:r>
            <a:r>
              <a:rPr kumimoji="0" lang="ko-KR" altLang="en-US" sz="9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녹화기</a:t>
            </a:r>
            <a:r>
              <a:rPr kumimoji="0" lang="ko-KR" altLang="en-US" sz="90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 수량 이상</a:t>
            </a:r>
            <a:r>
              <a:rPr kumimoji="0" lang="en-US" altLang="ko-KR" sz="90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 </a:t>
            </a:r>
            <a:r>
              <a:rPr kumimoji="0" lang="ko-KR" altLang="en-US" sz="90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등록 불가</a:t>
            </a:r>
            <a:endParaRPr kumimoji="0" lang="en-US" altLang="ko-KR" sz="900" dirty="0">
              <a:solidFill>
                <a:prstClr val="black">
                  <a:lumMod val="85000"/>
                  <a:lumOff val="15000"/>
                </a:prstClr>
              </a:solidFill>
              <a:latin typeface="+mn-ea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90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철거</a:t>
            </a:r>
            <a:r>
              <a:rPr kumimoji="0" lang="en-US" altLang="ko-KR" sz="90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/AS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ea"/>
                <a:cs typeface="+mn-cs"/>
              </a:rPr>
              <a:t>자재 재활용 시 신규 고객 등록을 차단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6E381209-6FB2-465B-803F-8E2463AA4645}"/>
              </a:ext>
            </a:extLst>
          </p:cNvPr>
          <p:cNvSpPr/>
          <p:nvPr/>
        </p:nvSpPr>
        <p:spPr>
          <a:xfrm>
            <a:off x="4096470" y="1242337"/>
            <a:ext cx="3384000" cy="951711"/>
          </a:xfrm>
          <a:prstGeom prst="roundRect">
            <a:avLst>
              <a:gd name="adj" fmla="val 349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(A)</a:t>
            </a:r>
            <a:r>
              <a:rPr kumimoji="0" lang="ko-KR" altLang="en-US" sz="900" b="1" u="sng" dirty="0" err="1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녹화기</a:t>
            </a:r>
            <a:r>
              <a:rPr kumimoji="0" lang="ko-KR" altLang="en-US" sz="9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 로그인 계정 분리</a:t>
            </a:r>
            <a:endParaRPr kumimoji="0" lang="en-US" altLang="ko-KR" sz="900" b="1" i="0" u="sng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90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설치 직원용과 </a:t>
            </a:r>
            <a:r>
              <a:rPr kumimoji="0" lang="ko-KR" altLang="en-US" sz="9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고객용</a:t>
            </a:r>
            <a:r>
              <a:rPr kumimoji="0" lang="ko-KR" altLang="en-US" sz="90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 </a:t>
            </a:r>
            <a:r>
              <a:rPr kumimoji="0" lang="ko-KR" altLang="en-US" sz="9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녹화기</a:t>
            </a:r>
            <a:r>
              <a:rPr kumimoji="0" lang="ko-KR" altLang="en-US" sz="90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 로그인 계정을 분리</a:t>
            </a:r>
            <a:endParaRPr kumimoji="0" lang="en-US" altLang="ko-KR" sz="900" dirty="0">
              <a:solidFill>
                <a:prstClr val="black">
                  <a:lumMod val="85000"/>
                  <a:lumOff val="15000"/>
                </a:prstClr>
              </a:solidFill>
              <a:latin typeface="+mn-ea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90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설치 직원은 </a:t>
            </a:r>
            <a:r>
              <a:rPr kumimoji="0" lang="ko-KR" altLang="en-US" sz="9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녹화기</a:t>
            </a:r>
            <a:r>
              <a:rPr kumimoji="0" lang="en-US" altLang="ko-KR" sz="90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/</a:t>
            </a:r>
            <a:r>
              <a:rPr kumimoji="0" lang="ko-KR" altLang="en-US" sz="90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카메라 환경설정만 가능</a:t>
            </a:r>
            <a:endParaRPr kumimoji="0" lang="en-US" altLang="ko-KR" sz="900" dirty="0">
              <a:solidFill>
                <a:prstClr val="black">
                  <a:lumMod val="85000"/>
                  <a:lumOff val="15000"/>
                </a:prstClr>
              </a:solidFill>
              <a:latin typeface="+mn-ea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90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고객은 녹화된 영상 조회 및 백업만 가능</a:t>
            </a:r>
            <a:endParaRPr kumimoji="0" lang="en-US" altLang="ko-KR" sz="900" dirty="0">
              <a:solidFill>
                <a:prstClr val="black">
                  <a:lumMod val="85000"/>
                  <a:lumOff val="15000"/>
                </a:prstClr>
              </a:solidFill>
              <a:latin typeface="+mn-ea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90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프로세스 </a:t>
            </a:r>
            <a:r>
              <a:rPr kumimoji="0" lang="ko-KR" altLang="en-US" sz="9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미준수</a:t>
            </a:r>
            <a:r>
              <a:rPr kumimoji="0" lang="ko-KR" altLang="en-US" sz="90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 구성원 징계 위원회 회부 </a:t>
            </a:r>
            <a:endParaRPr kumimoji="0" lang="en-US" altLang="ko-KR" sz="900" dirty="0">
              <a:solidFill>
                <a:prstClr val="black">
                  <a:lumMod val="85000"/>
                  <a:lumOff val="15000"/>
                </a:prstClr>
              </a:solidFill>
              <a:latin typeface="+mn-ea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53C0986-F623-4FB0-8FEA-945548E8BA99}"/>
              </a:ext>
            </a:extLst>
          </p:cNvPr>
          <p:cNvSpPr/>
          <p:nvPr/>
        </p:nvSpPr>
        <p:spPr>
          <a:xfrm>
            <a:off x="4122721" y="5654335"/>
            <a:ext cx="3384000" cy="871009"/>
          </a:xfrm>
          <a:prstGeom prst="roundRect">
            <a:avLst>
              <a:gd name="adj" fmla="val 349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(E)</a:t>
            </a:r>
            <a:r>
              <a:rPr kumimoji="0" lang="ko-KR" altLang="en-US" sz="9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뷰가드 동일장치 고유번호 중복 등록 방지</a:t>
            </a:r>
            <a:endParaRPr kumimoji="0" lang="en-US" altLang="ko-KR" sz="900" b="1" i="0" u="sng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ko-KR" altLang="en-US" sz="9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뷰가드</a:t>
            </a:r>
            <a:r>
              <a:rPr lang="ko-KR" altLang="en-US" sz="90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 계약변경 후 신규 고객 장치 등록 시 중복 체크</a:t>
            </a:r>
            <a:r>
              <a:rPr lang="en-US" altLang="ko-KR" sz="90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 </a:t>
            </a:r>
            <a:r>
              <a:rPr lang="ko-KR" altLang="en-US" sz="90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로직 개선</a:t>
            </a:r>
            <a:endParaRPr lang="en-US" altLang="ko-KR" sz="900" dirty="0">
              <a:solidFill>
                <a:prstClr val="black">
                  <a:lumMod val="85000"/>
                  <a:lumOff val="15000"/>
                </a:prstClr>
              </a:solidFill>
              <a:latin typeface="+mn-ea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8B252701-7A09-469D-91F4-AB288E331D69}"/>
              </a:ext>
            </a:extLst>
          </p:cNvPr>
          <p:cNvSpPr/>
          <p:nvPr/>
        </p:nvSpPr>
        <p:spPr>
          <a:xfrm>
            <a:off x="4107731" y="3769902"/>
            <a:ext cx="3384000" cy="913832"/>
          </a:xfrm>
          <a:prstGeom prst="roundRect">
            <a:avLst>
              <a:gd name="adj" fmla="val 349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(C)</a:t>
            </a:r>
            <a:r>
              <a:rPr kumimoji="0" lang="ko-KR" altLang="en-US" sz="900" b="1" u="sng" dirty="0" err="1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녹화기</a:t>
            </a:r>
            <a:r>
              <a:rPr kumimoji="0" lang="ko-KR" altLang="en-US" sz="9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 임의 복사 방지</a:t>
            </a:r>
            <a:endParaRPr kumimoji="0" lang="en-US" altLang="ko-KR" sz="900" b="1" i="0" u="sng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171450" lvl="0" indent="-1714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ea"/>
                <a:cs typeface="+mn-cs"/>
              </a:rPr>
              <a:t>현장직원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ea"/>
                <a:cs typeface="+mn-cs"/>
              </a:rPr>
              <a:t>(BP/TSE),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ea"/>
                <a:cs typeface="+mn-cs"/>
              </a:rPr>
              <a:t>관리자에 의한 신규 녹화기와 고객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ea"/>
                <a:cs typeface="+mn-cs"/>
              </a:rPr>
              <a:t>ID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ea"/>
                <a:cs typeface="+mn-cs"/>
              </a:rPr>
              <a:t>등록 기능 원천 차단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171450" lvl="0" indent="-1714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kumimoji="0" lang="ko-KR" altLang="en-US" sz="90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고객이 직접 직원 </a:t>
            </a:r>
            <a:r>
              <a:rPr kumimoji="0" lang="en-US" altLang="ko-KR" sz="90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ID </a:t>
            </a:r>
            <a:r>
              <a:rPr kumimoji="0" lang="ko-KR" altLang="en-US" sz="90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생성</a:t>
            </a:r>
            <a:r>
              <a:rPr kumimoji="0" lang="en-US" altLang="ko-KR" sz="90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/</a:t>
            </a:r>
            <a:r>
              <a:rPr kumimoji="0" lang="ko-KR" altLang="en-US" sz="90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관리 할 수 있도록 기능 추가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240F0749-889C-400A-9440-25F0F83BBA3D}"/>
              </a:ext>
            </a:extLst>
          </p:cNvPr>
          <p:cNvSpPr/>
          <p:nvPr/>
        </p:nvSpPr>
        <p:spPr>
          <a:xfrm>
            <a:off x="4107731" y="4766554"/>
            <a:ext cx="3384000" cy="822686"/>
          </a:xfrm>
          <a:prstGeom prst="roundRect">
            <a:avLst>
              <a:gd name="adj" fmla="val 349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(D)N</a:t>
            </a:r>
            <a:r>
              <a:rPr kumimoji="0" lang="ko-KR" altLang="en-US" sz="9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사 관리자 장치 오 등록 방지</a:t>
            </a:r>
            <a:endParaRPr kumimoji="0" lang="en-US" altLang="ko-KR" sz="900" b="1" i="0" u="sng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90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관리자가 </a:t>
            </a:r>
            <a:r>
              <a:rPr kumimoji="0" lang="ko-KR" altLang="en-US" sz="9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녹화기</a:t>
            </a:r>
            <a:r>
              <a:rPr kumimoji="0" lang="ko-KR" altLang="en-US" sz="90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 등록 시 사용중인 고객 </a:t>
            </a:r>
            <a:r>
              <a:rPr kumimoji="0" lang="en-US" altLang="ko-KR" sz="90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ID </a:t>
            </a:r>
            <a:r>
              <a:rPr kumimoji="0" lang="ko-KR" altLang="en-US" sz="90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중복 체크 기능 추가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ko-KR" altLang="en-US" sz="90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장치 등록</a:t>
            </a:r>
            <a:r>
              <a:rPr lang="en-US" altLang="ko-KR" sz="90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/</a:t>
            </a:r>
            <a:r>
              <a:rPr lang="ko-KR" altLang="en-US" sz="90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수정 이력 관리 기능 추가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6C85FB-4C6E-49D8-9B5A-A787CDDD69ED}"/>
              </a:ext>
            </a:extLst>
          </p:cNvPr>
          <p:cNvSpPr txBox="1"/>
          <p:nvPr/>
        </p:nvSpPr>
        <p:spPr>
          <a:xfrm>
            <a:off x="8178604" y="1883476"/>
            <a:ext cx="866947" cy="3933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171450" indent="-171450">
              <a:lnSpc>
                <a:spcPct val="150000"/>
              </a:lnSpc>
              <a:buFont typeface="Wingdings" panose="05000000000000000000" pitchFamily="2" charset="2"/>
              <a:buChar char="§"/>
              <a:defRPr sz="900" b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850" dirty="0">
                <a:solidFill>
                  <a:prstClr val="black"/>
                </a:solidFill>
                <a:latin typeface="+mn-ea"/>
                <a:ea typeface="+mn-ea"/>
              </a:rPr>
              <a:t>연구소</a:t>
            </a:r>
            <a:endParaRPr kumimoji="0" lang="en-US" altLang="ko-KR" sz="850" dirty="0">
              <a:solidFill>
                <a:prstClr val="black"/>
              </a:solidFill>
              <a:latin typeface="+mn-ea"/>
              <a:ea typeface="+mn-ea"/>
            </a:endParaRPr>
          </a:p>
          <a:p>
            <a:pPr marL="0" lvl="0" indent="0"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850" dirty="0">
                <a:solidFill>
                  <a:prstClr val="black"/>
                </a:solidFill>
                <a:latin typeface="+mn-ea"/>
                <a:ea typeface="+mn-ea"/>
              </a:rPr>
              <a:t>IT</a:t>
            </a:r>
            <a:r>
              <a:rPr kumimoji="0" lang="ko-KR" altLang="en-US" sz="850" dirty="0">
                <a:solidFill>
                  <a:prstClr val="black"/>
                </a:solidFill>
                <a:latin typeface="+mn-ea"/>
                <a:ea typeface="+mn-ea"/>
              </a:rPr>
              <a:t>그룹</a:t>
            </a:r>
            <a:endParaRPr kumimoji="0" lang="en-US" altLang="ko-KR" sz="850" dirty="0">
              <a:solidFill>
                <a:prstClr val="black"/>
              </a:solidFill>
              <a:latin typeface="+mn-ea"/>
              <a:ea typeface="+mn-ea"/>
            </a:endParaRPr>
          </a:p>
          <a:p>
            <a:pPr marL="0" lvl="0" indent="0"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850" dirty="0">
                <a:solidFill>
                  <a:prstClr val="black"/>
                </a:solidFill>
                <a:latin typeface="+mn-ea"/>
                <a:ea typeface="+mn-ea"/>
              </a:rPr>
              <a:t>기술지원그룹</a:t>
            </a:r>
            <a:endParaRPr kumimoji="0" lang="en-US" altLang="ko-KR" sz="850" dirty="0">
              <a:solidFill>
                <a:prstClr val="black"/>
              </a:solidFill>
              <a:latin typeface="+mn-ea"/>
              <a:ea typeface="+mn-ea"/>
            </a:endParaRPr>
          </a:p>
          <a:p>
            <a:pPr marL="0" indent="0"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850" dirty="0">
                <a:solidFill>
                  <a:prstClr val="black"/>
                </a:solidFill>
                <a:latin typeface="+mn-ea"/>
                <a:ea typeface="+mn-ea"/>
              </a:rPr>
              <a:t>자재운영그룹</a:t>
            </a:r>
            <a:endParaRPr kumimoji="0" lang="en-US" altLang="ko-KR" sz="850" dirty="0">
              <a:solidFill>
                <a:prstClr val="black"/>
              </a:solidFill>
              <a:latin typeface="+mn-ea"/>
              <a:ea typeface="+mn-ea"/>
            </a:endParaRPr>
          </a:p>
          <a:p>
            <a:pPr marL="0" lvl="0" indent="0"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85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F928E10-3493-473C-BCEE-4F61109C0285}"/>
              </a:ext>
            </a:extLst>
          </p:cNvPr>
          <p:cNvSpPr txBox="1"/>
          <p:nvPr/>
        </p:nvSpPr>
        <p:spPr>
          <a:xfrm>
            <a:off x="8178604" y="2775769"/>
            <a:ext cx="939207" cy="7972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171450" indent="-171450">
              <a:lnSpc>
                <a:spcPct val="150000"/>
              </a:lnSpc>
              <a:buFont typeface="Wingdings" panose="05000000000000000000" pitchFamily="2" charset="2"/>
              <a:buChar char="§"/>
              <a:defRPr sz="900" b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850" dirty="0">
                <a:solidFill>
                  <a:prstClr val="black"/>
                </a:solidFill>
                <a:latin typeface="+mn-ea"/>
                <a:ea typeface="+mn-ea"/>
              </a:rPr>
              <a:t>연구소</a:t>
            </a:r>
            <a:endParaRPr kumimoji="0" lang="en-US" altLang="ko-KR" sz="850" dirty="0">
              <a:solidFill>
                <a:prstClr val="black"/>
              </a:solidFill>
              <a:latin typeface="+mn-ea"/>
              <a:ea typeface="+mn-ea"/>
            </a:endParaRPr>
          </a:p>
          <a:p>
            <a:pPr marL="0" lvl="0" indent="0"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850" dirty="0">
                <a:solidFill>
                  <a:prstClr val="black"/>
                </a:solidFill>
                <a:latin typeface="+mn-ea"/>
                <a:ea typeface="+mn-ea"/>
              </a:rPr>
              <a:t>기술지원그룹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E0E195D-5BA6-443B-A2D5-C57C35D477E1}"/>
              </a:ext>
            </a:extLst>
          </p:cNvPr>
          <p:cNvSpPr txBox="1"/>
          <p:nvPr/>
        </p:nvSpPr>
        <p:spPr>
          <a:xfrm>
            <a:off x="8178604" y="4719985"/>
            <a:ext cx="939207" cy="7972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171450" indent="-171450">
              <a:lnSpc>
                <a:spcPct val="150000"/>
              </a:lnSpc>
              <a:buFont typeface="Wingdings" panose="05000000000000000000" pitchFamily="2" charset="2"/>
              <a:buChar char="§"/>
              <a:defRPr sz="900" b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850" dirty="0">
                <a:solidFill>
                  <a:prstClr val="black"/>
                </a:solidFill>
                <a:latin typeface="+mn-ea"/>
                <a:ea typeface="+mn-ea"/>
              </a:rPr>
              <a:t>연구소</a:t>
            </a:r>
            <a:endParaRPr kumimoji="0" lang="en-US" altLang="ko-KR" sz="850" dirty="0">
              <a:solidFill>
                <a:prstClr val="black"/>
              </a:solidFill>
              <a:latin typeface="+mn-ea"/>
              <a:ea typeface="+mn-ea"/>
            </a:endParaRPr>
          </a:p>
          <a:p>
            <a:pPr marL="0" lvl="0" indent="0"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850" dirty="0">
                <a:solidFill>
                  <a:prstClr val="black"/>
                </a:solidFill>
                <a:latin typeface="+mn-ea"/>
                <a:ea typeface="+mn-ea"/>
              </a:rPr>
              <a:t>기술지원그룹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B6E8E2D-2CAC-4511-A78E-F759B6F7DA44}"/>
              </a:ext>
            </a:extLst>
          </p:cNvPr>
          <p:cNvSpPr txBox="1"/>
          <p:nvPr/>
        </p:nvSpPr>
        <p:spPr>
          <a:xfrm>
            <a:off x="7650924" y="1809951"/>
            <a:ext cx="576064" cy="250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171450" indent="-171450">
              <a:lnSpc>
                <a:spcPct val="150000"/>
              </a:lnSpc>
              <a:buFont typeface="Wingdings" panose="05000000000000000000" pitchFamily="2" charset="2"/>
              <a:buChar char="§"/>
              <a:defRPr sz="900" b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850" dirty="0">
                <a:solidFill>
                  <a:prstClr val="black"/>
                </a:solidFill>
                <a:latin typeface="+mn-ea"/>
                <a:ea typeface="+mn-ea"/>
              </a:rPr>
              <a:t>’22 </a:t>
            </a:r>
          </a:p>
          <a:p>
            <a:pPr marL="0" lvl="0" indent="0"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850" dirty="0">
                <a:solidFill>
                  <a:prstClr val="black"/>
                </a:solidFill>
                <a:latin typeface="+mn-ea"/>
                <a:ea typeface="+mn-ea"/>
              </a:rPr>
              <a:t>5</a:t>
            </a:r>
            <a:r>
              <a:rPr kumimoji="0" lang="ko-KR" altLang="en-US" sz="850" dirty="0">
                <a:solidFill>
                  <a:prstClr val="black"/>
                </a:solidFill>
                <a:latin typeface="+mn-ea"/>
                <a:ea typeface="+mn-ea"/>
              </a:rPr>
              <a:t>월</a:t>
            </a:r>
            <a:r>
              <a:rPr kumimoji="0" lang="en-US" altLang="ko-KR" sz="850" dirty="0">
                <a:solidFill>
                  <a:prstClr val="black"/>
                </a:solidFill>
                <a:latin typeface="+mn-ea"/>
                <a:ea typeface="+mn-ea"/>
              </a:rPr>
              <a:t>4</a:t>
            </a:r>
            <a:r>
              <a:rPr kumimoji="0" lang="ko-KR" altLang="en-US" sz="850" dirty="0">
                <a:solidFill>
                  <a:prstClr val="black"/>
                </a:solidFill>
                <a:latin typeface="+mn-ea"/>
                <a:ea typeface="+mn-ea"/>
              </a:rPr>
              <a:t>주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12F0DDB-1A5E-4F96-A98A-D5364F3DC830}"/>
              </a:ext>
            </a:extLst>
          </p:cNvPr>
          <p:cNvCxnSpPr>
            <a:cxnSpLocks/>
          </p:cNvCxnSpPr>
          <p:nvPr/>
        </p:nvCxnSpPr>
        <p:spPr>
          <a:xfrm>
            <a:off x="8178604" y="1124744"/>
            <a:ext cx="0" cy="5469592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B48A633-739B-4818-A5B5-6ADC3C0577F6}"/>
              </a:ext>
            </a:extLst>
          </p:cNvPr>
          <p:cNvSpPr txBox="1"/>
          <p:nvPr/>
        </p:nvSpPr>
        <p:spPr>
          <a:xfrm>
            <a:off x="7623059" y="3034087"/>
            <a:ext cx="631795" cy="250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171450" indent="-171450">
              <a:lnSpc>
                <a:spcPct val="150000"/>
              </a:lnSpc>
              <a:buFont typeface="Wingdings" panose="05000000000000000000" pitchFamily="2" charset="2"/>
              <a:buChar char="§"/>
              <a:defRPr sz="900" b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850" dirty="0">
                <a:solidFill>
                  <a:prstClr val="black"/>
                </a:solidFill>
                <a:latin typeface="+mn-ea"/>
                <a:ea typeface="+mn-ea"/>
              </a:rPr>
              <a:t>’22</a:t>
            </a:r>
          </a:p>
          <a:p>
            <a:pPr marL="0" lvl="0" indent="0"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850" dirty="0">
                <a:solidFill>
                  <a:prstClr val="black"/>
                </a:solidFill>
                <a:latin typeface="+mn-ea"/>
                <a:ea typeface="+mn-ea"/>
              </a:rPr>
              <a:t>3</a:t>
            </a:r>
            <a:r>
              <a:rPr kumimoji="0" lang="ko-KR" altLang="en-US" sz="850" dirty="0">
                <a:solidFill>
                  <a:prstClr val="black"/>
                </a:solidFill>
                <a:latin typeface="+mn-ea"/>
                <a:ea typeface="+mn-ea"/>
              </a:rPr>
              <a:t>월</a:t>
            </a:r>
            <a:r>
              <a:rPr kumimoji="0" lang="en-US" altLang="ko-KR" sz="850" dirty="0">
                <a:solidFill>
                  <a:prstClr val="black"/>
                </a:solidFill>
                <a:latin typeface="+mn-ea"/>
                <a:ea typeface="+mn-ea"/>
              </a:rPr>
              <a:t>4</a:t>
            </a:r>
            <a:r>
              <a:rPr kumimoji="0" lang="ko-KR" altLang="en-US" sz="850" dirty="0">
                <a:solidFill>
                  <a:prstClr val="black"/>
                </a:solidFill>
                <a:latin typeface="+mn-ea"/>
                <a:ea typeface="+mn-ea"/>
              </a:rPr>
              <a:t>주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FE1638-7950-46CB-A932-864A42618FB1}"/>
              </a:ext>
            </a:extLst>
          </p:cNvPr>
          <p:cNvSpPr txBox="1"/>
          <p:nvPr/>
        </p:nvSpPr>
        <p:spPr>
          <a:xfrm>
            <a:off x="7650924" y="4042199"/>
            <a:ext cx="576064" cy="250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171450" indent="-171450">
              <a:lnSpc>
                <a:spcPct val="150000"/>
              </a:lnSpc>
              <a:buFont typeface="Wingdings" panose="05000000000000000000" pitchFamily="2" charset="2"/>
              <a:buChar char="§"/>
              <a:defRPr sz="900" b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850" dirty="0">
                <a:solidFill>
                  <a:prstClr val="black"/>
                </a:solidFill>
                <a:latin typeface="+mn-ea"/>
                <a:ea typeface="+mn-ea"/>
              </a:rPr>
              <a:t>’22</a:t>
            </a:r>
          </a:p>
          <a:p>
            <a:pPr marL="0" lvl="0" indent="0"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850" dirty="0">
                <a:solidFill>
                  <a:prstClr val="black"/>
                </a:solidFill>
                <a:latin typeface="+mn-ea"/>
                <a:ea typeface="+mn-ea"/>
              </a:rPr>
              <a:t>3</a:t>
            </a:r>
            <a:r>
              <a:rPr kumimoji="0" lang="ko-KR" altLang="en-US" sz="850" dirty="0">
                <a:solidFill>
                  <a:prstClr val="black"/>
                </a:solidFill>
                <a:latin typeface="+mn-ea"/>
                <a:ea typeface="+mn-ea"/>
              </a:rPr>
              <a:t>월</a:t>
            </a:r>
            <a:r>
              <a:rPr kumimoji="0" lang="en-US" altLang="ko-KR" sz="850" dirty="0">
                <a:solidFill>
                  <a:prstClr val="black"/>
                </a:solidFill>
                <a:latin typeface="+mn-ea"/>
                <a:ea typeface="+mn-ea"/>
              </a:rPr>
              <a:t>4</a:t>
            </a:r>
            <a:r>
              <a:rPr kumimoji="0" lang="ko-KR" altLang="en-US" sz="850" dirty="0">
                <a:solidFill>
                  <a:prstClr val="black"/>
                </a:solidFill>
                <a:latin typeface="+mn-ea"/>
                <a:ea typeface="+mn-ea"/>
              </a:rPr>
              <a:t>주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B2EEDD4-8579-47E0-ACA5-668A85DC4E58}"/>
              </a:ext>
            </a:extLst>
          </p:cNvPr>
          <p:cNvSpPr txBox="1"/>
          <p:nvPr/>
        </p:nvSpPr>
        <p:spPr>
          <a:xfrm>
            <a:off x="7619309" y="4978303"/>
            <a:ext cx="641422" cy="250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171450" indent="-171450">
              <a:lnSpc>
                <a:spcPct val="150000"/>
              </a:lnSpc>
              <a:buFont typeface="Wingdings" panose="05000000000000000000" pitchFamily="2" charset="2"/>
              <a:buChar char="§"/>
              <a:defRPr sz="900" b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850" dirty="0">
                <a:solidFill>
                  <a:prstClr val="black"/>
                </a:solidFill>
                <a:latin typeface="+mn-ea"/>
                <a:ea typeface="+mn-ea"/>
              </a:rPr>
              <a:t>’21</a:t>
            </a:r>
          </a:p>
          <a:p>
            <a:pPr marL="0" lvl="0" indent="0"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850" dirty="0">
                <a:solidFill>
                  <a:prstClr val="black"/>
                </a:solidFill>
                <a:latin typeface="+mn-ea"/>
                <a:ea typeface="+mn-ea"/>
              </a:rPr>
              <a:t>11</a:t>
            </a:r>
            <a:r>
              <a:rPr kumimoji="0" lang="ko-KR" altLang="en-US" sz="850" dirty="0">
                <a:solidFill>
                  <a:prstClr val="black"/>
                </a:solidFill>
                <a:latin typeface="+mn-ea"/>
                <a:ea typeface="+mn-ea"/>
              </a:rPr>
              <a:t>월</a:t>
            </a:r>
            <a:r>
              <a:rPr kumimoji="0" lang="en-US" altLang="ko-KR" sz="850" dirty="0">
                <a:solidFill>
                  <a:prstClr val="black"/>
                </a:solidFill>
                <a:latin typeface="+mn-ea"/>
                <a:ea typeface="+mn-ea"/>
              </a:rPr>
              <a:t>4</a:t>
            </a:r>
            <a:r>
              <a:rPr kumimoji="0" lang="ko-KR" altLang="en-US" sz="850" dirty="0">
                <a:solidFill>
                  <a:prstClr val="black"/>
                </a:solidFill>
                <a:latin typeface="+mn-ea"/>
                <a:ea typeface="+mn-ea"/>
              </a:rPr>
              <a:t>주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725CB00-E051-4903-8963-DDD2064FCFF8}"/>
              </a:ext>
            </a:extLst>
          </p:cNvPr>
          <p:cNvSpPr txBox="1"/>
          <p:nvPr/>
        </p:nvSpPr>
        <p:spPr>
          <a:xfrm>
            <a:off x="8178604" y="4043716"/>
            <a:ext cx="866947" cy="3933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171450" indent="-171450">
              <a:lnSpc>
                <a:spcPct val="150000"/>
              </a:lnSpc>
              <a:buFont typeface="Wingdings" panose="05000000000000000000" pitchFamily="2" charset="2"/>
              <a:buChar char="§"/>
              <a:defRPr sz="900" b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850" dirty="0">
                <a:solidFill>
                  <a:prstClr val="black"/>
                </a:solidFill>
                <a:latin typeface="+mn-ea"/>
                <a:ea typeface="+mn-ea"/>
              </a:rPr>
              <a:t>연구소</a:t>
            </a:r>
            <a:endParaRPr kumimoji="0" lang="en-US" altLang="ko-KR" sz="850" dirty="0">
              <a:solidFill>
                <a:prstClr val="black"/>
              </a:solidFill>
              <a:latin typeface="+mn-ea"/>
              <a:ea typeface="+mn-ea"/>
            </a:endParaRPr>
          </a:p>
          <a:p>
            <a:pPr marL="0" lvl="0" indent="0"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850" dirty="0">
                <a:solidFill>
                  <a:prstClr val="black"/>
                </a:solidFill>
                <a:latin typeface="+mn-ea"/>
                <a:ea typeface="+mn-ea"/>
              </a:rPr>
              <a:t>IT</a:t>
            </a:r>
            <a:r>
              <a:rPr kumimoji="0" lang="ko-KR" altLang="en-US" sz="850" dirty="0">
                <a:solidFill>
                  <a:prstClr val="black"/>
                </a:solidFill>
                <a:latin typeface="+mn-ea"/>
                <a:ea typeface="+mn-ea"/>
              </a:rPr>
              <a:t>그룹</a:t>
            </a:r>
            <a:endParaRPr kumimoji="0" lang="en-US" altLang="ko-KR" sz="850" dirty="0">
              <a:solidFill>
                <a:prstClr val="black"/>
              </a:solidFill>
              <a:latin typeface="+mn-ea"/>
              <a:ea typeface="+mn-ea"/>
            </a:endParaRPr>
          </a:p>
          <a:p>
            <a:pPr marL="0" lvl="0" indent="0"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850" dirty="0">
                <a:solidFill>
                  <a:prstClr val="black"/>
                </a:solidFill>
                <a:latin typeface="+mn-ea"/>
                <a:ea typeface="+mn-ea"/>
              </a:rPr>
              <a:t>기술지원그룹</a:t>
            </a:r>
            <a:endParaRPr kumimoji="0" lang="en-US" altLang="ko-KR" sz="850" dirty="0">
              <a:solidFill>
                <a:prstClr val="black"/>
              </a:solidFill>
              <a:latin typeface="+mn-ea"/>
              <a:ea typeface="+mn-ea"/>
            </a:endParaRPr>
          </a:p>
          <a:p>
            <a:pPr marL="0" indent="0"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850" dirty="0">
                <a:solidFill>
                  <a:prstClr val="black"/>
                </a:solidFill>
                <a:latin typeface="+mn-ea"/>
                <a:ea typeface="+mn-ea"/>
              </a:rPr>
              <a:t>자재운영그룹</a:t>
            </a:r>
            <a:endParaRPr kumimoji="0" lang="en-US" altLang="ko-KR" sz="850" dirty="0">
              <a:solidFill>
                <a:prstClr val="black"/>
              </a:solidFill>
              <a:latin typeface="+mn-ea"/>
              <a:ea typeface="+mn-ea"/>
            </a:endParaRPr>
          </a:p>
          <a:p>
            <a:pPr marL="0" lvl="0" indent="0"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85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03B4A63-703A-4CCB-8DA2-1F47B64D87E1}"/>
              </a:ext>
            </a:extLst>
          </p:cNvPr>
          <p:cNvSpPr txBox="1"/>
          <p:nvPr/>
        </p:nvSpPr>
        <p:spPr>
          <a:xfrm>
            <a:off x="8178604" y="5673438"/>
            <a:ext cx="939207" cy="7972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171450" indent="-171450">
              <a:lnSpc>
                <a:spcPct val="150000"/>
              </a:lnSpc>
              <a:buFont typeface="Wingdings" panose="05000000000000000000" pitchFamily="2" charset="2"/>
              <a:buChar char="§"/>
              <a:defRPr sz="900" b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850" dirty="0">
                <a:solidFill>
                  <a:prstClr val="black"/>
                </a:solidFill>
                <a:latin typeface="+mn-ea"/>
                <a:ea typeface="+mn-ea"/>
              </a:rPr>
              <a:t>연구소</a:t>
            </a:r>
            <a:endParaRPr kumimoji="0" lang="en-US" altLang="ko-KR" sz="850" dirty="0">
              <a:solidFill>
                <a:prstClr val="black"/>
              </a:solidFill>
              <a:latin typeface="+mn-ea"/>
              <a:ea typeface="+mn-ea"/>
            </a:endParaRPr>
          </a:p>
          <a:p>
            <a:pPr marL="0" lvl="0" indent="0"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850" dirty="0">
                <a:solidFill>
                  <a:prstClr val="black"/>
                </a:solidFill>
                <a:latin typeface="+mn-ea"/>
                <a:ea typeface="+mn-ea"/>
              </a:rPr>
              <a:t>기술지원그룹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0C528E7-DD13-4065-8056-8CB6A5341A51}"/>
              </a:ext>
            </a:extLst>
          </p:cNvPr>
          <p:cNvSpPr txBox="1"/>
          <p:nvPr/>
        </p:nvSpPr>
        <p:spPr>
          <a:xfrm>
            <a:off x="7633626" y="5931756"/>
            <a:ext cx="641422" cy="250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171450" indent="-171450">
              <a:lnSpc>
                <a:spcPct val="150000"/>
              </a:lnSpc>
              <a:buFont typeface="Wingdings" panose="05000000000000000000" pitchFamily="2" charset="2"/>
              <a:buChar char="§"/>
              <a:defRPr sz="900" b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850" dirty="0">
                <a:solidFill>
                  <a:prstClr val="black"/>
                </a:solidFill>
                <a:latin typeface="+mn-ea"/>
                <a:ea typeface="+mn-ea"/>
              </a:rPr>
              <a:t>’21</a:t>
            </a:r>
          </a:p>
          <a:p>
            <a:pPr marL="0" lvl="0" indent="0"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850" dirty="0">
                <a:solidFill>
                  <a:prstClr val="black"/>
                </a:solidFill>
                <a:latin typeface="+mn-ea"/>
                <a:ea typeface="+mn-ea"/>
              </a:rPr>
              <a:t>11</a:t>
            </a:r>
            <a:r>
              <a:rPr kumimoji="0" lang="ko-KR" altLang="en-US" sz="850" dirty="0">
                <a:solidFill>
                  <a:prstClr val="black"/>
                </a:solidFill>
                <a:latin typeface="+mn-ea"/>
                <a:ea typeface="+mn-ea"/>
              </a:rPr>
              <a:t>월</a:t>
            </a:r>
            <a:r>
              <a:rPr kumimoji="0" lang="en-US" altLang="ko-KR" sz="850" dirty="0">
                <a:solidFill>
                  <a:prstClr val="black"/>
                </a:solidFill>
                <a:latin typeface="+mn-ea"/>
                <a:ea typeface="+mn-ea"/>
              </a:rPr>
              <a:t>4</a:t>
            </a:r>
            <a:r>
              <a:rPr kumimoji="0" lang="ko-KR" altLang="en-US" sz="850" dirty="0">
                <a:solidFill>
                  <a:prstClr val="black"/>
                </a:solidFill>
                <a:latin typeface="+mn-ea"/>
                <a:ea typeface="+mn-ea"/>
              </a:rPr>
              <a:t>주</a:t>
            </a:r>
          </a:p>
        </p:txBody>
      </p:sp>
    </p:spTree>
    <p:extLst>
      <p:ext uri="{BB962C8B-B14F-4D97-AF65-F5344CB8AC3E}">
        <p14:creationId xmlns:p14="http://schemas.microsoft.com/office/powerpoint/2010/main" val="3571709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0CF4B45-354A-49B1-BDEC-C365F2BE556F}"/>
              </a:ext>
            </a:extLst>
          </p:cNvPr>
          <p:cNvSpPr/>
          <p:nvPr/>
        </p:nvSpPr>
        <p:spPr>
          <a:xfrm>
            <a:off x="0" y="6192688"/>
            <a:ext cx="9144000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1C51392-60FE-43A7-A35D-D0C3F12FC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90" y="252161"/>
            <a:ext cx="2212278" cy="428628"/>
          </a:xfrm>
        </p:spPr>
        <p:txBody>
          <a:bodyPr/>
          <a:lstStyle/>
          <a:p>
            <a:r>
              <a:rPr lang="ko-KR" altLang="en-US" dirty="0"/>
              <a:t>개발범위 및 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AC287A-D79B-4776-8331-D2785D1DA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717863"/>
            <a:ext cx="8591460" cy="1487001"/>
          </a:xfrm>
        </p:spPr>
        <p:txBody>
          <a:bodyPr/>
          <a:lstStyle/>
          <a:p>
            <a:r>
              <a:rPr lang="en-US" altLang="ko-KR" sz="1200" dirty="0"/>
              <a:t>SAP </a:t>
            </a:r>
            <a:r>
              <a:rPr lang="ko-KR" altLang="en-US" sz="1200" dirty="0"/>
              <a:t>계약번호와 장비 시리얼 번호 맵핑 개발</a:t>
            </a:r>
            <a:endParaRPr lang="en-US" altLang="ko-KR" sz="1200" dirty="0"/>
          </a:p>
          <a:p>
            <a:pPr marL="228600" lvl="1" indent="0">
              <a:buNone/>
            </a:pPr>
            <a:br>
              <a:rPr lang="en-US" altLang="ko-KR" sz="1000" dirty="0"/>
            </a:br>
            <a:endParaRPr lang="en-US" altLang="ko-KR" sz="1000" dirty="0"/>
          </a:p>
          <a:p>
            <a:pPr lvl="1"/>
            <a:endParaRPr lang="en-US" altLang="ko-KR" sz="1000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lvl="1"/>
            <a:r>
              <a:rPr lang="ko-KR" altLang="en-US" sz="1000" dirty="0">
                <a:solidFill>
                  <a:prstClr val="black"/>
                </a:solidFill>
                <a:sym typeface="Wingdings" panose="05000000000000000000" pitchFamily="2" charset="2"/>
              </a:rPr>
              <a:t>개발일정</a:t>
            </a:r>
            <a:r>
              <a:rPr lang="en-US" altLang="ko-KR" sz="1000" dirty="0">
                <a:solidFill>
                  <a:prstClr val="black"/>
                </a:solidFill>
                <a:sym typeface="Wingdings" panose="05000000000000000000" pitchFamily="2" charset="2"/>
              </a:rPr>
              <a:t>: 10</a:t>
            </a:r>
            <a:r>
              <a:rPr lang="ko-KR" altLang="en-US" sz="1000" dirty="0">
                <a:solidFill>
                  <a:prstClr val="black"/>
                </a:solidFill>
                <a:sym typeface="Wingdings" panose="05000000000000000000" pitchFamily="2" charset="2"/>
              </a:rPr>
              <a:t>주 </a:t>
            </a:r>
            <a:r>
              <a:rPr lang="en-US" altLang="ko-KR" sz="1000" dirty="0">
                <a:solidFill>
                  <a:prstClr val="black"/>
                </a:solidFill>
                <a:sym typeface="Wingdings" panose="05000000000000000000" pitchFamily="2" charset="2"/>
              </a:rPr>
              <a:t>(</a:t>
            </a:r>
            <a:r>
              <a:rPr lang="ko-KR" altLang="en-US" sz="1000" dirty="0">
                <a:solidFill>
                  <a:prstClr val="black"/>
                </a:solidFill>
                <a:sym typeface="Wingdings" panose="05000000000000000000" pitchFamily="2" charset="2"/>
              </a:rPr>
              <a:t>개발 </a:t>
            </a:r>
            <a:r>
              <a:rPr lang="en-US" altLang="ko-KR" sz="1000" dirty="0">
                <a:solidFill>
                  <a:prstClr val="black"/>
                </a:solidFill>
                <a:sym typeface="Wingdings" panose="05000000000000000000" pitchFamily="2" charset="2"/>
              </a:rPr>
              <a:t>2</a:t>
            </a:r>
            <a:r>
              <a:rPr lang="ko-KR" altLang="en-US" sz="1000" dirty="0">
                <a:solidFill>
                  <a:prstClr val="black"/>
                </a:solidFill>
                <a:sym typeface="Wingdings" panose="05000000000000000000" pitchFamily="2" charset="2"/>
              </a:rPr>
              <a:t>주</a:t>
            </a:r>
            <a:r>
              <a:rPr lang="en-US" altLang="ko-KR" sz="1000" dirty="0">
                <a:solidFill>
                  <a:prstClr val="black"/>
                </a:solidFill>
                <a:sym typeface="Wingdings" panose="05000000000000000000" pitchFamily="2" charset="2"/>
              </a:rPr>
              <a:t>, FT/FOT/</a:t>
            </a:r>
            <a:r>
              <a:rPr lang="ko-KR" altLang="en-US" sz="1000" dirty="0">
                <a:solidFill>
                  <a:prstClr val="black"/>
                </a:solidFill>
                <a:sym typeface="Wingdings" panose="05000000000000000000" pitchFamily="2" charset="2"/>
              </a:rPr>
              <a:t>보안점검 </a:t>
            </a:r>
            <a:r>
              <a:rPr lang="en-US" altLang="ko-KR" sz="1000" dirty="0">
                <a:solidFill>
                  <a:prstClr val="black"/>
                </a:solidFill>
                <a:sym typeface="Wingdings" panose="05000000000000000000" pitchFamily="2" charset="2"/>
              </a:rPr>
              <a:t>8</a:t>
            </a:r>
            <a:r>
              <a:rPr lang="ko-KR" altLang="en-US" sz="1000" dirty="0">
                <a:solidFill>
                  <a:prstClr val="black"/>
                </a:solidFill>
                <a:sym typeface="Wingdings" panose="05000000000000000000" pitchFamily="2" charset="2"/>
              </a:rPr>
              <a:t>주</a:t>
            </a:r>
            <a:r>
              <a:rPr lang="en-US" altLang="ko-KR" sz="1000" dirty="0">
                <a:solidFill>
                  <a:prstClr val="black"/>
                </a:solidFill>
                <a:sym typeface="Wingdings" panose="05000000000000000000" pitchFamily="2" charset="2"/>
              </a:rPr>
              <a:t>)  ’22 3</a:t>
            </a:r>
            <a:r>
              <a:rPr lang="ko-KR" altLang="en-US" sz="1000" dirty="0">
                <a:solidFill>
                  <a:prstClr val="black"/>
                </a:solidFill>
                <a:sym typeface="Wingdings" panose="05000000000000000000" pitchFamily="2" charset="2"/>
              </a:rPr>
              <a:t>월 </a:t>
            </a:r>
            <a:r>
              <a:rPr lang="en-US" altLang="ko-KR" sz="1000" dirty="0">
                <a:solidFill>
                  <a:prstClr val="black"/>
                </a:solidFill>
                <a:sym typeface="Wingdings" panose="05000000000000000000" pitchFamily="2" charset="2"/>
              </a:rPr>
              <a:t>4</a:t>
            </a:r>
            <a:r>
              <a:rPr lang="ko-KR" altLang="en-US" sz="1000" dirty="0">
                <a:solidFill>
                  <a:prstClr val="black"/>
                </a:solidFill>
                <a:sym typeface="Wingdings" panose="05000000000000000000" pitchFamily="2" charset="2"/>
              </a:rPr>
              <a:t>주 완료 예정</a:t>
            </a:r>
            <a:r>
              <a:rPr lang="en-US" altLang="ko-KR" sz="1000" dirty="0">
                <a:solidFill>
                  <a:prstClr val="black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000" dirty="0">
                <a:solidFill>
                  <a:prstClr val="black"/>
                </a:solidFill>
                <a:sym typeface="Wingdings" panose="05000000000000000000" pitchFamily="2" charset="2"/>
              </a:rPr>
              <a:t>개발비용</a:t>
            </a:r>
            <a:r>
              <a:rPr lang="en-US" altLang="ko-KR" sz="1000" dirty="0">
                <a:solidFill>
                  <a:prstClr val="black"/>
                </a:solidFill>
                <a:sym typeface="Wingdings" panose="05000000000000000000" pitchFamily="2" charset="2"/>
              </a:rPr>
              <a:t>: 49,000,000</a:t>
            </a:r>
            <a:r>
              <a:rPr lang="ko-KR" altLang="en-US" sz="1000" dirty="0">
                <a:solidFill>
                  <a:prstClr val="black"/>
                </a:solidFill>
                <a:sym typeface="Wingdings" panose="05000000000000000000" pitchFamily="2" charset="2"/>
              </a:rPr>
              <a:t>원</a:t>
            </a:r>
            <a:endParaRPr lang="en-US" altLang="ko-KR" sz="1000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AA4D0D7-9AD6-461E-AF92-5148142C2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805504"/>
              </p:ext>
            </p:extLst>
          </p:nvPr>
        </p:nvGraphicFramePr>
        <p:xfrm>
          <a:off x="722020" y="1014951"/>
          <a:ext cx="8242469" cy="7163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31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1883">
                  <a:extLst>
                    <a:ext uri="{9D8B030D-6E8A-4147-A177-3AD203B41FA5}">
                      <a16:colId xmlns:a16="http://schemas.microsoft.com/office/drawing/2014/main" val="507586696"/>
                    </a:ext>
                  </a:extLst>
                </a:gridCol>
              </a:tblGrid>
              <a:tr h="206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marL="91442" marR="91442" marT="45733" marB="4573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개발 내용</a:t>
                      </a:r>
                    </a:p>
                  </a:txBody>
                  <a:tcPr marL="91442" marR="91442" marT="45733" marB="4573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 marL="91442" marR="91442" marT="45733" marB="4573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91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뷰가드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 서버</a:t>
                      </a:r>
                      <a:endParaRPr lang="ko-KR" altLang="ko-KR" sz="8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91442" marR="91442" marT="45733" marB="45733" anchor="ctr" anchorCtr="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buNone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1)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본인인증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리턴값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 수신처리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성명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,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전화번호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)</a:t>
                      </a:r>
                    </a:p>
                    <a:p>
                      <a:pPr marL="0" indent="0" algn="just" latinLnBrk="1">
                        <a:buNone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2)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리턴값과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SAP data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비교처리</a:t>
                      </a:r>
                      <a:endParaRPr lang="en-US" altLang="ko-KR" sz="8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3)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비교 결과에 따른 웹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UI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처리</a:t>
                      </a:r>
                      <a:br>
                        <a:rPr lang="ko-KR" altLang="en-US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</a:br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4)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본인인증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2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종 모두 작업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(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나이스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, PASS)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91442" marR="91442" marT="45733" marB="4573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37E388F-A5DE-4C14-9EC3-B24C53845E79}"/>
              </a:ext>
            </a:extLst>
          </p:cNvPr>
          <p:cNvSpPr txBox="1">
            <a:spLocks/>
          </p:cNvSpPr>
          <p:nvPr/>
        </p:nvSpPr>
        <p:spPr bwMode="auto">
          <a:xfrm>
            <a:off x="411480" y="2060848"/>
            <a:ext cx="8591460" cy="1487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09550" indent="-209550" algn="l" defTabSz="806450" rtl="0" eaLnBrk="0" fontAlgn="base" latinLnBrk="1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SzPct val="75000"/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8938" indent="-160338" algn="l" defTabSz="806450" rtl="0" eaLnBrk="0" fontAlgn="base" latinLnBrk="1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SzPct val="100000"/>
              <a:buFontTx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sz="1200" dirty="0"/>
              <a:t>(</a:t>
            </a:r>
            <a:r>
              <a:rPr kumimoji="0" lang="ko-KR" altLang="en-US" sz="1200" dirty="0"/>
              <a:t>구</a:t>
            </a:r>
            <a:r>
              <a:rPr kumimoji="0" lang="en-US" altLang="ko-KR" sz="1200" dirty="0"/>
              <a:t>)N</a:t>
            </a:r>
            <a:r>
              <a:rPr kumimoji="0" lang="ko-KR" altLang="en-US" sz="1200" dirty="0"/>
              <a:t>사 동일한 장비정보 중복체크 기능 및 로그 기록 기능 개발</a:t>
            </a:r>
            <a:endParaRPr kumimoji="0" lang="en-US" altLang="ko-KR" sz="1200" dirty="0"/>
          </a:p>
          <a:p>
            <a:pPr marL="228600" lvl="1" indent="0">
              <a:buNone/>
            </a:pPr>
            <a:br>
              <a:rPr kumimoji="0" lang="en-US" altLang="ko-KR" sz="1000" dirty="0"/>
            </a:br>
            <a:endParaRPr kumimoji="0" lang="en-US" altLang="ko-KR" sz="1000" dirty="0"/>
          </a:p>
          <a:p>
            <a:pPr lvl="1"/>
            <a:endParaRPr kumimoji="0" lang="en-US" altLang="ko-KR" sz="1000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lvl="1"/>
            <a:r>
              <a:rPr kumimoji="0" lang="ko-KR" altLang="en-US" sz="1000" dirty="0">
                <a:solidFill>
                  <a:prstClr val="black"/>
                </a:solidFill>
                <a:sym typeface="Wingdings" panose="05000000000000000000" pitchFamily="2" charset="2"/>
              </a:rPr>
              <a:t>개발일정</a:t>
            </a:r>
            <a:r>
              <a:rPr kumimoji="0" lang="en-US" altLang="ko-KR" sz="1000" dirty="0">
                <a:solidFill>
                  <a:prstClr val="black"/>
                </a:solidFill>
                <a:sym typeface="Wingdings" panose="05000000000000000000" pitchFamily="2" charset="2"/>
              </a:rPr>
              <a:t>: 3</a:t>
            </a:r>
            <a:r>
              <a:rPr kumimoji="0" lang="ko-KR" altLang="en-US" sz="1000" dirty="0">
                <a:solidFill>
                  <a:prstClr val="black"/>
                </a:solidFill>
                <a:sym typeface="Wingdings" panose="05000000000000000000" pitchFamily="2" charset="2"/>
              </a:rPr>
              <a:t>주 </a:t>
            </a:r>
            <a:r>
              <a:rPr kumimoji="0" lang="en-US" altLang="ko-KR" sz="1000" dirty="0">
                <a:solidFill>
                  <a:prstClr val="black"/>
                </a:solidFill>
                <a:sym typeface="Wingdings" panose="05000000000000000000" pitchFamily="2" charset="2"/>
              </a:rPr>
              <a:t>(</a:t>
            </a:r>
            <a:r>
              <a:rPr kumimoji="0" lang="ko-KR" altLang="en-US" sz="1000" dirty="0">
                <a:solidFill>
                  <a:prstClr val="black"/>
                </a:solidFill>
                <a:sym typeface="Wingdings" panose="05000000000000000000" pitchFamily="2" charset="2"/>
              </a:rPr>
              <a:t>개발 </a:t>
            </a:r>
            <a:r>
              <a:rPr kumimoji="0" lang="en-US" altLang="ko-KR" sz="1000" dirty="0">
                <a:solidFill>
                  <a:prstClr val="black"/>
                </a:solidFill>
                <a:sym typeface="Wingdings" panose="05000000000000000000" pitchFamily="2" charset="2"/>
              </a:rPr>
              <a:t>2</a:t>
            </a:r>
            <a:r>
              <a:rPr kumimoji="0" lang="ko-KR" altLang="en-US" sz="1000" dirty="0">
                <a:solidFill>
                  <a:prstClr val="black"/>
                </a:solidFill>
                <a:sym typeface="Wingdings" panose="05000000000000000000" pitchFamily="2" charset="2"/>
              </a:rPr>
              <a:t>주</a:t>
            </a:r>
            <a:r>
              <a:rPr kumimoji="0" lang="en-US" altLang="ko-KR" sz="1000" dirty="0">
                <a:solidFill>
                  <a:prstClr val="black"/>
                </a:solidFill>
                <a:sym typeface="Wingdings" panose="05000000000000000000" pitchFamily="2" charset="2"/>
              </a:rPr>
              <a:t>, </a:t>
            </a:r>
            <a:r>
              <a:rPr kumimoji="0" lang="ko-KR" altLang="en-US" sz="1000" dirty="0">
                <a:solidFill>
                  <a:prstClr val="black"/>
                </a:solidFill>
                <a:sym typeface="Wingdings" panose="05000000000000000000" pitchFamily="2" charset="2"/>
              </a:rPr>
              <a:t>검증 </a:t>
            </a:r>
            <a:r>
              <a:rPr kumimoji="0" lang="en-US" altLang="ko-KR" sz="1000" dirty="0">
                <a:solidFill>
                  <a:prstClr val="black"/>
                </a:solidFill>
                <a:sym typeface="Wingdings" panose="05000000000000000000" pitchFamily="2" charset="2"/>
              </a:rPr>
              <a:t>1</a:t>
            </a:r>
            <a:r>
              <a:rPr kumimoji="0" lang="ko-KR" altLang="en-US" sz="1000" dirty="0">
                <a:solidFill>
                  <a:prstClr val="black"/>
                </a:solidFill>
                <a:sym typeface="Wingdings" panose="05000000000000000000" pitchFamily="2" charset="2"/>
              </a:rPr>
              <a:t>주</a:t>
            </a:r>
            <a:r>
              <a:rPr kumimoji="0" lang="en-US" altLang="ko-KR" sz="1000" dirty="0">
                <a:solidFill>
                  <a:prstClr val="black"/>
                </a:solidFill>
                <a:sym typeface="Wingdings" panose="05000000000000000000" pitchFamily="2" charset="2"/>
              </a:rPr>
              <a:t>)  ’21 11</a:t>
            </a:r>
            <a:r>
              <a:rPr kumimoji="0" lang="ko-KR" altLang="en-US" sz="1000" dirty="0">
                <a:solidFill>
                  <a:prstClr val="black"/>
                </a:solidFill>
                <a:sym typeface="Wingdings" panose="05000000000000000000" pitchFamily="2" charset="2"/>
              </a:rPr>
              <a:t>월 </a:t>
            </a:r>
            <a:r>
              <a:rPr kumimoji="0" lang="en-US" altLang="ko-KR" sz="1000" dirty="0">
                <a:solidFill>
                  <a:prstClr val="black"/>
                </a:solidFill>
                <a:sym typeface="Wingdings" panose="05000000000000000000" pitchFamily="2" charset="2"/>
              </a:rPr>
              <a:t>4</a:t>
            </a:r>
            <a:r>
              <a:rPr kumimoji="0" lang="ko-KR" altLang="en-US" sz="1000" dirty="0">
                <a:solidFill>
                  <a:prstClr val="black"/>
                </a:solidFill>
                <a:sym typeface="Wingdings" panose="05000000000000000000" pitchFamily="2" charset="2"/>
              </a:rPr>
              <a:t>주 완료 예정</a:t>
            </a:r>
            <a:r>
              <a:rPr kumimoji="0" lang="en-US" altLang="ko-KR" sz="1000" dirty="0">
                <a:solidFill>
                  <a:prstClr val="black"/>
                </a:solidFill>
                <a:sym typeface="Wingdings" panose="05000000000000000000" pitchFamily="2" charset="2"/>
              </a:rPr>
              <a:t>, </a:t>
            </a:r>
            <a:r>
              <a:rPr kumimoji="0" lang="ko-KR" altLang="en-US" sz="1000" dirty="0">
                <a:solidFill>
                  <a:prstClr val="black"/>
                </a:solidFill>
                <a:sym typeface="Wingdings" panose="05000000000000000000" pitchFamily="2" charset="2"/>
              </a:rPr>
              <a:t>개발비용</a:t>
            </a:r>
            <a:r>
              <a:rPr kumimoji="0" lang="en-US" altLang="ko-KR" sz="1000" dirty="0">
                <a:solidFill>
                  <a:prstClr val="black"/>
                </a:solidFill>
                <a:sym typeface="Wingdings" panose="05000000000000000000" pitchFamily="2" charset="2"/>
              </a:rPr>
              <a:t>: 3,500,000</a:t>
            </a:r>
            <a:r>
              <a:rPr kumimoji="0" lang="ko-KR" altLang="en-US" sz="1000" dirty="0">
                <a:solidFill>
                  <a:prstClr val="black"/>
                </a:solidFill>
                <a:sym typeface="Wingdings" panose="05000000000000000000" pitchFamily="2" charset="2"/>
              </a:rPr>
              <a:t>원</a:t>
            </a:r>
            <a:endParaRPr kumimoji="0" lang="en-US" altLang="ko-KR" sz="1000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3A90147C-15BE-4721-8C7B-775D80E9E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597729"/>
              </p:ext>
            </p:extLst>
          </p:nvPr>
        </p:nvGraphicFramePr>
        <p:xfrm>
          <a:off x="722020" y="2351464"/>
          <a:ext cx="8242469" cy="7163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31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1883">
                  <a:extLst>
                    <a:ext uri="{9D8B030D-6E8A-4147-A177-3AD203B41FA5}">
                      <a16:colId xmlns:a16="http://schemas.microsoft.com/office/drawing/2014/main" val="507586696"/>
                    </a:ext>
                  </a:extLst>
                </a:gridCol>
              </a:tblGrid>
              <a:tr h="206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marL="91442" marR="91442" marT="45733" marB="4573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개발 내용</a:t>
                      </a:r>
                    </a:p>
                  </a:txBody>
                  <a:tcPr marL="91442" marR="91442" marT="45733" marB="4573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 marL="91442" marR="91442" marT="45733" marB="4573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91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뷰가드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 서버</a:t>
                      </a:r>
                      <a:endParaRPr lang="ko-KR" altLang="ko-KR" sz="8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91442" marR="91442" marT="45733" marB="45733" anchor="ctr" anchorCtr="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buNone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1) NSOK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웹 관리자 페이지에서 동일한 장비정보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등록시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 중복체크 기능 개발</a:t>
                      </a:r>
                      <a:endParaRPr lang="en-US" altLang="ko-KR" sz="8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  <a:p>
                      <a:pPr marL="0" indent="0" algn="just" latinLnBrk="1">
                        <a:buNone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  :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동일한 장비 등록 시 이전 사용자 정보 팝업 알림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or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자동 삭제</a:t>
                      </a:r>
                      <a:endParaRPr lang="en-US" altLang="ko-KR" sz="8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  <a:p>
                      <a:pPr marL="0" indent="0" algn="just" latinLnBrk="1">
                        <a:buNone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2) NSOK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웹 서버에서 장비 등록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삭제 등 전반적인 로그 기록 저장 기능 개발</a:t>
                      </a:r>
                      <a:endParaRPr lang="en-US" altLang="ko-KR" sz="8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  <a:p>
                      <a:pPr marL="0" indent="0" algn="just" latinLnBrk="1">
                        <a:buNone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  :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뷰가드 웹 서버는 장비 정보 등록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삭제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로그인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로그등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6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개월 보관 함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조회 화면 포함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91442" marR="91442" marT="45733" marB="4573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D4AA39C2-7EAF-4302-B1D6-05339245DAF5}"/>
              </a:ext>
            </a:extLst>
          </p:cNvPr>
          <p:cNvSpPr txBox="1">
            <a:spLocks/>
          </p:cNvSpPr>
          <p:nvPr/>
        </p:nvSpPr>
        <p:spPr bwMode="auto">
          <a:xfrm>
            <a:off x="411480" y="3429000"/>
            <a:ext cx="8591460" cy="1487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09550" indent="-209550" algn="l" defTabSz="806450" rtl="0" eaLnBrk="0" fontAlgn="base" latinLnBrk="1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SzPct val="75000"/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8938" indent="-160338" algn="l" defTabSz="806450" rtl="0" eaLnBrk="0" fontAlgn="base" latinLnBrk="1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SzPct val="100000"/>
              <a:buFontTx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/>
              <a:t>녹화기 </a:t>
            </a:r>
            <a:r>
              <a:rPr lang="ko-KR" altLang="en-US" sz="1200" dirty="0" err="1"/>
              <a:t>고객용</a:t>
            </a:r>
            <a:r>
              <a:rPr lang="en-US" altLang="ko-KR" sz="1200" dirty="0"/>
              <a:t>/</a:t>
            </a:r>
            <a:r>
              <a:rPr lang="ko-KR" altLang="en-US" sz="1200" dirty="0"/>
              <a:t>관리자용 계정 분리 개발</a:t>
            </a:r>
            <a:endParaRPr kumimoji="0" lang="en-US" altLang="ko-KR" sz="1200" dirty="0"/>
          </a:p>
          <a:p>
            <a:pPr lvl="1"/>
            <a:r>
              <a:rPr kumimoji="0" lang="ko-KR" altLang="en-US" sz="1000" dirty="0"/>
              <a:t>개발내용</a:t>
            </a:r>
            <a:br>
              <a:rPr kumimoji="0" lang="en-US" altLang="ko-KR" sz="1000" dirty="0"/>
            </a:br>
            <a:br>
              <a:rPr kumimoji="0" lang="en-US" altLang="ko-KR" sz="1000" dirty="0"/>
            </a:br>
            <a:endParaRPr kumimoji="0" lang="en-US" altLang="ko-KR" sz="1000" dirty="0"/>
          </a:p>
          <a:p>
            <a:pPr lvl="1"/>
            <a:endParaRPr kumimoji="0" lang="en-US" altLang="ko-KR" sz="1000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lvl="1"/>
            <a:endParaRPr kumimoji="0" lang="en-US" altLang="ko-KR" sz="1000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lvl="1"/>
            <a:endParaRPr kumimoji="0" lang="en-US" altLang="ko-KR" sz="1000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lvl="1"/>
            <a:endParaRPr kumimoji="0" lang="en-US" altLang="ko-KR" sz="1000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lvl="1"/>
            <a:endParaRPr kumimoji="0" lang="en-US" altLang="ko-KR" sz="1000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lvl="1"/>
            <a:endParaRPr kumimoji="0" lang="en-US" altLang="ko-KR" sz="1000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lvl="1"/>
            <a:endParaRPr kumimoji="0" lang="en-US" altLang="ko-KR" sz="1000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lvl="1"/>
            <a:r>
              <a:rPr kumimoji="0" lang="ko-KR" altLang="en-US" sz="1000" dirty="0">
                <a:solidFill>
                  <a:prstClr val="black"/>
                </a:solidFill>
                <a:sym typeface="Wingdings" panose="05000000000000000000" pitchFamily="2" charset="2"/>
              </a:rPr>
              <a:t>개발일정</a:t>
            </a:r>
            <a:r>
              <a:rPr kumimoji="0" lang="en-US" altLang="ko-KR" sz="1000" dirty="0">
                <a:solidFill>
                  <a:prstClr val="black"/>
                </a:solidFill>
                <a:sym typeface="Wingdings" panose="05000000000000000000" pitchFamily="2" charset="2"/>
              </a:rPr>
              <a:t>: 20</a:t>
            </a:r>
            <a:r>
              <a:rPr kumimoji="0" lang="ko-KR" altLang="en-US" sz="1000" dirty="0">
                <a:solidFill>
                  <a:prstClr val="black"/>
                </a:solidFill>
                <a:sym typeface="Wingdings" panose="05000000000000000000" pitchFamily="2" charset="2"/>
              </a:rPr>
              <a:t>주 </a:t>
            </a:r>
            <a:r>
              <a:rPr kumimoji="0" lang="en-US" altLang="ko-KR" sz="1000" dirty="0">
                <a:solidFill>
                  <a:prstClr val="black"/>
                </a:solidFill>
                <a:sym typeface="Wingdings" panose="05000000000000000000" pitchFamily="2" charset="2"/>
              </a:rPr>
              <a:t>(</a:t>
            </a:r>
            <a:r>
              <a:rPr kumimoji="0" lang="ko-KR" altLang="en-US" sz="1000" dirty="0">
                <a:solidFill>
                  <a:prstClr val="black"/>
                </a:solidFill>
                <a:sym typeface="Wingdings" panose="05000000000000000000" pitchFamily="2" charset="2"/>
              </a:rPr>
              <a:t>개발 </a:t>
            </a:r>
            <a:r>
              <a:rPr kumimoji="0" lang="en-US" altLang="ko-KR" sz="1000" dirty="0">
                <a:solidFill>
                  <a:prstClr val="black"/>
                </a:solidFill>
                <a:sym typeface="Wingdings" panose="05000000000000000000" pitchFamily="2" charset="2"/>
              </a:rPr>
              <a:t>12</a:t>
            </a:r>
            <a:r>
              <a:rPr kumimoji="0" lang="ko-KR" altLang="en-US" sz="1000" dirty="0">
                <a:solidFill>
                  <a:prstClr val="black"/>
                </a:solidFill>
                <a:sym typeface="Wingdings" panose="05000000000000000000" pitchFamily="2" charset="2"/>
              </a:rPr>
              <a:t>주</a:t>
            </a:r>
            <a:r>
              <a:rPr kumimoji="0" lang="en-US" altLang="ko-KR" sz="1000" dirty="0">
                <a:solidFill>
                  <a:prstClr val="black"/>
                </a:solidFill>
                <a:sym typeface="Wingdings" panose="05000000000000000000" pitchFamily="2" charset="2"/>
              </a:rPr>
              <a:t>, FT/FOT/</a:t>
            </a:r>
            <a:r>
              <a:rPr kumimoji="0" lang="ko-KR" altLang="en-US" sz="1000" dirty="0">
                <a:solidFill>
                  <a:prstClr val="black"/>
                </a:solidFill>
                <a:sym typeface="Wingdings" panose="05000000000000000000" pitchFamily="2" charset="2"/>
              </a:rPr>
              <a:t>보안점검 </a:t>
            </a:r>
            <a:r>
              <a:rPr kumimoji="0" lang="en-US" altLang="ko-KR" sz="1000" dirty="0">
                <a:solidFill>
                  <a:prstClr val="black"/>
                </a:solidFill>
                <a:sym typeface="Wingdings" panose="05000000000000000000" pitchFamily="2" charset="2"/>
              </a:rPr>
              <a:t>8</a:t>
            </a:r>
            <a:r>
              <a:rPr kumimoji="0" lang="ko-KR" altLang="en-US" sz="1000" dirty="0">
                <a:solidFill>
                  <a:prstClr val="black"/>
                </a:solidFill>
                <a:sym typeface="Wingdings" panose="05000000000000000000" pitchFamily="2" charset="2"/>
              </a:rPr>
              <a:t>주</a:t>
            </a:r>
            <a:r>
              <a:rPr kumimoji="0" lang="en-US" altLang="ko-KR" sz="1000" dirty="0">
                <a:solidFill>
                  <a:prstClr val="black"/>
                </a:solidFill>
                <a:sym typeface="Wingdings" panose="05000000000000000000" pitchFamily="2" charset="2"/>
              </a:rPr>
              <a:t>, NVR </a:t>
            </a:r>
            <a:r>
              <a:rPr kumimoji="0" lang="ko-KR" altLang="en-US" sz="1000" dirty="0" err="1">
                <a:solidFill>
                  <a:prstClr val="black"/>
                </a:solidFill>
                <a:sym typeface="Wingdings" panose="05000000000000000000" pitchFamily="2" charset="2"/>
              </a:rPr>
              <a:t>고화소</a:t>
            </a:r>
            <a:r>
              <a:rPr kumimoji="0" lang="ko-KR" altLang="en-US" sz="1000" dirty="0">
                <a:solidFill>
                  <a:prstClr val="black"/>
                </a:solidFill>
                <a:sym typeface="Wingdings" panose="05000000000000000000" pitchFamily="2" charset="2"/>
              </a:rPr>
              <a:t> 신규 라인업 </a:t>
            </a:r>
            <a:r>
              <a:rPr kumimoji="0" lang="en-US" altLang="ko-KR" sz="1000" dirty="0">
                <a:solidFill>
                  <a:prstClr val="black"/>
                </a:solidFill>
                <a:sym typeface="Wingdings" panose="05000000000000000000" pitchFamily="2" charset="2"/>
              </a:rPr>
              <a:t>6</a:t>
            </a:r>
            <a:r>
              <a:rPr kumimoji="0" lang="ko-KR" altLang="en-US" sz="1000" dirty="0">
                <a:solidFill>
                  <a:prstClr val="black"/>
                </a:solidFill>
                <a:sym typeface="Wingdings" panose="05000000000000000000" pitchFamily="2" charset="2"/>
              </a:rPr>
              <a:t>종과 함께 개발</a:t>
            </a:r>
            <a:r>
              <a:rPr kumimoji="0" lang="en-US" altLang="ko-KR" sz="1000" dirty="0">
                <a:solidFill>
                  <a:prstClr val="black"/>
                </a:solidFill>
                <a:sym typeface="Wingdings" panose="05000000000000000000" pitchFamily="2" charset="2"/>
              </a:rPr>
              <a:t>)  ’22 5</a:t>
            </a:r>
            <a:r>
              <a:rPr kumimoji="0" lang="ko-KR" altLang="en-US" sz="1000" dirty="0">
                <a:solidFill>
                  <a:prstClr val="black"/>
                </a:solidFill>
                <a:sym typeface="Wingdings" panose="05000000000000000000" pitchFamily="2" charset="2"/>
              </a:rPr>
              <a:t>월 </a:t>
            </a:r>
            <a:r>
              <a:rPr kumimoji="0" lang="en-US" altLang="ko-KR" sz="1000" dirty="0">
                <a:solidFill>
                  <a:prstClr val="black"/>
                </a:solidFill>
                <a:sym typeface="Wingdings" panose="05000000000000000000" pitchFamily="2" charset="2"/>
              </a:rPr>
              <a:t>4</a:t>
            </a:r>
            <a:r>
              <a:rPr kumimoji="0" lang="ko-KR" altLang="en-US" sz="1000" dirty="0">
                <a:solidFill>
                  <a:prstClr val="black"/>
                </a:solidFill>
                <a:sym typeface="Wingdings" panose="05000000000000000000" pitchFamily="2" charset="2"/>
              </a:rPr>
              <a:t>주 완료 예정</a:t>
            </a:r>
            <a:endParaRPr kumimoji="0" lang="en-US" altLang="ko-KR" sz="1000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lvl="1"/>
            <a:r>
              <a:rPr kumimoji="0" lang="ko-KR" altLang="en-US" sz="1000" dirty="0">
                <a:solidFill>
                  <a:prstClr val="black"/>
                </a:solidFill>
                <a:sym typeface="Wingdings" panose="05000000000000000000" pitchFamily="2" charset="2"/>
              </a:rPr>
              <a:t>개발비용</a:t>
            </a:r>
            <a:r>
              <a:rPr kumimoji="0" lang="en-US" altLang="ko-KR" sz="1000" dirty="0">
                <a:solidFill>
                  <a:prstClr val="black"/>
                </a:solidFill>
                <a:sym typeface="Wingdings" panose="05000000000000000000" pitchFamily="2" charset="2"/>
              </a:rPr>
              <a:t>: 130,000,000</a:t>
            </a:r>
            <a:r>
              <a:rPr kumimoji="0" lang="ko-KR" altLang="en-US" sz="1000" dirty="0">
                <a:solidFill>
                  <a:prstClr val="black"/>
                </a:solidFill>
                <a:sym typeface="Wingdings" panose="05000000000000000000" pitchFamily="2" charset="2"/>
              </a:rPr>
              <a:t>원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E1783710-1D7B-44B9-982F-1FC01322C7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364516"/>
              </p:ext>
            </p:extLst>
          </p:nvPr>
        </p:nvGraphicFramePr>
        <p:xfrm>
          <a:off x="683568" y="3732898"/>
          <a:ext cx="8280920" cy="2301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6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6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507586696"/>
                    </a:ext>
                  </a:extLst>
                </a:gridCol>
              </a:tblGrid>
              <a:tr h="1556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marL="91442" marR="91442" marT="45733" marB="4573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개발 내용</a:t>
                      </a:r>
                    </a:p>
                  </a:txBody>
                  <a:tcPr marL="91442" marR="91442" marT="45733" marB="4573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 marL="91442" marR="91442" marT="45733" marB="4573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2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녹화기</a:t>
                      </a:r>
                      <a:endParaRPr lang="ko-KR" altLang="ko-KR" sz="8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91442" marR="91442" marT="45733" marB="45733" anchor="ctr" anchorCtr="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1)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고객 계정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(ID: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자동생성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)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과 </a:t>
                      </a:r>
                      <a:r>
                        <a:rPr lang="ko-KR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대원 계정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(ID: ADTCAPS)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분리 생성</a:t>
                      </a:r>
                      <a:endParaRPr lang="ko-KR" sz="8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  <a:p>
                      <a:pPr algn="just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  -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고객 계정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: </a:t>
                      </a:r>
                      <a:r>
                        <a:rPr lang="ko-KR" altLang="ko-KR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재생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/</a:t>
                      </a:r>
                      <a:r>
                        <a:rPr lang="ko-KR" altLang="ko-KR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백업 기능만 제공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설정 권한 제한</a:t>
                      </a:r>
                      <a:endParaRPr lang="en-US" altLang="ko-KR" sz="8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  <a:p>
                      <a:pPr algn="just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  -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대원 계정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설정 권한 부여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, </a:t>
                      </a:r>
                      <a:r>
                        <a:rPr lang="ko-KR" altLang="ko-KR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재생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/</a:t>
                      </a:r>
                      <a:r>
                        <a:rPr lang="ko-KR" altLang="ko-KR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백업 기능 제한</a:t>
                      </a:r>
                      <a:endParaRPr lang="en-US" altLang="ko-KR" sz="8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  <a:p>
                      <a:pPr algn="just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2)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고객 계정과 대원 계정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OTP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생성 로직 별도 적용</a:t>
                      </a:r>
                      <a:endParaRPr lang="en-US" altLang="ko-KR" sz="8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  <a:p>
                      <a:pPr algn="just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3)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네트워크 접속 시 인증 시나리오 변경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고객 계정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OTP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사용</a:t>
                      </a:r>
                      <a:endParaRPr lang="ko-KR" sz="8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NVR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슬림 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종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algn="l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NVR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프로 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종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algn="l" latinLnBrk="1"/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고화소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 신규 </a:t>
                      </a:r>
                      <a:r>
                        <a:rPr lang="ko-KR" altLang="en-US" sz="800">
                          <a:latin typeface="+mn-ea"/>
                          <a:ea typeface="+mn-ea"/>
                        </a:rPr>
                        <a:t>라인업 </a:t>
                      </a:r>
                      <a:r>
                        <a:rPr lang="en-US" altLang="ko-KR" sz="80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800">
                          <a:latin typeface="+mn-ea"/>
                          <a:ea typeface="+mn-ea"/>
                        </a:rPr>
                        <a:t>종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91442" marR="91442" marT="45733" marB="4573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1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대원앱</a:t>
                      </a:r>
                      <a:endParaRPr lang="ko-KR" altLang="ko-KR" sz="8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91442" marR="91442" marT="45733" marB="45733" anchor="ctr" anchorCtr="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1) </a:t>
                      </a:r>
                      <a:r>
                        <a:rPr lang="ko-KR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대원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계정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 OTP</a:t>
                      </a:r>
                      <a:r>
                        <a:rPr lang="ko-KR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 생성</a:t>
                      </a:r>
                      <a:endParaRPr lang="en-US" altLang="ko-KR" sz="8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  <a:p>
                      <a:pPr algn="just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2)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녹화기 개통 프로세스 수정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고객 계정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ID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만 입력하고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PW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는 입력하지 않음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)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  </a:t>
                      </a:r>
                      <a:endParaRPr lang="ko-KR" sz="8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기존 고정 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PW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방식 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&amp; OTP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방식 혼용</a:t>
                      </a:r>
                    </a:p>
                  </a:txBody>
                  <a:tcPr marL="91442" marR="91442" marT="45733" marB="4573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62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웹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/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모바일 앱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/PC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뷰어</a:t>
                      </a:r>
                      <a:endParaRPr lang="ko-KR" altLang="ko-KR" sz="8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91442" marR="91442" marT="45733" marB="45733" anchor="ctr" anchorCtr="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1)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기존 녹화기와 계정분리 녹화기 접속 인증 절차 이원화</a:t>
                      </a:r>
                      <a:endParaRPr lang="en-US" altLang="ko-KR" sz="8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  <a:p>
                      <a:pPr algn="just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2)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고객 계정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OTP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생성 기능 제공</a:t>
                      </a:r>
                      <a:endParaRPr lang="ko-KR" sz="8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  <a:p>
                      <a:pPr algn="just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3) </a:t>
                      </a:r>
                      <a:r>
                        <a:rPr lang="ko-KR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인증 계정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에 따</a:t>
                      </a:r>
                      <a:r>
                        <a:rPr lang="ko-KR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른 기능 권한 분리 적용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 (</a:t>
                      </a:r>
                      <a:r>
                        <a:rPr lang="ko-KR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검색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/</a:t>
                      </a:r>
                      <a:r>
                        <a:rPr lang="ko-KR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백업과 설정기능 권한 분리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)</a:t>
                      </a:r>
                      <a:endParaRPr lang="ko-KR" sz="8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  <a:p>
                      <a:pPr algn="just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4) </a:t>
                      </a:r>
                      <a:r>
                        <a:rPr lang="ko-KR" sz="8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뷰가드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 AI Client</a:t>
                      </a:r>
                      <a:r>
                        <a:rPr lang="ko-KR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와 계정인증 방식 변경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 (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웹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/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모바일 앱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)</a:t>
                      </a:r>
                      <a:endParaRPr lang="ko-KR" sz="8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기존 고정 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PW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방식 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&amp; OTP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방식 혼용</a:t>
                      </a:r>
                    </a:p>
                  </a:txBody>
                  <a:tcPr marL="91442" marR="91442" marT="45733" marB="4573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43915"/>
                  </a:ext>
                </a:extLst>
              </a:tr>
              <a:tr h="71550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뷰가드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 인프라</a:t>
                      </a:r>
                      <a:endParaRPr lang="ko-KR" altLang="ko-KR" sz="8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91442" marR="91442" marT="45733" marB="45733" anchor="ctr" anchorCtr="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1) </a:t>
                      </a:r>
                      <a:r>
                        <a:rPr lang="ko-KR" sz="8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뷰가드</a:t>
                      </a:r>
                      <a:r>
                        <a:rPr lang="ko-KR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 웹 인프라 계정 관리 이원화</a:t>
                      </a:r>
                    </a:p>
                    <a:p>
                      <a:pPr algn="just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2) </a:t>
                      </a:r>
                      <a:r>
                        <a:rPr lang="ko-KR" sz="8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뷰가드</a:t>
                      </a:r>
                      <a:r>
                        <a:rPr lang="ko-KR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웹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/</a:t>
                      </a:r>
                      <a:r>
                        <a:rPr lang="ko-KR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앱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/PC</a:t>
                      </a:r>
                      <a:r>
                        <a:rPr lang="ko-KR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뷰어 로그인 프로세스 이원화 </a:t>
                      </a:r>
                    </a:p>
                    <a:p>
                      <a:pPr algn="just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3) </a:t>
                      </a:r>
                      <a:r>
                        <a:rPr lang="ko-KR" sz="8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뷰가드</a:t>
                      </a:r>
                      <a:r>
                        <a:rPr lang="ko-KR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웹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/</a:t>
                      </a:r>
                      <a:r>
                        <a:rPr lang="ko-KR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앱에서 장비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리스트 또는 </a:t>
                      </a:r>
                      <a:r>
                        <a:rPr lang="ko-KR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정보 요청 시 계정 인증 방식 변경</a:t>
                      </a:r>
                    </a:p>
                    <a:p>
                      <a:pPr algn="just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4)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대원앱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 -&gt; </a:t>
                      </a:r>
                      <a:r>
                        <a:rPr lang="ko-KR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장비 등록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/</a:t>
                      </a:r>
                      <a:r>
                        <a:rPr lang="ko-KR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수정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/</a:t>
                      </a:r>
                      <a:r>
                        <a:rPr lang="ko-KR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교체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 /</a:t>
                      </a:r>
                      <a:r>
                        <a:rPr lang="ko-KR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삭제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/</a:t>
                      </a:r>
                      <a:r>
                        <a:rPr lang="ko-KR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복사 시 계정 인증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방식 변경</a:t>
                      </a:r>
                      <a:endParaRPr lang="ko-KR" sz="8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  <a:p>
                      <a:pPr algn="just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5) </a:t>
                      </a:r>
                      <a:r>
                        <a:rPr lang="ko-KR" sz="8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뷰가드</a:t>
                      </a:r>
                      <a:r>
                        <a:rPr lang="ko-KR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 관리자 페이지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 -&gt; </a:t>
                      </a:r>
                      <a:r>
                        <a:rPr lang="ko-KR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장비 등록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/</a:t>
                      </a:r>
                      <a:r>
                        <a:rPr lang="ko-KR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수정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/</a:t>
                      </a:r>
                      <a:r>
                        <a:rPr lang="ko-KR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교체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 /</a:t>
                      </a:r>
                      <a:r>
                        <a:rPr lang="ko-KR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삭제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/</a:t>
                      </a:r>
                      <a:r>
                        <a:rPr lang="ko-KR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복사 시 계정 인증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방식 변경</a:t>
                      </a:r>
                      <a:endParaRPr lang="ko-KR" sz="8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  <a:p>
                      <a:pPr algn="just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6)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뷰가드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AI G/W</a:t>
                      </a:r>
                      <a:r>
                        <a:rPr lang="ko-KR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에 장비 정보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를 전송하는 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API </a:t>
                      </a:r>
                      <a:r>
                        <a:rPr lang="ko-KR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변경 개발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기존 고정 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PW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방식 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&amp; OTP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방식 혼용</a:t>
                      </a:r>
                    </a:p>
                  </a:txBody>
                  <a:tcPr marL="91442" marR="91442" marT="45733" marB="4573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5421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1338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9" name="직선 연결선 298">
            <a:extLst>
              <a:ext uri="{FF2B5EF4-FFF2-40B4-BE49-F238E27FC236}">
                <a16:creationId xmlns:a16="http://schemas.microsoft.com/office/drawing/2014/main" id="{7301C74F-C57F-4D52-A486-5C2886532B11}"/>
              </a:ext>
            </a:extLst>
          </p:cNvPr>
          <p:cNvCxnSpPr>
            <a:cxnSpLocks/>
            <a:stCxn id="240" idx="3"/>
            <a:endCxn id="296" idx="2"/>
          </p:cNvCxnSpPr>
          <p:nvPr/>
        </p:nvCxnSpPr>
        <p:spPr>
          <a:xfrm flipV="1">
            <a:off x="1880292" y="2802187"/>
            <a:ext cx="6364117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91C51392-60FE-43A7-A35D-D0C3F12FC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 1. </a:t>
            </a:r>
            <a:r>
              <a:rPr lang="ko-KR" altLang="en-US" dirty="0" err="1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뷰가드</a:t>
            </a:r>
            <a:r>
              <a: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 장치번호</a:t>
            </a:r>
            <a:r>
              <a:rPr lang="en-US" altLang="ko-KR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(MAC)</a:t>
            </a:r>
            <a:r>
              <a: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 전산화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746A1ED-5F6E-4333-9D08-347465073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692696"/>
            <a:ext cx="8784976" cy="1008112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지사 자재담당이 자재 출고 시 계약번호에 물류 바코드와 녹화기 고유번호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(MAC)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Scan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매칭 등록하도록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Process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및 시스템 개발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현장 개통 시 녹화기 고유번호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Scan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 계약정보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계약번호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고객명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상호 등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자동 등록되어 계약번호 임의 입력 또는 삭제가 불가능 하고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marL="0" indent="0">
              <a:buNone/>
            </a:pP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 관제 사용 여부와 관계 없이 모든 녹화기의 고유번호는 뷰가드 서버에 등록하여 개통 하도록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Process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강화하고 재사용 녹화기는 서버에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등록이 불가하며 개통하지 않을 경우 고객이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OTP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발급이 안되어 녹화기에서 녹화 검색 또는 백업이 불가하여 철거 자재 재 사용을 차단 함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3290BD4-E666-4452-B1D3-E44DEF1B6AD0}"/>
              </a:ext>
            </a:extLst>
          </p:cNvPr>
          <p:cNvSpPr/>
          <p:nvPr/>
        </p:nvSpPr>
        <p:spPr>
          <a:xfrm>
            <a:off x="0" y="6192688"/>
            <a:ext cx="9144000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09F80CF7-B15D-46A7-8E85-2C0E12AF7E16}"/>
              </a:ext>
            </a:extLst>
          </p:cNvPr>
          <p:cNvCxnSpPr>
            <a:cxnSpLocks/>
          </p:cNvCxnSpPr>
          <p:nvPr/>
        </p:nvCxnSpPr>
        <p:spPr>
          <a:xfrm>
            <a:off x="683568" y="2138743"/>
            <a:ext cx="3680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09D16828-4930-4B68-B1CC-1D8971D0714E}"/>
              </a:ext>
            </a:extLst>
          </p:cNvPr>
          <p:cNvCxnSpPr>
            <a:cxnSpLocks/>
          </p:cNvCxnSpPr>
          <p:nvPr/>
        </p:nvCxnSpPr>
        <p:spPr>
          <a:xfrm>
            <a:off x="4564353" y="2138743"/>
            <a:ext cx="3680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BB914FC-14D0-4477-BE9C-A3015B0617B2}"/>
              </a:ext>
            </a:extLst>
          </p:cNvPr>
          <p:cNvSpPr/>
          <p:nvPr/>
        </p:nvSpPr>
        <p:spPr>
          <a:xfrm>
            <a:off x="2123728" y="1838931"/>
            <a:ext cx="8707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itchFamily="50" charset="-127"/>
                <a:cs typeface="+mj-cs"/>
              </a:rPr>
              <a:t>《AS - IS》</a:t>
            </a:r>
            <a:endParaRPr lang="ko-KR" altLang="en-US" sz="11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7ACCCC2-BC3E-4185-932E-121F54593C90}"/>
              </a:ext>
            </a:extLst>
          </p:cNvPr>
          <p:cNvSpPr/>
          <p:nvPr/>
        </p:nvSpPr>
        <p:spPr>
          <a:xfrm>
            <a:off x="5940152" y="1838931"/>
            <a:ext cx="8163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itchFamily="50" charset="-127"/>
                <a:cs typeface="+mj-cs"/>
              </a:rPr>
              <a:t>《TO-BE》</a:t>
            </a:r>
            <a:endParaRPr lang="ko-KR" altLang="en-US" sz="1100" dirty="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42D54D19-7AD1-46DB-A75E-1CD94FEE0253}"/>
              </a:ext>
            </a:extLst>
          </p:cNvPr>
          <p:cNvSpPr/>
          <p:nvPr/>
        </p:nvSpPr>
        <p:spPr>
          <a:xfrm>
            <a:off x="179512" y="2209831"/>
            <a:ext cx="360040" cy="1433795"/>
          </a:xfrm>
          <a:prstGeom prst="roundRect">
            <a:avLst>
              <a:gd name="adj" fmla="val 8003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지사</a:t>
            </a:r>
            <a:endParaRPr lang="en-US" altLang="ko-KR" sz="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315AC682-63B0-4AAF-9049-E43D3159461E}"/>
              </a:ext>
            </a:extLst>
          </p:cNvPr>
          <p:cNvSpPr/>
          <p:nvPr/>
        </p:nvSpPr>
        <p:spPr>
          <a:xfrm>
            <a:off x="179512" y="3791522"/>
            <a:ext cx="360040" cy="1536410"/>
          </a:xfrm>
          <a:prstGeom prst="roundRect">
            <a:avLst>
              <a:gd name="adj" fmla="val 8003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개통</a:t>
            </a:r>
            <a:endParaRPr lang="en-US" altLang="ko-KR" sz="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4DF8EE7C-82D6-41E1-90C9-9E54DBB4286F}"/>
              </a:ext>
            </a:extLst>
          </p:cNvPr>
          <p:cNvSpPr/>
          <p:nvPr/>
        </p:nvSpPr>
        <p:spPr>
          <a:xfrm>
            <a:off x="179512" y="5469613"/>
            <a:ext cx="360040" cy="695692"/>
          </a:xfrm>
          <a:prstGeom prst="roundRect">
            <a:avLst>
              <a:gd name="adj" fmla="val 8003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</a:t>
            </a:r>
            <a:endParaRPr lang="en-US" altLang="ko-KR" sz="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9" name="사각형: 둥근 모서리 17">
            <a:extLst>
              <a:ext uri="{FF2B5EF4-FFF2-40B4-BE49-F238E27FC236}">
                <a16:creationId xmlns:a16="http://schemas.microsoft.com/office/drawing/2014/main" id="{05FD86B5-8EA7-4035-88A1-B06840043E1C}"/>
              </a:ext>
            </a:extLst>
          </p:cNvPr>
          <p:cNvSpPr/>
          <p:nvPr/>
        </p:nvSpPr>
        <p:spPr>
          <a:xfrm>
            <a:off x="782988" y="2237697"/>
            <a:ext cx="1097304" cy="268055"/>
          </a:xfrm>
          <a:prstGeom prst="rect">
            <a:avLst/>
          </a:prstGeom>
          <a:noFill/>
          <a:ln w="635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계약서 작성</a:t>
            </a:r>
            <a:endParaRPr kumimoji="1" lang="en-US" altLang="ko-KR" sz="8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0" name="사각형: 둥근 모서리 17">
            <a:extLst>
              <a:ext uri="{FF2B5EF4-FFF2-40B4-BE49-F238E27FC236}">
                <a16:creationId xmlns:a16="http://schemas.microsoft.com/office/drawing/2014/main" id="{15F41635-A14B-4B74-8B42-A93FE3F7EAA5}"/>
              </a:ext>
            </a:extLst>
          </p:cNvPr>
          <p:cNvSpPr/>
          <p:nvPr/>
        </p:nvSpPr>
        <p:spPr>
          <a:xfrm>
            <a:off x="782988" y="2668160"/>
            <a:ext cx="1097304" cy="268055"/>
          </a:xfrm>
          <a:prstGeom prst="rect">
            <a:avLst/>
          </a:prstGeom>
          <a:noFill/>
          <a:ln w="635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SAP</a:t>
            </a:r>
            <a:r>
              <a:rPr kumimoji="1" lang="ko-KR" altLang="en-US" sz="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등록</a:t>
            </a:r>
            <a:r>
              <a:rPr kumimoji="1" lang="en-US" altLang="ko-KR" sz="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/</a:t>
            </a:r>
            <a:r>
              <a:rPr kumimoji="1" lang="ko-KR" altLang="en-US" sz="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승인</a:t>
            </a:r>
            <a:endParaRPr kumimoji="1" lang="en-US" altLang="ko-KR" sz="8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1" name="사각형: 둥근 모서리 17">
            <a:extLst>
              <a:ext uri="{FF2B5EF4-FFF2-40B4-BE49-F238E27FC236}">
                <a16:creationId xmlns:a16="http://schemas.microsoft.com/office/drawing/2014/main" id="{A39D7F88-2A9E-41FB-8E80-E9823CE65D58}"/>
              </a:ext>
            </a:extLst>
          </p:cNvPr>
          <p:cNvSpPr/>
          <p:nvPr/>
        </p:nvSpPr>
        <p:spPr>
          <a:xfrm>
            <a:off x="1962528" y="2941422"/>
            <a:ext cx="1097304" cy="268055"/>
          </a:xfrm>
          <a:prstGeom prst="rect">
            <a:avLst/>
          </a:prstGeom>
          <a:noFill/>
          <a:ln w="635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자재 입고</a:t>
            </a:r>
            <a:endParaRPr kumimoji="1" lang="en-US" altLang="ko-KR" sz="8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2" name="사각형: 둥근 모서리 17">
            <a:extLst>
              <a:ext uri="{FF2B5EF4-FFF2-40B4-BE49-F238E27FC236}">
                <a16:creationId xmlns:a16="http://schemas.microsoft.com/office/drawing/2014/main" id="{CB55639E-A508-4CDF-9622-A551B9CE7F09}"/>
              </a:ext>
            </a:extLst>
          </p:cNvPr>
          <p:cNvSpPr/>
          <p:nvPr/>
        </p:nvSpPr>
        <p:spPr>
          <a:xfrm>
            <a:off x="1962528" y="3375571"/>
            <a:ext cx="1097304" cy="268055"/>
          </a:xfrm>
          <a:prstGeom prst="rect">
            <a:avLst/>
          </a:prstGeom>
          <a:noFill/>
          <a:ln w="635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물류 바코드 스캔</a:t>
            </a:r>
            <a:r>
              <a:rPr kumimoji="1" lang="en-US" altLang="ko-KR" sz="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/</a:t>
            </a:r>
            <a:r>
              <a:rPr kumimoji="1" lang="ko-KR" altLang="en-US" sz="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출고</a:t>
            </a:r>
            <a:endParaRPr kumimoji="1" lang="en-US" altLang="ko-KR" sz="8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4" name="사각형: 둥근 모서리 17">
            <a:extLst>
              <a:ext uri="{FF2B5EF4-FFF2-40B4-BE49-F238E27FC236}">
                <a16:creationId xmlns:a16="http://schemas.microsoft.com/office/drawing/2014/main" id="{82D9AD0F-5901-4EBD-A87D-5A3561D63B18}"/>
              </a:ext>
            </a:extLst>
          </p:cNvPr>
          <p:cNvSpPr/>
          <p:nvPr/>
        </p:nvSpPr>
        <p:spPr>
          <a:xfrm>
            <a:off x="1962528" y="3786107"/>
            <a:ext cx="1097304" cy="268055"/>
          </a:xfrm>
          <a:prstGeom prst="rect">
            <a:avLst/>
          </a:prstGeom>
          <a:noFill/>
          <a:ln w="635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고객 </a:t>
            </a:r>
            <a:r>
              <a:rPr kumimoji="1" lang="en-US" altLang="ko-KR" sz="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ID </a:t>
            </a:r>
            <a:r>
              <a:rPr kumimoji="1" lang="ko-KR" altLang="en-US" sz="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생성</a:t>
            </a:r>
            <a:endParaRPr kumimoji="1" lang="en-US" altLang="ko-KR" sz="8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5" name="사각형: 둥근 모서리 17">
            <a:extLst>
              <a:ext uri="{FF2B5EF4-FFF2-40B4-BE49-F238E27FC236}">
                <a16:creationId xmlns:a16="http://schemas.microsoft.com/office/drawing/2014/main" id="{BF5153FD-E2F6-4601-A18F-CF2EC709DD3F}"/>
              </a:ext>
            </a:extLst>
          </p:cNvPr>
          <p:cNvSpPr/>
          <p:nvPr/>
        </p:nvSpPr>
        <p:spPr>
          <a:xfrm>
            <a:off x="1961206" y="4215193"/>
            <a:ext cx="1097304" cy="268055"/>
          </a:xfrm>
          <a:prstGeom prst="rect">
            <a:avLst/>
          </a:prstGeom>
          <a:noFill/>
          <a:ln w="635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녹화기 고유번호 스캔</a:t>
            </a:r>
            <a:endParaRPr kumimoji="1" lang="en-US" altLang="ko-KR" sz="8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6" name="사각형: 둥근 모서리 17">
            <a:extLst>
              <a:ext uri="{FF2B5EF4-FFF2-40B4-BE49-F238E27FC236}">
                <a16:creationId xmlns:a16="http://schemas.microsoft.com/office/drawing/2014/main" id="{F84F7F82-A653-4B7C-8E90-AE4F71DD9755}"/>
              </a:ext>
            </a:extLst>
          </p:cNvPr>
          <p:cNvSpPr/>
          <p:nvPr/>
        </p:nvSpPr>
        <p:spPr>
          <a:xfrm>
            <a:off x="1961206" y="4644279"/>
            <a:ext cx="1097304" cy="268055"/>
          </a:xfrm>
          <a:prstGeom prst="rect">
            <a:avLst/>
          </a:prstGeom>
          <a:noFill/>
          <a:ln w="635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계약번호 등록</a:t>
            </a:r>
            <a:endParaRPr kumimoji="1" lang="en-US" altLang="ko-KR" sz="8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7" name="사각형: 둥근 모서리 17">
            <a:extLst>
              <a:ext uri="{FF2B5EF4-FFF2-40B4-BE49-F238E27FC236}">
                <a16:creationId xmlns:a16="http://schemas.microsoft.com/office/drawing/2014/main" id="{F842B7BB-3E3B-4537-B346-8EFBE8E0F9D2}"/>
              </a:ext>
            </a:extLst>
          </p:cNvPr>
          <p:cNvSpPr/>
          <p:nvPr/>
        </p:nvSpPr>
        <p:spPr>
          <a:xfrm>
            <a:off x="3203848" y="5487513"/>
            <a:ext cx="1097304" cy="268055"/>
          </a:xfrm>
          <a:prstGeom prst="rect">
            <a:avLst/>
          </a:prstGeom>
          <a:noFill/>
          <a:ln w="635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AS </a:t>
            </a:r>
            <a:r>
              <a:rPr kumimoji="1" lang="ko-KR" altLang="en-US" sz="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자재 신청</a:t>
            </a:r>
            <a:endParaRPr kumimoji="1" lang="en-US" altLang="ko-KR" sz="8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8" name="사각형: 둥근 모서리 17">
            <a:extLst>
              <a:ext uri="{FF2B5EF4-FFF2-40B4-BE49-F238E27FC236}">
                <a16:creationId xmlns:a16="http://schemas.microsoft.com/office/drawing/2014/main" id="{52F10464-B44D-4EB5-9D32-90915370B120}"/>
              </a:ext>
            </a:extLst>
          </p:cNvPr>
          <p:cNvSpPr/>
          <p:nvPr/>
        </p:nvSpPr>
        <p:spPr>
          <a:xfrm>
            <a:off x="3203848" y="5897249"/>
            <a:ext cx="1097304" cy="268055"/>
          </a:xfrm>
          <a:prstGeom prst="rect">
            <a:avLst/>
          </a:prstGeom>
          <a:noFill/>
          <a:ln w="635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자재 교체</a:t>
            </a:r>
            <a:endParaRPr kumimoji="1" lang="en-US" altLang="ko-KR" sz="8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50" name="직선 화살표 연결선 249">
            <a:extLst>
              <a:ext uri="{FF2B5EF4-FFF2-40B4-BE49-F238E27FC236}">
                <a16:creationId xmlns:a16="http://schemas.microsoft.com/office/drawing/2014/main" id="{CA5BE69F-BE2F-4EAF-A206-CEA732E69543}"/>
              </a:ext>
            </a:extLst>
          </p:cNvPr>
          <p:cNvCxnSpPr>
            <a:stCxn id="239" idx="2"/>
            <a:endCxn id="240" idx="0"/>
          </p:cNvCxnSpPr>
          <p:nvPr/>
        </p:nvCxnSpPr>
        <p:spPr>
          <a:xfrm>
            <a:off x="1331640" y="2505752"/>
            <a:ext cx="0" cy="16240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화살표 연결선 250">
            <a:extLst>
              <a:ext uri="{FF2B5EF4-FFF2-40B4-BE49-F238E27FC236}">
                <a16:creationId xmlns:a16="http://schemas.microsoft.com/office/drawing/2014/main" id="{4897E570-DA71-4DAE-9618-4C5BB7A794D9}"/>
              </a:ext>
            </a:extLst>
          </p:cNvPr>
          <p:cNvCxnSpPr>
            <a:cxnSpLocks/>
            <a:stCxn id="241" idx="2"/>
            <a:endCxn id="242" idx="0"/>
          </p:cNvCxnSpPr>
          <p:nvPr/>
        </p:nvCxnSpPr>
        <p:spPr>
          <a:xfrm>
            <a:off x="2511180" y="3209477"/>
            <a:ext cx="0" cy="16609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화살표 연결선 253">
            <a:extLst>
              <a:ext uri="{FF2B5EF4-FFF2-40B4-BE49-F238E27FC236}">
                <a16:creationId xmlns:a16="http://schemas.microsoft.com/office/drawing/2014/main" id="{F35566FE-5FDD-4EF8-AE10-A3340D85CEB2}"/>
              </a:ext>
            </a:extLst>
          </p:cNvPr>
          <p:cNvCxnSpPr>
            <a:cxnSpLocks/>
            <a:stCxn id="242" idx="2"/>
            <a:endCxn id="244" idx="0"/>
          </p:cNvCxnSpPr>
          <p:nvPr/>
        </p:nvCxnSpPr>
        <p:spPr>
          <a:xfrm>
            <a:off x="2511180" y="3643626"/>
            <a:ext cx="0" cy="14248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직선 화살표 연결선 256">
            <a:extLst>
              <a:ext uri="{FF2B5EF4-FFF2-40B4-BE49-F238E27FC236}">
                <a16:creationId xmlns:a16="http://schemas.microsoft.com/office/drawing/2014/main" id="{335D2954-4FFC-43C5-80FC-F7E20AE99EC4}"/>
              </a:ext>
            </a:extLst>
          </p:cNvPr>
          <p:cNvCxnSpPr>
            <a:cxnSpLocks/>
            <a:stCxn id="244" idx="2"/>
            <a:endCxn id="245" idx="0"/>
          </p:cNvCxnSpPr>
          <p:nvPr/>
        </p:nvCxnSpPr>
        <p:spPr>
          <a:xfrm flipH="1">
            <a:off x="2509858" y="4054162"/>
            <a:ext cx="1322" cy="16103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직선 화살표 연결선 259">
            <a:extLst>
              <a:ext uri="{FF2B5EF4-FFF2-40B4-BE49-F238E27FC236}">
                <a16:creationId xmlns:a16="http://schemas.microsoft.com/office/drawing/2014/main" id="{F8EFD6A0-06EB-4B91-AB50-8610144EE751}"/>
              </a:ext>
            </a:extLst>
          </p:cNvPr>
          <p:cNvCxnSpPr>
            <a:cxnSpLocks/>
            <a:stCxn id="245" idx="2"/>
            <a:endCxn id="246" idx="0"/>
          </p:cNvCxnSpPr>
          <p:nvPr/>
        </p:nvCxnSpPr>
        <p:spPr>
          <a:xfrm>
            <a:off x="2509858" y="4483248"/>
            <a:ext cx="0" cy="16103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연결선: 꺾임 263">
            <a:extLst>
              <a:ext uri="{FF2B5EF4-FFF2-40B4-BE49-F238E27FC236}">
                <a16:creationId xmlns:a16="http://schemas.microsoft.com/office/drawing/2014/main" id="{24BB6371-166A-4582-89A4-702B9BBDBF28}"/>
              </a:ext>
            </a:extLst>
          </p:cNvPr>
          <p:cNvCxnSpPr>
            <a:stCxn id="240" idx="2"/>
            <a:endCxn id="241" idx="1"/>
          </p:cNvCxnSpPr>
          <p:nvPr/>
        </p:nvCxnSpPr>
        <p:spPr>
          <a:xfrm rot="16200000" flipH="1">
            <a:off x="1577467" y="2690388"/>
            <a:ext cx="139235" cy="630888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사각형: 둥근 모서리 17">
            <a:extLst>
              <a:ext uri="{FF2B5EF4-FFF2-40B4-BE49-F238E27FC236}">
                <a16:creationId xmlns:a16="http://schemas.microsoft.com/office/drawing/2014/main" id="{4904D36F-E489-49B6-8B3B-D015A4183869}"/>
              </a:ext>
            </a:extLst>
          </p:cNvPr>
          <p:cNvSpPr/>
          <p:nvPr/>
        </p:nvSpPr>
        <p:spPr>
          <a:xfrm>
            <a:off x="1961206" y="5059877"/>
            <a:ext cx="1097304" cy="268055"/>
          </a:xfrm>
          <a:prstGeom prst="rect">
            <a:avLst/>
          </a:prstGeom>
          <a:noFill/>
          <a:ln w="635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영상 확인</a:t>
            </a:r>
            <a:endParaRPr kumimoji="1" lang="en-US" altLang="ko-KR" sz="8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68" name="직선 화살표 연결선 267">
            <a:extLst>
              <a:ext uri="{FF2B5EF4-FFF2-40B4-BE49-F238E27FC236}">
                <a16:creationId xmlns:a16="http://schemas.microsoft.com/office/drawing/2014/main" id="{33AAC34F-67CE-4AB7-B351-D691987C2C29}"/>
              </a:ext>
            </a:extLst>
          </p:cNvPr>
          <p:cNvCxnSpPr>
            <a:cxnSpLocks/>
            <a:stCxn id="246" idx="2"/>
            <a:endCxn id="267" idx="0"/>
          </p:cNvCxnSpPr>
          <p:nvPr/>
        </p:nvCxnSpPr>
        <p:spPr>
          <a:xfrm>
            <a:off x="2509858" y="4912334"/>
            <a:ext cx="0" cy="14754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직선 화살표 연결선 270">
            <a:extLst>
              <a:ext uri="{FF2B5EF4-FFF2-40B4-BE49-F238E27FC236}">
                <a16:creationId xmlns:a16="http://schemas.microsoft.com/office/drawing/2014/main" id="{600F0BAB-7549-4915-94B8-FCD97C080A34}"/>
              </a:ext>
            </a:extLst>
          </p:cNvPr>
          <p:cNvCxnSpPr>
            <a:cxnSpLocks/>
            <a:stCxn id="247" idx="2"/>
            <a:endCxn id="248" idx="0"/>
          </p:cNvCxnSpPr>
          <p:nvPr/>
        </p:nvCxnSpPr>
        <p:spPr>
          <a:xfrm>
            <a:off x="3752500" y="5755568"/>
            <a:ext cx="0" cy="14168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연결선: 꺾임 273">
            <a:extLst>
              <a:ext uri="{FF2B5EF4-FFF2-40B4-BE49-F238E27FC236}">
                <a16:creationId xmlns:a16="http://schemas.microsoft.com/office/drawing/2014/main" id="{080E7CEB-7968-4C29-AE67-B1D9726C89FA}"/>
              </a:ext>
            </a:extLst>
          </p:cNvPr>
          <p:cNvCxnSpPr>
            <a:cxnSpLocks/>
            <a:stCxn id="248" idx="1"/>
            <a:endCxn id="267" idx="2"/>
          </p:cNvCxnSpPr>
          <p:nvPr/>
        </p:nvCxnSpPr>
        <p:spPr>
          <a:xfrm rot="10800000">
            <a:off x="2509858" y="5327933"/>
            <a:ext cx="693990" cy="703345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사각형: 둥근 모서리 17">
            <a:extLst>
              <a:ext uri="{FF2B5EF4-FFF2-40B4-BE49-F238E27FC236}">
                <a16:creationId xmlns:a16="http://schemas.microsoft.com/office/drawing/2014/main" id="{9F69FF7C-C4BF-4058-8C08-17F2B9119AFD}"/>
              </a:ext>
            </a:extLst>
          </p:cNvPr>
          <p:cNvSpPr/>
          <p:nvPr/>
        </p:nvSpPr>
        <p:spPr>
          <a:xfrm>
            <a:off x="4632860" y="2237697"/>
            <a:ext cx="1097304" cy="268055"/>
          </a:xfrm>
          <a:prstGeom prst="rect">
            <a:avLst/>
          </a:prstGeom>
          <a:noFill/>
          <a:ln w="635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계약서 작성</a:t>
            </a:r>
            <a:endParaRPr kumimoji="1" lang="en-US" altLang="ko-KR" sz="8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8" name="사각형: 둥근 모서리 17">
            <a:extLst>
              <a:ext uri="{FF2B5EF4-FFF2-40B4-BE49-F238E27FC236}">
                <a16:creationId xmlns:a16="http://schemas.microsoft.com/office/drawing/2014/main" id="{A646B2EA-A73C-4428-85F4-1834FAD8A7C3}"/>
              </a:ext>
            </a:extLst>
          </p:cNvPr>
          <p:cNvSpPr/>
          <p:nvPr/>
        </p:nvSpPr>
        <p:spPr>
          <a:xfrm>
            <a:off x="4632860" y="2668160"/>
            <a:ext cx="1097304" cy="268055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SAP</a:t>
            </a:r>
            <a:r>
              <a:rPr kumimoji="1" lang="ko-KR" altLang="en-US" sz="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등록</a:t>
            </a:r>
            <a:r>
              <a:rPr kumimoji="1" lang="en-US" altLang="ko-KR" sz="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/</a:t>
            </a:r>
            <a:r>
              <a:rPr kumimoji="1" lang="ko-KR" altLang="en-US" sz="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승인</a:t>
            </a:r>
            <a:endParaRPr kumimoji="1" lang="en-US" altLang="ko-KR" sz="8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9" name="사각형: 둥근 모서리 17">
            <a:extLst>
              <a:ext uri="{FF2B5EF4-FFF2-40B4-BE49-F238E27FC236}">
                <a16:creationId xmlns:a16="http://schemas.microsoft.com/office/drawing/2014/main" id="{A27E4493-038E-4159-9697-2B6FBAAFF380}"/>
              </a:ext>
            </a:extLst>
          </p:cNvPr>
          <p:cNvSpPr/>
          <p:nvPr/>
        </p:nvSpPr>
        <p:spPr>
          <a:xfrm>
            <a:off x="5812400" y="2941422"/>
            <a:ext cx="1097304" cy="268055"/>
          </a:xfrm>
          <a:prstGeom prst="rect">
            <a:avLst/>
          </a:prstGeom>
          <a:noFill/>
          <a:ln w="635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자재 입고</a:t>
            </a:r>
            <a:endParaRPr kumimoji="1" lang="en-US" altLang="ko-KR" sz="8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0" name="사각형: 둥근 모서리 17">
            <a:extLst>
              <a:ext uri="{FF2B5EF4-FFF2-40B4-BE49-F238E27FC236}">
                <a16:creationId xmlns:a16="http://schemas.microsoft.com/office/drawing/2014/main" id="{B8FCF363-34C1-4465-8DD6-EEB28A4840A2}"/>
              </a:ext>
            </a:extLst>
          </p:cNvPr>
          <p:cNvSpPr/>
          <p:nvPr/>
        </p:nvSpPr>
        <p:spPr>
          <a:xfrm>
            <a:off x="5812400" y="3375571"/>
            <a:ext cx="1097304" cy="2680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물류 </a:t>
            </a:r>
            <a:r>
              <a:rPr lang="en-US" altLang="ko-KR" sz="8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+</a:t>
            </a:r>
            <a:r>
              <a:rPr lang="ko-KR" altLang="en-US" sz="8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고유번호</a:t>
            </a:r>
            <a:r>
              <a:rPr kumimoji="1" lang="ko-KR" altLang="en-US" sz="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스캔</a:t>
            </a:r>
            <a:r>
              <a:rPr kumimoji="1" lang="en-US" altLang="ko-KR" sz="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/</a:t>
            </a:r>
            <a:r>
              <a:rPr kumimoji="1" lang="ko-KR" altLang="en-US" sz="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출고</a:t>
            </a:r>
            <a:endParaRPr kumimoji="1" lang="en-US" altLang="ko-KR" sz="8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1" name="사각형: 둥근 모서리 17">
            <a:extLst>
              <a:ext uri="{FF2B5EF4-FFF2-40B4-BE49-F238E27FC236}">
                <a16:creationId xmlns:a16="http://schemas.microsoft.com/office/drawing/2014/main" id="{D4A1E63A-C609-43A5-B2C9-20392541C5BC}"/>
              </a:ext>
            </a:extLst>
          </p:cNvPr>
          <p:cNvSpPr/>
          <p:nvPr/>
        </p:nvSpPr>
        <p:spPr>
          <a:xfrm>
            <a:off x="5812400" y="3786107"/>
            <a:ext cx="1097304" cy="2680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고객 </a:t>
            </a:r>
            <a:r>
              <a:rPr kumimoji="1" lang="en-US" altLang="ko-KR" sz="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Self</a:t>
            </a:r>
            <a:r>
              <a:rPr kumimoji="1" lang="ko-KR" altLang="en-US" sz="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회원가입</a:t>
            </a:r>
            <a:endParaRPr kumimoji="1" lang="en-US" altLang="ko-KR" sz="8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2" name="사각형: 둥근 모서리 17">
            <a:extLst>
              <a:ext uri="{FF2B5EF4-FFF2-40B4-BE49-F238E27FC236}">
                <a16:creationId xmlns:a16="http://schemas.microsoft.com/office/drawing/2014/main" id="{EF9CD750-3230-4F21-8421-0BA96206B8FC}"/>
              </a:ext>
            </a:extLst>
          </p:cNvPr>
          <p:cNvSpPr/>
          <p:nvPr/>
        </p:nvSpPr>
        <p:spPr>
          <a:xfrm>
            <a:off x="5811078" y="4215193"/>
            <a:ext cx="1097304" cy="2680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녹화기 고유번호 스캔</a:t>
            </a:r>
            <a:endParaRPr kumimoji="1" lang="en-US" altLang="ko-KR" sz="8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3" name="사각형: 둥근 모서리 17">
            <a:extLst>
              <a:ext uri="{FF2B5EF4-FFF2-40B4-BE49-F238E27FC236}">
                <a16:creationId xmlns:a16="http://schemas.microsoft.com/office/drawing/2014/main" id="{E517D31B-370E-4559-915B-02D68B47AB34}"/>
              </a:ext>
            </a:extLst>
          </p:cNvPr>
          <p:cNvSpPr/>
          <p:nvPr/>
        </p:nvSpPr>
        <p:spPr>
          <a:xfrm>
            <a:off x="5811078" y="4644279"/>
            <a:ext cx="1097304" cy="2680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계약번호 자동등록</a:t>
            </a:r>
            <a:endParaRPr kumimoji="1" lang="en-US" altLang="ko-KR" sz="8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4" name="사각형: 둥근 모서리 17">
            <a:extLst>
              <a:ext uri="{FF2B5EF4-FFF2-40B4-BE49-F238E27FC236}">
                <a16:creationId xmlns:a16="http://schemas.microsoft.com/office/drawing/2014/main" id="{4ED47114-FA8D-4997-BA1A-F3BE2A709DA1}"/>
              </a:ext>
            </a:extLst>
          </p:cNvPr>
          <p:cNvSpPr/>
          <p:nvPr/>
        </p:nvSpPr>
        <p:spPr>
          <a:xfrm>
            <a:off x="7053720" y="5487513"/>
            <a:ext cx="1097304" cy="268055"/>
          </a:xfrm>
          <a:prstGeom prst="rect">
            <a:avLst/>
          </a:prstGeom>
          <a:noFill/>
          <a:ln w="635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AS </a:t>
            </a:r>
            <a:r>
              <a:rPr kumimoji="1" lang="ko-KR" altLang="en-US" sz="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자재 신청</a:t>
            </a:r>
            <a:endParaRPr kumimoji="1" lang="en-US" altLang="ko-KR" sz="8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5" name="사각형: 둥근 모서리 17">
            <a:extLst>
              <a:ext uri="{FF2B5EF4-FFF2-40B4-BE49-F238E27FC236}">
                <a16:creationId xmlns:a16="http://schemas.microsoft.com/office/drawing/2014/main" id="{CFBEF302-AC7B-40E2-A4CF-20EFDDB28A43}"/>
              </a:ext>
            </a:extLst>
          </p:cNvPr>
          <p:cNvSpPr/>
          <p:nvPr/>
        </p:nvSpPr>
        <p:spPr>
          <a:xfrm>
            <a:off x="7053720" y="5897249"/>
            <a:ext cx="1097304" cy="268055"/>
          </a:xfrm>
          <a:prstGeom prst="rect">
            <a:avLst/>
          </a:prstGeom>
          <a:noFill/>
          <a:ln w="635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자재 교체</a:t>
            </a:r>
            <a:endParaRPr kumimoji="1" lang="en-US" altLang="ko-KR" sz="8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86" name="직선 화살표 연결선 285">
            <a:extLst>
              <a:ext uri="{FF2B5EF4-FFF2-40B4-BE49-F238E27FC236}">
                <a16:creationId xmlns:a16="http://schemas.microsoft.com/office/drawing/2014/main" id="{4AB33A52-C333-4FBB-AA6B-3DC19DA93393}"/>
              </a:ext>
            </a:extLst>
          </p:cNvPr>
          <p:cNvCxnSpPr>
            <a:stCxn id="277" idx="2"/>
            <a:endCxn id="278" idx="0"/>
          </p:cNvCxnSpPr>
          <p:nvPr/>
        </p:nvCxnSpPr>
        <p:spPr>
          <a:xfrm>
            <a:off x="5181512" y="2505752"/>
            <a:ext cx="0" cy="16240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직선 화살표 연결선 286">
            <a:extLst>
              <a:ext uri="{FF2B5EF4-FFF2-40B4-BE49-F238E27FC236}">
                <a16:creationId xmlns:a16="http://schemas.microsoft.com/office/drawing/2014/main" id="{E513C8B9-E5BE-4BF3-813A-80F4336197AA}"/>
              </a:ext>
            </a:extLst>
          </p:cNvPr>
          <p:cNvCxnSpPr>
            <a:cxnSpLocks/>
            <a:stCxn id="279" idx="2"/>
            <a:endCxn id="280" idx="0"/>
          </p:cNvCxnSpPr>
          <p:nvPr/>
        </p:nvCxnSpPr>
        <p:spPr>
          <a:xfrm>
            <a:off x="6361052" y="3209477"/>
            <a:ext cx="0" cy="16609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직선 화살표 연결선 287">
            <a:extLst>
              <a:ext uri="{FF2B5EF4-FFF2-40B4-BE49-F238E27FC236}">
                <a16:creationId xmlns:a16="http://schemas.microsoft.com/office/drawing/2014/main" id="{B178F539-3DDD-4637-B7CE-CB12A95DD1D4}"/>
              </a:ext>
            </a:extLst>
          </p:cNvPr>
          <p:cNvCxnSpPr>
            <a:cxnSpLocks/>
            <a:stCxn id="280" idx="2"/>
            <a:endCxn id="281" idx="0"/>
          </p:cNvCxnSpPr>
          <p:nvPr/>
        </p:nvCxnSpPr>
        <p:spPr>
          <a:xfrm>
            <a:off x="6361052" y="3643626"/>
            <a:ext cx="0" cy="14248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직선 화살표 연결선 288">
            <a:extLst>
              <a:ext uri="{FF2B5EF4-FFF2-40B4-BE49-F238E27FC236}">
                <a16:creationId xmlns:a16="http://schemas.microsoft.com/office/drawing/2014/main" id="{8DC808FE-0DB0-47EB-8D3B-BC3B57867F3F}"/>
              </a:ext>
            </a:extLst>
          </p:cNvPr>
          <p:cNvCxnSpPr>
            <a:cxnSpLocks/>
            <a:stCxn id="281" idx="2"/>
            <a:endCxn id="282" idx="0"/>
          </p:cNvCxnSpPr>
          <p:nvPr/>
        </p:nvCxnSpPr>
        <p:spPr>
          <a:xfrm flipH="1">
            <a:off x="6359730" y="4054162"/>
            <a:ext cx="1322" cy="16103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직선 화살표 연결선 289">
            <a:extLst>
              <a:ext uri="{FF2B5EF4-FFF2-40B4-BE49-F238E27FC236}">
                <a16:creationId xmlns:a16="http://schemas.microsoft.com/office/drawing/2014/main" id="{D8049005-DFD2-45A1-B0D0-EE8B02554F57}"/>
              </a:ext>
            </a:extLst>
          </p:cNvPr>
          <p:cNvCxnSpPr>
            <a:cxnSpLocks/>
            <a:stCxn id="282" idx="2"/>
            <a:endCxn id="283" idx="0"/>
          </p:cNvCxnSpPr>
          <p:nvPr/>
        </p:nvCxnSpPr>
        <p:spPr>
          <a:xfrm>
            <a:off x="6359730" y="4483248"/>
            <a:ext cx="0" cy="16103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연결선: 꺾임 290">
            <a:extLst>
              <a:ext uri="{FF2B5EF4-FFF2-40B4-BE49-F238E27FC236}">
                <a16:creationId xmlns:a16="http://schemas.microsoft.com/office/drawing/2014/main" id="{7FCCAB89-8D31-41E0-827F-ED2D04434C8B}"/>
              </a:ext>
            </a:extLst>
          </p:cNvPr>
          <p:cNvCxnSpPr>
            <a:stCxn id="278" idx="2"/>
            <a:endCxn id="279" idx="1"/>
          </p:cNvCxnSpPr>
          <p:nvPr/>
        </p:nvCxnSpPr>
        <p:spPr>
          <a:xfrm rot="16200000" flipH="1">
            <a:off x="5427339" y="2690388"/>
            <a:ext cx="139235" cy="630888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사각형: 둥근 모서리 17">
            <a:extLst>
              <a:ext uri="{FF2B5EF4-FFF2-40B4-BE49-F238E27FC236}">
                <a16:creationId xmlns:a16="http://schemas.microsoft.com/office/drawing/2014/main" id="{486AE2C7-2B49-4307-89F9-74E523573BFD}"/>
              </a:ext>
            </a:extLst>
          </p:cNvPr>
          <p:cNvSpPr/>
          <p:nvPr/>
        </p:nvSpPr>
        <p:spPr>
          <a:xfrm>
            <a:off x="5811078" y="5059877"/>
            <a:ext cx="1097304" cy="268055"/>
          </a:xfrm>
          <a:prstGeom prst="rect">
            <a:avLst/>
          </a:prstGeom>
          <a:noFill/>
          <a:ln w="635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영상 확인</a:t>
            </a:r>
            <a:endParaRPr kumimoji="1" lang="en-US" altLang="ko-KR" sz="8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93" name="직선 화살표 연결선 292">
            <a:extLst>
              <a:ext uri="{FF2B5EF4-FFF2-40B4-BE49-F238E27FC236}">
                <a16:creationId xmlns:a16="http://schemas.microsoft.com/office/drawing/2014/main" id="{6745CF26-BEE8-4CB6-B46C-2F65FA030264}"/>
              </a:ext>
            </a:extLst>
          </p:cNvPr>
          <p:cNvCxnSpPr>
            <a:cxnSpLocks/>
            <a:stCxn id="283" idx="2"/>
            <a:endCxn id="292" idx="0"/>
          </p:cNvCxnSpPr>
          <p:nvPr/>
        </p:nvCxnSpPr>
        <p:spPr>
          <a:xfrm>
            <a:off x="6359730" y="4912334"/>
            <a:ext cx="0" cy="14754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직선 화살표 연결선 293">
            <a:extLst>
              <a:ext uri="{FF2B5EF4-FFF2-40B4-BE49-F238E27FC236}">
                <a16:creationId xmlns:a16="http://schemas.microsoft.com/office/drawing/2014/main" id="{C4AD80C6-9BAF-4443-964E-1142ED771EB8}"/>
              </a:ext>
            </a:extLst>
          </p:cNvPr>
          <p:cNvCxnSpPr>
            <a:cxnSpLocks/>
            <a:stCxn id="284" idx="2"/>
            <a:endCxn id="285" idx="0"/>
          </p:cNvCxnSpPr>
          <p:nvPr/>
        </p:nvCxnSpPr>
        <p:spPr>
          <a:xfrm>
            <a:off x="7602372" y="5755568"/>
            <a:ext cx="0" cy="14168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연결선: 꺾임 294">
            <a:extLst>
              <a:ext uri="{FF2B5EF4-FFF2-40B4-BE49-F238E27FC236}">
                <a16:creationId xmlns:a16="http://schemas.microsoft.com/office/drawing/2014/main" id="{97BA20BB-E540-4CAB-96A1-E328E0800E49}"/>
              </a:ext>
            </a:extLst>
          </p:cNvPr>
          <p:cNvCxnSpPr>
            <a:cxnSpLocks/>
            <a:stCxn id="285" idx="1"/>
            <a:endCxn id="292" idx="2"/>
          </p:cNvCxnSpPr>
          <p:nvPr/>
        </p:nvCxnSpPr>
        <p:spPr>
          <a:xfrm rot="10800000">
            <a:off x="6359730" y="5327933"/>
            <a:ext cx="693990" cy="703345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사각형: 둥근 모서리 17">
            <a:extLst>
              <a:ext uri="{FF2B5EF4-FFF2-40B4-BE49-F238E27FC236}">
                <a16:creationId xmlns:a16="http://schemas.microsoft.com/office/drawing/2014/main" id="{0CFA78EB-9758-4501-B119-8186E1FC27C8}"/>
              </a:ext>
            </a:extLst>
          </p:cNvPr>
          <p:cNvSpPr/>
          <p:nvPr/>
        </p:nvSpPr>
        <p:spPr>
          <a:xfrm>
            <a:off x="8244409" y="2575864"/>
            <a:ext cx="648071" cy="452646"/>
          </a:xfrm>
          <a:prstGeom prst="flowChartMagneticDisk">
            <a:avLst/>
          </a:prstGeom>
          <a:solidFill>
            <a:sysClr val="window" lastClr="FFFFFF"/>
          </a:solidFill>
          <a:ln w="635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5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SAP</a:t>
            </a:r>
            <a:endParaRPr kumimoji="1" lang="en-US" altLang="ko-KR" sz="85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7" name="사각형: 둥근 모서리 17">
            <a:extLst>
              <a:ext uri="{FF2B5EF4-FFF2-40B4-BE49-F238E27FC236}">
                <a16:creationId xmlns:a16="http://schemas.microsoft.com/office/drawing/2014/main" id="{B5C10EA9-E068-411C-88CA-5BDB05C28042}"/>
              </a:ext>
            </a:extLst>
          </p:cNvPr>
          <p:cNvSpPr/>
          <p:nvPr/>
        </p:nvSpPr>
        <p:spPr>
          <a:xfrm>
            <a:off x="8244408" y="4334223"/>
            <a:ext cx="648071" cy="452646"/>
          </a:xfrm>
          <a:prstGeom prst="flowChartMagneticDisk">
            <a:avLst/>
          </a:prstGeom>
          <a:solidFill>
            <a:sysClr val="window" lastClr="FFFFFF"/>
          </a:solidFill>
          <a:ln w="635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뷰가드 </a:t>
            </a:r>
            <a:r>
              <a:rPr kumimoji="1" lang="en-US" altLang="ko-KR" sz="8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Web</a:t>
            </a:r>
          </a:p>
        </p:txBody>
      </p:sp>
      <p:sp>
        <p:nvSpPr>
          <p:cNvPr id="300" name="오른쪽 중괄호 299">
            <a:extLst>
              <a:ext uri="{FF2B5EF4-FFF2-40B4-BE49-F238E27FC236}">
                <a16:creationId xmlns:a16="http://schemas.microsoft.com/office/drawing/2014/main" id="{2E1E8F16-81F2-4441-9984-A81B17261CA9}"/>
              </a:ext>
            </a:extLst>
          </p:cNvPr>
          <p:cNvSpPr/>
          <p:nvPr/>
        </p:nvSpPr>
        <p:spPr>
          <a:xfrm>
            <a:off x="3146780" y="3805735"/>
            <a:ext cx="269746" cy="1536410"/>
          </a:xfrm>
          <a:prstGeom prst="rightBrac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1" name="오른쪽 중괄호 300">
            <a:extLst>
              <a:ext uri="{FF2B5EF4-FFF2-40B4-BE49-F238E27FC236}">
                <a16:creationId xmlns:a16="http://schemas.microsoft.com/office/drawing/2014/main" id="{106477A7-5D56-461B-8E59-332A0E7A4B93}"/>
              </a:ext>
            </a:extLst>
          </p:cNvPr>
          <p:cNvSpPr/>
          <p:nvPr/>
        </p:nvSpPr>
        <p:spPr>
          <a:xfrm>
            <a:off x="7008895" y="3805735"/>
            <a:ext cx="269746" cy="1536410"/>
          </a:xfrm>
          <a:prstGeom prst="rightBrac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2" name="직선 연결선 301">
            <a:extLst>
              <a:ext uri="{FF2B5EF4-FFF2-40B4-BE49-F238E27FC236}">
                <a16:creationId xmlns:a16="http://schemas.microsoft.com/office/drawing/2014/main" id="{208E2D96-E4DA-49AB-8B7F-BCD0D49C593C}"/>
              </a:ext>
            </a:extLst>
          </p:cNvPr>
          <p:cNvCxnSpPr>
            <a:cxnSpLocks/>
            <a:stCxn id="300" idx="1"/>
            <a:endCxn id="297" idx="2"/>
          </p:cNvCxnSpPr>
          <p:nvPr/>
        </p:nvCxnSpPr>
        <p:spPr>
          <a:xfrm flipV="1">
            <a:off x="3416526" y="4560546"/>
            <a:ext cx="4827882" cy="1339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직선 연결선 304">
            <a:extLst>
              <a:ext uri="{FF2B5EF4-FFF2-40B4-BE49-F238E27FC236}">
                <a16:creationId xmlns:a16="http://schemas.microsoft.com/office/drawing/2014/main" id="{A8128256-984E-4CC8-AB88-19A0A5798D3F}"/>
              </a:ext>
            </a:extLst>
          </p:cNvPr>
          <p:cNvCxnSpPr>
            <a:cxnSpLocks/>
            <a:stCxn id="297" idx="1"/>
            <a:endCxn id="296" idx="3"/>
          </p:cNvCxnSpPr>
          <p:nvPr/>
        </p:nvCxnSpPr>
        <p:spPr>
          <a:xfrm flipV="1">
            <a:off x="8568444" y="3028510"/>
            <a:ext cx="1" cy="13057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직사각형 310">
            <a:extLst>
              <a:ext uri="{FF2B5EF4-FFF2-40B4-BE49-F238E27FC236}">
                <a16:creationId xmlns:a16="http://schemas.microsoft.com/office/drawing/2014/main" id="{39ADE392-9ECE-4881-900F-694109FE105C}"/>
              </a:ext>
            </a:extLst>
          </p:cNvPr>
          <p:cNvSpPr/>
          <p:nvPr/>
        </p:nvSpPr>
        <p:spPr>
          <a:xfrm>
            <a:off x="6196629" y="2214964"/>
            <a:ext cx="27678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rgbClr val="344BF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※</a:t>
            </a:r>
            <a:r>
              <a:rPr kumimoji="1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rgbClr val="344BF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kumimoji="1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344BF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제공서비스 </a:t>
            </a:r>
            <a:r>
              <a:rPr kumimoji="1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rgbClr val="344BF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“</a:t>
            </a:r>
            <a:r>
              <a:rPr kumimoji="1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344BF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뷰가드</a:t>
            </a:r>
            <a:r>
              <a:rPr kumimoji="1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rgbClr val="344BF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” </a:t>
            </a:r>
            <a:r>
              <a:rPr kumimoji="1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344BF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고객 정보 자동 동기화</a:t>
            </a:r>
            <a:endParaRPr kumimoji="1" lang="en-US" altLang="ko-KR" sz="800" b="1" i="0" u="none" strike="noStrike" kern="0" cap="none" spc="0" normalizeH="0" baseline="0" noProof="0" dirty="0">
              <a:ln>
                <a:noFill/>
              </a:ln>
              <a:solidFill>
                <a:srgbClr val="344BF8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rgbClr val="344BF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- </a:t>
            </a:r>
            <a:r>
              <a:rPr kumimoji="1" lang="ko-KR" altLang="en-US" sz="800" b="1" i="0" u="sng" strike="noStrike" kern="0" cap="none" spc="0" normalizeH="0" baseline="0" noProof="0" dirty="0">
                <a:ln>
                  <a:noFill/>
                </a:ln>
                <a:solidFill>
                  <a:srgbClr val="344BF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계약번호</a:t>
            </a:r>
            <a:r>
              <a:rPr kumimoji="1" lang="en-US" altLang="ko-KR" sz="800" b="1" i="0" u="sng" strike="noStrike" kern="0" cap="none" spc="0" normalizeH="0" baseline="0" noProof="0" dirty="0">
                <a:ln>
                  <a:noFill/>
                </a:ln>
                <a:solidFill>
                  <a:srgbClr val="344BF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(+MAC)</a:t>
            </a:r>
            <a:r>
              <a:rPr kumimoji="1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rgbClr val="344BF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1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344BF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상호</a:t>
            </a:r>
            <a:r>
              <a:rPr kumimoji="1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rgbClr val="344BF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1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344BF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주소</a:t>
            </a:r>
            <a:r>
              <a:rPr kumimoji="1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rgbClr val="344BF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1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344BF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경비상태</a:t>
            </a:r>
            <a:r>
              <a:rPr kumimoji="1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rgbClr val="344BF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(30</a:t>
            </a:r>
            <a:r>
              <a:rPr kumimoji="1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344BF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kumimoji="1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rgbClr val="344BF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kumimoji="1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344BF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회</a:t>
            </a:r>
            <a:r>
              <a:rPr kumimoji="1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rgbClr val="344BF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kumimoji="1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344BF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</p:txBody>
      </p: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F4AE934B-A098-4925-AFAB-5AFCBA888C26}"/>
              </a:ext>
            </a:extLst>
          </p:cNvPr>
          <p:cNvSpPr/>
          <p:nvPr/>
        </p:nvSpPr>
        <p:spPr>
          <a:xfrm>
            <a:off x="7001729" y="3066689"/>
            <a:ext cx="2142271" cy="1108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5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① 녹화기 </a:t>
            </a:r>
            <a:r>
              <a:rPr kumimoji="1" lang="en-US" altLang="ko-KR" sz="75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Serial</a:t>
            </a:r>
            <a:r>
              <a:rPr kumimoji="1" lang="en-US" altLang="ko-KR" sz="750" b="1" kern="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</a:t>
            </a:r>
            <a:r>
              <a:rPr kumimoji="1" lang="en-US" altLang="ko-KR" sz="75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MAC</a:t>
            </a:r>
            <a:r>
              <a:rPr kumimoji="1" lang="ko-KR" altLang="en-US" sz="75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주소</a:t>
            </a:r>
            <a:r>
              <a:rPr kumimoji="1" lang="en-US" altLang="ko-KR" sz="75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 </a:t>
            </a:r>
            <a:r>
              <a:rPr kumimoji="1" lang="ko-KR" altLang="en-US" sz="75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전산 관리</a:t>
            </a:r>
            <a:endParaRPr kumimoji="1" lang="en-US" altLang="ko-KR" sz="75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7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- </a:t>
            </a:r>
            <a:r>
              <a:rPr kumimoji="1" lang="ko-KR" altLang="en-US" sz="75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물류 바코드</a:t>
            </a:r>
            <a:r>
              <a:rPr kumimoji="1" lang="en-US" altLang="ko-KR" sz="75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+</a:t>
            </a:r>
            <a:r>
              <a:rPr kumimoji="1" lang="ko-KR" altLang="en-US" sz="75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녹화기</a:t>
            </a:r>
            <a:r>
              <a:rPr kumimoji="1" lang="en-US" altLang="ko-KR" sz="75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QR Code(MAC)</a:t>
            </a:r>
            <a:r>
              <a:rPr kumimoji="1" lang="ko-KR" altLang="en-US" sz="75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스캔</a:t>
            </a:r>
            <a:endParaRPr kumimoji="1" lang="en-US" altLang="ko-KR" sz="750" b="1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75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-</a:t>
            </a:r>
            <a:r>
              <a:rPr kumimoji="1" lang="ko-KR" altLang="en-US" sz="75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kumimoji="1" lang="en-US" altLang="ko-KR" sz="75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</a:t>
            </a:r>
            <a:r>
              <a:rPr kumimoji="1" lang="ko-KR" altLang="en-US" sz="75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개 계약번호와 </a:t>
            </a:r>
            <a:r>
              <a:rPr kumimoji="1" lang="en-US" altLang="ko-KR" sz="75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N</a:t>
            </a:r>
            <a:r>
              <a:rPr kumimoji="1" lang="ko-KR" altLang="en-US" sz="75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개 녹화기 </a:t>
            </a:r>
            <a:r>
              <a:rPr kumimoji="1" lang="en-US" altLang="ko-KR" sz="75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MAC</a:t>
            </a:r>
            <a:r>
              <a:rPr kumimoji="1" lang="ko-KR" altLang="en-US" sz="75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을 </a:t>
            </a:r>
            <a:endParaRPr kumimoji="1" lang="en-US" altLang="ko-KR" sz="750" b="1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75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 </a:t>
            </a:r>
            <a:r>
              <a:rPr kumimoji="1" lang="en-US" altLang="ko-KR" sz="75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SAP</a:t>
            </a:r>
            <a:r>
              <a:rPr kumimoji="1" lang="ko-KR" altLang="en-US" sz="75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에 등록 </a:t>
            </a:r>
            <a:r>
              <a:rPr lang="en-US" altLang="ko-KR" sz="75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kumimoji="1" lang="en-US" altLang="ko-KR" sz="75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– BlueCode, SAP</a:t>
            </a:r>
            <a:endParaRPr kumimoji="1" lang="ko-KR" altLang="en-US" sz="75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7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7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7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7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SAP </a:t>
            </a:r>
            <a:r>
              <a:rPr lang="ko-KR" altLang="en-US" sz="7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출고 테이블에 데이터 저장 및 </a:t>
            </a:r>
            <a:endParaRPr lang="en-US" altLang="ko-KR" sz="7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7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7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뷰가드 서버에 데이터 전송</a:t>
            </a:r>
            <a:endParaRPr lang="en-US" altLang="ko-KR" sz="75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3" name="직사각형 312">
            <a:extLst>
              <a:ext uri="{FF2B5EF4-FFF2-40B4-BE49-F238E27FC236}">
                <a16:creationId xmlns:a16="http://schemas.microsoft.com/office/drawing/2014/main" id="{1AB20F9B-5D47-4D02-8E88-78CCC2160B2A}"/>
              </a:ext>
            </a:extLst>
          </p:cNvPr>
          <p:cNvSpPr/>
          <p:nvPr/>
        </p:nvSpPr>
        <p:spPr>
          <a:xfrm>
            <a:off x="2997872" y="3412715"/>
            <a:ext cx="2942980" cy="145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5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② 뷰가드 서버에 고객정보 자동 등록</a:t>
            </a:r>
            <a:endParaRPr kumimoji="1" lang="en-US" altLang="ko-KR" sz="75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75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- </a:t>
            </a:r>
            <a:r>
              <a:rPr lang="ko-KR" altLang="en-US" sz="7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 관제 사용 여부와 관계 없이 </a:t>
            </a:r>
            <a:r>
              <a:rPr lang="ko-KR" altLang="en-US" sz="75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뷰가드서버에</a:t>
            </a:r>
            <a:r>
              <a:rPr lang="ko-KR" altLang="en-US" sz="7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시리얼 등록</a:t>
            </a:r>
            <a:br>
              <a:rPr lang="en-US" altLang="ko-KR" sz="75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7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75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75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 사용 녹화기를 웹 관제 미 개통 시 고객은 녹화기에서 </a:t>
            </a:r>
            <a:endParaRPr lang="en-US" altLang="ko-KR" sz="750" u="sng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7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75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녹화 영상 검색 및 백업 불가</a:t>
            </a:r>
            <a:endParaRPr lang="en-US" altLang="ko-KR" sz="750" u="sng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7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</a:t>
            </a:r>
            <a:r>
              <a:rPr lang="en-US" altLang="ko-KR" sz="750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- </a:t>
            </a:r>
            <a:r>
              <a:rPr lang="ko-KR" altLang="en-US" sz="750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대원 앱에서 녹화기 </a:t>
            </a:r>
            <a:r>
              <a:rPr lang="en-US" altLang="ko-KR" sz="750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MAC</a:t>
            </a:r>
            <a:r>
              <a:rPr lang="ko-KR" altLang="en-US" sz="750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을 스캔하면 계약번호 자동입력</a:t>
            </a:r>
            <a:endParaRPr lang="en-US" altLang="ko-KR" sz="750" kern="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750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- </a:t>
            </a:r>
            <a:r>
              <a:rPr lang="ko-KR" altLang="en-US" sz="750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중복 시리얼 개통 불가 하도록 개발</a:t>
            </a:r>
            <a:r>
              <a:rPr lang="en-US" altLang="ko-KR" sz="750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(Blue Control)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7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</a:t>
            </a:r>
            <a:r>
              <a:rPr lang="en-US" altLang="ko-KR" sz="750" kern="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750" kern="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현장에서 대원 앱으로 녹화기 삭제 불가</a:t>
            </a:r>
            <a:endParaRPr lang="en-US" altLang="ko-KR" sz="750" kern="0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750" kern="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 </a:t>
            </a:r>
            <a:r>
              <a:rPr lang="ko-KR" altLang="en-US" sz="750" kern="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750" kern="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750" kern="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리싸이클팀에서만</a:t>
            </a:r>
            <a:r>
              <a:rPr lang="ko-KR" altLang="en-US" sz="750" kern="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삭제 가능 하도록 개발</a:t>
            </a:r>
            <a:r>
              <a:rPr lang="en-US" altLang="ko-KR" sz="750" kern="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314" name="직사각형 313">
            <a:extLst>
              <a:ext uri="{FF2B5EF4-FFF2-40B4-BE49-F238E27FC236}">
                <a16:creationId xmlns:a16="http://schemas.microsoft.com/office/drawing/2014/main" id="{F9B49905-5D7A-4E60-BD14-B082856FEBB2}"/>
              </a:ext>
            </a:extLst>
          </p:cNvPr>
          <p:cNvSpPr/>
          <p:nvPr/>
        </p:nvSpPr>
        <p:spPr>
          <a:xfrm>
            <a:off x="6171544" y="6231264"/>
            <a:ext cx="2936961" cy="416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5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750" b="1" kern="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③ </a:t>
            </a:r>
            <a:r>
              <a:rPr kumimoji="1" lang="ko-KR" altLang="en-US" sz="75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불량자재의 녹화기</a:t>
            </a:r>
            <a:r>
              <a:rPr kumimoji="1" lang="en-US" altLang="ko-KR" sz="75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Serial</a:t>
            </a:r>
            <a:r>
              <a:rPr kumimoji="1" lang="ko-KR" altLang="en-US" sz="75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정보 전산 관리    </a:t>
            </a:r>
            <a:endParaRPr kumimoji="1" lang="en-US" altLang="ko-KR" sz="75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</a:t>
            </a:r>
            <a:r>
              <a:rPr kumimoji="1" lang="en-US" altLang="ko-KR" sz="7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- </a:t>
            </a:r>
            <a:r>
              <a:rPr kumimoji="1" lang="en-US" altLang="ko-KR" sz="75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BlueCode</a:t>
            </a:r>
            <a:r>
              <a:rPr kumimoji="1" lang="en-US" altLang="ko-KR" sz="7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APP</a:t>
            </a:r>
            <a:r>
              <a:rPr kumimoji="1" lang="ko-KR" altLang="en-US" sz="7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에서 물류 바코드 스캔</a:t>
            </a:r>
            <a:r>
              <a:rPr kumimoji="1" lang="en-US" altLang="ko-KR" sz="7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kumimoji="1" lang="ko-KR" altLang="en-US" sz="7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→ </a:t>
            </a:r>
            <a:r>
              <a:rPr kumimoji="1" lang="en-US" altLang="ko-KR" sz="7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AS </a:t>
            </a:r>
            <a:r>
              <a:rPr kumimoji="1" lang="ko-KR" altLang="en-US" sz="7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자재 신청</a:t>
            </a:r>
            <a:endParaRPr kumimoji="1" lang="en-US" altLang="ko-KR" sz="75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grpSp>
        <p:nvGrpSpPr>
          <p:cNvPr id="315" name="그룹 314">
            <a:extLst>
              <a:ext uri="{FF2B5EF4-FFF2-40B4-BE49-F238E27FC236}">
                <a16:creationId xmlns:a16="http://schemas.microsoft.com/office/drawing/2014/main" id="{CBB23420-EF7A-40B9-BE12-C85CA981A3FE}"/>
              </a:ext>
            </a:extLst>
          </p:cNvPr>
          <p:cNvGrpSpPr/>
          <p:nvPr/>
        </p:nvGrpSpPr>
        <p:grpSpPr>
          <a:xfrm>
            <a:off x="3257148" y="2696299"/>
            <a:ext cx="288284" cy="453011"/>
            <a:chOff x="422173" y="1380162"/>
            <a:chExt cx="758245" cy="1008946"/>
          </a:xfrm>
        </p:grpSpPr>
        <p:pic>
          <p:nvPicPr>
            <p:cNvPr id="316" name="그림 315" descr="모니터, 그리기이(가) 표시된 사진&#10;&#10;자동 생성된 설명">
              <a:extLst>
                <a:ext uri="{FF2B5EF4-FFF2-40B4-BE49-F238E27FC236}">
                  <a16:creationId xmlns:a16="http://schemas.microsoft.com/office/drawing/2014/main" id="{2C44F60D-2F04-4944-89D0-E2591E47D1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22173" y="1380162"/>
              <a:ext cx="758245" cy="1008946"/>
            </a:xfrm>
            <a:prstGeom prst="rect">
              <a:avLst/>
            </a:prstGeom>
          </p:spPr>
        </p:pic>
        <p:pic>
          <p:nvPicPr>
            <p:cNvPr id="317" name="그림 316">
              <a:extLst>
                <a:ext uri="{FF2B5EF4-FFF2-40B4-BE49-F238E27FC236}">
                  <a16:creationId xmlns:a16="http://schemas.microsoft.com/office/drawing/2014/main" id="{646C3176-9797-4818-813C-4B7078D90C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109" y="1439060"/>
              <a:ext cx="630508" cy="769585"/>
            </a:xfrm>
            <a:prstGeom prst="rect">
              <a:avLst/>
            </a:prstGeom>
            <a:ln>
              <a:solidFill>
                <a:sysClr val="windowText" lastClr="000000"/>
              </a:solidFill>
            </a:ln>
          </p:spPr>
        </p:pic>
      </p:grpSp>
      <p:sp>
        <p:nvSpPr>
          <p:cNvPr id="318" name="직사각형 317">
            <a:extLst>
              <a:ext uri="{FF2B5EF4-FFF2-40B4-BE49-F238E27FC236}">
                <a16:creationId xmlns:a16="http://schemas.microsoft.com/office/drawing/2014/main" id="{0BEBDC3D-BD3A-431B-83F7-197723995CA6}"/>
              </a:ext>
            </a:extLst>
          </p:cNvPr>
          <p:cNvSpPr/>
          <p:nvPr/>
        </p:nvSpPr>
        <p:spPr>
          <a:xfrm>
            <a:off x="3079250" y="3149310"/>
            <a:ext cx="6479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BlueCode</a:t>
            </a:r>
            <a:endParaRPr kumimoji="1" lang="en-US" altLang="ko-KR" sz="8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grpSp>
        <p:nvGrpSpPr>
          <p:cNvPr id="319" name="그룹 318">
            <a:extLst>
              <a:ext uri="{FF2B5EF4-FFF2-40B4-BE49-F238E27FC236}">
                <a16:creationId xmlns:a16="http://schemas.microsoft.com/office/drawing/2014/main" id="{5D727ED1-79EE-45D5-96DD-E8561A73DE6F}"/>
              </a:ext>
            </a:extLst>
          </p:cNvPr>
          <p:cNvGrpSpPr/>
          <p:nvPr/>
        </p:nvGrpSpPr>
        <p:grpSpPr>
          <a:xfrm>
            <a:off x="7284895" y="4353378"/>
            <a:ext cx="258580" cy="442573"/>
            <a:chOff x="3895274" y="3660319"/>
            <a:chExt cx="291448" cy="498828"/>
          </a:xfrm>
        </p:grpSpPr>
        <p:pic>
          <p:nvPicPr>
            <p:cNvPr id="320" name="그림 319" descr="휴대폰, 전화, 모니터, 테이블이(가) 표시된 사진&#10;&#10;자동 생성된 설명">
              <a:extLst>
                <a:ext uri="{FF2B5EF4-FFF2-40B4-BE49-F238E27FC236}">
                  <a16:creationId xmlns:a16="http://schemas.microsoft.com/office/drawing/2014/main" id="{4E76D6C5-1C9E-49A3-818C-3A4F9E4C16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93" b="99777" l="0" r="98661">
                          <a14:foregroundMark x1="2399" y1="15179" x2="1786" y2="20089"/>
                          <a14:foregroundMark x1="3527" y1="6155" x2="3431" y2="6920"/>
                          <a14:foregroundMark x1="1786" y1="20089" x2="1786" y2="20313"/>
                          <a14:foregroundMark x1="4177" y1="6297" x2="3439" y2="6920"/>
                          <a14:foregroundMark x1="96005" y1="11215" x2="94196" y2="35268"/>
                          <a14:foregroundMark x1="96103" y1="9908" x2="96036" y2="10804"/>
                          <a14:foregroundMark x1="96429" y1="5580" x2="96371" y2="6351"/>
                          <a14:foregroundMark x1="30804" y1="13839" x2="37946" y2="52902"/>
                          <a14:foregroundMark x1="68750" y1="13839" x2="56696" y2="50446"/>
                          <a14:foregroundMark x1="87946" y1="16741" x2="86607" y2="52232"/>
                          <a14:foregroundMark x1="12500" y1="11384" x2="14732" y2="47768"/>
                          <a14:foregroundMark x1="11161" y1="44196" x2="19196" y2="49330"/>
                          <a14:foregroundMark x1="19196" y1="49330" x2="81250" y2="53795"/>
                          <a14:foregroundMark x1="14286" y1="56473" x2="80804" y2="57366"/>
                          <a14:foregroundMark x1="9821" y1="54911" x2="19196" y2="81696"/>
                          <a14:foregroundMark x1="19196" y1="81696" x2="36161" y2="87277"/>
                          <a14:foregroundMark x1="36161" y1="87277" x2="47321" y2="87054"/>
                          <a14:foregroundMark x1="47321" y1="87054" x2="48214" y2="86830"/>
                          <a14:foregroundMark x1="96875" y1="61384" x2="94791" y2="92641"/>
                          <a14:foregroundMark x1="89286" y1="95536" x2="22768" y2="94866"/>
                          <a14:foregroundMark x1="82143" y1="91518" x2="8003" y2="91518"/>
                          <a14:foregroundMark x1="5357" y1="66741" x2="5183" y2="69173"/>
                          <a14:foregroundMark x1="4130" y1="93510" x2="4173" y2="93646"/>
                          <a14:foregroundMark x1="19196" y1="98214" x2="62946" y2="99554"/>
                          <a14:foregroundMark x1="62946" y1="99554" x2="77679" y2="99107"/>
                          <a14:foregroundMark x1="4911" y1="20982" x2="4464" y2="68973"/>
                          <a14:foregroundMark x1="4464" y1="68973" x2="4464" y2="68973"/>
                          <a14:foregroundMark x1="96875" y1="24107" x2="95536" y2="62723"/>
                          <a14:foregroundMark x1="17411" y1="6473" x2="45089" y2="5580"/>
                          <a14:foregroundMark x1="45089" y1="5580" x2="75446" y2="6250"/>
                          <a14:foregroundMark x1="5514" y1="15179" x2="4911" y2="21205"/>
                          <a14:foregroundMark x1="98214" y1="80580" x2="97768" y2="91071"/>
                          <a14:foregroundMark x1="97768" y1="91071" x2="97768" y2="91071"/>
                          <a14:foregroundMark x1="88393" y1="99554" x2="82143" y2="99777"/>
                          <a14:foregroundMark x1="12054" y1="99554" x2="15179" y2="99777"/>
                          <a14:foregroundMark x1="2350" y1="76974" x2="2679" y2="94866"/>
                          <a14:foregroundMark x1="2232" y1="70536" x2="2235" y2="70719"/>
                          <a14:foregroundMark x1="2679" y1="94866" x2="9375" y2="98884"/>
                          <a14:foregroundMark x1="9375" y1="98884" x2="10714" y2="99330"/>
                          <a14:foregroundMark x1="5957" y1="76910" x2="6250" y2="89955"/>
                          <a14:foregroundMark x1="5804" y1="70089" x2="5817" y2="70655"/>
                          <a14:foregroundMark x1="98214" y1="6920" x2="98214" y2="7529"/>
                          <a14:foregroundMark x1="89286" y1="2009" x2="28125" y2="893"/>
                          <a14:foregroundMark x1="28125" y1="893" x2="10268" y2="2455"/>
                          <a14:foregroundMark x1="84821" y1="1339" x2="62500" y2="1116"/>
                          <a14:foregroundMark x1="1786" y1="10714" x2="1786" y2="10938"/>
                          <a14:foregroundMark x1="1786" y1="7143" x2="1786" y2="7813"/>
                          <a14:foregroundMark x1="98214" y1="9821" x2="98214" y2="10491"/>
                          <a14:foregroundMark x1="22321" y1="99777" x2="33036" y2="99330"/>
                          <a14:foregroundMark x1="33036" y1="99330" x2="46429" y2="99777"/>
                          <a14:backgroundMark x1="8807" y1="1434" x2="4018" y2="2232"/>
                          <a14:backgroundMark x1="4018" y1="2232" x2="893" y2="5580"/>
                          <a14:backgroundMark x1="87595" y1="650" x2="90625" y2="670"/>
                          <a14:backgroundMark x1="90625" y1="670" x2="98661" y2="3571"/>
                          <a14:backgroundMark x1="98661" y1="3571" x2="99107" y2="4911"/>
                          <a14:backgroundMark x1="99554" y1="6473" x2="99485" y2="6920"/>
                          <a14:backgroundMark x1="0" y1="10938" x2="0" y2="15179"/>
                          <a14:backgroundMark x1="0" y1="6920" x2="0" y2="7143"/>
                          <a14:backgroundMark x1="0" y1="69196" x2="17" y2="70122"/>
                          <a14:backgroundMark x1="7635" y1="99489" x2="7842" y2="99637"/>
                          <a14:backgroundMark x1="1213" y1="94873" x2="1684" y2="95211"/>
                          <a14:backgroundMark x1="99554" y1="92857" x2="98661" y2="97768"/>
                          <a14:backgroundMark x1="98661" y1="97768" x2="92411" y2="99777"/>
                          <a14:backgroundMark x1="0" y1="70759" x2="446" y2="77009"/>
                          <a14:backgroundMark x1="0" y1="7813" x2="0" y2="10714"/>
                          <a14:backgroundMark x1="99554" y1="7589" x2="99148" y2="9821"/>
                        </a14:backgroundRemoval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895274" y="3660319"/>
              <a:ext cx="291448" cy="498828"/>
            </a:xfrm>
            <a:prstGeom prst="rect">
              <a:avLst/>
            </a:prstGeom>
          </p:spPr>
        </p:pic>
        <p:pic>
          <p:nvPicPr>
            <p:cNvPr id="321" name="그림 320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A9096639-483E-4E1D-9FCA-E671A38CC6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11770" y="3717032"/>
              <a:ext cx="257772" cy="390987"/>
            </a:xfrm>
            <a:prstGeom prst="rect">
              <a:avLst/>
            </a:prstGeom>
          </p:spPr>
        </p:pic>
      </p:grpSp>
      <p:sp>
        <p:nvSpPr>
          <p:cNvPr id="322" name="직사각형 321">
            <a:extLst>
              <a:ext uri="{FF2B5EF4-FFF2-40B4-BE49-F238E27FC236}">
                <a16:creationId xmlns:a16="http://schemas.microsoft.com/office/drawing/2014/main" id="{92C39404-F434-4719-9D7D-A736D6455425}"/>
              </a:ext>
            </a:extLst>
          </p:cNvPr>
          <p:cNvSpPr/>
          <p:nvPr/>
        </p:nvSpPr>
        <p:spPr>
          <a:xfrm>
            <a:off x="7068871" y="4840194"/>
            <a:ext cx="68961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BluePatrol</a:t>
            </a:r>
            <a:endParaRPr kumimoji="1" lang="en-US" altLang="ko-KR" sz="8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24460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51392-60FE-43A7-A35D-D0C3F12FC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 2. </a:t>
            </a:r>
            <a:r>
              <a:rPr lang="ko-KR" altLang="en-US" dirty="0" err="1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녹화기</a:t>
            </a:r>
            <a:r>
              <a: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 로그인 계정 분리 개선 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2778D9D-B011-499B-83BF-9605D6AC0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692696"/>
            <a:ext cx="8784976" cy="1008112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녹화기의 로그인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ID/PW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고객용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점검용으로 분리하여 고객의 영상을 접근하거나 백업할 수 있는 취약점을 개선 함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고객은 뷰가드 앱에서 생성된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OTP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녹화기에 로그인 시 녹화 영상을 검색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백업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초기화가 가능하고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BP/TSE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업무폰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앱에서 생성된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OTP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녹화기에 로그인 시 네트워크 설정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녹화설정 등 환경설정만 가능 하도록 개선 함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9F4C5EA-FE7C-405C-B5F1-8C1EF72B7A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902380"/>
              </p:ext>
            </p:extLst>
          </p:nvPr>
        </p:nvGraphicFramePr>
        <p:xfrm>
          <a:off x="4348009" y="1889381"/>
          <a:ext cx="4641835" cy="1296145"/>
        </p:xfrm>
        <a:graphic>
          <a:graphicData uri="http://schemas.openxmlformats.org/drawingml/2006/table">
            <a:tbl>
              <a:tblPr/>
              <a:tblGrid>
                <a:gridCol w="1073539">
                  <a:extLst>
                    <a:ext uri="{9D8B030D-6E8A-4147-A177-3AD203B41FA5}">
                      <a16:colId xmlns:a16="http://schemas.microsoft.com/office/drawing/2014/main" val="499780359"/>
                    </a:ext>
                  </a:extLst>
                </a:gridCol>
                <a:gridCol w="1784148">
                  <a:extLst>
                    <a:ext uri="{9D8B030D-6E8A-4147-A177-3AD203B41FA5}">
                      <a16:colId xmlns:a16="http://schemas.microsoft.com/office/drawing/2014/main" val="2934418231"/>
                    </a:ext>
                  </a:extLst>
                </a:gridCol>
                <a:gridCol w="1784148">
                  <a:extLst>
                    <a:ext uri="{9D8B030D-6E8A-4147-A177-3AD203B41FA5}">
                      <a16:colId xmlns:a16="http://schemas.microsoft.com/office/drawing/2014/main" val="3337329319"/>
                    </a:ext>
                  </a:extLst>
                </a:gridCol>
              </a:tblGrid>
              <a:tr h="25922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《AS-IS》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574399"/>
                  </a:ext>
                </a:extLst>
              </a:tr>
              <a:tr h="2592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BP/TSE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</a:t>
                      </a:r>
                    </a:p>
                  </a:txBody>
                  <a:tcPr marL="9185" marR="9185" marT="918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451435"/>
                  </a:ext>
                </a:extLst>
              </a:tr>
              <a:tr h="2592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 설정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녹화기 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ID/PW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16245"/>
                  </a:ext>
                </a:extLst>
              </a:tr>
              <a:tr h="2592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영상검색 및 백업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124889"/>
                  </a:ext>
                </a:extLst>
              </a:tr>
              <a:tr h="2592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원격접속 인증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녹화기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ID/PW, MAC</a:t>
                      </a:r>
                    </a:p>
                  </a:txBody>
                  <a:tcPr marL="9185" marR="9185" marT="918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973198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9E219A3-D496-4191-B6D5-EE596D79D6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75673"/>
              </p:ext>
            </p:extLst>
          </p:nvPr>
        </p:nvGraphicFramePr>
        <p:xfrm>
          <a:off x="4353370" y="3819208"/>
          <a:ext cx="4641835" cy="1296145"/>
        </p:xfrm>
        <a:graphic>
          <a:graphicData uri="http://schemas.openxmlformats.org/drawingml/2006/table">
            <a:tbl>
              <a:tblPr/>
              <a:tblGrid>
                <a:gridCol w="1073539">
                  <a:extLst>
                    <a:ext uri="{9D8B030D-6E8A-4147-A177-3AD203B41FA5}">
                      <a16:colId xmlns:a16="http://schemas.microsoft.com/office/drawing/2014/main" val="499780359"/>
                    </a:ext>
                  </a:extLst>
                </a:gridCol>
                <a:gridCol w="1784148">
                  <a:extLst>
                    <a:ext uri="{9D8B030D-6E8A-4147-A177-3AD203B41FA5}">
                      <a16:colId xmlns:a16="http://schemas.microsoft.com/office/drawing/2014/main" val="3650942396"/>
                    </a:ext>
                  </a:extLst>
                </a:gridCol>
                <a:gridCol w="1784148">
                  <a:extLst>
                    <a:ext uri="{9D8B030D-6E8A-4147-A177-3AD203B41FA5}">
                      <a16:colId xmlns:a16="http://schemas.microsoft.com/office/drawing/2014/main" val="3780556684"/>
                    </a:ext>
                  </a:extLst>
                </a:gridCol>
              </a:tblGrid>
              <a:tr h="25922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rgbClr val="344B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44B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《TO-BE》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44B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44B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574399"/>
                  </a:ext>
                </a:extLst>
              </a:tr>
              <a:tr h="2592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BP/TSE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</a:t>
                      </a:r>
                    </a:p>
                  </a:txBody>
                  <a:tcPr marL="9185" marR="9185" marT="918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44B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451435"/>
                  </a:ext>
                </a:extLst>
              </a:tr>
              <a:tr h="2592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 설정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rgbClr val="344B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344BF8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업무폰에서 생성된 </a:t>
                      </a:r>
                      <a:r>
                        <a:rPr lang="en-US" altLang="ko-KR" sz="1000" b="1" i="0" u="none" strike="noStrike" dirty="0">
                          <a:solidFill>
                            <a:srgbClr val="344BF8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OTP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185" marR="9185" marT="918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44B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416245"/>
                  </a:ext>
                </a:extLst>
              </a:tr>
              <a:tr h="2592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영상검색 및 백업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rgbClr val="344B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344BF8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 앱에서 생성된 </a:t>
                      </a:r>
                      <a:r>
                        <a:rPr lang="en-US" altLang="ko-KR" sz="1000" b="1" i="0" u="none" strike="noStrike" dirty="0">
                          <a:solidFill>
                            <a:srgbClr val="344BF8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OTP</a:t>
                      </a:r>
                    </a:p>
                  </a:txBody>
                  <a:tcPr marL="9185" marR="9185" marT="918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44B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3124889"/>
                  </a:ext>
                </a:extLst>
              </a:tr>
              <a:tr h="2592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원격접속 인증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rgbClr val="344B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44B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44B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344BF8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서버에서 생성된 </a:t>
                      </a:r>
                      <a:r>
                        <a:rPr lang="en-US" altLang="ko-KR" sz="1000" b="1" i="0" u="none" strike="noStrike" dirty="0">
                          <a:solidFill>
                            <a:srgbClr val="344BF8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OTP, MAC</a:t>
                      </a:r>
                    </a:p>
                  </a:txBody>
                  <a:tcPr marL="9185" marR="9185" marT="918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44B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44B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9731980"/>
                  </a:ext>
                </a:extLst>
              </a:tr>
            </a:tbl>
          </a:graphicData>
        </a:graphic>
      </p:graphicFrame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52052266-F3E1-4ED5-9432-4DDC2834F6B1}"/>
              </a:ext>
            </a:extLst>
          </p:cNvPr>
          <p:cNvSpPr/>
          <p:nvPr/>
        </p:nvSpPr>
        <p:spPr>
          <a:xfrm>
            <a:off x="6643376" y="3315152"/>
            <a:ext cx="360040" cy="36004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32">
            <a:extLst>
              <a:ext uri="{FF2B5EF4-FFF2-40B4-BE49-F238E27FC236}">
                <a16:creationId xmlns:a16="http://schemas.microsoft.com/office/drawing/2014/main" id="{0E0F53A2-509F-48FA-9DC6-215420C64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2701" y="2827823"/>
            <a:ext cx="1312314" cy="40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그림 10" descr="그리기이(가) 표시된 사진&#10;&#10;자동 생성된 설명">
            <a:extLst>
              <a:ext uri="{FF2B5EF4-FFF2-40B4-BE49-F238E27FC236}">
                <a16:creationId xmlns:a16="http://schemas.microsoft.com/office/drawing/2014/main" id="{CC2006C1-D6C6-4DFE-9E81-33083F936D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01" y="3530208"/>
            <a:ext cx="420767" cy="420767"/>
          </a:xfrm>
          <a:prstGeom prst="rect">
            <a:avLst/>
          </a:prstGeom>
        </p:spPr>
      </p:pic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E461268B-0B4B-4337-BFF6-B82612C92BA1}"/>
              </a:ext>
            </a:extLst>
          </p:cNvPr>
          <p:cNvCxnSpPr>
            <a:cxnSpLocks/>
            <a:stCxn id="10" idx="0"/>
          </p:cNvCxnSpPr>
          <p:nvPr/>
        </p:nvCxnSpPr>
        <p:spPr>
          <a:xfrm rot="5400000" flipH="1" flipV="1">
            <a:off x="1392723" y="2210886"/>
            <a:ext cx="243073" cy="990803"/>
          </a:xfrm>
          <a:prstGeom prst="bentConnector2">
            <a:avLst/>
          </a:prstGeom>
          <a:ln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B13C7A6-AE03-4AFA-8860-73EDF968599C}"/>
              </a:ext>
            </a:extLst>
          </p:cNvPr>
          <p:cNvSpPr/>
          <p:nvPr/>
        </p:nvSpPr>
        <p:spPr>
          <a:xfrm>
            <a:off x="339687" y="3939108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</a:t>
            </a:r>
            <a:endParaRPr lang="ko-KR" altLang="en-US" sz="1200" dirty="0"/>
          </a:p>
        </p:txBody>
      </p:sp>
      <p:pic>
        <p:nvPicPr>
          <p:cNvPr id="14" name="그림 13" descr="실내, 수화물, 공항, 검은색이(가) 표시된 사진&#10;&#10;자동 생성된 설명">
            <a:extLst>
              <a:ext uri="{FF2B5EF4-FFF2-40B4-BE49-F238E27FC236}">
                <a16:creationId xmlns:a16="http://schemas.microsoft.com/office/drawing/2014/main" id="{03DA5B9D-4371-4AF3-B23F-E952C1150F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61" y="3428331"/>
            <a:ext cx="1926961" cy="1083916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C4903EFA-4862-4E53-BF53-A2287D731892}"/>
              </a:ext>
            </a:extLst>
          </p:cNvPr>
          <p:cNvGrpSpPr/>
          <p:nvPr/>
        </p:nvGrpSpPr>
        <p:grpSpPr>
          <a:xfrm>
            <a:off x="1835696" y="1892263"/>
            <a:ext cx="2333622" cy="1342535"/>
            <a:chOff x="1874869" y="1916832"/>
            <a:chExt cx="2794617" cy="1607746"/>
          </a:xfrm>
        </p:grpSpPr>
        <p:pic>
          <p:nvPicPr>
            <p:cNvPr id="16" name="Picture 6">
              <a:extLst>
                <a:ext uri="{FF2B5EF4-FFF2-40B4-BE49-F238E27FC236}">
                  <a16:creationId xmlns:a16="http://schemas.microsoft.com/office/drawing/2014/main" id="{C1216DC7-AB52-4262-8383-10D27847ED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4869" y="1916832"/>
              <a:ext cx="2794617" cy="1607746"/>
            </a:xfrm>
            <a:prstGeom prst="rect">
              <a:avLst/>
            </a:prstGeom>
          </p:spPr>
        </p:pic>
        <p:pic>
          <p:nvPicPr>
            <p:cNvPr id="17" name="그림 16" descr="컴퓨터, 책상, 테이블, 모니터이(가) 표시된 사진&#10;&#10;자동 생성된 설명">
              <a:extLst>
                <a:ext uri="{FF2B5EF4-FFF2-40B4-BE49-F238E27FC236}">
                  <a16:creationId xmlns:a16="http://schemas.microsoft.com/office/drawing/2014/main" id="{EFB841ED-FA68-426D-8C23-A4DCAB4BE4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8022" y="1974594"/>
              <a:ext cx="2212232" cy="1429766"/>
            </a:xfrm>
            <a:prstGeom prst="rect">
              <a:avLst/>
            </a:prstGeom>
          </p:spPr>
        </p:pic>
      </p:grp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C33894F-036A-48BB-A27E-1777D72C183F}"/>
              </a:ext>
            </a:extLst>
          </p:cNvPr>
          <p:cNvCxnSpPr>
            <a:cxnSpLocks/>
            <a:stCxn id="17" idx="2"/>
            <a:endCxn id="14" idx="0"/>
          </p:cNvCxnSpPr>
          <p:nvPr/>
        </p:nvCxnSpPr>
        <p:spPr>
          <a:xfrm flipH="1">
            <a:off x="2973142" y="3134411"/>
            <a:ext cx="5951" cy="2939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33CFBE8-A074-4945-ABF9-B83CD7A696FC}"/>
              </a:ext>
            </a:extLst>
          </p:cNvPr>
          <p:cNvSpPr/>
          <p:nvPr/>
        </p:nvSpPr>
        <p:spPr>
          <a:xfrm>
            <a:off x="2734403" y="2140276"/>
            <a:ext cx="442641" cy="1584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2D432F4-000C-42A2-AD91-4FC6F647F014}"/>
              </a:ext>
            </a:extLst>
          </p:cNvPr>
          <p:cNvSpPr/>
          <p:nvPr/>
        </p:nvSpPr>
        <p:spPr>
          <a:xfrm>
            <a:off x="2622101" y="3773992"/>
            <a:ext cx="684661" cy="4049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364205F-9F03-4B6D-9CFF-20AFEB45F88C}"/>
              </a:ext>
            </a:extLst>
          </p:cNvPr>
          <p:cNvGrpSpPr/>
          <p:nvPr/>
        </p:nvGrpSpPr>
        <p:grpSpPr>
          <a:xfrm>
            <a:off x="381887" y="4396977"/>
            <a:ext cx="356745" cy="610586"/>
            <a:chOff x="4324543" y="1387295"/>
            <a:chExt cx="505819" cy="865734"/>
          </a:xfrm>
        </p:grpSpPr>
        <p:pic>
          <p:nvPicPr>
            <p:cNvPr id="22" name="그림 21" descr="휴대폰, 전화, 모니터, 테이블이(가) 표시된 사진&#10;&#10;자동 생성된 설명">
              <a:extLst>
                <a:ext uri="{FF2B5EF4-FFF2-40B4-BE49-F238E27FC236}">
                  <a16:creationId xmlns:a16="http://schemas.microsoft.com/office/drawing/2014/main" id="{A5666929-433C-4F72-9B82-31DA3552AA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893" b="99777" l="0" r="98661">
                          <a14:foregroundMark x1="2399" y1="15179" x2="1786" y2="20089"/>
                          <a14:foregroundMark x1="3527" y1="6155" x2="3431" y2="6920"/>
                          <a14:foregroundMark x1="1786" y1="20089" x2="1786" y2="20313"/>
                          <a14:foregroundMark x1="4177" y1="6297" x2="3439" y2="6920"/>
                          <a14:foregroundMark x1="96005" y1="11215" x2="94196" y2="35268"/>
                          <a14:foregroundMark x1="96103" y1="9908" x2="96036" y2="10804"/>
                          <a14:foregroundMark x1="96429" y1="5580" x2="96371" y2="6351"/>
                          <a14:foregroundMark x1="30804" y1="13839" x2="37946" y2="52902"/>
                          <a14:foregroundMark x1="68750" y1="13839" x2="56696" y2="50446"/>
                          <a14:foregroundMark x1="87946" y1="16741" x2="86607" y2="52232"/>
                          <a14:foregroundMark x1="12500" y1="11384" x2="14732" y2="47768"/>
                          <a14:foregroundMark x1="11161" y1="44196" x2="19196" y2="49330"/>
                          <a14:foregroundMark x1="19196" y1="49330" x2="81250" y2="53795"/>
                          <a14:foregroundMark x1="14286" y1="56473" x2="80804" y2="57366"/>
                          <a14:foregroundMark x1="9821" y1="54911" x2="19196" y2="81696"/>
                          <a14:foregroundMark x1="19196" y1="81696" x2="36161" y2="87277"/>
                          <a14:foregroundMark x1="36161" y1="87277" x2="47321" y2="87054"/>
                          <a14:foregroundMark x1="47321" y1="87054" x2="48214" y2="86830"/>
                          <a14:foregroundMark x1="96875" y1="61384" x2="94791" y2="92641"/>
                          <a14:foregroundMark x1="89286" y1="95536" x2="22768" y2="94866"/>
                          <a14:foregroundMark x1="82143" y1="91518" x2="8003" y2="91518"/>
                          <a14:foregroundMark x1="5357" y1="66741" x2="5183" y2="69173"/>
                          <a14:foregroundMark x1="4130" y1="93510" x2="4173" y2="93646"/>
                          <a14:foregroundMark x1="19196" y1="98214" x2="62946" y2="99554"/>
                          <a14:foregroundMark x1="62946" y1="99554" x2="77679" y2="99107"/>
                          <a14:foregroundMark x1="4911" y1="20982" x2="4464" y2="68973"/>
                          <a14:foregroundMark x1="4464" y1="68973" x2="4464" y2="68973"/>
                          <a14:foregroundMark x1="96875" y1="24107" x2="95536" y2="62723"/>
                          <a14:foregroundMark x1="17411" y1="6473" x2="45089" y2="5580"/>
                          <a14:foregroundMark x1="45089" y1="5580" x2="75446" y2="6250"/>
                          <a14:foregroundMark x1="5514" y1="15179" x2="4911" y2="21205"/>
                          <a14:foregroundMark x1="98214" y1="80580" x2="97768" y2="91071"/>
                          <a14:foregroundMark x1="97768" y1="91071" x2="97768" y2="91071"/>
                          <a14:foregroundMark x1="88393" y1="99554" x2="82143" y2="99777"/>
                          <a14:foregroundMark x1="12054" y1="99554" x2="15179" y2="99777"/>
                          <a14:foregroundMark x1="2350" y1="76974" x2="2679" y2="94866"/>
                          <a14:foregroundMark x1="2232" y1="70536" x2="2235" y2="70719"/>
                          <a14:foregroundMark x1="2679" y1="94866" x2="9375" y2="98884"/>
                          <a14:foregroundMark x1="9375" y1="98884" x2="10714" y2="99330"/>
                          <a14:foregroundMark x1="5957" y1="76910" x2="6250" y2="89955"/>
                          <a14:foregroundMark x1="5804" y1="70089" x2="5817" y2="70655"/>
                          <a14:foregroundMark x1="98214" y1="6920" x2="98214" y2="7529"/>
                          <a14:foregroundMark x1="89286" y1="2009" x2="28125" y2="893"/>
                          <a14:foregroundMark x1="28125" y1="893" x2="10268" y2="2455"/>
                          <a14:foregroundMark x1="84821" y1="1339" x2="62500" y2="1116"/>
                          <a14:foregroundMark x1="1786" y1="10714" x2="1786" y2="10938"/>
                          <a14:foregroundMark x1="1786" y1="7143" x2="1786" y2="7813"/>
                          <a14:foregroundMark x1="98214" y1="9821" x2="98214" y2="10491"/>
                          <a14:foregroundMark x1="22321" y1="99777" x2="33036" y2="99330"/>
                          <a14:foregroundMark x1="33036" y1="99330" x2="46429" y2="99777"/>
                          <a14:backgroundMark x1="8807" y1="1434" x2="4018" y2="2232"/>
                          <a14:backgroundMark x1="4018" y1="2232" x2="893" y2="5580"/>
                          <a14:backgroundMark x1="87595" y1="650" x2="90625" y2="670"/>
                          <a14:backgroundMark x1="90625" y1="670" x2="98661" y2="3571"/>
                          <a14:backgroundMark x1="98661" y1="3571" x2="99107" y2="4911"/>
                          <a14:backgroundMark x1="99554" y1="6473" x2="99485" y2="6920"/>
                          <a14:backgroundMark x1="0" y1="10938" x2="0" y2="15179"/>
                          <a14:backgroundMark x1="0" y1="6920" x2="0" y2="7143"/>
                          <a14:backgroundMark x1="0" y1="69196" x2="17" y2="70122"/>
                          <a14:backgroundMark x1="7635" y1="99489" x2="7842" y2="99637"/>
                          <a14:backgroundMark x1="1213" y1="94873" x2="1684" y2="95211"/>
                          <a14:backgroundMark x1="99554" y1="92857" x2="98661" y2="97768"/>
                          <a14:backgroundMark x1="98661" y1="97768" x2="92411" y2="99777"/>
                          <a14:backgroundMark x1="0" y1="70759" x2="446" y2="77009"/>
                          <a14:backgroundMark x1="0" y1="7813" x2="0" y2="10714"/>
                          <a14:backgroundMark x1="99554" y1="7589" x2="99148" y2="982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324543" y="1387295"/>
              <a:ext cx="505819" cy="865734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2CAC41DB-68FD-40FA-ACCD-4014DB39A4A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374213" y="1486977"/>
              <a:ext cx="424709" cy="72051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6972F59-95F6-444F-9021-26F7AB31ACDB}"/>
              </a:ext>
            </a:extLst>
          </p:cNvPr>
          <p:cNvSpPr/>
          <p:nvPr/>
        </p:nvSpPr>
        <p:spPr>
          <a:xfrm>
            <a:off x="251520" y="5011946"/>
            <a:ext cx="57579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BP/TSE</a:t>
            </a:r>
            <a:endParaRPr lang="ko-KR" altLang="en-US" sz="1200" dirty="0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3BD7CA18-3900-4AB3-8318-355ECC5F27A9}"/>
              </a:ext>
            </a:extLst>
          </p:cNvPr>
          <p:cNvCxnSpPr>
            <a:stCxn id="11" idx="3"/>
            <a:endCxn id="10" idx="2"/>
          </p:cNvCxnSpPr>
          <p:nvPr/>
        </p:nvCxnSpPr>
        <p:spPr>
          <a:xfrm flipV="1">
            <a:off x="783468" y="3234798"/>
            <a:ext cx="235390" cy="5057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52637705-F151-4E07-AFD2-BE7CD766B387}"/>
              </a:ext>
            </a:extLst>
          </p:cNvPr>
          <p:cNvCxnSpPr>
            <a:stCxn id="23" idx="3"/>
            <a:endCxn id="10" idx="2"/>
          </p:cNvCxnSpPr>
          <p:nvPr/>
        </p:nvCxnSpPr>
        <p:spPr>
          <a:xfrm flipV="1">
            <a:off x="716458" y="3234798"/>
            <a:ext cx="302400" cy="14865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7CB52B8-488D-4DAA-A8A3-A18643D64941}"/>
              </a:ext>
            </a:extLst>
          </p:cNvPr>
          <p:cNvSpPr/>
          <p:nvPr/>
        </p:nvSpPr>
        <p:spPr>
          <a:xfrm>
            <a:off x="1045831" y="3740591"/>
            <a:ext cx="898069" cy="9807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b="1" dirty="0">
                <a:solidFill>
                  <a:srgbClr val="0050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동일한 메뉴</a:t>
            </a:r>
            <a:endParaRPr lang="en-US" altLang="ko-KR" sz="900" b="1" dirty="0">
              <a:solidFill>
                <a:srgbClr val="0050D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b="1" dirty="0">
                <a:solidFill>
                  <a:srgbClr val="0050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권한</a:t>
            </a:r>
            <a:endParaRPr lang="en-US" altLang="ko-KR" sz="900" b="1" dirty="0">
              <a:solidFill>
                <a:srgbClr val="0050D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b="1" dirty="0">
                <a:solidFill>
                  <a:srgbClr val="0050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b="1" dirty="0">
                <a:solidFill>
                  <a:srgbClr val="0050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동일계정사용</a:t>
            </a:r>
            <a:r>
              <a:rPr lang="en-US" altLang="ko-KR" sz="900" b="1" dirty="0">
                <a:solidFill>
                  <a:srgbClr val="0050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900" b="1" dirty="0">
              <a:solidFill>
                <a:srgbClr val="0050D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8AC7D5B-C6ED-4168-A6CE-05C47192F873}"/>
              </a:ext>
            </a:extLst>
          </p:cNvPr>
          <p:cNvSpPr/>
          <p:nvPr/>
        </p:nvSpPr>
        <p:spPr>
          <a:xfrm>
            <a:off x="269530" y="5297275"/>
            <a:ext cx="2592288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000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Finding</a:t>
            </a:r>
            <a:endParaRPr lang="ko-KR" altLang="en-US" sz="1000" b="1" u="sng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402C6E7-1531-492E-938F-52C57D156811}"/>
              </a:ext>
            </a:extLst>
          </p:cNvPr>
          <p:cNvSpPr/>
          <p:nvPr/>
        </p:nvSpPr>
        <p:spPr>
          <a:xfrm>
            <a:off x="362607" y="5570356"/>
            <a:ext cx="3592025" cy="481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① 고객과 </a:t>
            </a:r>
            <a:r>
              <a:rPr lang="en-US" altLang="ko-KR" sz="9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BP/TSE</a:t>
            </a:r>
            <a:r>
              <a:rPr lang="ko-KR" altLang="en-US" sz="9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의 </a:t>
            </a:r>
            <a:r>
              <a:rPr lang="ko-KR" altLang="en-US" sz="900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녹화기</a:t>
            </a:r>
            <a:r>
              <a:rPr lang="ko-KR" altLang="en-US" sz="9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ko-KR" sz="9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PW</a:t>
            </a:r>
            <a:r>
              <a:rPr lang="ko-KR" altLang="en-US" sz="9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를 동일하게 사용하고 있음</a:t>
            </a:r>
            <a:r>
              <a:rPr lang="en-US" altLang="ko-KR" sz="9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② </a:t>
            </a:r>
            <a:r>
              <a:rPr lang="ko-KR" altLang="en-US" sz="900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업무폰의</a:t>
            </a:r>
            <a:r>
              <a:rPr lang="ko-KR" altLang="en-US" sz="9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ko-KR" sz="9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Control App.</a:t>
            </a:r>
            <a:r>
              <a:rPr lang="ko-KR" altLang="en-US" sz="9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에서 녹화기의 </a:t>
            </a:r>
            <a:r>
              <a:rPr lang="en-US" altLang="ko-KR" sz="9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PW</a:t>
            </a:r>
            <a:r>
              <a:rPr lang="ko-KR" altLang="en-US" sz="9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조회가 가능 함</a:t>
            </a:r>
            <a:r>
              <a:rPr lang="en-US" altLang="ko-KR" sz="9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en-US" altLang="ko-KR" sz="8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B71882B-8F33-405A-A487-AEAD47DB8408}"/>
              </a:ext>
            </a:extLst>
          </p:cNvPr>
          <p:cNvSpPr/>
          <p:nvPr/>
        </p:nvSpPr>
        <p:spPr>
          <a:xfrm>
            <a:off x="4348009" y="5242778"/>
            <a:ext cx="2938625" cy="293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b="1" kern="100" dirty="0">
                <a:latin typeface="+mn-ea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고객과 </a:t>
            </a:r>
            <a:r>
              <a:rPr lang="en-US" altLang="ko-KR" sz="1000" b="1" kern="100" dirty="0">
                <a:latin typeface="+mn-ea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BP/TSE</a:t>
            </a:r>
            <a:r>
              <a:rPr lang="ko-KR" altLang="en-US" sz="1000" b="1" kern="100" dirty="0">
                <a:latin typeface="+mn-ea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의 </a:t>
            </a:r>
            <a:r>
              <a:rPr lang="ko-KR" altLang="en-US" sz="1000" b="1" kern="100" dirty="0" err="1">
                <a:latin typeface="+mn-ea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녹화기</a:t>
            </a:r>
            <a:r>
              <a:rPr lang="ko-KR" altLang="en-US" sz="1000" b="1" kern="100" dirty="0">
                <a:latin typeface="+mn-ea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 설정메뉴 권한 분리</a:t>
            </a:r>
            <a:endParaRPr lang="ko-KR" altLang="en-US" sz="1000" b="1" baseline="30000" dirty="0">
              <a:latin typeface="+mn-ea"/>
              <a:ea typeface="+mn-ea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23DD4FD-80AE-40DA-9C15-B4635CD3B4B3}"/>
              </a:ext>
            </a:extLst>
          </p:cNvPr>
          <p:cNvSpPr/>
          <p:nvPr/>
        </p:nvSpPr>
        <p:spPr>
          <a:xfrm>
            <a:off x="4465133" y="5590026"/>
            <a:ext cx="3802787" cy="755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"/>
            </a:pPr>
            <a:r>
              <a:rPr lang="en-US" altLang="ko-KR" sz="1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BP/TSE</a:t>
            </a:r>
            <a:r>
              <a:rPr lang="ko-KR" altLang="en-US" sz="1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는</a:t>
            </a:r>
            <a:r>
              <a:rPr lang="en-US" altLang="ko-KR" sz="1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ko-KR" altLang="en-US" sz="1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녹화기의 설정메뉴 권한만 가능</a:t>
            </a:r>
            <a:endParaRPr lang="en-US" altLang="ko-KR" sz="10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en-US" altLang="ko-KR" sz="9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  <a:r>
              <a:rPr lang="ko-KR" altLang="en-US" sz="9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사용자 계정 설정</a:t>
            </a:r>
            <a:r>
              <a:rPr lang="en-US" altLang="ko-KR" sz="9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/</a:t>
            </a:r>
            <a:r>
              <a:rPr lang="ko-KR" altLang="en-US" sz="9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변경</a:t>
            </a:r>
            <a:r>
              <a:rPr lang="en-US" altLang="ko-KR" sz="9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9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네트워크 설정</a:t>
            </a:r>
            <a:r>
              <a:rPr lang="en-US" altLang="ko-KR" sz="9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9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녹화일정</a:t>
            </a:r>
            <a:r>
              <a:rPr lang="en-US" altLang="ko-KR" sz="9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9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카메라 설정 등</a:t>
            </a:r>
            <a:endParaRPr lang="en-US" altLang="ko-KR" sz="9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71450" lvl="0" indent="-171450">
              <a:lnSpc>
                <a:spcPct val="150000"/>
              </a:lnSpc>
              <a:buFont typeface="Wingdings" panose="05000000000000000000" pitchFamily="2" charset="2"/>
              <a:buChar char=""/>
            </a:pPr>
            <a:r>
              <a:rPr lang="ko-KR" altLang="en-US" sz="1000" b="1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고객은 녹화영상 검색</a:t>
            </a:r>
            <a:r>
              <a:rPr lang="en-US" altLang="ko-KR" sz="1000" b="1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/</a:t>
            </a:r>
            <a:r>
              <a:rPr lang="ko-KR" altLang="en-US" sz="1000" b="1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백업</a:t>
            </a:r>
            <a:r>
              <a:rPr lang="en-US" altLang="ko-KR" sz="1000" b="1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/</a:t>
            </a:r>
            <a:r>
              <a:rPr lang="ko-KR" altLang="en-US" sz="1000" b="1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포맷 메뉴 권한만 가능</a:t>
            </a:r>
            <a:endParaRPr lang="en-US" altLang="ko-KR" sz="9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89867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51392-60FE-43A7-A35D-D0C3F12FC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</a:t>
            </a:r>
            <a:r>
              <a:rPr lang="ko-KR" altLang="en-US" dirty="0"/>
              <a:t> </a:t>
            </a:r>
            <a:r>
              <a:rPr lang="en-US" altLang="ko-KR" dirty="0"/>
              <a:t>3. </a:t>
            </a:r>
            <a:r>
              <a:rPr lang="ko-KR" altLang="en-US" dirty="0" err="1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녹화기</a:t>
            </a:r>
            <a:r>
              <a: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 임의복사 방지 개선</a:t>
            </a:r>
            <a:r>
              <a:rPr lang="en-US" altLang="ko-KR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 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C9E02A7-E439-4E4E-9016-4776A3E77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692696"/>
            <a:ext cx="8784976" cy="1008112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녹화장비 복사 기능에 대해 관리자만 가능한 부분을 고객 스스로 필요한 녹화기 정보를 다른 사용자에게 공유할 수 있는 기능을 적용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A204F83-41B3-4865-9209-52EB67CDDDA0}"/>
              </a:ext>
            </a:extLst>
          </p:cNvPr>
          <p:cNvCxnSpPr>
            <a:cxnSpLocks/>
          </p:cNvCxnSpPr>
          <p:nvPr/>
        </p:nvCxnSpPr>
        <p:spPr>
          <a:xfrm>
            <a:off x="7493528" y="2527349"/>
            <a:ext cx="73291" cy="2696436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C5F8DBA-613E-4288-9E54-FC16FE1F808B}"/>
              </a:ext>
            </a:extLst>
          </p:cNvPr>
          <p:cNvCxnSpPr>
            <a:cxnSpLocks/>
          </p:cNvCxnSpPr>
          <p:nvPr/>
        </p:nvCxnSpPr>
        <p:spPr>
          <a:xfrm>
            <a:off x="6174296" y="2547208"/>
            <a:ext cx="37037" cy="2709461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04F5E6D-220B-480A-93D8-867AE12F6917}"/>
              </a:ext>
            </a:extLst>
          </p:cNvPr>
          <p:cNvCxnSpPr/>
          <p:nvPr/>
        </p:nvCxnSpPr>
        <p:spPr>
          <a:xfrm>
            <a:off x="3703599" y="2555073"/>
            <a:ext cx="0" cy="2139368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B15A60-9F84-402A-B5E3-F0E09B46DEAE}"/>
              </a:ext>
            </a:extLst>
          </p:cNvPr>
          <p:cNvCxnSpPr/>
          <p:nvPr/>
        </p:nvCxnSpPr>
        <p:spPr>
          <a:xfrm>
            <a:off x="2814097" y="2567580"/>
            <a:ext cx="0" cy="2139368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6DC5EC7-2F93-4B07-9AF6-CACF46702043}"/>
              </a:ext>
            </a:extLst>
          </p:cNvPr>
          <p:cNvCxnSpPr/>
          <p:nvPr/>
        </p:nvCxnSpPr>
        <p:spPr>
          <a:xfrm>
            <a:off x="1946750" y="2567580"/>
            <a:ext cx="0" cy="2139368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CF3399E-D3CD-4A0D-8E4F-26682BDD3984}"/>
              </a:ext>
            </a:extLst>
          </p:cNvPr>
          <p:cNvCxnSpPr/>
          <p:nvPr/>
        </p:nvCxnSpPr>
        <p:spPr>
          <a:xfrm>
            <a:off x="1065282" y="2568123"/>
            <a:ext cx="0" cy="2139368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7ACAEA4-E9BF-4205-9D4C-BB2B912CA9C9}"/>
              </a:ext>
            </a:extLst>
          </p:cNvPr>
          <p:cNvSpPr txBox="1"/>
          <p:nvPr/>
        </p:nvSpPr>
        <p:spPr>
          <a:xfrm>
            <a:off x="1622892" y="1461242"/>
            <a:ext cx="14494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latin typeface="+mn-ea"/>
              </a:rPr>
              <a:t>【 AS - IS 】</a:t>
            </a:r>
            <a:endParaRPr lang="ko-KR" altLang="en-US" sz="1000" b="1" dirty="0">
              <a:latin typeface="+mn-ea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BAB8E85-FAEC-4054-88C9-F2C403BDF6E8}"/>
              </a:ext>
            </a:extLst>
          </p:cNvPr>
          <p:cNvCxnSpPr>
            <a:cxnSpLocks/>
          </p:cNvCxnSpPr>
          <p:nvPr/>
        </p:nvCxnSpPr>
        <p:spPr>
          <a:xfrm>
            <a:off x="4779354" y="1683060"/>
            <a:ext cx="4148845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DB7DAD0-5033-4F2D-B0AA-F4A24CBEB168}"/>
              </a:ext>
            </a:extLst>
          </p:cNvPr>
          <p:cNvSpPr txBox="1"/>
          <p:nvPr/>
        </p:nvSpPr>
        <p:spPr>
          <a:xfrm>
            <a:off x="6106099" y="1460797"/>
            <a:ext cx="19109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0000CC"/>
                </a:solidFill>
                <a:latin typeface="+mn-ea"/>
              </a:rPr>
              <a:t>【 TO - BE 】</a:t>
            </a:r>
            <a:endParaRPr lang="ko-KR" altLang="en-US" sz="1000" b="1" dirty="0">
              <a:solidFill>
                <a:srgbClr val="0000CC"/>
              </a:solidFill>
              <a:latin typeface="+mn-ea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540565B-46D2-4540-8581-E53A4B8A9DD8}"/>
              </a:ext>
            </a:extLst>
          </p:cNvPr>
          <p:cNvCxnSpPr>
            <a:cxnSpLocks/>
          </p:cNvCxnSpPr>
          <p:nvPr/>
        </p:nvCxnSpPr>
        <p:spPr>
          <a:xfrm>
            <a:off x="287239" y="1685414"/>
            <a:ext cx="4148845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9F17C30-02AF-4895-9720-4F17E3177E0B}"/>
              </a:ext>
            </a:extLst>
          </p:cNvPr>
          <p:cNvSpPr/>
          <p:nvPr/>
        </p:nvSpPr>
        <p:spPr>
          <a:xfrm>
            <a:off x="232303" y="1682406"/>
            <a:ext cx="4606925" cy="524246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Main ID → Main ID</a:t>
            </a:r>
            <a:r>
              <a:rPr lang="ko-KR" altLang="en-US" sz="1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녹화기 복사 시 관리자만 처리가 가능함</a:t>
            </a:r>
            <a:endParaRPr lang="en-US" altLang="ko-KR" sz="10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복사하는 과정 중 </a:t>
            </a:r>
            <a:r>
              <a:rPr lang="en-US" altLang="ko-KR" sz="1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 </a:t>
            </a:r>
            <a:r>
              <a:rPr lang="ko-KR" altLang="en-US" sz="1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 입력으로 인한 휴먼에러 발생 존재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8FFFF1E-D481-4402-984B-7C6EDDA8AF07}"/>
              </a:ext>
            </a:extLst>
          </p:cNvPr>
          <p:cNvSpPr/>
          <p:nvPr/>
        </p:nvSpPr>
        <p:spPr>
          <a:xfrm>
            <a:off x="4779354" y="1704875"/>
            <a:ext cx="4364869" cy="524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고객이 직접 </a:t>
            </a:r>
            <a:r>
              <a:rPr lang="en-US" altLang="ko-KR" sz="1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Web</a:t>
            </a:r>
            <a:r>
              <a:rPr lang="ko-KR" altLang="en-US" sz="1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ko-KR" altLang="en-US" sz="1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등록된 녹화기 정보 복사 기능 구현</a:t>
            </a:r>
            <a:endParaRPr lang="en-US" altLang="ko-KR" sz="10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녹화기 정보 복사 시 인증절차 </a:t>
            </a:r>
            <a:r>
              <a:rPr lang="en-US" altLang="ko-KR" sz="1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 SMS </a:t>
            </a:r>
            <a:r>
              <a:rPr lang="ko-KR" altLang="en-US" sz="1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발송을 통한 보안 강화</a:t>
            </a:r>
          </a:p>
        </p:txBody>
      </p:sp>
      <p:sp>
        <p:nvSpPr>
          <p:cNvPr id="18" name="Oval 12">
            <a:extLst>
              <a:ext uri="{FF2B5EF4-FFF2-40B4-BE49-F238E27FC236}">
                <a16:creationId xmlns:a16="http://schemas.microsoft.com/office/drawing/2014/main" id="{407580A8-FB61-4702-B494-B255D31D27C4}"/>
              </a:ext>
            </a:extLst>
          </p:cNvPr>
          <p:cNvSpPr/>
          <p:nvPr/>
        </p:nvSpPr>
        <p:spPr>
          <a:xfrm>
            <a:off x="240692" y="2559343"/>
            <a:ext cx="764585" cy="330977"/>
          </a:xfrm>
          <a:prstGeom prst="rect">
            <a:avLst/>
          </a:prstGeom>
          <a:solidFill>
            <a:srgbClr val="6997A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고객</a:t>
            </a: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19" name="Oval 12">
            <a:extLst>
              <a:ext uri="{FF2B5EF4-FFF2-40B4-BE49-F238E27FC236}">
                <a16:creationId xmlns:a16="http://schemas.microsoft.com/office/drawing/2014/main" id="{BC587F18-65D6-4BD9-ADC0-8C32B14524D6}"/>
              </a:ext>
            </a:extLst>
          </p:cNvPr>
          <p:cNvSpPr/>
          <p:nvPr/>
        </p:nvSpPr>
        <p:spPr>
          <a:xfrm>
            <a:off x="3765806" y="2555073"/>
            <a:ext cx="764585" cy="330977"/>
          </a:xfrm>
          <a:prstGeom prst="rect">
            <a:avLst/>
          </a:prstGeom>
          <a:solidFill>
            <a:srgbClr val="6997A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ker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</a:t>
            </a:r>
            <a:r>
              <a:rPr kumimoji="0" lang="en-US" sz="900" b="1" ker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en-US" sz="900" b="1" kern="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Oval 12">
            <a:extLst>
              <a:ext uri="{FF2B5EF4-FFF2-40B4-BE49-F238E27FC236}">
                <a16:creationId xmlns:a16="http://schemas.microsoft.com/office/drawing/2014/main" id="{917BEF7D-46B2-4A76-A734-E3B8CC4144E0}"/>
              </a:ext>
            </a:extLst>
          </p:cNvPr>
          <p:cNvSpPr/>
          <p:nvPr/>
        </p:nvSpPr>
        <p:spPr>
          <a:xfrm>
            <a:off x="1124075" y="2556456"/>
            <a:ext cx="764585" cy="33097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고객센터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Oval 12">
            <a:extLst>
              <a:ext uri="{FF2B5EF4-FFF2-40B4-BE49-F238E27FC236}">
                <a16:creationId xmlns:a16="http://schemas.microsoft.com/office/drawing/2014/main" id="{AFA298A2-CFD2-45DC-B0E3-B446F28ED6F0}"/>
              </a:ext>
            </a:extLst>
          </p:cNvPr>
          <p:cNvSpPr/>
          <p:nvPr/>
        </p:nvSpPr>
        <p:spPr>
          <a:xfrm>
            <a:off x="2007458" y="2556456"/>
            <a:ext cx="764585" cy="33097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sz="900" b="1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BP</a:t>
            </a:r>
            <a:r>
              <a:rPr kumimoji="0" lang="en-US" sz="900" b="1" ker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/TSE</a:t>
            </a:r>
            <a:endParaRPr kumimoji="0" lang="en-US" sz="900" b="1" kern="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Oval 12">
            <a:extLst>
              <a:ext uri="{FF2B5EF4-FFF2-40B4-BE49-F238E27FC236}">
                <a16:creationId xmlns:a16="http://schemas.microsoft.com/office/drawing/2014/main" id="{9569BC6B-0E1B-457E-AE76-F60316E2E885}"/>
              </a:ext>
            </a:extLst>
          </p:cNvPr>
          <p:cNvSpPr/>
          <p:nvPr/>
        </p:nvSpPr>
        <p:spPr>
          <a:xfrm>
            <a:off x="2880931" y="2556456"/>
            <a:ext cx="764585" cy="3309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endParaRPr kumimoji="0" lang="en-US" sz="900" b="1" kern="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Oval 12">
            <a:extLst>
              <a:ext uri="{FF2B5EF4-FFF2-40B4-BE49-F238E27FC236}">
                <a16:creationId xmlns:a16="http://schemas.microsoft.com/office/drawing/2014/main" id="{EFA520D8-464D-443D-847E-6460BD07AA38}"/>
              </a:ext>
            </a:extLst>
          </p:cNvPr>
          <p:cNvSpPr/>
          <p:nvPr/>
        </p:nvSpPr>
        <p:spPr>
          <a:xfrm>
            <a:off x="232943" y="2937361"/>
            <a:ext cx="764585" cy="330977"/>
          </a:xfrm>
          <a:prstGeom prst="rect">
            <a:avLst/>
          </a:prstGeom>
          <a:solidFill>
            <a:srgbClr val="6997A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pic>
        <p:nvPicPr>
          <p:cNvPr id="24" name="Picture 132">
            <a:extLst>
              <a:ext uri="{FF2B5EF4-FFF2-40B4-BE49-F238E27FC236}">
                <a16:creationId xmlns:a16="http://schemas.microsoft.com/office/drawing/2014/main" id="{D3E678CC-2BBC-4B8A-9EC5-C91D677F9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0786" y="3249111"/>
            <a:ext cx="588898" cy="209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Oval 12">
            <a:extLst>
              <a:ext uri="{FF2B5EF4-FFF2-40B4-BE49-F238E27FC236}">
                <a16:creationId xmlns:a16="http://schemas.microsoft.com/office/drawing/2014/main" id="{FE310417-B240-4CEC-AC23-2895BF2D1491}"/>
              </a:ext>
            </a:extLst>
          </p:cNvPr>
          <p:cNvSpPr/>
          <p:nvPr/>
        </p:nvSpPr>
        <p:spPr>
          <a:xfrm>
            <a:off x="250374" y="4159591"/>
            <a:ext cx="764585" cy="330977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복사요청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Oval 12">
            <a:extLst>
              <a:ext uri="{FF2B5EF4-FFF2-40B4-BE49-F238E27FC236}">
                <a16:creationId xmlns:a16="http://schemas.microsoft.com/office/drawing/2014/main" id="{BC537D61-1D79-452F-9EC2-430031F658E0}"/>
              </a:ext>
            </a:extLst>
          </p:cNvPr>
          <p:cNvSpPr/>
          <p:nvPr/>
        </p:nvSpPr>
        <p:spPr>
          <a:xfrm>
            <a:off x="3765806" y="2938345"/>
            <a:ext cx="764585" cy="330977"/>
          </a:xfrm>
          <a:prstGeom prst="rect">
            <a:avLst/>
          </a:prstGeom>
          <a:solidFill>
            <a:srgbClr val="6997A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ID2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Oval 12">
            <a:extLst>
              <a:ext uri="{FF2B5EF4-FFF2-40B4-BE49-F238E27FC236}">
                <a16:creationId xmlns:a16="http://schemas.microsoft.com/office/drawing/2014/main" id="{30C4FB17-EE98-475E-8CFA-0347A53D08EF}"/>
              </a:ext>
            </a:extLst>
          </p:cNvPr>
          <p:cNvSpPr/>
          <p:nvPr/>
        </p:nvSpPr>
        <p:spPr>
          <a:xfrm>
            <a:off x="1124075" y="4159591"/>
            <a:ext cx="764585" cy="330977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A/S</a:t>
            </a: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전달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Oval 12">
            <a:extLst>
              <a:ext uri="{FF2B5EF4-FFF2-40B4-BE49-F238E27FC236}">
                <a16:creationId xmlns:a16="http://schemas.microsoft.com/office/drawing/2014/main" id="{700272D1-446E-40EC-9054-FCBBC5CA0465}"/>
              </a:ext>
            </a:extLst>
          </p:cNvPr>
          <p:cNvSpPr/>
          <p:nvPr/>
        </p:nvSpPr>
        <p:spPr>
          <a:xfrm>
            <a:off x="2007457" y="4145066"/>
            <a:ext cx="764585" cy="330977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복사요청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Oval 12">
            <a:extLst>
              <a:ext uri="{FF2B5EF4-FFF2-40B4-BE49-F238E27FC236}">
                <a16:creationId xmlns:a16="http://schemas.microsoft.com/office/drawing/2014/main" id="{A4E65613-3663-4F62-B985-BB0829E4067E}"/>
              </a:ext>
            </a:extLst>
          </p:cNvPr>
          <p:cNvSpPr/>
          <p:nvPr/>
        </p:nvSpPr>
        <p:spPr>
          <a:xfrm>
            <a:off x="2881478" y="4145065"/>
            <a:ext cx="764585" cy="330977"/>
          </a:xfrm>
          <a:prstGeom prst="flowChartProcess">
            <a:avLst/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복사실행</a:t>
            </a:r>
            <a:endParaRPr kumimoji="0" lang="en-US" sz="900" b="1" kern="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Oval 12">
            <a:extLst>
              <a:ext uri="{FF2B5EF4-FFF2-40B4-BE49-F238E27FC236}">
                <a16:creationId xmlns:a16="http://schemas.microsoft.com/office/drawing/2014/main" id="{FBFEB124-5CAD-4799-ADE5-599CD2F35027}"/>
              </a:ext>
            </a:extLst>
          </p:cNvPr>
          <p:cNvSpPr/>
          <p:nvPr/>
        </p:nvSpPr>
        <p:spPr>
          <a:xfrm>
            <a:off x="3765806" y="4145064"/>
            <a:ext cx="764585" cy="330977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7479D91-98DD-446B-99A0-6FC892AD5008}"/>
              </a:ext>
            </a:extLst>
          </p:cNvPr>
          <p:cNvSpPr/>
          <p:nvPr/>
        </p:nvSpPr>
        <p:spPr>
          <a:xfrm>
            <a:off x="382190" y="3444274"/>
            <a:ext cx="51969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>
                <a:solidFill>
                  <a:srgbClr val="0315BF"/>
                </a:solidFill>
                <a:latin typeface="맑은 고딕" panose="020B0503020000020004" pitchFamily="50" charset="-127"/>
              </a:rPr>
              <a:t>장비 </a:t>
            </a:r>
            <a:r>
              <a:rPr lang="en-US" altLang="ko-KR" sz="900" dirty="0">
                <a:solidFill>
                  <a:srgbClr val="0315BF"/>
                </a:solidFill>
                <a:latin typeface="맑은 고딕" panose="020B0503020000020004" pitchFamily="50" charset="-127"/>
              </a:rPr>
              <a:t>1</a:t>
            </a:r>
            <a:endParaRPr lang="ko-KR" altLang="en-US" sz="1600" dirty="0">
              <a:solidFill>
                <a:srgbClr val="0315BF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A4DB79C-C0E2-4207-AB7E-16C2D808813A}"/>
              </a:ext>
            </a:extLst>
          </p:cNvPr>
          <p:cNvCxnSpPr>
            <a:stCxn id="25" idx="3"/>
            <a:endCxn id="27" idx="1"/>
          </p:cNvCxnSpPr>
          <p:nvPr/>
        </p:nvCxnSpPr>
        <p:spPr>
          <a:xfrm>
            <a:off x="1014959" y="4325080"/>
            <a:ext cx="109116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D65BB1B-786D-4AE0-AAD9-AC7208E6F471}"/>
              </a:ext>
            </a:extLst>
          </p:cNvPr>
          <p:cNvCxnSpPr/>
          <p:nvPr/>
        </p:nvCxnSpPr>
        <p:spPr>
          <a:xfrm>
            <a:off x="1898341" y="4319510"/>
            <a:ext cx="109116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D80468E-E616-4977-8E52-00FE158A3866}"/>
              </a:ext>
            </a:extLst>
          </p:cNvPr>
          <p:cNvCxnSpPr/>
          <p:nvPr/>
        </p:nvCxnSpPr>
        <p:spPr>
          <a:xfrm>
            <a:off x="2772042" y="4319510"/>
            <a:ext cx="109116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27DABA8-E365-424F-8E0F-87A5E6A27375}"/>
              </a:ext>
            </a:extLst>
          </p:cNvPr>
          <p:cNvCxnSpPr/>
          <p:nvPr/>
        </p:nvCxnSpPr>
        <p:spPr>
          <a:xfrm>
            <a:off x="3645516" y="4319510"/>
            <a:ext cx="109116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132">
            <a:extLst>
              <a:ext uri="{FF2B5EF4-FFF2-40B4-BE49-F238E27FC236}">
                <a16:creationId xmlns:a16="http://schemas.microsoft.com/office/drawing/2014/main" id="{AB906F41-00A2-44A1-B567-C10DEFE24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57499" y="3249111"/>
            <a:ext cx="588898" cy="209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BADBB792-CF95-45DA-AE60-5FC138A58FFE}"/>
              </a:ext>
            </a:extLst>
          </p:cNvPr>
          <p:cNvSpPr/>
          <p:nvPr/>
        </p:nvSpPr>
        <p:spPr>
          <a:xfrm>
            <a:off x="3918903" y="3444274"/>
            <a:ext cx="51969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>
                <a:solidFill>
                  <a:srgbClr val="0315BF"/>
                </a:solidFill>
                <a:latin typeface="맑은 고딕" panose="020B0503020000020004" pitchFamily="50" charset="-127"/>
              </a:rPr>
              <a:t>장비 </a:t>
            </a:r>
            <a:r>
              <a:rPr lang="en-US" altLang="ko-KR" sz="900" dirty="0">
                <a:solidFill>
                  <a:srgbClr val="0315BF"/>
                </a:solidFill>
                <a:latin typeface="맑은 고딕" panose="020B0503020000020004" pitchFamily="50" charset="-127"/>
              </a:rPr>
              <a:t>1</a:t>
            </a:r>
            <a:endParaRPr lang="ko-KR" altLang="en-US" sz="1600" dirty="0">
              <a:solidFill>
                <a:srgbClr val="0315BF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09AF122-AFB8-4A73-AD27-15B9262BBA9F}"/>
              </a:ext>
            </a:extLst>
          </p:cNvPr>
          <p:cNvCxnSpPr>
            <a:cxnSpLocks/>
          </p:cNvCxnSpPr>
          <p:nvPr/>
        </p:nvCxnSpPr>
        <p:spPr>
          <a:xfrm flipV="1">
            <a:off x="954539" y="3365849"/>
            <a:ext cx="2857500" cy="635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12">
            <a:extLst>
              <a:ext uri="{FF2B5EF4-FFF2-40B4-BE49-F238E27FC236}">
                <a16:creationId xmlns:a16="http://schemas.microsoft.com/office/drawing/2014/main" id="{73502074-45E8-4F04-B363-1974F8836FC0}"/>
              </a:ext>
            </a:extLst>
          </p:cNvPr>
          <p:cNvSpPr/>
          <p:nvPr/>
        </p:nvSpPr>
        <p:spPr>
          <a:xfrm>
            <a:off x="5194262" y="2555072"/>
            <a:ext cx="764585" cy="330977"/>
          </a:xfrm>
          <a:prstGeom prst="rect">
            <a:avLst/>
          </a:prstGeom>
          <a:solidFill>
            <a:srgbClr val="6997A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고객</a:t>
            </a: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40" name="Oval 12">
            <a:extLst>
              <a:ext uri="{FF2B5EF4-FFF2-40B4-BE49-F238E27FC236}">
                <a16:creationId xmlns:a16="http://schemas.microsoft.com/office/drawing/2014/main" id="{AA9A0347-3C89-4978-8876-7DCB6A5826A5}"/>
              </a:ext>
            </a:extLst>
          </p:cNvPr>
          <p:cNvSpPr/>
          <p:nvPr/>
        </p:nvSpPr>
        <p:spPr>
          <a:xfrm>
            <a:off x="5186513" y="2933090"/>
            <a:ext cx="764585" cy="330977"/>
          </a:xfrm>
          <a:prstGeom prst="rect">
            <a:avLst/>
          </a:prstGeom>
          <a:solidFill>
            <a:srgbClr val="6997A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pic>
        <p:nvPicPr>
          <p:cNvPr id="41" name="Picture 132">
            <a:extLst>
              <a:ext uri="{FF2B5EF4-FFF2-40B4-BE49-F238E27FC236}">
                <a16:creationId xmlns:a16="http://schemas.microsoft.com/office/drawing/2014/main" id="{70149BE5-99AB-481B-B3C3-77F8FAD4D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74356" y="3244840"/>
            <a:ext cx="588898" cy="209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Oval 12">
            <a:extLst>
              <a:ext uri="{FF2B5EF4-FFF2-40B4-BE49-F238E27FC236}">
                <a16:creationId xmlns:a16="http://schemas.microsoft.com/office/drawing/2014/main" id="{EAECFA4F-7072-421B-8472-A9E088EF8424}"/>
              </a:ext>
            </a:extLst>
          </p:cNvPr>
          <p:cNvSpPr/>
          <p:nvPr/>
        </p:nvSpPr>
        <p:spPr>
          <a:xfrm>
            <a:off x="5203944" y="4155320"/>
            <a:ext cx="764585" cy="330977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복사요청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CF7C2EB-54FC-40C1-817C-6E7DD0A4787A}"/>
              </a:ext>
            </a:extLst>
          </p:cNvPr>
          <p:cNvSpPr/>
          <p:nvPr/>
        </p:nvSpPr>
        <p:spPr>
          <a:xfrm>
            <a:off x="5335760" y="3440003"/>
            <a:ext cx="51969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>
                <a:solidFill>
                  <a:srgbClr val="0315BF"/>
                </a:solidFill>
                <a:latin typeface="맑은 고딕" panose="020B0503020000020004" pitchFamily="50" charset="-127"/>
              </a:rPr>
              <a:t>장비 </a:t>
            </a:r>
            <a:r>
              <a:rPr lang="en-US" altLang="ko-KR" sz="900" dirty="0">
                <a:solidFill>
                  <a:srgbClr val="0315BF"/>
                </a:solidFill>
                <a:latin typeface="맑은 고딕" panose="020B0503020000020004" pitchFamily="50" charset="-127"/>
              </a:rPr>
              <a:t>1</a:t>
            </a:r>
            <a:endParaRPr lang="ko-KR" altLang="en-US" sz="1600" dirty="0">
              <a:solidFill>
                <a:srgbClr val="0315BF"/>
              </a:solidFill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645375D4-1E56-4DEA-86D0-CDCEB2FB811F}"/>
              </a:ext>
            </a:extLst>
          </p:cNvPr>
          <p:cNvCxnSpPr>
            <a:cxnSpLocks/>
          </p:cNvCxnSpPr>
          <p:nvPr/>
        </p:nvCxnSpPr>
        <p:spPr>
          <a:xfrm>
            <a:off x="5985547" y="4320809"/>
            <a:ext cx="455806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12">
            <a:extLst>
              <a:ext uri="{FF2B5EF4-FFF2-40B4-BE49-F238E27FC236}">
                <a16:creationId xmlns:a16="http://schemas.microsoft.com/office/drawing/2014/main" id="{A320C7A6-9889-4551-B699-FBA949112DDF}"/>
              </a:ext>
            </a:extLst>
          </p:cNvPr>
          <p:cNvSpPr/>
          <p:nvPr/>
        </p:nvSpPr>
        <p:spPr>
          <a:xfrm>
            <a:off x="6458168" y="2555072"/>
            <a:ext cx="764585" cy="330977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Oval 12">
            <a:extLst>
              <a:ext uri="{FF2B5EF4-FFF2-40B4-BE49-F238E27FC236}">
                <a16:creationId xmlns:a16="http://schemas.microsoft.com/office/drawing/2014/main" id="{BADA84FC-2FCB-4868-8AD1-39135EE20F43}"/>
              </a:ext>
            </a:extLst>
          </p:cNvPr>
          <p:cNvSpPr/>
          <p:nvPr/>
        </p:nvSpPr>
        <p:spPr>
          <a:xfrm>
            <a:off x="6465724" y="4148309"/>
            <a:ext cx="764585" cy="330977"/>
          </a:xfrm>
          <a:prstGeom prst="flowChartProcess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 </a:t>
            </a:r>
            <a:r>
              <a:rPr kumimoji="0" lang="en-US" altLang="ko-KR" sz="9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SMS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발송 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Oval 12">
            <a:extLst>
              <a:ext uri="{FF2B5EF4-FFF2-40B4-BE49-F238E27FC236}">
                <a16:creationId xmlns:a16="http://schemas.microsoft.com/office/drawing/2014/main" id="{2EE73F3E-59D5-40E3-914D-820FC7C3A20E}"/>
              </a:ext>
            </a:extLst>
          </p:cNvPr>
          <p:cNvSpPr/>
          <p:nvPr/>
        </p:nvSpPr>
        <p:spPr>
          <a:xfrm>
            <a:off x="7707799" y="2547208"/>
            <a:ext cx="764585" cy="330977"/>
          </a:xfrm>
          <a:prstGeom prst="rect">
            <a:avLst/>
          </a:prstGeom>
          <a:solidFill>
            <a:srgbClr val="6997A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ker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</a:t>
            </a:r>
            <a:r>
              <a:rPr kumimoji="0" lang="en-US" sz="900" b="1" ker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en-US" sz="900" b="1" kern="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Oval 12">
            <a:extLst>
              <a:ext uri="{FF2B5EF4-FFF2-40B4-BE49-F238E27FC236}">
                <a16:creationId xmlns:a16="http://schemas.microsoft.com/office/drawing/2014/main" id="{06A9DECE-2CD3-4250-8EB6-304E82F615A4}"/>
              </a:ext>
            </a:extLst>
          </p:cNvPr>
          <p:cNvSpPr/>
          <p:nvPr/>
        </p:nvSpPr>
        <p:spPr>
          <a:xfrm>
            <a:off x="7707799" y="2930480"/>
            <a:ext cx="764585" cy="330977"/>
          </a:xfrm>
          <a:prstGeom prst="rect">
            <a:avLst/>
          </a:prstGeom>
          <a:solidFill>
            <a:srgbClr val="6997A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ID2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Oval 12">
            <a:extLst>
              <a:ext uri="{FF2B5EF4-FFF2-40B4-BE49-F238E27FC236}">
                <a16:creationId xmlns:a16="http://schemas.microsoft.com/office/drawing/2014/main" id="{BCF0ADF6-879F-40D0-941C-C495B867EE1E}"/>
              </a:ext>
            </a:extLst>
          </p:cNvPr>
          <p:cNvSpPr/>
          <p:nvPr/>
        </p:nvSpPr>
        <p:spPr>
          <a:xfrm>
            <a:off x="7707798" y="4133719"/>
            <a:ext cx="764585" cy="330977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" name="Picture 132">
            <a:extLst>
              <a:ext uri="{FF2B5EF4-FFF2-40B4-BE49-F238E27FC236}">
                <a16:creationId xmlns:a16="http://schemas.microsoft.com/office/drawing/2014/main" id="{62AAFDD5-0A4B-45CF-B4F5-986D0B7DC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21180" y="3268439"/>
            <a:ext cx="588898" cy="209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7AC0554A-8594-4442-83CF-72C3876C7B3D}"/>
              </a:ext>
            </a:extLst>
          </p:cNvPr>
          <p:cNvSpPr/>
          <p:nvPr/>
        </p:nvSpPr>
        <p:spPr>
          <a:xfrm>
            <a:off x="7882584" y="3463602"/>
            <a:ext cx="51969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>
                <a:solidFill>
                  <a:srgbClr val="0315BF"/>
                </a:solidFill>
                <a:latin typeface="맑은 고딕" panose="020B0503020000020004" pitchFamily="50" charset="-127"/>
              </a:rPr>
              <a:t>장비 </a:t>
            </a:r>
            <a:r>
              <a:rPr lang="en-US" altLang="ko-KR" sz="900" dirty="0">
                <a:solidFill>
                  <a:srgbClr val="0315BF"/>
                </a:solidFill>
                <a:latin typeface="맑은 고딕" panose="020B0503020000020004" pitchFamily="50" charset="-127"/>
              </a:rPr>
              <a:t>1</a:t>
            </a:r>
            <a:endParaRPr lang="ko-KR" altLang="en-US" sz="1600" dirty="0">
              <a:solidFill>
                <a:srgbClr val="0315BF"/>
              </a:solidFill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0B19411D-073B-41C5-B05E-785DCFBE3CA2}"/>
              </a:ext>
            </a:extLst>
          </p:cNvPr>
          <p:cNvCxnSpPr>
            <a:cxnSpLocks/>
            <a:endCxn id="51" idx="1"/>
          </p:cNvCxnSpPr>
          <p:nvPr/>
        </p:nvCxnSpPr>
        <p:spPr>
          <a:xfrm flipV="1">
            <a:off x="5958847" y="3373399"/>
            <a:ext cx="1862333" cy="3604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12">
            <a:extLst>
              <a:ext uri="{FF2B5EF4-FFF2-40B4-BE49-F238E27FC236}">
                <a16:creationId xmlns:a16="http://schemas.microsoft.com/office/drawing/2014/main" id="{91BE275D-6786-479C-9B7E-7EB8E68430F3}"/>
              </a:ext>
            </a:extLst>
          </p:cNvPr>
          <p:cNvSpPr/>
          <p:nvPr/>
        </p:nvSpPr>
        <p:spPr>
          <a:xfrm>
            <a:off x="6485030" y="4688047"/>
            <a:ext cx="764585" cy="330977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완료 </a:t>
            </a:r>
            <a:r>
              <a:rPr kumimoji="0" lang="en-US" altLang="ko-KR" sz="9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SMS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발송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5C98BDEF-7769-4F92-BB1F-78BCB224C794}"/>
              </a:ext>
            </a:extLst>
          </p:cNvPr>
          <p:cNvCxnSpPr>
            <a:cxnSpLocks/>
            <a:stCxn id="49" idx="2"/>
            <a:endCxn id="54" idx="3"/>
          </p:cNvCxnSpPr>
          <p:nvPr/>
        </p:nvCxnSpPr>
        <p:spPr>
          <a:xfrm rot="5400000">
            <a:off x="7475433" y="4238878"/>
            <a:ext cx="388840" cy="840476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12">
            <a:extLst>
              <a:ext uri="{FF2B5EF4-FFF2-40B4-BE49-F238E27FC236}">
                <a16:creationId xmlns:a16="http://schemas.microsoft.com/office/drawing/2014/main" id="{DCCEF95C-64C6-4213-8239-AA76CCBD697E}"/>
              </a:ext>
            </a:extLst>
          </p:cNvPr>
          <p:cNvSpPr/>
          <p:nvPr/>
        </p:nvSpPr>
        <p:spPr>
          <a:xfrm>
            <a:off x="5258501" y="4688046"/>
            <a:ext cx="764585" cy="330977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BE067545-AA11-437A-9B7A-20FDC82F0BD1}"/>
              </a:ext>
            </a:extLst>
          </p:cNvPr>
          <p:cNvCxnSpPr>
            <a:cxnSpLocks/>
          </p:cNvCxnSpPr>
          <p:nvPr/>
        </p:nvCxnSpPr>
        <p:spPr>
          <a:xfrm flipH="1" flipV="1">
            <a:off x="6052216" y="4853534"/>
            <a:ext cx="393019" cy="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322EBCF3-9106-4C14-AE5E-490A65E9B01C}"/>
              </a:ext>
            </a:extLst>
          </p:cNvPr>
          <p:cNvCxnSpPr>
            <a:cxnSpLocks/>
          </p:cNvCxnSpPr>
          <p:nvPr/>
        </p:nvCxnSpPr>
        <p:spPr>
          <a:xfrm>
            <a:off x="7249615" y="4310552"/>
            <a:ext cx="455806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230" descr="그림1">
            <a:extLst>
              <a:ext uri="{FF2B5EF4-FFF2-40B4-BE49-F238E27FC236}">
                <a16:creationId xmlns:a16="http://schemas.microsoft.com/office/drawing/2014/main" id="{BDDE5232-B34D-4F12-B56A-64D4690BEB1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717" b="91509" l="7229" r="89157">
                        <a14:foregroundMark x1="7229" y1="4717" x2="38554" y2="8491"/>
                        <a14:foregroundMark x1="71084" y1="55660" x2="86747" y2="55660"/>
                        <a14:foregroundMark x1="89157" y1="62264" x2="84337" y2="86792"/>
                        <a14:foregroundMark x1="61446" y1="91509" x2="81928" y2="91509"/>
                        <a14:foregroundMark x1="63855" y1="64151" x2="78313" y2="660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507" y="2916092"/>
            <a:ext cx="335208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id="{7ACFB621-DAC2-4B41-97C7-A4FAC5A29D8E}"/>
              </a:ext>
            </a:extLst>
          </p:cNvPr>
          <p:cNvSpPr/>
          <p:nvPr/>
        </p:nvSpPr>
        <p:spPr>
          <a:xfrm>
            <a:off x="232303" y="5060339"/>
            <a:ext cx="4606925" cy="755079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 </a:t>
            </a:r>
            <a:r>
              <a:rPr lang="ko-KR" altLang="en-US" sz="1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장비 복사를 하는 사유</a:t>
            </a:r>
            <a:endParaRPr lang="en-US" altLang="ko-KR" sz="10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1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000" b="1" dirty="0">
                <a:solidFill>
                  <a:srgbClr val="0066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1" dirty="0">
                <a:solidFill>
                  <a:srgbClr val="0066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 </a:t>
            </a:r>
            <a:r>
              <a:rPr lang="en-US" altLang="ko-KR" sz="1000" b="1" dirty="0">
                <a:solidFill>
                  <a:srgbClr val="0066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ID, PW</a:t>
            </a:r>
            <a:r>
              <a:rPr lang="ko-KR" altLang="en-US" sz="1000" b="1" dirty="0">
                <a:solidFill>
                  <a:srgbClr val="0066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다른 사람에게 공유를 원하지 않고 다르게 생성 된</a:t>
            </a:r>
            <a:endParaRPr lang="en-US" altLang="ko-KR" sz="1000" b="1" dirty="0">
              <a:solidFill>
                <a:srgbClr val="0066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1000" b="1" dirty="0">
                <a:solidFill>
                  <a:srgbClr val="0066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000" b="1" dirty="0">
                <a:solidFill>
                  <a:srgbClr val="0066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1" dirty="0">
                <a:solidFill>
                  <a:srgbClr val="0066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ID, PW</a:t>
            </a:r>
            <a:r>
              <a:rPr lang="ko-KR" altLang="en-US" sz="1000" b="1" dirty="0">
                <a:solidFill>
                  <a:srgbClr val="0066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r>
              <a:rPr lang="en-US" altLang="ko-KR" sz="1000" b="1" dirty="0">
                <a:solidFill>
                  <a:srgbClr val="0066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1" dirty="0">
                <a:solidFill>
                  <a:srgbClr val="0066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가족 또는 직원</a:t>
            </a:r>
            <a:r>
              <a:rPr lang="en-US" altLang="ko-KR" sz="1000" b="1" dirty="0">
                <a:solidFill>
                  <a:srgbClr val="0066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000" b="1" dirty="0">
                <a:solidFill>
                  <a:srgbClr val="0066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녹화기를 복사하여 별도로 로그인 하여 이용</a:t>
            </a:r>
          </a:p>
        </p:txBody>
      </p:sp>
    </p:spTree>
    <p:extLst>
      <p:ext uri="{BB962C8B-B14F-4D97-AF65-F5344CB8AC3E}">
        <p14:creationId xmlns:p14="http://schemas.microsoft.com/office/powerpoint/2010/main" val="2590490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83832</TotalTime>
  <Words>2740</Words>
  <Application>Microsoft Office PowerPoint</Application>
  <PresentationFormat>화면 슬라이드 쇼(4:3)</PresentationFormat>
  <Paragraphs>417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굴림</vt:lpstr>
      <vt:lpstr>맑은 고딕</vt:lpstr>
      <vt:lpstr>맑은 고딕 Semilight</vt:lpstr>
      <vt:lpstr>Arial</vt:lpstr>
      <vt:lpstr>Univers</vt:lpstr>
      <vt:lpstr>Wingdings</vt:lpstr>
      <vt:lpstr>Office 테마</vt:lpstr>
      <vt:lpstr>PowerPoint 프레젠테이션</vt:lpstr>
      <vt:lpstr>PowerPoint 프레젠테이션</vt:lpstr>
      <vt:lpstr>영상 관리 프로세스 점검 결과</vt:lpstr>
      <vt:lpstr>PowerPoint 프레젠테이션</vt:lpstr>
      <vt:lpstr>개발범위 및 일정</vt:lpstr>
      <vt:lpstr>Appendix 1. 뷰가드 장치번호(MAC) 전산화</vt:lpstr>
      <vt:lpstr>Appendix 2. 녹화기 로그인 계정 분리 개선 </vt:lpstr>
      <vt:lpstr>Appendix 3. 녹화기 임의복사 방지 개선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이주병(JB Lee, CAPS PR)</dc:creator>
  <cp:lastModifiedBy>양희근(YANG HG - 기술지원그룹)</cp:lastModifiedBy>
  <cp:revision>1053</cp:revision>
  <cp:lastPrinted>2021-10-31T03:46:05Z</cp:lastPrinted>
  <dcterms:created xsi:type="dcterms:W3CDTF">2010-10-05T00:44:07Z</dcterms:created>
  <dcterms:modified xsi:type="dcterms:W3CDTF">2021-10-31T10:31:40Z</dcterms:modified>
</cp:coreProperties>
</file>