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78" r:id="rId2"/>
    <p:sldId id="6326" r:id="rId3"/>
    <p:sldId id="4663" r:id="rId4"/>
    <p:sldId id="6321" r:id="rId5"/>
    <p:sldId id="6324" r:id="rId6"/>
    <p:sldId id="6322" r:id="rId7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D2"/>
    <a:srgbClr val="0000FF"/>
    <a:srgbClr val="4A7EBB"/>
    <a:srgbClr val="2B59ED"/>
    <a:srgbClr val="344BF8"/>
    <a:srgbClr val="FF3300"/>
    <a:srgbClr val="FF6600"/>
    <a:srgbClr val="0049B4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208" autoAdjust="0"/>
  </p:normalViewPr>
  <p:slideViewPr>
    <p:cSldViewPr>
      <p:cViewPr varScale="1">
        <p:scale>
          <a:sx n="66" d="100"/>
          <a:sy n="66" d="100"/>
        </p:scale>
        <p:origin x="5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565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0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9701A5-F506-4D09-B058-7E458BFF0EFE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E4052C3-A129-4CE9-801E-B58E1B2C0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ctrTitle"/>
          </p:nvPr>
        </p:nvSpPr>
        <p:spPr>
          <a:xfrm>
            <a:off x="685800" y="2705100"/>
            <a:ext cx="7772400" cy="10842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ADT</a:t>
            </a:r>
            <a:r>
              <a:rPr lang="ko-KR" altLang="en-US" sz="2800" dirty="0" err="1"/>
              <a:t>뷰가드</a:t>
            </a:r>
            <a:r>
              <a:rPr lang="ko-KR" altLang="en-US" sz="2800" dirty="0"/>
              <a:t> </a:t>
            </a:r>
            <a:r>
              <a:rPr lang="en-US" altLang="ko-KR" sz="2800" dirty="0"/>
              <a:t>Self </a:t>
            </a:r>
            <a:r>
              <a:rPr lang="ko-KR" altLang="en-US" sz="2800" dirty="0"/>
              <a:t>회원가입 시나리오</a:t>
            </a:r>
            <a:endParaRPr lang="ko-KR" altLang="en-US" sz="2800" dirty="0">
              <a:latin typeface="Arial" charset="0"/>
              <a:cs typeface="Arial" charset="0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57313" y="5085184"/>
            <a:ext cx="6400800" cy="864096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영상보안개발팀</a:t>
            </a:r>
            <a:endParaRPr lang="en-US" altLang="ko-KR" sz="2400" b="1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2021. 08. 25.</a:t>
            </a:r>
            <a:endParaRPr lang="ko-KR" altLang="en-US" sz="2000" dirty="0">
              <a:latin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83DC18-3CAA-47BE-B791-33BEBE98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625012" cy="5170968"/>
          </a:xfrm>
        </p:spPr>
        <p:txBody>
          <a:bodyPr/>
          <a:lstStyle/>
          <a:p>
            <a:r>
              <a:rPr lang="ko-KR" altLang="en-US" sz="1400" dirty="0" err="1"/>
              <a:t>뷰가드</a:t>
            </a:r>
            <a:r>
              <a:rPr lang="ko-KR" altLang="en-US" sz="1400" dirty="0"/>
              <a:t> 미니 </a:t>
            </a:r>
            <a:r>
              <a:rPr lang="en-US" altLang="ko-KR" sz="1400" dirty="0"/>
              <a:t>DIY (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app or </a:t>
            </a:r>
            <a:r>
              <a:rPr lang="ko-KR" altLang="en-US" sz="1400" dirty="0" err="1"/>
              <a:t>대원앱</a:t>
            </a:r>
            <a:r>
              <a:rPr lang="ko-KR" altLang="en-US" sz="1400" dirty="0"/>
              <a:t> 개통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고객이 회원 가입 </a:t>
            </a:r>
            <a:r>
              <a:rPr lang="en-US" altLang="ko-KR" sz="1400" dirty="0"/>
              <a:t>– (</a:t>
            </a:r>
            <a:r>
              <a:rPr lang="ko-KR" altLang="en-US" sz="1400" dirty="0"/>
              <a:t>공통개발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뷰가드</a:t>
            </a:r>
            <a:r>
              <a:rPr lang="ko-KR" altLang="en-US" sz="1400" dirty="0"/>
              <a:t> 웹으로 개발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고객이 장비 등록 하는 경우 </a:t>
            </a:r>
            <a:r>
              <a:rPr lang="en-US" altLang="ko-KR" sz="1400" dirty="0"/>
              <a:t>– (</a:t>
            </a:r>
            <a:r>
              <a:rPr lang="ko-KR" altLang="en-US" sz="1400" dirty="0" err="1"/>
              <a:t>뷰가드</a:t>
            </a:r>
            <a:r>
              <a:rPr lang="ko-KR" altLang="en-US" sz="1400" dirty="0"/>
              <a:t> </a:t>
            </a:r>
            <a:r>
              <a:rPr lang="en-US" altLang="ko-KR" sz="1400" dirty="0"/>
              <a:t>web </a:t>
            </a:r>
            <a:r>
              <a:rPr lang="ko-KR" altLang="en-US" sz="1400" dirty="0"/>
              <a:t>기반 개발 필요</a:t>
            </a:r>
            <a:r>
              <a:rPr lang="en-US" altLang="ko-KR" sz="1400" dirty="0"/>
              <a:t>, </a:t>
            </a:r>
            <a:r>
              <a:rPr lang="ko-KR" altLang="en-US" sz="1400" dirty="0"/>
              <a:t>블루컨트롤 웹 수정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대원이 장비등록 하는 경우 </a:t>
            </a:r>
            <a:r>
              <a:rPr lang="en-US" altLang="ko-KR" sz="1400" dirty="0"/>
              <a:t>– (</a:t>
            </a:r>
            <a:r>
              <a:rPr lang="ko-KR" altLang="en-US" sz="1400" dirty="0"/>
              <a:t>블루컨트롤 수정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장비 </a:t>
            </a:r>
            <a:r>
              <a:rPr lang="ko-KR" altLang="en-US" sz="1400" dirty="0" err="1"/>
              <a:t>출고시</a:t>
            </a:r>
            <a:r>
              <a:rPr lang="ko-KR" altLang="en-US" sz="1400" dirty="0"/>
              <a:t> </a:t>
            </a:r>
            <a:r>
              <a:rPr lang="en-US" altLang="ko-KR" sz="1400" dirty="0"/>
              <a:t>SAP</a:t>
            </a:r>
            <a:r>
              <a:rPr lang="ko-KR" altLang="en-US" sz="1400" dirty="0"/>
              <a:t>에 </a:t>
            </a:r>
            <a:r>
              <a:rPr lang="en-US" altLang="ko-KR" sz="1400" dirty="0"/>
              <a:t>SN </a:t>
            </a:r>
            <a:r>
              <a:rPr lang="ko-KR" altLang="en-US" sz="1400" dirty="0"/>
              <a:t>등록 여부 </a:t>
            </a:r>
            <a:r>
              <a:rPr lang="en-US" altLang="ko-KR" sz="1400" dirty="0"/>
              <a:t>(SN + </a:t>
            </a:r>
            <a:r>
              <a:rPr lang="ko-KR" altLang="en-US" sz="1400" dirty="0"/>
              <a:t>계약번호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- </a:t>
            </a:r>
            <a:r>
              <a:rPr lang="ko-KR" altLang="en-US" sz="1400" dirty="0"/>
              <a:t>개발 범위 </a:t>
            </a:r>
            <a:r>
              <a:rPr lang="en-US" altLang="ko-KR" sz="1400" dirty="0"/>
              <a:t>( self</a:t>
            </a:r>
            <a:r>
              <a:rPr lang="ko-KR" altLang="en-US" sz="1400" dirty="0"/>
              <a:t> 회원가입 웹 개발</a:t>
            </a:r>
            <a:r>
              <a:rPr lang="en-US" altLang="ko-KR" sz="1400" dirty="0"/>
              <a:t>, </a:t>
            </a:r>
            <a:r>
              <a:rPr lang="ko-KR" altLang="en-US" sz="1400" dirty="0"/>
              <a:t>문자 발송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개통 웹</a:t>
            </a:r>
            <a:r>
              <a:rPr lang="en-US" altLang="ko-KR" sz="1400" dirty="0"/>
              <a:t>(app</a:t>
            </a:r>
            <a:r>
              <a:rPr lang="ko-KR" altLang="en-US" sz="1400" dirty="0"/>
              <a:t>연동</a:t>
            </a:r>
            <a:r>
              <a:rPr lang="en-US" altLang="ko-KR" sz="1400" dirty="0"/>
              <a:t>)</a:t>
            </a:r>
            <a:r>
              <a:rPr lang="ko-KR" altLang="en-US" sz="1400" dirty="0"/>
              <a:t> 개발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200" dirty="0"/>
              <a:t>영상정보보안 취약점 개선 방안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대원앱</a:t>
            </a:r>
            <a:r>
              <a:rPr lang="ko-KR" altLang="en-US" sz="1200" dirty="0"/>
              <a:t> </a:t>
            </a:r>
            <a:r>
              <a:rPr lang="en-US" altLang="ko-KR" sz="1200" dirty="0"/>
              <a:t>only)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고객이 회원 가입 </a:t>
            </a:r>
            <a:r>
              <a:rPr lang="en-US" altLang="ko-KR" sz="1200" dirty="0"/>
              <a:t>– (</a:t>
            </a:r>
            <a:r>
              <a:rPr lang="ko-KR" altLang="en-US" sz="1200" dirty="0"/>
              <a:t>공통개발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뷰가드</a:t>
            </a:r>
            <a:r>
              <a:rPr lang="ko-KR" altLang="en-US" sz="1200" dirty="0"/>
              <a:t> 웹으로 개발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- </a:t>
            </a:r>
            <a:r>
              <a:rPr lang="ko-KR" altLang="en-US" sz="1200" dirty="0"/>
              <a:t>대원이 장비등록 하는 경우 </a:t>
            </a:r>
            <a:r>
              <a:rPr lang="en-US" altLang="ko-KR" sz="1200" dirty="0"/>
              <a:t>– (</a:t>
            </a:r>
            <a:r>
              <a:rPr lang="ko-KR" altLang="en-US" sz="1200" dirty="0"/>
              <a:t>블루컨트롤 수정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- </a:t>
            </a:r>
            <a:r>
              <a:rPr lang="ko-KR" altLang="en-US" sz="1200" dirty="0"/>
              <a:t>장비 </a:t>
            </a:r>
            <a:r>
              <a:rPr lang="ko-KR" altLang="en-US" sz="1200" dirty="0" err="1"/>
              <a:t>출고시</a:t>
            </a:r>
            <a:r>
              <a:rPr lang="ko-KR" altLang="en-US" sz="1200" dirty="0"/>
              <a:t> </a:t>
            </a:r>
            <a:r>
              <a:rPr lang="en-US" altLang="ko-KR" sz="1200" dirty="0"/>
              <a:t>SAP</a:t>
            </a:r>
            <a:r>
              <a:rPr lang="ko-KR" altLang="en-US" sz="1200" dirty="0"/>
              <a:t>에 </a:t>
            </a:r>
            <a:r>
              <a:rPr lang="en-US" altLang="ko-KR" sz="1200" dirty="0"/>
              <a:t>SN </a:t>
            </a:r>
            <a:r>
              <a:rPr lang="ko-KR" altLang="en-US" sz="1200" dirty="0"/>
              <a:t>등록 여부 </a:t>
            </a:r>
            <a:r>
              <a:rPr lang="en-US" altLang="ko-KR" sz="1200" dirty="0"/>
              <a:t>(SN + </a:t>
            </a:r>
            <a:r>
              <a:rPr lang="ko-KR" altLang="en-US" sz="1200" dirty="0"/>
              <a:t>계약번호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- </a:t>
            </a:r>
            <a:r>
              <a:rPr lang="ko-KR" altLang="en-US" sz="1200" dirty="0"/>
              <a:t>개발 범위 </a:t>
            </a:r>
            <a:r>
              <a:rPr lang="en-US" altLang="ko-KR" sz="1200" dirty="0"/>
              <a:t>- ( self</a:t>
            </a:r>
            <a:r>
              <a:rPr lang="ko-KR" altLang="en-US" sz="1200" dirty="0"/>
              <a:t> 회원가입 웹 개발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발송</a:t>
            </a:r>
            <a:r>
              <a:rPr lang="en-US" altLang="ko-KR" sz="1200" dirty="0"/>
              <a:t> </a:t>
            </a:r>
            <a:r>
              <a:rPr lang="ko-KR" altLang="en-US" sz="1200" dirty="0"/>
              <a:t>개발</a:t>
            </a:r>
            <a:r>
              <a:rPr lang="en-US" altLang="ko-KR" sz="1200" dirty="0"/>
              <a:t>, </a:t>
            </a:r>
            <a:r>
              <a:rPr lang="ko-KR" altLang="en-US" sz="1200" dirty="0"/>
              <a:t>블루컨트롤 수정 개발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CAEAE24-4336-4134-A0FC-B1F2587F5A98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2000" dirty="0"/>
              <a:t>Self </a:t>
            </a:r>
            <a:r>
              <a:rPr lang="ko-KR" altLang="en-US" sz="2000" dirty="0"/>
              <a:t>회원가입 개발 범위</a:t>
            </a:r>
          </a:p>
        </p:txBody>
      </p:sp>
    </p:spTree>
    <p:extLst>
      <p:ext uri="{BB962C8B-B14F-4D97-AF65-F5344CB8AC3E}">
        <p14:creationId xmlns:p14="http://schemas.microsoft.com/office/powerpoint/2010/main" val="238945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93F7FE-695B-4003-A3B4-14A4E29A0D65}"/>
              </a:ext>
            </a:extLst>
          </p:cNvPr>
          <p:cNvSpPr/>
          <p:nvPr/>
        </p:nvSpPr>
        <p:spPr>
          <a:xfrm>
            <a:off x="271490" y="836712"/>
            <a:ext cx="4194606" cy="46805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3A98B0-5C20-4B53-8668-8F5B7837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회원 가입 및 장비등록 시나리오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E7B237A9-500A-4429-8653-E3EBF3EE30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67498" y="2919596"/>
            <a:ext cx="453590" cy="4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98AA9D-F189-4B6F-BC72-2EDF3D2063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832" y="4898793"/>
            <a:ext cx="432000" cy="43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65F53-1019-4551-84AF-B3C80646FFDF}"/>
              </a:ext>
            </a:extLst>
          </p:cNvPr>
          <p:cNvSpPr txBox="1"/>
          <p:nvPr/>
        </p:nvSpPr>
        <p:spPr>
          <a:xfrm>
            <a:off x="7358292" y="536837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SAP 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OCS DB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30518-DE07-4477-8F8A-07FE362F30BF}"/>
              </a:ext>
            </a:extLst>
          </p:cNvPr>
          <p:cNvSpPr txBox="1"/>
          <p:nvPr/>
        </p:nvSpPr>
        <p:spPr>
          <a:xfrm>
            <a:off x="4497637" y="3397175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통합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뷰가드</a:t>
            </a:r>
            <a:r>
              <a:rPr lang="ko-KR" altLang="en-US" sz="800" b="1" dirty="0">
                <a:latin typeface="+mn-ea"/>
                <a:ea typeface="+mn-ea"/>
              </a:rPr>
              <a:t> 웹 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8FC39-1F6F-452C-AD18-4F673A68A6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6465" y="4898793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8B5E15-F02F-4BE2-9704-FBAC22CCEA84}"/>
              </a:ext>
            </a:extLst>
          </p:cNvPr>
          <p:cNvSpPr txBox="1"/>
          <p:nvPr/>
        </p:nvSpPr>
        <p:spPr>
          <a:xfrm>
            <a:off x="4619810" y="5330793"/>
            <a:ext cx="671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통합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뷰가드</a:t>
            </a:r>
            <a:r>
              <a:rPr lang="ko-KR" altLang="en-US" sz="800" b="1" dirty="0">
                <a:latin typeface="+mn-ea"/>
                <a:ea typeface="+mn-ea"/>
              </a:rPr>
              <a:t> </a:t>
            </a:r>
            <a:r>
              <a:rPr lang="en-US" altLang="ko-KR" sz="800" b="1" dirty="0">
                <a:latin typeface="+mn-ea"/>
                <a:ea typeface="+mn-ea"/>
              </a:rPr>
              <a:t>DB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5EBA6-ECE4-4277-93EC-8C8DA359314B}"/>
              </a:ext>
            </a:extLst>
          </p:cNvPr>
          <p:cNvCxnSpPr>
            <a:cxnSpLocks/>
          </p:cNvCxnSpPr>
          <p:nvPr/>
        </p:nvCxnSpPr>
        <p:spPr>
          <a:xfrm>
            <a:off x="5207997" y="5119722"/>
            <a:ext cx="20115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879026-6BF8-4E1D-BF71-36938FDEA401}"/>
              </a:ext>
            </a:extLst>
          </p:cNvPr>
          <p:cNvSpPr txBox="1"/>
          <p:nvPr/>
        </p:nvSpPr>
        <p:spPr>
          <a:xfrm>
            <a:off x="5799317" y="4400910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매일 </a:t>
            </a:r>
            <a:r>
              <a:rPr lang="en-US" altLang="ko-KR" sz="800" b="1" dirty="0">
                <a:latin typeface="+mn-ea"/>
                <a:ea typeface="+mn-ea"/>
              </a:rPr>
              <a:t>05:00~23:00 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(30</a:t>
            </a:r>
            <a:r>
              <a:rPr lang="ko-KR" altLang="en-US" sz="800" b="1" dirty="0">
                <a:latin typeface="+mn-ea"/>
                <a:ea typeface="+mn-ea"/>
              </a:rPr>
              <a:t>분 주기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DB </a:t>
            </a:r>
            <a:r>
              <a:rPr lang="ko-KR" altLang="en-US" sz="800" b="1" dirty="0">
                <a:latin typeface="+mn-ea"/>
                <a:ea typeface="+mn-ea"/>
              </a:rPr>
              <a:t>공유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Or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RFC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개발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9C03D7-6532-4B53-85ED-420A8084A33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922465" y="3735729"/>
            <a:ext cx="12151" cy="11630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Teachers icon">
            <a:extLst>
              <a:ext uri="{FF2B5EF4-FFF2-40B4-BE49-F238E27FC236}">
                <a16:creationId xmlns:a16="http://schemas.microsoft.com/office/drawing/2014/main" id="{691B0612-2294-4E43-8491-9ADBE581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033" y="3246049"/>
            <a:ext cx="620644" cy="6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7D092B-C825-4D0D-92E6-C1E8E7E6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349" y="3097006"/>
            <a:ext cx="688940" cy="528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7341E7-EA45-4AE8-8467-C9566B2BE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292" y="3097006"/>
            <a:ext cx="487067" cy="905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32CC5E-3290-47EA-A0A4-00F225B32C98}"/>
              </a:ext>
            </a:extLst>
          </p:cNvPr>
          <p:cNvSpPr txBox="1"/>
          <p:nvPr/>
        </p:nvSpPr>
        <p:spPr>
          <a:xfrm>
            <a:off x="1269723" y="3858131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  <a:ea typeface="+mn-ea"/>
              </a:rPr>
              <a:t>고객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03EFE-D28B-4B98-99F5-B04C74608D91}"/>
              </a:ext>
            </a:extLst>
          </p:cNvPr>
          <p:cNvCxnSpPr>
            <a:cxnSpLocks/>
          </p:cNvCxnSpPr>
          <p:nvPr/>
        </p:nvCxnSpPr>
        <p:spPr>
          <a:xfrm>
            <a:off x="2492760" y="3251977"/>
            <a:ext cx="97218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D75D66-F761-4A35-80C0-8396ECADBD19}"/>
              </a:ext>
            </a:extLst>
          </p:cNvPr>
          <p:cNvSpPr txBox="1"/>
          <p:nvPr/>
        </p:nvSpPr>
        <p:spPr>
          <a:xfrm>
            <a:off x="4420463" y="570035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장비 테이블 </a:t>
            </a:r>
            <a:r>
              <a:rPr lang="ko-KR" altLang="en-US" sz="800" b="1" dirty="0" err="1">
                <a:solidFill>
                  <a:srgbClr val="0050D2"/>
                </a:solidFill>
                <a:latin typeface="+mn-ea"/>
                <a:ea typeface="+mn-ea"/>
              </a:rPr>
              <a:t>저정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(ID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+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  <a:ea typeface="+mn-ea"/>
              </a:rPr>
              <a:t> 계약번호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  <a:ea typeface="+mn-ea"/>
              </a:rPr>
              <a:t>+ SN)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b="1" dirty="0">
                <a:solidFill>
                  <a:srgbClr val="0050D2"/>
                </a:solidFill>
                <a:latin typeface="+mn-ea"/>
              </a:rPr>
              <a:t>고객 테이블 저장 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</a:rPr>
              <a:t>(ID + </a:t>
            </a:r>
            <a:r>
              <a:rPr lang="ko-KR" altLang="en-US" sz="800" b="1" dirty="0">
                <a:solidFill>
                  <a:srgbClr val="0050D2"/>
                </a:solidFill>
                <a:latin typeface="+mn-ea"/>
              </a:rPr>
              <a:t>계약번호</a:t>
            </a:r>
            <a:r>
              <a:rPr lang="en-US" altLang="ko-KR" sz="800" b="1" dirty="0">
                <a:solidFill>
                  <a:srgbClr val="0050D2"/>
                </a:solidFill>
                <a:latin typeface="+mn-ea"/>
              </a:rPr>
              <a:t>)</a:t>
            </a:r>
          </a:p>
          <a:p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257C1-E6C4-4200-BD67-C6C422726783}"/>
              </a:ext>
            </a:extLst>
          </p:cNvPr>
          <p:cNvSpPr txBox="1"/>
          <p:nvPr/>
        </p:nvSpPr>
        <p:spPr>
          <a:xfrm>
            <a:off x="2444594" y="330051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고객 회원가입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ID+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59EED-B604-4325-84F1-6EFD02B5907A}"/>
              </a:ext>
            </a:extLst>
          </p:cNvPr>
          <p:cNvSpPr txBox="1"/>
          <p:nvPr/>
        </p:nvSpPr>
        <p:spPr>
          <a:xfrm>
            <a:off x="7344688" y="5665801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+ SN</a:t>
            </a:r>
          </a:p>
          <a:p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대표자 이름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전화번호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F748C2-AD33-42CE-A075-2112FC953FA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5512"/>
          <a:stretch/>
        </p:blipFill>
        <p:spPr>
          <a:xfrm>
            <a:off x="1957527" y="1271143"/>
            <a:ext cx="487067" cy="9173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BC68D1-819E-42AD-9E30-26C6EEDDB256}"/>
              </a:ext>
            </a:extLst>
          </p:cNvPr>
          <p:cNvCxnSpPr>
            <a:cxnSpLocks/>
          </p:cNvCxnSpPr>
          <p:nvPr/>
        </p:nvCxnSpPr>
        <p:spPr>
          <a:xfrm flipV="1">
            <a:off x="2143825" y="2206616"/>
            <a:ext cx="0" cy="83314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6B4133-A0F8-442B-9533-E5C8E290E3BF}"/>
              </a:ext>
            </a:extLst>
          </p:cNvPr>
          <p:cNvSpPr txBox="1"/>
          <p:nvPr/>
        </p:nvSpPr>
        <p:spPr>
          <a:xfrm>
            <a:off x="783697" y="2461009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1)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SMS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발송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URL+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AA812-5A3D-40D5-BD02-51111A66D2B6}"/>
              </a:ext>
            </a:extLst>
          </p:cNvPr>
          <p:cNvSpPr txBox="1"/>
          <p:nvPr/>
        </p:nvSpPr>
        <p:spPr>
          <a:xfrm>
            <a:off x="1637115" y="1027077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대원앱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 문자 발송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60B5F9-8CBB-455E-8A3D-B2DA8E62AFC3}"/>
              </a:ext>
            </a:extLst>
          </p:cNvPr>
          <p:cNvSpPr txBox="1"/>
          <p:nvPr/>
        </p:nvSpPr>
        <p:spPr>
          <a:xfrm>
            <a:off x="3350248" y="2853321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회원가입 웹페이지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7E97665-FD4A-477B-A3FC-42B6DC7339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5512"/>
          <a:stretch/>
        </p:blipFill>
        <p:spPr>
          <a:xfrm>
            <a:off x="4656268" y="1149368"/>
            <a:ext cx="551721" cy="10391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AA373D-B875-4399-8F9B-A85BBD539D71}"/>
              </a:ext>
            </a:extLst>
          </p:cNvPr>
          <p:cNvSpPr txBox="1"/>
          <p:nvPr/>
        </p:nvSpPr>
        <p:spPr>
          <a:xfrm>
            <a:off x="4572000" y="83671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latin typeface="+mn-ea"/>
                <a:ea typeface="+mn-ea"/>
              </a:rPr>
              <a:t>대원앱</a:t>
            </a:r>
            <a:endParaRPr lang="en-US" altLang="ko-KR" sz="800" b="1" dirty="0">
              <a:latin typeface="+mn-ea"/>
              <a:ea typeface="+mn-ea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</a:rPr>
              <a:t>(</a:t>
            </a:r>
            <a:r>
              <a:rPr lang="ko-KR" altLang="en-US" sz="800" b="1" dirty="0">
                <a:latin typeface="+mn-ea"/>
                <a:ea typeface="+mn-ea"/>
              </a:rPr>
              <a:t>장비 등록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3FF2B9-8196-4775-837A-E969175EB0AA}"/>
              </a:ext>
            </a:extLst>
          </p:cNvPr>
          <p:cNvSpPr txBox="1"/>
          <p:nvPr/>
        </p:nvSpPr>
        <p:spPr>
          <a:xfrm>
            <a:off x="4994293" y="2351748"/>
            <a:ext cx="293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 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,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대표자 번호 등  요청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/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응답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 등록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(SN +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80FD6-4966-4D26-AD93-ECD32257412B}"/>
              </a:ext>
            </a:extLst>
          </p:cNvPr>
          <p:cNvSpPr txBox="1"/>
          <p:nvPr/>
        </p:nvSpPr>
        <p:spPr>
          <a:xfrm>
            <a:off x="314707" y="5223071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&lt; Self </a:t>
            </a:r>
            <a:r>
              <a:rPr lang="ko-KR" altLang="en-US" sz="1200" b="1" dirty="0">
                <a:latin typeface="+mn-ea"/>
                <a:ea typeface="+mn-ea"/>
              </a:rPr>
              <a:t>회원가입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7FAAC-05E3-4571-A7F6-168FE03F8F4E}"/>
              </a:ext>
            </a:extLst>
          </p:cNvPr>
          <p:cNvSpPr txBox="1"/>
          <p:nvPr/>
        </p:nvSpPr>
        <p:spPr>
          <a:xfrm>
            <a:off x="5432733" y="5151057"/>
            <a:ext cx="1716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,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 SN,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대표자 전화번호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74620B-D99C-4A35-9C63-949A58358ABB}"/>
              </a:ext>
            </a:extLst>
          </p:cNvPr>
          <p:cNvSpPr txBox="1"/>
          <p:nvPr/>
        </p:nvSpPr>
        <p:spPr>
          <a:xfrm>
            <a:off x="5236345" y="1136023"/>
            <a:ext cx="304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&lt;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 등록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QR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스켄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: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SN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취득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-&gt; SN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기반으로 계약번호 취득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기반으로 고객 대표자번호 취득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만약 고객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가 없다면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   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고객 대표 번호로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Self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회원가입 문자 발송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대원앱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 -&gt;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장비 등록 진행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(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)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DE8A50-F72D-4698-9A16-23BE3595BBC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26765" y="1668950"/>
            <a:ext cx="202950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480A92-C48B-4CF3-9F61-BBDC21C1FBA2}"/>
              </a:ext>
            </a:extLst>
          </p:cNvPr>
          <p:cNvSpPr txBox="1"/>
          <p:nvPr/>
        </p:nvSpPr>
        <p:spPr>
          <a:xfrm>
            <a:off x="2733578" y="1729837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계약번호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+ 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대표자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잔화번호</a:t>
            </a:r>
            <a:endParaRPr lang="ko-KR" altLang="en-US" sz="800" b="1" dirty="0">
              <a:solidFill>
                <a:srgbClr val="0049B4"/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0B23D3-8917-4C59-AF73-07939F412596}"/>
              </a:ext>
            </a:extLst>
          </p:cNvPr>
          <p:cNvSpPr txBox="1"/>
          <p:nvPr/>
        </p:nvSpPr>
        <p:spPr>
          <a:xfrm>
            <a:off x="2733578" y="1293426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만약 고객 </a:t>
            </a:r>
            <a:r>
              <a:rPr lang="en-US" altLang="ko-KR" sz="800" b="1" dirty="0">
                <a:solidFill>
                  <a:srgbClr val="0049B4"/>
                </a:solidFill>
                <a:latin typeface="+mn-ea"/>
                <a:ea typeface="+mn-ea"/>
              </a:rPr>
              <a:t>ID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가 </a:t>
            </a:r>
            <a:r>
              <a:rPr lang="ko-KR" altLang="en-US" sz="800" b="1" dirty="0" err="1">
                <a:solidFill>
                  <a:srgbClr val="0049B4"/>
                </a:solidFill>
                <a:latin typeface="+mn-ea"/>
                <a:ea typeface="+mn-ea"/>
              </a:rPr>
              <a:t>뷰가드에</a:t>
            </a:r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solidFill>
                <a:srgbClr val="0049B4"/>
              </a:solidFill>
              <a:latin typeface="+mn-ea"/>
              <a:ea typeface="+mn-ea"/>
            </a:endParaRPr>
          </a:p>
          <a:p>
            <a:r>
              <a:rPr lang="ko-KR" altLang="en-US" sz="800" b="1" dirty="0">
                <a:solidFill>
                  <a:srgbClr val="0049B4"/>
                </a:solidFill>
                <a:latin typeface="+mn-ea"/>
                <a:ea typeface="+mn-ea"/>
              </a:rPr>
              <a:t>등록되지 않았다면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E7C447-9D64-479F-BB4C-92C3EC3CF22B}"/>
              </a:ext>
            </a:extLst>
          </p:cNvPr>
          <p:cNvCxnSpPr>
            <a:cxnSpLocks/>
          </p:cNvCxnSpPr>
          <p:nvPr/>
        </p:nvCxnSpPr>
        <p:spPr>
          <a:xfrm>
            <a:off x="4944278" y="2234111"/>
            <a:ext cx="0" cy="5075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03F150-8842-41DD-AF78-7EE80A031AE6}"/>
              </a:ext>
            </a:extLst>
          </p:cNvPr>
          <p:cNvCxnSpPr>
            <a:cxnSpLocks/>
          </p:cNvCxnSpPr>
          <p:nvPr/>
        </p:nvCxnSpPr>
        <p:spPr>
          <a:xfrm>
            <a:off x="2051720" y="6381328"/>
            <a:ext cx="5590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589C99-756D-41BD-9865-448F183A5502}"/>
              </a:ext>
            </a:extLst>
          </p:cNvPr>
          <p:cNvCxnSpPr>
            <a:cxnSpLocks/>
          </p:cNvCxnSpPr>
          <p:nvPr/>
        </p:nvCxnSpPr>
        <p:spPr>
          <a:xfrm>
            <a:off x="2064932" y="4221088"/>
            <a:ext cx="0" cy="21638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73C68DD-5BDB-4CC1-928B-9734BD099246}"/>
              </a:ext>
            </a:extLst>
          </p:cNvPr>
          <p:cNvCxnSpPr/>
          <p:nvPr/>
        </p:nvCxnSpPr>
        <p:spPr>
          <a:xfrm flipV="1">
            <a:off x="7609832" y="6021288"/>
            <a:ext cx="0" cy="37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5F6415-E265-42DF-855C-C9F7F213E33A}"/>
              </a:ext>
            </a:extLst>
          </p:cNvPr>
          <p:cNvSpPr txBox="1"/>
          <p:nvPr/>
        </p:nvSpPr>
        <p:spPr>
          <a:xfrm>
            <a:off x="2835413" y="6432718"/>
            <a:ext cx="21771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FF0000"/>
                </a:solidFill>
                <a:latin typeface="+mn-ea"/>
                <a:ea typeface="+mn-ea"/>
              </a:rPr>
              <a:t>계약시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ea typeface="+mn-ea"/>
              </a:rPr>
              <a:t> 문자 발송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회원가입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URL+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계약번호</a:t>
            </a:r>
            <a:endParaRPr lang="en-US" altLang="ko-KR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79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BC1F26C-3841-427B-A18F-39E35743D8D7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2000" dirty="0"/>
              <a:t>Self </a:t>
            </a:r>
            <a:r>
              <a:rPr lang="ko-KR" altLang="en-US" sz="2000" dirty="0"/>
              <a:t>회원가입 및 장비등록 시나리오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9BB406-E3DB-4E2F-A402-51AA23A1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077903"/>
            <a:ext cx="8553002" cy="1590519"/>
          </a:xfrm>
        </p:spPr>
        <p:txBody>
          <a:bodyPr/>
          <a:lstStyle/>
          <a:p>
            <a:r>
              <a:rPr lang="ko-KR" altLang="en-US" sz="1200" dirty="0"/>
              <a:t>셀프 회원가입으로 고객이 먼저 </a:t>
            </a:r>
            <a:r>
              <a:rPr lang="en-US" altLang="ko-KR" sz="1200" dirty="0"/>
              <a:t>ID </a:t>
            </a:r>
            <a:r>
              <a:rPr lang="ko-KR" altLang="en-US" sz="1200" dirty="0"/>
              <a:t>생성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계약번호와 장비 시리얼 맵핑</a:t>
            </a:r>
            <a:endParaRPr lang="en-US" altLang="ko-KR" sz="1200" dirty="0"/>
          </a:p>
          <a:p>
            <a:r>
              <a:rPr lang="ko-KR" altLang="en-US" sz="1200" dirty="0"/>
              <a:t>고객</a:t>
            </a:r>
            <a:r>
              <a:rPr lang="en-US" altLang="ko-KR" sz="1200" dirty="0"/>
              <a:t>ID </a:t>
            </a:r>
            <a:r>
              <a:rPr lang="ko-KR" altLang="en-US" sz="1200" dirty="0"/>
              <a:t>등록 상태에서 장비등록</a:t>
            </a:r>
            <a:endParaRPr lang="en-US" altLang="ko-KR" sz="1200" dirty="0"/>
          </a:p>
          <a:p>
            <a:pPr lvl="1"/>
            <a:r>
              <a:rPr lang="ko-KR" altLang="en-US" sz="1000" dirty="0" err="1"/>
              <a:t>녹화기</a:t>
            </a:r>
            <a:r>
              <a:rPr lang="ko-KR" altLang="en-US" sz="1000" dirty="0"/>
              <a:t> 시리얼 스캔</a:t>
            </a:r>
            <a:br>
              <a:rPr lang="en-US" altLang="ko-KR" sz="1000" dirty="0"/>
            </a:br>
            <a:r>
              <a:rPr lang="en-US" altLang="ko-KR" sz="1000" dirty="0"/>
              <a:t>-&gt; </a:t>
            </a:r>
            <a:r>
              <a:rPr lang="ko-KR" altLang="en-US" sz="1000" dirty="0" err="1"/>
              <a:t>뷰가드</a:t>
            </a:r>
            <a:r>
              <a:rPr lang="ko-KR" altLang="en-US" sz="1000" dirty="0"/>
              <a:t> 장비 테이블에 시리얼 중복 체크</a:t>
            </a:r>
            <a:br>
              <a:rPr lang="en-US" altLang="ko-KR" sz="1000" dirty="0"/>
            </a:br>
            <a:r>
              <a:rPr lang="en-US" altLang="ko-KR" sz="1000" dirty="0"/>
              <a:t>-&gt; </a:t>
            </a:r>
            <a:r>
              <a:rPr lang="ko-KR" altLang="en-US" sz="1000" dirty="0"/>
              <a:t>등록된 장비일 경우 개통 불가 처리</a:t>
            </a:r>
            <a:br>
              <a:rPr lang="en-US" altLang="ko-KR" sz="1000" dirty="0"/>
            </a:br>
            <a:r>
              <a:rPr lang="en-US" altLang="ko-KR" sz="1000" dirty="0"/>
              <a:t>-&gt; </a:t>
            </a:r>
            <a:r>
              <a:rPr lang="ko-KR" altLang="en-US" sz="1000" dirty="0"/>
              <a:t>등록된 장비가 아닐 경우 계약번호와 고객정보</a:t>
            </a:r>
            <a:r>
              <a:rPr lang="en-US" altLang="ko-KR" sz="1000" dirty="0"/>
              <a:t>(</a:t>
            </a:r>
            <a:r>
              <a:rPr lang="ko-KR" altLang="en-US" sz="1000" dirty="0"/>
              <a:t>고객</a:t>
            </a:r>
            <a:r>
              <a:rPr lang="en-US" altLang="ko-KR" sz="1000" dirty="0"/>
              <a:t>ID 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r>
              <a:rPr lang="ko-KR" altLang="en-US" sz="1000" dirty="0"/>
              <a:t>가 자동으로 표출 </a:t>
            </a:r>
            <a:r>
              <a:rPr lang="en-US" altLang="ko-KR" sz="1000" dirty="0"/>
              <a:t>-&gt; </a:t>
            </a:r>
            <a:r>
              <a:rPr lang="ko-KR" altLang="en-US" sz="1000" dirty="0"/>
              <a:t>장비 등록 및 저장</a:t>
            </a:r>
            <a:br>
              <a:rPr lang="en-US" altLang="ko-KR" sz="1000" dirty="0"/>
            </a:br>
            <a:r>
              <a:rPr lang="en-US" altLang="ko-KR" sz="1000" dirty="0"/>
              <a:t>    -&gt; </a:t>
            </a:r>
            <a:r>
              <a:rPr lang="ko-KR" altLang="en-US" sz="1000" dirty="0"/>
              <a:t>동일한 계약번호가 이미 등록되어 있을 경우 다수의 고객 정보가 표출될 수 있음 </a:t>
            </a:r>
            <a:r>
              <a:rPr lang="en-US" altLang="ko-KR" sz="1000" dirty="0"/>
              <a:t>-&gt; </a:t>
            </a:r>
            <a:r>
              <a:rPr lang="ko-KR" altLang="en-US" sz="1000" dirty="0"/>
              <a:t>해당 고객정보를 선택하여 </a:t>
            </a:r>
            <a:r>
              <a:rPr lang="ko-KR" altLang="en-US" sz="1000" dirty="0" err="1"/>
              <a:t>녹화기</a:t>
            </a:r>
            <a:r>
              <a:rPr lang="ko-KR" altLang="en-US" sz="1000" dirty="0"/>
              <a:t> 등록</a:t>
            </a:r>
            <a:endParaRPr lang="en-US" altLang="ko-KR" sz="1000" dirty="0"/>
          </a:p>
          <a:p>
            <a:pPr lvl="1"/>
            <a:endParaRPr lang="en-US" altLang="ko-KR" sz="1000" dirty="0"/>
          </a:p>
        </p:txBody>
      </p:sp>
      <p:sp>
        <p:nvSpPr>
          <p:cNvPr id="38" name="내용 개체 틀 1">
            <a:extLst>
              <a:ext uri="{FF2B5EF4-FFF2-40B4-BE49-F238E27FC236}">
                <a16:creationId xmlns:a16="http://schemas.microsoft.com/office/drawing/2014/main" id="{2666E096-EF63-42A5-A671-95D2DBD43A68}"/>
              </a:ext>
            </a:extLst>
          </p:cNvPr>
          <p:cNvSpPr txBox="1">
            <a:spLocks/>
          </p:cNvSpPr>
          <p:nvPr/>
        </p:nvSpPr>
        <p:spPr bwMode="auto">
          <a:xfrm>
            <a:off x="411480" y="3163884"/>
            <a:ext cx="8553002" cy="20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200" dirty="0"/>
              <a:t>고객</a:t>
            </a:r>
            <a:r>
              <a:rPr kumimoji="0" lang="en-US" altLang="ko-KR" sz="1200" dirty="0"/>
              <a:t>ID </a:t>
            </a:r>
            <a:r>
              <a:rPr kumimoji="0" lang="ko-KR" altLang="en-US" sz="1200" dirty="0"/>
              <a:t>미 등록 상태에서 장비등록</a:t>
            </a:r>
            <a:endParaRPr kumimoji="0" lang="en-US" altLang="ko-KR" sz="1200" dirty="0"/>
          </a:p>
          <a:p>
            <a:pPr lvl="1"/>
            <a:r>
              <a:rPr kumimoji="0" lang="ko-KR" altLang="en-US" sz="1000" dirty="0" err="1"/>
              <a:t>녹화기</a:t>
            </a:r>
            <a:r>
              <a:rPr kumimoji="0" lang="ko-KR" altLang="en-US" sz="1000" dirty="0"/>
              <a:t> 시리얼 스캔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 err="1"/>
              <a:t>뷰가드</a:t>
            </a:r>
            <a:r>
              <a:rPr kumimoji="0" lang="ko-KR" altLang="en-US" sz="1000" dirty="0"/>
              <a:t> 장비 테이블에 시리얼 중복 체크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/>
              <a:t>등록된 장비일 경우 개통 불가 처리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/>
              <a:t>등록된 장비가 아닐 경우 계약번호를 자동으로 표출</a:t>
            </a:r>
            <a:r>
              <a:rPr kumimoji="0" lang="en-US" altLang="ko-KR" sz="1000" dirty="0"/>
              <a:t>(</a:t>
            </a:r>
            <a:r>
              <a:rPr kumimoji="0" lang="ko-KR" altLang="en-US" sz="1000" dirty="0"/>
              <a:t>단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고객 </a:t>
            </a:r>
            <a:r>
              <a:rPr kumimoji="0" lang="en-US" altLang="ko-KR" sz="1000" dirty="0"/>
              <a:t>ID</a:t>
            </a:r>
            <a:r>
              <a:rPr kumimoji="0" lang="ko-KR" altLang="en-US" sz="1000" dirty="0"/>
              <a:t>는 확인불가</a:t>
            </a:r>
            <a:r>
              <a:rPr kumimoji="0" lang="en-US" altLang="ko-KR" sz="1000" dirty="0"/>
              <a:t>)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-&gt; </a:t>
            </a:r>
            <a:r>
              <a:rPr kumimoji="0" lang="ko-KR" altLang="en-US" sz="1000" dirty="0"/>
              <a:t>장비 등록 및 저장</a:t>
            </a:r>
            <a:endParaRPr kumimoji="0" lang="en-US" altLang="ko-KR" sz="1000" dirty="0"/>
          </a:p>
          <a:p>
            <a:r>
              <a:rPr lang="ko-KR" altLang="en-US" sz="1200" dirty="0"/>
              <a:t>셀프 회원가입으로 고객이 </a:t>
            </a:r>
            <a:r>
              <a:rPr lang="en-US" altLang="ko-KR" sz="1200" dirty="0"/>
              <a:t>ID </a:t>
            </a:r>
            <a:r>
              <a:rPr lang="ko-KR" altLang="en-US" sz="1200" dirty="0"/>
              <a:t>생성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고객 </a:t>
            </a:r>
            <a:r>
              <a:rPr lang="en-US" altLang="ko-KR" sz="1200" dirty="0"/>
              <a:t>ID</a:t>
            </a:r>
            <a:r>
              <a:rPr lang="ko-KR" altLang="en-US" sz="1200" dirty="0"/>
              <a:t>에 계약번호와 장비 시리얼 맵핑</a:t>
            </a:r>
            <a:endParaRPr lang="en-US" altLang="ko-KR" sz="1200" dirty="0"/>
          </a:p>
          <a:p>
            <a:pPr lvl="1"/>
            <a:r>
              <a:rPr kumimoji="0" lang="ko-KR" altLang="en-US" sz="1000" dirty="0"/>
              <a:t>고객이 </a:t>
            </a:r>
            <a:r>
              <a:rPr kumimoji="0" lang="en-US" altLang="ko-KR" sz="1000" dirty="0"/>
              <a:t>ID </a:t>
            </a:r>
            <a:r>
              <a:rPr kumimoji="0" lang="ko-KR" altLang="en-US" sz="1000" dirty="0"/>
              <a:t>등록할 때 고객</a:t>
            </a:r>
            <a:r>
              <a:rPr kumimoji="0" lang="en-US" altLang="ko-KR" sz="1000" dirty="0"/>
              <a:t>DB</a:t>
            </a:r>
            <a:r>
              <a:rPr kumimoji="0" lang="ko-KR" altLang="en-US" sz="1000" dirty="0"/>
              <a:t>에는 계약번호와 고객</a:t>
            </a:r>
            <a:r>
              <a:rPr kumimoji="0" lang="en-US" altLang="ko-KR" sz="1000" dirty="0"/>
              <a:t>ID </a:t>
            </a:r>
            <a:r>
              <a:rPr kumimoji="0" lang="ko-KR" altLang="en-US" sz="1000" dirty="0"/>
              <a:t>저장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장비 테이블에는 고객</a:t>
            </a:r>
            <a:r>
              <a:rPr kumimoji="0" lang="en-US" altLang="ko-KR" sz="1000" dirty="0"/>
              <a:t>ID, </a:t>
            </a:r>
            <a:r>
              <a:rPr kumimoji="0" lang="ko-KR" altLang="en-US" sz="1000" dirty="0"/>
              <a:t>장비 시리얼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계약번호를 맵핑</a:t>
            </a:r>
            <a:br>
              <a:rPr kumimoji="0" lang="en-US" altLang="ko-KR" sz="1000" dirty="0"/>
            </a:br>
            <a:r>
              <a:rPr kumimoji="0" lang="en-US" altLang="ko-KR" sz="1000" dirty="0"/>
              <a:t>-&gt; </a:t>
            </a:r>
            <a:r>
              <a:rPr kumimoji="0" lang="ko-KR" altLang="en-US" sz="1000" dirty="0"/>
              <a:t>단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장비 테이블에서 </a:t>
            </a:r>
            <a:r>
              <a:rPr kumimoji="0" lang="ko-KR" altLang="en-US" sz="1000" dirty="0" err="1"/>
              <a:t>뷰가드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ID</a:t>
            </a:r>
            <a:r>
              <a:rPr kumimoji="0" lang="ko-KR" altLang="en-US" sz="1000" dirty="0"/>
              <a:t>가 등록되지 않은 장비 시리얼에 고객</a:t>
            </a:r>
            <a:r>
              <a:rPr kumimoji="0" lang="en-US" altLang="ko-KR" sz="1000" dirty="0"/>
              <a:t>ID</a:t>
            </a:r>
            <a:r>
              <a:rPr kumimoji="0" lang="ko-KR" altLang="en-US" sz="1000" dirty="0"/>
              <a:t>와 계약번호를 맵핑  </a:t>
            </a:r>
            <a:endParaRPr kumimoji="0" lang="en-US" altLang="ko-KR" sz="1000" dirty="0"/>
          </a:p>
          <a:p>
            <a:pPr lvl="1"/>
            <a:endParaRPr kumimoji="0" lang="en-US" altLang="ko-KR" sz="1000" dirty="0"/>
          </a:p>
        </p:txBody>
      </p:sp>
      <p:sp>
        <p:nvSpPr>
          <p:cNvPr id="39" name="내용 개체 틀 1">
            <a:extLst>
              <a:ext uri="{FF2B5EF4-FFF2-40B4-BE49-F238E27FC236}">
                <a16:creationId xmlns:a16="http://schemas.microsoft.com/office/drawing/2014/main" id="{AC3D243F-8995-4670-B31F-C316297959C7}"/>
              </a:ext>
            </a:extLst>
          </p:cNvPr>
          <p:cNvSpPr txBox="1">
            <a:spLocks/>
          </p:cNvSpPr>
          <p:nvPr/>
        </p:nvSpPr>
        <p:spPr bwMode="auto">
          <a:xfrm>
            <a:off x="411480" y="5631297"/>
            <a:ext cx="8553002" cy="6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200" dirty="0"/>
              <a:t>고객</a:t>
            </a:r>
            <a:r>
              <a:rPr kumimoji="0" lang="en-US" altLang="ko-KR" sz="1200" dirty="0"/>
              <a:t>ID 1</a:t>
            </a:r>
            <a:r>
              <a:rPr kumimoji="0" lang="ko-KR" altLang="en-US" sz="1200" dirty="0"/>
              <a:t>개에 계약번호 </a:t>
            </a:r>
            <a:r>
              <a:rPr kumimoji="0" lang="en-US" altLang="ko-KR" sz="1200" dirty="0"/>
              <a:t>1</a:t>
            </a:r>
            <a:r>
              <a:rPr kumimoji="0" lang="ko-KR" altLang="en-US" sz="1200" dirty="0"/>
              <a:t>개 맵핑</a:t>
            </a:r>
            <a:endParaRPr kumimoji="0" lang="en-US" altLang="ko-KR" sz="1200" dirty="0"/>
          </a:p>
          <a:p>
            <a:r>
              <a:rPr kumimoji="0" lang="ko-KR" altLang="en-US" sz="1200" dirty="0"/>
              <a:t>한 고객 밑에 모든 장비가 같은 계약번호를 가짐</a:t>
            </a:r>
            <a:endParaRPr kumimoji="0"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1BF4C-A494-44C0-B2F4-0367D7FB5606}"/>
              </a:ext>
            </a:extLst>
          </p:cNvPr>
          <p:cNvSpPr txBox="1"/>
          <p:nvPr/>
        </p:nvSpPr>
        <p:spPr>
          <a:xfrm>
            <a:off x="205607" y="764704"/>
            <a:ext cx="409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먼저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 후 장비 등록하는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09DFC-ADA7-4A30-B073-A2DBCDE7B2F5}"/>
              </a:ext>
            </a:extLst>
          </p:cNvPr>
          <p:cNvSpPr txBox="1"/>
          <p:nvPr/>
        </p:nvSpPr>
        <p:spPr>
          <a:xfrm>
            <a:off x="264602" y="2852936"/>
            <a:ext cx="4275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장비를 먼저 등록 후 고객이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6DCAA-2B75-4BF7-9577-0A5456BAF7CF}"/>
              </a:ext>
            </a:extLst>
          </p:cNvPr>
          <p:cNvSpPr txBox="1"/>
          <p:nvPr/>
        </p:nvSpPr>
        <p:spPr>
          <a:xfrm>
            <a:off x="264601" y="528464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전제 조건</a:t>
            </a:r>
          </a:p>
        </p:txBody>
      </p:sp>
    </p:spTree>
    <p:extLst>
      <p:ext uri="{BB962C8B-B14F-4D97-AF65-F5344CB8AC3E}">
        <p14:creationId xmlns:p14="http://schemas.microsoft.com/office/powerpoint/2010/main" val="96319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BC1F26C-3841-427B-A18F-39E35743D8D7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2000" dirty="0"/>
              <a:t>참고</a:t>
            </a:r>
            <a:r>
              <a:rPr lang="en-US" altLang="ko-KR" sz="2000" dirty="0"/>
              <a:t>) </a:t>
            </a:r>
            <a:r>
              <a:rPr lang="ko-KR" altLang="en-US" sz="2000" dirty="0"/>
              <a:t>기존 </a:t>
            </a:r>
            <a:r>
              <a:rPr lang="ko-KR" altLang="en-US" sz="2000" dirty="0" err="1"/>
              <a:t>대원앱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뷰가드</a:t>
            </a:r>
            <a:r>
              <a:rPr lang="ko-KR" altLang="en-US" sz="2000" dirty="0"/>
              <a:t> 고객 </a:t>
            </a:r>
            <a:r>
              <a:rPr lang="en-US" altLang="ko-KR" sz="2000" dirty="0"/>
              <a:t>ID </a:t>
            </a:r>
            <a:r>
              <a:rPr lang="ko-KR" altLang="en-US" sz="2000" dirty="0"/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89930-EA7D-41A8-9346-FABFA65613BC}"/>
              </a:ext>
            </a:extLst>
          </p:cNvPr>
          <p:cNvSpPr/>
          <p:nvPr/>
        </p:nvSpPr>
        <p:spPr>
          <a:xfrm>
            <a:off x="2352446" y="764704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EFD7551-23FB-45D8-9D46-3B5C3FAF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26070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대원 앱 로그인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E82C896-D791-4080-9F55-F61CACF9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439457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ID/DVR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FEFC2-7F36-4360-9DA6-7B54A666B2AA}"/>
              </a:ext>
            </a:extLst>
          </p:cNvPr>
          <p:cNvSpPr/>
          <p:nvPr/>
        </p:nvSpPr>
        <p:spPr>
          <a:xfrm>
            <a:off x="-19962" y="76470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AF414E-792F-46A2-A74D-F868A59E2AEA}"/>
              </a:ext>
            </a:extLst>
          </p:cNvPr>
          <p:cNvSpPr/>
          <p:nvPr/>
        </p:nvSpPr>
        <p:spPr>
          <a:xfrm>
            <a:off x="-30333" y="136893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CB296D47-6352-46E6-8054-CBC0B41A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092101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계약번호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2AAFD-45CA-4982-87B6-9C97DA25EC6B}"/>
              </a:ext>
            </a:extLst>
          </p:cNvPr>
          <p:cNvSpPr/>
          <p:nvPr/>
        </p:nvSpPr>
        <p:spPr>
          <a:xfrm>
            <a:off x="-19782" y="203464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D185AE-B3FD-41CB-AB03-2DF0DAE97249}"/>
              </a:ext>
            </a:extLst>
          </p:cNvPr>
          <p:cNvSpPr/>
          <p:nvPr/>
        </p:nvSpPr>
        <p:spPr>
          <a:xfrm>
            <a:off x="-36512" y="27046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14AC0E-3479-47BE-A5B3-C2F0D87D4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2" y="2731208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꺾인 연결선 112">
            <a:extLst>
              <a:ext uri="{FF2B5EF4-FFF2-40B4-BE49-F238E27FC236}">
                <a16:creationId xmlns:a16="http://schemas.microsoft.com/office/drawing/2014/main" id="{9C999F81-FD93-43D4-B2AB-47665356D3E1}"/>
              </a:ext>
            </a:extLst>
          </p:cNvPr>
          <p:cNvCxnSpPr/>
          <p:nvPr/>
        </p:nvCxnSpPr>
        <p:spPr>
          <a:xfrm rot="16200000" flipH="1">
            <a:off x="1201772" y="1314299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12">
            <a:extLst>
              <a:ext uri="{FF2B5EF4-FFF2-40B4-BE49-F238E27FC236}">
                <a16:creationId xmlns:a16="http://schemas.microsoft.com/office/drawing/2014/main" id="{69D235FE-2CCC-4C31-BEED-71484DCABA33}"/>
              </a:ext>
            </a:extLst>
          </p:cNvPr>
          <p:cNvCxnSpPr/>
          <p:nvPr/>
        </p:nvCxnSpPr>
        <p:spPr>
          <a:xfrm rot="16200000" flipH="1">
            <a:off x="1170634" y="194082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12">
            <a:extLst>
              <a:ext uri="{FF2B5EF4-FFF2-40B4-BE49-F238E27FC236}">
                <a16:creationId xmlns:a16="http://schemas.microsoft.com/office/drawing/2014/main" id="{3946D97C-D321-414F-B8D5-7D85E52EC0BB}"/>
              </a:ext>
            </a:extLst>
          </p:cNvPr>
          <p:cNvCxnSpPr/>
          <p:nvPr/>
        </p:nvCxnSpPr>
        <p:spPr>
          <a:xfrm rot="16200000" flipH="1">
            <a:off x="1170629" y="2585020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74961B-7FC1-4165-870E-C55FA8033059}"/>
              </a:ext>
            </a:extLst>
          </p:cNvPr>
          <p:cNvSpPr/>
          <p:nvPr/>
        </p:nvSpPr>
        <p:spPr>
          <a:xfrm>
            <a:off x="0" y="3905833"/>
            <a:ext cx="2395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뷰가드앱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US" altLang="ko-KR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현장 방문 시 고객부재 시 개통 가능 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개인정보보호를 위해 고객의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PWD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대원이 알 수 없게 프로세스 이중화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3).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고객이 </a:t>
            </a: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웹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앱으로 최초 로그인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 고객 </a:t>
            </a:r>
            <a:r>
              <a:rPr kumimoji="0"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 및 약관 동의 후 사용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0A77370-E017-4D31-803E-D37BDBDA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79" y="3363889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뷰가드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꺾인 연결선 112">
            <a:extLst>
              <a:ext uri="{FF2B5EF4-FFF2-40B4-BE49-F238E27FC236}">
                <a16:creationId xmlns:a16="http://schemas.microsoft.com/office/drawing/2014/main" id="{5C48940C-41BB-4D35-84A0-1554B54D2B21}"/>
              </a:ext>
            </a:extLst>
          </p:cNvPr>
          <p:cNvCxnSpPr/>
          <p:nvPr/>
        </p:nvCxnSpPr>
        <p:spPr>
          <a:xfrm rot="16200000" flipH="1">
            <a:off x="1164045" y="3250352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40EAE1-B0FA-4EB5-85B8-F18A568A3543}"/>
              </a:ext>
            </a:extLst>
          </p:cNvPr>
          <p:cNvSpPr/>
          <p:nvPr/>
        </p:nvSpPr>
        <p:spPr>
          <a:xfrm>
            <a:off x="-36512" y="333769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C085D2-E392-4AB6-81EA-1C92070E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25" y="839853"/>
            <a:ext cx="1490464" cy="285362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C85011-88F7-44F5-85D4-B620DC6A84F5}"/>
              </a:ext>
            </a:extLst>
          </p:cNvPr>
          <p:cNvSpPr/>
          <p:nvPr/>
        </p:nvSpPr>
        <p:spPr>
          <a:xfrm>
            <a:off x="6093380" y="946027"/>
            <a:ext cx="2311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 사번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PC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로그인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PW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로 앱 로그인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8662C82-446B-46E6-8DED-5FB4BBB3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84" y="843847"/>
            <a:ext cx="1490941" cy="28536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20A1365-C660-4CB6-8350-7389662B855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923928" y="1069138"/>
            <a:ext cx="2169452" cy="629426"/>
          </a:xfrm>
          <a:prstGeom prst="bentConnector3">
            <a:avLst>
              <a:gd name="adj1" fmla="val -2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6B982D-7CDC-42D4-9A47-49302D4DD122}"/>
              </a:ext>
            </a:extLst>
          </p:cNvPr>
          <p:cNvSpPr/>
          <p:nvPr/>
        </p:nvSpPr>
        <p:spPr>
          <a:xfrm>
            <a:off x="6107352" y="1900179"/>
            <a:ext cx="2278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뷰가드앱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ID/DVR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 화면 진입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E4BA3B-9CC9-491B-8ABB-247EC112EED7}"/>
              </a:ext>
            </a:extLst>
          </p:cNvPr>
          <p:cNvSpPr/>
          <p:nvPr/>
        </p:nvSpPr>
        <p:spPr>
          <a:xfrm>
            <a:off x="4246484" y="1935878"/>
            <a:ext cx="1490464" cy="181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F1F016-F5BA-4EA4-A87A-624924050864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 flipV="1">
            <a:off x="5736948" y="2023290"/>
            <a:ext cx="370404" cy="3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021B35F-36C2-4646-9F7A-1E307169B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125" y="3778618"/>
            <a:ext cx="1509998" cy="2880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04ED28-A9BB-4899-BCE3-D3FF06699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484" y="3773635"/>
            <a:ext cx="1491586" cy="286064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796DD5-A4EC-411C-99EA-6FDEA861418A}"/>
              </a:ext>
            </a:extLst>
          </p:cNvPr>
          <p:cNvSpPr/>
          <p:nvPr/>
        </p:nvSpPr>
        <p:spPr>
          <a:xfrm>
            <a:off x="6068358" y="3718435"/>
            <a:ext cx="29241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③ 고객 계약번호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상호 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SAP(OCS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서버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) 30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분 주기로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DB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데이터 동기화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최근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3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일 데이터만 동기화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계약번호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서비스 코드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업종 코드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원격 영상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불동의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필드의 데이터 사용 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BFECE2-81C8-4547-8516-136940145D9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31081" y="4195489"/>
            <a:ext cx="2237277" cy="168870"/>
          </a:xfrm>
          <a:prstGeom prst="bentConnector3">
            <a:avLst>
              <a:gd name="adj1" fmla="val 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DB5D02-FC9D-4F3A-920D-C1C51F2D495B}"/>
              </a:ext>
            </a:extLst>
          </p:cNvPr>
          <p:cNvSpPr/>
          <p:nvPr/>
        </p:nvSpPr>
        <p:spPr>
          <a:xfrm>
            <a:off x="6089197" y="4630349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고객센터앱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클라우드 동일한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사용을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위해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중복 체크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9ED93A-C004-497F-85DA-1F146AF215EE}"/>
              </a:ext>
            </a:extLst>
          </p:cNvPr>
          <p:cNvSpPr/>
          <p:nvPr/>
        </p:nvSpPr>
        <p:spPr>
          <a:xfrm>
            <a:off x="6125623" y="5614404"/>
            <a:ext cx="2927404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생성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9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 웹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앱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/PC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뷰어에서 사용한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생성하고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최초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 시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PWD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초기값이 </a:t>
            </a: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ID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와 동일하게</a:t>
            </a:r>
            <a:endParaRPr kumimoji="0" lang="en-US" altLang="ko-KR" sz="9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dirty="0">
                <a:latin typeface="맑은 고딕"/>
                <a:ea typeface="맑은 고딕" panose="020B0503020000020004" pitchFamily="50" charset="-127"/>
              </a:rPr>
              <a:t>       </a:t>
            </a:r>
            <a:r>
              <a:rPr kumimoji="0" lang="ko-KR" altLang="en-US" sz="900" b="1" dirty="0">
                <a:latin typeface="맑은 고딕"/>
                <a:ea typeface="맑은 고딕" panose="020B0503020000020004" pitchFamily="50" charset="-127"/>
              </a:rPr>
              <a:t>생성 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504E8C-4472-4596-899A-4E77EE0C3CD6}"/>
              </a:ext>
            </a:extLst>
          </p:cNvPr>
          <p:cNvCxnSpPr>
            <a:cxnSpLocks/>
          </p:cNvCxnSpPr>
          <p:nvPr/>
        </p:nvCxnSpPr>
        <p:spPr>
          <a:xfrm>
            <a:off x="3600314" y="5769080"/>
            <a:ext cx="252530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6A58311-C3F6-4374-89E1-561429A544D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779912" y="4891959"/>
            <a:ext cx="2309285" cy="509993"/>
          </a:xfrm>
          <a:prstGeom prst="bentConnector3">
            <a:avLst>
              <a:gd name="adj1" fmla="val -13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5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BC1F26C-3841-427B-A18F-39E35743D8D7}"/>
              </a:ext>
            </a:extLst>
          </p:cNvPr>
          <p:cNvSpPr txBox="1">
            <a:spLocks/>
          </p:cNvSpPr>
          <p:nvPr/>
        </p:nvSpPr>
        <p:spPr bwMode="auto">
          <a:xfrm>
            <a:off x="264602" y="260648"/>
            <a:ext cx="8771890" cy="4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7" tIns="42203" rIns="84406" bIns="42203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8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2000" dirty="0"/>
              <a:t>참고</a:t>
            </a:r>
            <a:r>
              <a:rPr lang="en-US" altLang="ko-KR" sz="2000" dirty="0"/>
              <a:t>) </a:t>
            </a:r>
            <a:r>
              <a:rPr lang="ko-KR" altLang="en-US" sz="2000" dirty="0"/>
              <a:t>기존 </a:t>
            </a:r>
            <a:r>
              <a:rPr lang="ko-KR" altLang="en-US" sz="2000" dirty="0" err="1"/>
              <a:t>대원앱</a:t>
            </a:r>
            <a:r>
              <a:rPr lang="en-US" altLang="ko-KR" sz="2000" dirty="0"/>
              <a:t>-</a:t>
            </a:r>
            <a:r>
              <a:rPr lang="ko-KR" altLang="en-US" sz="2000" dirty="0"/>
              <a:t>장비 등록</a:t>
            </a:r>
            <a:r>
              <a:rPr lang="en-US" altLang="ko-KR" sz="2000" dirty="0"/>
              <a:t>/</a:t>
            </a:r>
            <a:r>
              <a:rPr lang="ko-KR" altLang="en-US" sz="20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6537C9-19B0-4FA1-92DA-D8085FB2592A}"/>
              </a:ext>
            </a:extLst>
          </p:cNvPr>
          <p:cNvSpPr/>
          <p:nvPr/>
        </p:nvSpPr>
        <p:spPr>
          <a:xfrm>
            <a:off x="2352446" y="764704"/>
            <a:ext cx="6612042" cy="59404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CCE09DB0-94C0-4C6E-8163-D51311B7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26070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DVR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1C7848-F6F1-4DEF-A440-E4E451063C13}"/>
              </a:ext>
            </a:extLst>
          </p:cNvPr>
          <p:cNvSpPr/>
          <p:nvPr/>
        </p:nvSpPr>
        <p:spPr>
          <a:xfrm>
            <a:off x="-19962" y="76470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cxnSp>
        <p:nvCxnSpPr>
          <p:cNvPr id="40" name="꺾인 연결선 112">
            <a:extLst>
              <a:ext uri="{FF2B5EF4-FFF2-40B4-BE49-F238E27FC236}">
                <a16:creationId xmlns:a16="http://schemas.microsoft.com/office/drawing/2014/main" id="{3F960B0C-C9C8-48F4-B9DC-6FDB019EC85B}"/>
              </a:ext>
            </a:extLst>
          </p:cNvPr>
          <p:cNvCxnSpPr/>
          <p:nvPr/>
        </p:nvCxnSpPr>
        <p:spPr>
          <a:xfrm rot="16200000" flipH="1">
            <a:off x="1201772" y="1314299"/>
            <a:ext cx="256382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7">
            <a:extLst>
              <a:ext uri="{FF2B5EF4-FFF2-40B4-BE49-F238E27FC236}">
                <a16:creationId xmlns:a16="http://schemas.microsoft.com/office/drawing/2014/main" id="{712DEFED-DBBE-4CB8-B4FD-B50B867D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122135"/>
            <a:ext cx="1806572" cy="356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관리 페이지 진입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C19CFA6-6880-4204-901E-2AC5BB76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0" y="2757307"/>
            <a:ext cx="1806572" cy="517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UID: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제품에 부착된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리딩</a:t>
            </a: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MAC: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수동 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꺾인 연결선 112">
            <a:extLst>
              <a:ext uri="{FF2B5EF4-FFF2-40B4-BE49-F238E27FC236}">
                <a16:creationId xmlns:a16="http://schemas.microsoft.com/office/drawing/2014/main" id="{3A877646-DB71-44D6-AFAA-C75DB1D81826}"/>
              </a:ext>
            </a:extLst>
          </p:cNvPr>
          <p:cNvCxnSpPr/>
          <p:nvPr/>
        </p:nvCxnSpPr>
        <p:spPr>
          <a:xfrm rot="16200000" flipH="1">
            <a:off x="1207302" y="196144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7">
            <a:extLst>
              <a:ext uri="{FF2B5EF4-FFF2-40B4-BE49-F238E27FC236}">
                <a16:creationId xmlns:a16="http://schemas.microsoft.com/office/drawing/2014/main" id="{16CB947E-EE02-46CF-BF0F-9772BCA1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3565216"/>
            <a:ext cx="180657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시리얼 중복 체크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꺾인 연결선 112">
            <a:extLst>
              <a:ext uri="{FF2B5EF4-FFF2-40B4-BE49-F238E27FC236}">
                <a16:creationId xmlns:a16="http://schemas.microsoft.com/office/drawing/2014/main" id="{BC6A04F5-E5BE-4FDF-A560-64324DC2E6BA}"/>
              </a:ext>
            </a:extLst>
          </p:cNvPr>
          <p:cNvCxnSpPr/>
          <p:nvPr/>
        </p:nvCxnSpPr>
        <p:spPr>
          <a:xfrm rot="16200000" flipH="1">
            <a:off x="1222958" y="3420055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7">
            <a:extLst>
              <a:ext uri="{FF2B5EF4-FFF2-40B4-BE49-F238E27FC236}">
                <a16:creationId xmlns:a16="http://schemas.microsoft.com/office/drawing/2014/main" id="{C6396BF6-3D79-47A9-8909-5931C65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4229601"/>
            <a:ext cx="1800200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정보 설정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꺾인 연결선 112">
            <a:extLst>
              <a:ext uri="{FF2B5EF4-FFF2-40B4-BE49-F238E27FC236}">
                <a16:creationId xmlns:a16="http://schemas.microsoft.com/office/drawing/2014/main" id="{414AD6B2-089D-47F2-9C3F-0FA79EF46A4D}"/>
              </a:ext>
            </a:extLst>
          </p:cNvPr>
          <p:cNvCxnSpPr/>
          <p:nvPr/>
        </p:nvCxnSpPr>
        <p:spPr>
          <a:xfrm rot="16200000" flipH="1">
            <a:off x="1201766" y="407589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7">
            <a:extLst>
              <a:ext uri="{FF2B5EF4-FFF2-40B4-BE49-F238E27FC236}">
                <a16:creationId xmlns:a16="http://schemas.microsoft.com/office/drawing/2014/main" id="{668E2513-01BE-4158-A5ED-00366F1D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2" y="4910274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꺾인 연결선 112">
            <a:extLst>
              <a:ext uri="{FF2B5EF4-FFF2-40B4-BE49-F238E27FC236}">
                <a16:creationId xmlns:a16="http://schemas.microsoft.com/office/drawing/2014/main" id="{B9DD8BA9-99A9-4C6C-8BC6-A7C4A3A4C6E2}"/>
              </a:ext>
            </a:extLst>
          </p:cNvPr>
          <p:cNvCxnSpPr/>
          <p:nvPr/>
        </p:nvCxnSpPr>
        <p:spPr>
          <a:xfrm rot="16200000" flipH="1">
            <a:off x="1201761" y="474791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D86EDA-8E64-469E-B7F0-7773A1C45377}"/>
              </a:ext>
            </a:extLst>
          </p:cNvPr>
          <p:cNvSpPr/>
          <p:nvPr/>
        </p:nvSpPr>
        <p:spPr>
          <a:xfrm>
            <a:off x="-898" y="145646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FBDFAE-4F6F-4CB0-9531-331A957DF416}"/>
              </a:ext>
            </a:extLst>
          </p:cNvPr>
          <p:cNvSpPr/>
          <p:nvPr/>
        </p:nvSpPr>
        <p:spPr>
          <a:xfrm>
            <a:off x="5686" y="210370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419F8-2185-4E28-A012-00833F00F930}"/>
              </a:ext>
            </a:extLst>
          </p:cNvPr>
          <p:cNvSpPr/>
          <p:nvPr/>
        </p:nvSpPr>
        <p:spPr>
          <a:xfrm>
            <a:off x="25506" y="285427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7CE23A-0835-4693-80E3-EA0AFCF686D8}"/>
              </a:ext>
            </a:extLst>
          </p:cNvPr>
          <p:cNvSpPr/>
          <p:nvPr/>
        </p:nvSpPr>
        <p:spPr>
          <a:xfrm>
            <a:off x="-898" y="356566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443F44AE-17C8-456C-ACC3-204285A7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2" y="1464889"/>
            <a:ext cx="18002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고객정보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71D6C31-CFF4-4589-A105-00B12F24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48" y="834026"/>
            <a:ext cx="1485408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꺾인 연결선 112">
            <a:extLst>
              <a:ext uri="{FF2B5EF4-FFF2-40B4-BE49-F238E27FC236}">
                <a16:creationId xmlns:a16="http://schemas.microsoft.com/office/drawing/2014/main" id="{501446A6-D623-466F-A371-8F6C8C4E95CB}"/>
              </a:ext>
            </a:extLst>
          </p:cNvPr>
          <p:cNvCxnSpPr/>
          <p:nvPr/>
        </p:nvCxnSpPr>
        <p:spPr>
          <a:xfrm rot="16200000" flipH="1">
            <a:off x="1219233" y="2625831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4DB14F-7C41-4698-AAA1-265531FCD070}"/>
              </a:ext>
            </a:extLst>
          </p:cNvPr>
          <p:cNvSpPr/>
          <p:nvPr/>
        </p:nvSpPr>
        <p:spPr>
          <a:xfrm>
            <a:off x="25506" y="421291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⑥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138B56-54AB-407A-B780-8BA984FAB195}"/>
              </a:ext>
            </a:extLst>
          </p:cNvPr>
          <p:cNvSpPr/>
          <p:nvPr/>
        </p:nvSpPr>
        <p:spPr>
          <a:xfrm>
            <a:off x="25506" y="49074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EDA614A-1ED1-418F-8731-15AFD29D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3" y="834026"/>
            <a:ext cx="1482140" cy="28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7E94389-B644-4A95-A1DD-10A2D35C2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90" y="834026"/>
            <a:ext cx="1492056" cy="28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8212300-1954-4727-B8E2-5A735140B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114" y="3772257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Rectangle 17">
            <a:extLst>
              <a:ext uri="{FF2B5EF4-FFF2-40B4-BE49-F238E27FC236}">
                <a16:creationId xmlns:a16="http://schemas.microsoft.com/office/drawing/2014/main" id="{7979F35B-DB32-4387-BD75-79422888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2" y="5618089"/>
            <a:ext cx="1827732" cy="3646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영상 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112CDC9-C64B-4F2E-80AA-4714E25BEBBC}"/>
              </a:ext>
            </a:extLst>
          </p:cNvPr>
          <p:cNvSpPr/>
          <p:nvPr/>
        </p:nvSpPr>
        <p:spPr>
          <a:xfrm>
            <a:off x="25506" y="56020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⑧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369CD00-9CAB-42A1-AB96-485D9FB90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030" y="3772256"/>
            <a:ext cx="1498476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EAE94B7-FBEC-45C9-B46F-27A5B9BB2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790" y="3772256"/>
            <a:ext cx="1506374" cy="287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7ACDE3-94C9-4930-A904-5F52902F1ED2}"/>
              </a:ext>
            </a:extLst>
          </p:cNvPr>
          <p:cNvSpPr/>
          <p:nvPr/>
        </p:nvSpPr>
        <p:spPr>
          <a:xfrm>
            <a:off x="7250541" y="834026"/>
            <a:ext cx="16466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②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등록 및 수정할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정보 조회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-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ID,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계약번호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휴대폰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관제번호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 -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시리얼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No.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4FD512C-FB04-4CC4-BA69-32D1396A47F8}"/>
              </a:ext>
            </a:extLst>
          </p:cNvPr>
          <p:cNvCxnSpPr>
            <a:cxnSpLocks/>
          </p:cNvCxnSpPr>
          <p:nvPr/>
        </p:nvCxnSpPr>
        <p:spPr>
          <a:xfrm flipV="1">
            <a:off x="3232352" y="1034081"/>
            <a:ext cx="4075952" cy="760938"/>
          </a:xfrm>
          <a:prstGeom prst="bentConnector3">
            <a:avLst>
              <a:gd name="adj1" fmla="val -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78C81F-6DAF-4336-BC4D-D2BC6A9298AB}"/>
              </a:ext>
            </a:extLst>
          </p:cNvPr>
          <p:cNvSpPr/>
          <p:nvPr/>
        </p:nvSpPr>
        <p:spPr>
          <a:xfrm>
            <a:off x="7256033" y="2011375"/>
            <a:ext cx="18293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④⑤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부착된 </a:t>
            </a: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QR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코드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리팅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후 입력된 시리얼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No.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조회 및 중복 체크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F8669BC-1D70-448C-ADF4-9F6630EE5A62}"/>
              </a:ext>
            </a:extLst>
          </p:cNvPr>
          <p:cNvCxnSpPr/>
          <p:nvPr/>
        </p:nvCxnSpPr>
        <p:spPr>
          <a:xfrm>
            <a:off x="6948264" y="2122135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2C62C2-1D24-43A6-BDEE-4DBBBA928CB2}"/>
              </a:ext>
            </a:extLst>
          </p:cNvPr>
          <p:cNvSpPr/>
          <p:nvPr/>
        </p:nvSpPr>
        <p:spPr>
          <a:xfrm>
            <a:off x="7363461" y="5335514"/>
            <a:ext cx="1608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⑥⑦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정보 입력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등록된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녹화기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정보는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모두 서버에서 통합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관리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C102820-4F54-40D2-8A44-4B221B01C852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4572000" y="5689457"/>
            <a:ext cx="2791461" cy="144383"/>
          </a:xfrm>
          <a:prstGeom prst="bentConnector3">
            <a:avLst>
              <a:gd name="adj1" fmla="val 41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27660C-0C24-4618-9419-FBB59C917D29}"/>
              </a:ext>
            </a:extLst>
          </p:cNvPr>
          <p:cNvSpPr/>
          <p:nvPr/>
        </p:nvSpPr>
        <p:spPr>
          <a:xfrm>
            <a:off x="7323438" y="3774688"/>
            <a:ext cx="1524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⑧ </a:t>
            </a:r>
            <a:r>
              <a:rPr kumimoji="0" lang="ko-KR" altLang="en-US" sz="1000" b="1" dirty="0" err="1">
                <a:latin typeface="맑은 고딕"/>
                <a:ea typeface="맑은 고딕" panose="020B0503020000020004" pitchFamily="50" charset="-127"/>
              </a:rPr>
              <a:t>뷰가드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앱 실행하여 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샘플 영상 출력 여부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    확인해 정상 개통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000" b="1" dirty="0">
                <a:latin typeface="맑은 고딕"/>
                <a:ea typeface="맑은 고딕" panose="020B0503020000020004" pitchFamily="50" charset="-127"/>
              </a:rPr>
              <a:t>여부 판단</a:t>
            </a:r>
            <a:endParaRPr kumimoji="0" lang="en-US" altLang="ko-KR" sz="1000" b="1" dirty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566742-09C4-4059-A1EE-9C479C0578A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047314" y="4128631"/>
            <a:ext cx="276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12">
            <a:extLst>
              <a:ext uri="{FF2B5EF4-FFF2-40B4-BE49-F238E27FC236}">
                <a16:creationId xmlns:a16="http://schemas.microsoft.com/office/drawing/2014/main" id="{7C422082-E5A4-4567-8DDB-30DD84D184CB}"/>
              </a:ext>
            </a:extLst>
          </p:cNvPr>
          <p:cNvCxnSpPr/>
          <p:nvPr/>
        </p:nvCxnSpPr>
        <p:spPr>
          <a:xfrm rot="16200000" flipH="1">
            <a:off x="1219233" y="5425194"/>
            <a:ext cx="256382" cy="5"/>
          </a:xfrm>
          <a:prstGeom prst="bentConnector3">
            <a:avLst>
              <a:gd name="adj1" fmla="val 465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4A621C2-3DAF-4633-B821-E188DF74A96A}"/>
              </a:ext>
            </a:extLst>
          </p:cNvPr>
          <p:cNvCxnSpPr>
            <a:endCxn id="65" idx="0"/>
          </p:cNvCxnSpPr>
          <p:nvPr/>
        </p:nvCxnSpPr>
        <p:spPr>
          <a:xfrm>
            <a:off x="4427157" y="3548249"/>
            <a:ext cx="2026820" cy="22400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8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29264</TotalTime>
  <Words>907</Words>
  <Application>Microsoft Office PowerPoint</Application>
  <PresentationFormat>화면 슬라이드 쇼(4:3)</PresentationFormat>
  <Paragraphs>137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Univers</vt:lpstr>
      <vt:lpstr>Wingdings</vt:lpstr>
      <vt:lpstr>Office 테마</vt:lpstr>
      <vt:lpstr>ADT뷰가드 Self 회원가입 시나리오</vt:lpstr>
      <vt:lpstr>PowerPoint 프레젠테이션</vt:lpstr>
      <vt:lpstr>Self 회원 가입 및 장비등록 시나리오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신무경(SHIN MK - 영상보안개발팀)</cp:lastModifiedBy>
  <cp:revision>1890</cp:revision>
  <cp:lastPrinted>2020-09-23T07:28:20Z</cp:lastPrinted>
  <dcterms:created xsi:type="dcterms:W3CDTF">2010-10-05T00:44:07Z</dcterms:created>
  <dcterms:modified xsi:type="dcterms:W3CDTF">2021-08-26T08:12:01Z</dcterms:modified>
</cp:coreProperties>
</file>