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4"/>
  </p:sldMasterIdLst>
  <p:notesMasterIdLst>
    <p:notesMasterId r:id="rId8"/>
  </p:notesMasterIdLst>
  <p:sldIdLst>
    <p:sldId id="597" r:id="rId5"/>
    <p:sldId id="2785" r:id="rId6"/>
    <p:sldId id="2786" r:id="rId7"/>
  </p:sldIdLst>
  <p:sldSz cx="9144000" cy="6858000" type="screen4x3"/>
  <p:notesSz cx="6807200" cy="99393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4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DEB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854" y="96"/>
      </p:cViewPr>
      <p:guideLst>
        <p:guide orient="horz" pos="731"/>
        <p:guide pos="295"/>
        <p:guide orient="horz" pos="3589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07627" y="4721186"/>
            <a:ext cx="4991947" cy="44727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51565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0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4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 marL="914400" indent="0">
              <a:buNone/>
              <a:defRPr sz="1600"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3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err="1"/>
              <a:t>맑은고딕</a:t>
            </a:r>
            <a:r>
              <a:rPr lang="ko-KR" altLang="en-US"/>
              <a:t>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229987"/>
          </a:xfrm>
        </p:spPr>
        <p:txBody>
          <a:bodyPr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  <a:cs typeface="Arial"/>
              </a:rPr>
              <a:t>통합인증</a:t>
            </a:r>
            <a:r>
              <a:rPr lang="en-US" altLang="ko-KR" spc="-150" dirty="0">
                <a:latin typeface="+mn-ea"/>
                <a:ea typeface="+mn-ea"/>
                <a:cs typeface="Arial"/>
              </a:rPr>
              <a:t>(ID </a:t>
            </a:r>
            <a:r>
              <a:rPr lang="ko-KR" altLang="en-US" spc="-150" dirty="0">
                <a:latin typeface="+mn-ea"/>
                <a:ea typeface="+mn-ea"/>
                <a:cs typeface="Arial"/>
              </a:rPr>
              <a:t>통합</a:t>
            </a:r>
            <a:r>
              <a:rPr lang="en-US" altLang="ko-KR" spc="-150" dirty="0">
                <a:latin typeface="+mn-ea"/>
                <a:ea typeface="+mn-ea"/>
                <a:cs typeface="Arial"/>
              </a:rPr>
              <a:t>)</a:t>
            </a:r>
            <a:r>
              <a:rPr lang="ko-KR" altLang="en-US" spc="-150" dirty="0">
                <a:latin typeface="+mn-ea"/>
                <a:ea typeface="+mn-ea"/>
                <a:cs typeface="Arial"/>
              </a:rPr>
              <a:t> 시스템 구축 방안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88D8FF5-B5EE-4EE5-A1A4-F301EB16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313" y="4508500"/>
            <a:ext cx="6400800" cy="9001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TP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본부</a:t>
            </a:r>
            <a:endParaRPr lang="en-US" altLang="ko-KR" sz="2400" b="1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2021. 7.</a:t>
            </a:r>
          </a:p>
        </p:txBody>
      </p:sp>
    </p:spTree>
    <p:extLst>
      <p:ext uri="{BB962C8B-B14F-4D97-AF65-F5344CB8AC3E}">
        <p14:creationId xmlns:p14="http://schemas.microsoft.com/office/powerpoint/2010/main" val="287382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 err="1">
                <a:latin typeface="+mn-ea"/>
              </a:rPr>
              <a:t>고객앱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뷰가드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TID </a:t>
            </a:r>
            <a:r>
              <a:rPr lang="ko-KR" altLang="en-US" sz="2000" dirty="0">
                <a:latin typeface="+mn-ea"/>
              </a:rPr>
              <a:t>로그인 연동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+mn-ea"/>
              </a:rPr>
              <a:t>“TID </a:t>
            </a:r>
            <a:r>
              <a:rPr lang="ko-KR" altLang="en-US" sz="1400" dirty="0">
                <a:latin typeface="+mn-ea"/>
              </a:rPr>
              <a:t>로그인</a:t>
            </a:r>
            <a:r>
              <a:rPr lang="en-US" altLang="ko-KR" sz="1400" dirty="0">
                <a:latin typeface="+mn-ea"/>
              </a:rPr>
              <a:t>” </a:t>
            </a:r>
            <a:r>
              <a:rPr lang="ko-KR" altLang="en-US" sz="1400" dirty="0">
                <a:latin typeface="+mn-ea"/>
              </a:rPr>
              <a:t>버튼 추가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+mn-ea"/>
              </a:rPr>
              <a:t>TID </a:t>
            </a:r>
            <a:r>
              <a:rPr lang="ko-KR" altLang="en-US" sz="1400" dirty="0">
                <a:latin typeface="+mn-ea"/>
              </a:rPr>
              <a:t>로그인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+mn-ea"/>
              </a:rPr>
              <a:t>TID </a:t>
            </a:r>
            <a:r>
              <a:rPr lang="ko-KR" altLang="en-US" sz="1400" dirty="0">
                <a:latin typeface="+mn-ea"/>
              </a:rPr>
              <a:t>미가입자 회원가입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+mn-ea"/>
              </a:rPr>
              <a:t>APP(</a:t>
            </a:r>
            <a:r>
              <a:rPr lang="ko-KR" altLang="en-US" sz="1400" dirty="0" err="1">
                <a:latin typeface="+mn-ea"/>
              </a:rPr>
              <a:t>뷰가드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사용자 인증</a:t>
            </a:r>
            <a:endParaRPr lang="en-US" altLang="ko-KR" sz="1400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7FDC56-141D-4C7E-98EB-2A6D4BDD4834}"/>
              </a:ext>
            </a:extLst>
          </p:cNvPr>
          <p:cNvSpPr/>
          <p:nvPr/>
        </p:nvSpPr>
        <p:spPr>
          <a:xfrm>
            <a:off x="933577" y="6224600"/>
            <a:ext cx="58801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u="sng" dirty="0" err="1">
                <a:latin typeface="+mn-ea"/>
              </a:rPr>
              <a:t>뷰가드의</a:t>
            </a:r>
            <a:r>
              <a:rPr lang="ko-KR" altLang="en-US" sz="1000" u="sng" dirty="0">
                <a:latin typeface="+mn-ea"/>
              </a:rPr>
              <a:t> 경우 기존 개통프로세스를 그대로 사용해야 하며 개통 이후 </a:t>
            </a:r>
            <a:r>
              <a:rPr lang="en-US" altLang="ko-KR" sz="1000" u="sng" dirty="0">
                <a:latin typeface="+mn-ea"/>
              </a:rPr>
              <a:t>TID</a:t>
            </a:r>
            <a:r>
              <a:rPr lang="ko-KR" altLang="en-US" sz="1000" u="sng" dirty="0">
                <a:latin typeface="+mn-ea"/>
              </a:rPr>
              <a:t>와 </a:t>
            </a:r>
            <a:r>
              <a:rPr lang="ko-KR" altLang="en-US" sz="1000" u="sng" dirty="0" err="1">
                <a:latin typeface="+mn-ea"/>
              </a:rPr>
              <a:t>뷰가드</a:t>
            </a:r>
            <a:r>
              <a:rPr lang="ko-KR" altLang="en-US" sz="1000" u="sng" dirty="0">
                <a:latin typeface="+mn-ea"/>
              </a:rPr>
              <a:t> </a:t>
            </a:r>
            <a:r>
              <a:rPr lang="en-US" altLang="ko-KR" sz="1000" u="sng" dirty="0">
                <a:latin typeface="+mn-ea"/>
              </a:rPr>
              <a:t>ID </a:t>
            </a:r>
            <a:r>
              <a:rPr lang="ko-KR" altLang="en-US" sz="1000" u="sng" dirty="0">
                <a:latin typeface="+mn-ea"/>
              </a:rPr>
              <a:t>연동 진행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E970B82-CD9F-46F6-9A7D-D717772463FE}"/>
              </a:ext>
            </a:extLst>
          </p:cNvPr>
          <p:cNvSpPr/>
          <p:nvPr/>
        </p:nvSpPr>
        <p:spPr>
          <a:xfrm>
            <a:off x="600942" y="5865377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로그인 페이지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80E2FD8-7353-400B-A022-C4F4AC39988F}"/>
              </a:ext>
            </a:extLst>
          </p:cNvPr>
          <p:cNvSpPr/>
          <p:nvPr/>
        </p:nvSpPr>
        <p:spPr>
          <a:xfrm>
            <a:off x="3553799" y="5839250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[TID </a:t>
            </a:r>
            <a:r>
              <a:rPr lang="ko-KR" altLang="en-US" sz="900" b="1" dirty="0"/>
              <a:t>로그인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2BC8CD0-D4B8-4AE5-A919-DCA0B198CED0}"/>
              </a:ext>
            </a:extLst>
          </p:cNvPr>
          <p:cNvSpPr/>
          <p:nvPr/>
        </p:nvSpPr>
        <p:spPr>
          <a:xfrm>
            <a:off x="6423324" y="5810924"/>
            <a:ext cx="12882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[App </a:t>
            </a:r>
            <a:r>
              <a:rPr lang="ko-KR" altLang="en-US" sz="900" b="1" dirty="0"/>
              <a:t>사용자인증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8352D6C3-08EF-4D43-94CC-3F469A926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5" y="3158338"/>
            <a:ext cx="1447547" cy="259707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A2D1F0-5EDA-46E1-B674-0FE2496D6BF9}"/>
              </a:ext>
            </a:extLst>
          </p:cNvPr>
          <p:cNvSpPr/>
          <p:nvPr/>
        </p:nvSpPr>
        <p:spPr>
          <a:xfrm>
            <a:off x="738437" y="4058192"/>
            <a:ext cx="977154" cy="1795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TID </a:t>
            </a:r>
            <a:r>
              <a:rPr lang="ko-KR" altLang="en-US" sz="800" b="1" dirty="0"/>
              <a:t>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F89038-FC58-4CDD-B9D2-FC0A4E00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15" y="3381504"/>
            <a:ext cx="1631152" cy="23423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8549EF-CE0E-4C1A-9316-3078932DB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681" y="875580"/>
            <a:ext cx="1360746" cy="2000098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72CA9C4-5A2D-40CB-839C-6304E0CA5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525" y="3329250"/>
            <a:ext cx="1435280" cy="2342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DBE58F03-EE5E-4770-BFC2-8BE018974B1A}"/>
              </a:ext>
            </a:extLst>
          </p:cNvPr>
          <p:cNvSpPr/>
          <p:nvPr/>
        </p:nvSpPr>
        <p:spPr>
          <a:xfrm>
            <a:off x="5497920" y="2883948"/>
            <a:ext cx="12882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[TID </a:t>
            </a:r>
            <a:r>
              <a:rPr lang="ko-KR" altLang="en-US" sz="900" b="1" dirty="0"/>
              <a:t>회원가입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D248BF0-C6A7-4C3E-8598-D474B69DA18E}"/>
              </a:ext>
            </a:extLst>
          </p:cNvPr>
          <p:cNvCxnSpPr/>
          <p:nvPr/>
        </p:nvCxnSpPr>
        <p:spPr>
          <a:xfrm>
            <a:off x="2037806" y="4676503"/>
            <a:ext cx="1251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3C35402-8B12-4CA6-BA15-0D493158110F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4030099" y="1949922"/>
            <a:ext cx="1505875" cy="135729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32A5A7-CD7C-4757-8FEF-05ADC57A2FDC}"/>
              </a:ext>
            </a:extLst>
          </p:cNvPr>
          <p:cNvCxnSpPr/>
          <p:nvPr/>
        </p:nvCxnSpPr>
        <p:spPr>
          <a:xfrm>
            <a:off x="5025302" y="4593771"/>
            <a:ext cx="1251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74A039-F542-4D42-B933-20392047589B}"/>
              </a:ext>
            </a:extLst>
          </p:cNvPr>
          <p:cNvSpPr/>
          <p:nvPr/>
        </p:nvSpPr>
        <p:spPr>
          <a:xfrm>
            <a:off x="6276310" y="570138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886616-2F15-4D64-89B2-C97D662EEEC1}"/>
              </a:ext>
            </a:extLst>
          </p:cNvPr>
          <p:cNvSpPr/>
          <p:nvPr/>
        </p:nvSpPr>
        <p:spPr>
          <a:xfrm>
            <a:off x="375193" y="57303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①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FADE94-1207-406D-9543-C01E3C1BA05C}"/>
              </a:ext>
            </a:extLst>
          </p:cNvPr>
          <p:cNvSpPr/>
          <p:nvPr/>
        </p:nvSpPr>
        <p:spPr>
          <a:xfrm>
            <a:off x="3346050" y="57839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②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1ED3FA-0C44-483D-869F-EACCC154D167}"/>
              </a:ext>
            </a:extLst>
          </p:cNvPr>
          <p:cNvSpPr/>
          <p:nvPr/>
        </p:nvSpPr>
        <p:spPr>
          <a:xfrm>
            <a:off x="5443057" y="27592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일정 및 예산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뷰가드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TID </a:t>
            </a:r>
            <a:r>
              <a:rPr lang="ko-KR" altLang="en-US" sz="2000" dirty="0">
                <a:latin typeface="+mn-ea"/>
              </a:rPr>
              <a:t>연동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55" name="내용 개체 틀 4">
            <a:extLst>
              <a:ext uri="{FF2B5EF4-FFF2-40B4-BE49-F238E27FC236}">
                <a16:creationId xmlns:a16="http://schemas.microsoft.com/office/drawing/2014/main" id="{E0E69E31-51D7-4CBD-8CD9-79E1AFC1E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412891"/>
              </p:ext>
            </p:extLst>
          </p:nvPr>
        </p:nvGraphicFramePr>
        <p:xfrm>
          <a:off x="529176" y="2704239"/>
          <a:ext cx="8229593" cy="3350960"/>
        </p:xfrm>
        <a:graphic>
          <a:graphicData uri="http://schemas.openxmlformats.org/drawingml/2006/table">
            <a:tbl>
              <a:tblPr/>
              <a:tblGrid>
                <a:gridCol w="53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51">
                  <a:extLst>
                    <a:ext uri="{9D8B030D-6E8A-4147-A177-3AD203B41FA5}">
                      <a16:colId xmlns:a16="http://schemas.microsoft.com/office/drawing/2014/main" val="332459247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389555479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402071884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15863764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382743415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1138767592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38410056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188893477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106531">
                <a:tc rowSpan="2" gridSpan="2"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36000"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M+5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72289"/>
                  </a:ext>
                </a:extLst>
              </a:tr>
              <a:tr h="45950">
                <a:tc gridSpan="2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40060"/>
                  </a:ext>
                </a:extLst>
              </a:tr>
              <a:tr h="223463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BOP /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품의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83891"/>
                  </a:ext>
                </a:extLst>
              </a:tr>
              <a:tr h="223463">
                <a:tc rowSpan="7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업체 선정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계약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설계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68781"/>
                  </a:ext>
                </a:extLst>
              </a:tr>
              <a:tr h="202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뷰가드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서버 개발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6402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AOS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6194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14077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FOT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05842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정보보안 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71497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출시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개발완료 및 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앱 배포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심사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A68C476-AFD7-4AB5-9FDB-1F9486C073A3}"/>
              </a:ext>
            </a:extLst>
          </p:cNvPr>
          <p:cNvCxnSpPr>
            <a:cxnSpLocks/>
          </p:cNvCxnSpPr>
          <p:nvPr/>
        </p:nvCxnSpPr>
        <p:spPr>
          <a:xfrm>
            <a:off x="2750173" y="3066650"/>
            <a:ext cx="0" cy="3284727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906F4C-4B6E-4F69-B165-29AF33C8D6DE}"/>
              </a:ext>
            </a:extLst>
          </p:cNvPr>
          <p:cNvCxnSpPr>
            <a:cxnSpLocks/>
          </p:cNvCxnSpPr>
          <p:nvPr/>
        </p:nvCxnSpPr>
        <p:spPr>
          <a:xfrm>
            <a:off x="6507084" y="3066650"/>
            <a:ext cx="0" cy="3295410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2280817-F382-4B3D-953F-47264DA27170}"/>
              </a:ext>
            </a:extLst>
          </p:cNvPr>
          <p:cNvGrpSpPr/>
          <p:nvPr/>
        </p:nvGrpSpPr>
        <p:grpSpPr>
          <a:xfrm>
            <a:off x="2276915" y="2944117"/>
            <a:ext cx="1153386" cy="215444"/>
            <a:chOff x="2201068" y="2678723"/>
            <a:chExt cx="1535156" cy="21544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53349F2-B8F8-4EEA-8951-1055BA605E67}"/>
                </a:ext>
              </a:extLst>
            </p:cNvPr>
            <p:cNvSpPr txBox="1"/>
            <p:nvPr/>
          </p:nvSpPr>
          <p:spPr>
            <a:xfrm>
              <a:off x="2758610" y="2678723"/>
              <a:ext cx="977614" cy="215444"/>
            </a:xfrm>
            <a:prstGeom prst="rect">
              <a:avLst/>
            </a:prstGeom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품의서</a:t>
              </a:r>
              <a:r>
                <a:rPr lang="en-US" altLang="ko-KR" sz="800" dirty="0">
                  <a:latin typeface="+mn-ea"/>
                </a:rPr>
                <a:t> </a:t>
              </a:r>
              <a:r>
                <a:rPr lang="ko-KR" altLang="en-US" sz="800" dirty="0">
                  <a:latin typeface="+mn-ea"/>
                </a:rPr>
                <a:t>승인</a:t>
              </a: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EB69C62-5426-4514-9A7B-6366CDCAFE75}"/>
                </a:ext>
              </a:extLst>
            </p:cNvPr>
            <p:cNvSpPr/>
            <p:nvPr/>
          </p:nvSpPr>
          <p:spPr>
            <a:xfrm>
              <a:off x="2766559" y="2744464"/>
              <a:ext cx="108000" cy="9818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오른쪽 화살표 40">
              <a:extLst>
                <a:ext uri="{FF2B5EF4-FFF2-40B4-BE49-F238E27FC236}">
                  <a16:creationId xmlns:a16="http://schemas.microsoft.com/office/drawing/2014/main" id="{E7D21918-F66D-4D0B-BAED-73A85C3B550F}"/>
                </a:ext>
              </a:extLst>
            </p:cNvPr>
            <p:cNvSpPr/>
            <p:nvPr/>
          </p:nvSpPr>
          <p:spPr>
            <a:xfrm>
              <a:off x="2201068" y="2746055"/>
              <a:ext cx="565401" cy="10688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DF35B67-28B1-49E4-A21C-F5197CE3DE27}"/>
              </a:ext>
            </a:extLst>
          </p:cNvPr>
          <p:cNvGrpSpPr/>
          <p:nvPr/>
        </p:nvGrpSpPr>
        <p:grpSpPr>
          <a:xfrm>
            <a:off x="2744898" y="3160845"/>
            <a:ext cx="2902859" cy="237968"/>
            <a:chOff x="4312206" y="3608932"/>
            <a:chExt cx="2399052" cy="237968"/>
          </a:xfrm>
        </p:grpSpPr>
        <p:sp>
          <p:nvSpPr>
            <p:cNvPr id="108" name="오른쪽 화살표 40">
              <a:extLst>
                <a:ext uri="{FF2B5EF4-FFF2-40B4-BE49-F238E27FC236}">
                  <a16:creationId xmlns:a16="http://schemas.microsoft.com/office/drawing/2014/main" id="{9AF16EE7-1F90-4FFD-823B-B9FB173A5B0A}"/>
                </a:ext>
              </a:extLst>
            </p:cNvPr>
            <p:cNvSpPr/>
            <p:nvPr/>
          </p:nvSpPr>
          <p:spPr>
            <a:xfrm>
              <a:off x="4312206" y="3663764"/>
              <a:ext cx="386268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A96CF8A-51B8-4BDA-A61C-7F1E76DA6007}"/>
                </a:ext>
              </a:extLst>
            </p:cNvPr>
            <p:cNvSpPr/>
            <p:nvPr/>
          </p:nvSpPr>
          <p:spPr>
            <a:xfrm>
              <a:off x="4695809" y="3608932"/>
              <a:ext cx="201544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업체 선정 및 계약 체결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992803E-EA8D-4021-B899-E9F6B9866310}"/>
              </a:ext>
            </a:extLst>
          </p:cNvPr>
          <p:cNvGrpSpPr/>
          <p:nvPr/>
        </p:nvGrpSpPr>
        <p:grpSpPr>
          <a:xfrm>
            <a:off x="3327852" y="3380156"/>
            <a:ext cx="530141" cy="207774"/>
            <a:chOff x="3312093" y="3645024"/>
            <a:chExt cx="637382" cy="237968"/>
          </a:xfrm>
        </p:grpSpPr>
        <p:sp>
          <p:nvSpPr>
            <p:cNvPr id="111" name="오른쪽 화살표 29">
              <a:extLst>
                <a:ext uri="{FF2B5EF4-FFF2-40B4-BE49-F238E27FC236}">
                  <a16:creationId xmlns:a16="http://schemas.microsoft.com/office/drawing/2014/main" id="{9B24C088-2C49-4672-BF4E-9835C0E6B190}"/>
                </a:ext>
              </a:extLst>
            </p:cNvPr>
            <p:cNvSpPr/>
            <p:nvPr/>
          </p:nvSpPr>
          <p:spPr>
            <a:xfrm>
              <a:off x="3312093" y="3691792"/>
              <a:ext cx="318998" cy="191200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E918316-06AE-4E98-AD72-418E920FE8EC}"/>
                </a:ext>
              </a:extLst>
            </p:cNvPr>
            <p:cNvSpPr/>
            <p:nvPr/>
          </p:nvSpPr>
          <p:spPr>
            <a:xfrm>
              <a:off x="3588738" y="3645024"/>
              <a:ext cx="360737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3EA2ED8-F5A4-4E43-9A61-F9B650C01AA7}"/>
              </a:ext>
            </a:extLst>
          </p:cNvPr>
          <p:cNvGrpSpPr/>
          <p:nvPr/>
        </p:nvGrpSpPr>
        <p:grpSpPr>
          <a:xfrm>
            <a:off x="3614575" y="3609607"/>
            <a:ext cx="991269" cy="237968"/>
            <a:chOff x="3037126" y="3645024"/>
            <a:chExt cx="621219" cy="237968"/>
          </a:xfrm>
        </p:grpSpPr>
        <p:sp>
          <p:nvSpPr>
            <p:cNvPr id="120" name="오른쪽 화살표 29">
              <a:extLst>
                <a:ext uri="{FF2B5EF4-FFF2-40B4-BE49-F238E27FC236}">
                  <a16:creationId xmlns:a16="http://schemas.microsoft.com/office/drawing/2014/main" id="{EF8C7C1B-F93F-4688-9975-3DB87BEAB232}"/>
                </a:ext>
              </a:extLst>
            </p:cNvPr>
            <p:cNvSpPr/>
            <p:nvPr/>
          </p:nvSpPr>
          <p:spPr>
            <a:xfrm>
              <a:off x="3037126" y="3691792"/>
              <a:ext cx="334858" cy="13437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F3548FB-278E-4EBB-BCB0-3D5649292B2C}"/>
                </a:ext>
              </a:extLst>
            </p:cNvPr>
            <p:cNvSpPr/>
            <p:nvPr/>
          </p:nvSpPr>
          <p:spPr>
            <a:xfrm>
              <a:off x="3423681" y="3645024"/>
              <a:ext cx="234664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22" name="Group 414">
            <a:extLst>
              <a:ext uri="{FF2B5EF4-FFF2-40B4-BE49-F238E27FC236}">
                <a16:creationId xmlns:a16="http://schemas.microsoft.com/office/drawing/2014/main" id="{CDF3E182-D2B1-4FED-A6A8-2828224022C6}"/>
              </a:ext>
            </a:extLst>
          </p:cNvPr>
          <p:cNvGrpSpPr>
            <a:grpSpLocks/>
          </p:cNvGrpSpPr>
          <p:nvPr/>
        </p:nvGrpSpPr>
        <p:grpSpPr bwMode="auto">
          <a:xfrm>
            <a:off x="6682719" y="5417897"/>
            <a:ext cx="142041" cy="157222"/>
            <a:chOff x="-406" y="1874"/>
            <a:chExt cx="171" cy="189"/>
          </a:xfrm>
        </p:grpSpPr>
        <p:pic>
          <p:nvPicPr>
            <p:cNvPr id="123" name="Picture 415" descr="104_aqua_3_button">
              <a:extLst>
                <a:ext uri="{FF2B5EF4-FFF2-40B4-BE49-F238E27FC236}">
                  <a16:creationId xmlns:a16="http://schemas.microsoft.com/office/drawing/2014/main" id="{AC65FC9A-AA32-4FDE-836B-002D88B6E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6" y="187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416" descr="1">
              <a:extLst>
                <a:ext uri="{FF2B5EF4-FFF2-40B4-BE49-F238E27FC236}">
                  <a16:creationId xmlns:a16="http://schemas.microsoft.com/office/drawing/2014/main" id="{88E534E2-33AD-468F-85D8-45D79CA1B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0" y="1920"/>
              <a:ext cx="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" name="왼쪽/오른쪽 화살표 5">
            <a:extLst>
              <a:ext uri="{FF2B5EF4-FFF2-40B4-BE49-F238E27FC236}">
                <a16:creationId xmlns:a16="http://schemas.microsoft.com/office/drawing/2014/main" id="{8C575C42-BD2E-4E55-AD77-08251E636A8E}"/>
              </a:ext>
            </a:extLst>
          </p:cNvPr>
          <p:cNvSpPr/>
          <p:nvPr/>
        </p:nvSpPr>
        <p:spPr>
          <a:xfrm>
            <a:off x="3217768" y="6096407"/>
            <a:ext cx="3259078" cy="22087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FF64EAF-1291-4894-9BC1-0E5BC188C3B9}"/>
              </a:ext>
            </a:extLst>
          </p:cNvPr>
          <p:cNvSpPr/>
          <p:nvPr/>
        </p:nvSpPr>
        <p:spPr>
          <a:xfrm>
            <a:off x="4973903" y="6093033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12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78934C0-4FB7-4EE9-870F-8B27359F92A9}"/>
              </a:ext>
            </a:extLst>
          </p:cNvPr>
          <p:cNvSpPr/>
          <p:nvPr/>
        </p:nvSpPr>
        <p:spPr>
          <a:xfrm>
            <a:off x="7380060" y="5816662"/>
            <a:ext cx="733724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배포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공지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6F1E231-ACBC-4FA9-8B1C-A0AB3EEB9348}"/>
              </a:ext>
            </a:extLst>
          </p:cNvPr>
          <p:cNvSpPr/>
          <p:nvPr/>
        </p:nvSpPr>
        <p:spPr>
          <a:xfrm>
            <a:off x="6846327" y="5374808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개발완료</a:t>
            </a:r>
          </a:p>
        </p:txBody>
      </p:sp>
      <p:sp>
        <p:nvSpPr>
          <p:cNvPr id="138" name="포인트가 6개인 별 6">
            <a:extLst>
              <a:ext uri="{FF2B5EF4-FFF2-40B4-BE49-F238E27FC236}">
                <a16:creationId xmlns:a16="http://schemas.microsoft.com/office/drawing/2014/main" id="{DE27CC3F-0782-401B-B41E-A05DE7B9152D}"/>
              </a:ext>
            </a:extLst>
          </p:cNvPr>
          <p:cNvSpPr/>
          <p:nvPr/>
        </p:nvSpPr>
        <p:spPr>
          <a:xfrm>
            <a:off x="7177151" y="5874682"/>
            <a:ext cx="114300" cy="124758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540F053-F078-40E3-9725-1614BCF429E0}"/>
              </a:ext>
            </a:extLst>
          </p:cNvPr>
          <p:cNvGrpSpPr/>
          <p:nvPr/>
        </p:nvGrpSpPr>
        <p:grpSpPr>
          <a:xfrm>
            <a:off x="6615702" y="5597182"/>
            <a:ext cx="788694" cy="237968"/>
            <a:chOff x="4426307" y="3605800"/>
            <a:chExt cx="492680" cy="237968"/>
          </a:xfrm>
        </p:grpSpPr>
        <p:sp>
          <p:nvSpPr>
            <p:cNvPr id="141" name="오른쪽 화살표 40">
              <a:extLst>
                <a:ext uri="{FF2B5EF4-FFF2-40B4-BE49-F238E27FC236}">
                  <a16:creationId xmlns:a16="http://schemas.microsoft.com/office/drawing/2014/main" id="{5583F69D-4440-42BE-8AAD-75796E6ADDDD}"/>
                </a:ext>
              </a:extLst>
            </p:cNvPr>
            <p:cNvSpPr/>
            <p:nvPr/>
          </p:nvSpPr>
          <p:spPr>
            <a:xfrm>
              <a:off x="4426307" y="3663764"/>
              <a:ext cx="307982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D1E054C-8908-454F-9F79-ED082BEE36F4}"/>
                </a:ext>
              </a:extLst>
            </p:cNvPr>
            <p:cNvSpPr/>
            <p:nvPr/>
          </p:nvSpPr>
          <p:spPr>
            <a:xfrm>
              <a:off x="4736746" y="3605800"/>
              <a:ext cx="18224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CE764877-E482-4255-A2C2-F6229A725B05}"/>
              </a:ext>
            </a:extLst>
          </p:cNvPr>
          <p:cNvGrpSpPr/>
          <p:nvPr/>
        </p:nvGrpSpPr>
        <p:grpSpPr>
          <a:xfrm>
            <a:off x="4537165" y="4707073"/>
            <a:ext cx="1312660" cy="237968"/>
            <a:chOff x="2031638" y="3608932"/>
            <a:chExt cx="1312660" cy="237968"/>
          </a:xfrm>
        </p:grpSpPr>
        <p:sp>
          <p:nvSpPr>
            <p:cNvPr id="150" name="오른쪽 화살표 40">
              <a:extLst>
                <a:ext uri="{FF2B5EF4-FFF2-40B4-BE49-F238E27FC236}">
                  <a16:creationId xmlns:a16="http://schemas.microsoft.com/office/drawing/2014/main" id="{860E5F31-E76F-44EB-ABEA-6B7D1B29EDF8}"/>
                </a:ext>
              </a:extLst>
            </p:cNvPr>
            <p:cNvSpPr/>
            <p:nvPr/>
          </p:nvSpPr>
          <p:spPr>
            <a:xfrm>
              <a:off x="2031638" y="3663764"/>
              <a:ext cx="1036802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EFBBCF8-C34E-400C-ADF0-210F9E7E5686}"/>
                </a:ext>
              </a:extLst>
            </p:cNvPr>
            <p:cNvSpPr/>
            <p:nvPr/>
          </p:nvSpPr>
          <p:spPr>
            <a:xfrm>
              <a:off x="307023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993B7F4-9C98-486A-B090-1695A04A521F}"/>
              </a:ext>
            </a:extLst>
          </p:cNvPr>
          <p:cNvGrpSpPr/>
          <p:nvPr/>
        </p:nvGrpSpPr>
        <p:grpSpPr>
          <a:xfrm>
            <a:off x="5540309" y="5163903"/>
            <a:ext cx="1254674" cy="237968"/>
            <a:chOff x="3515948" y="3608932"/>
            <a:chExt cx="1254674" cy="237968"/>
          </a:xfrm>
        </p:grpSpPr>
        <p:sp>
          <p:nvSpPr>
            <p:cNvPr id="153" name="오른쪽 화살표 40">
              <a:extLst>
                <a:ext uri="{FF2B5EF4-FFF2-40B4-BE49-F238E27FC236}">
                  <a16:creationId xmlns:a16="http://schemas.microsoft.com/office/drawing/2014/main" id="{260CCF8C-4153-4D8C-AD53-5414C1FEBD9C}"/>
                </a:ext>
              </a:extLst>
            </p:cNvPr>
            <p:cNvSpPr/>
            <p:nvPr/>
          </p:nvSpPr>
          <p:spPr>
            <a:xfrm>
              <a:off x="3515948" y="3663764"/>
              <a:ext cx="974190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D5A8F1E-BE63-4146-9BA9-E8564CD23A96}"/>
                </a:ext>
              </a:extLst>
            </p:cNvPr>
            <p:cNvSpPr/>
            <p:nvPr/>
          </p:nvSpPr>
          <p:spPr>
            <a:xfrm>
              <a:off x="4496563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97584BBB-6DE1-4EFF-ACA4-EE444C3EF0A1}"/>
              </a:ext>
            </a:extLst>
          </p:cNvPr>
          <p:cNvSpPr txBox="1">
            <a:spLocks/>
          </p:cNvSpPr>
          <p:nvPr/>
        </p:nvSpPr>
        <p:spPr bwMode="auto">
          <a:xfrm>
            <a:off x="411480" y="771666"/>
            <a:ext cx="8229600" cy="6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600" dirty="0">
                <a:latin typeface="+mn-ea"/>
              </a:rPr>
              <a:t>개발비</a:t>
            </a:r>
            <a:r>
              <a:rPr kumimoji="0" lang="en-US" altLang="ko-KR" sz="1600" dirty="0">
                <a:latin typeface="+mn-ea"/>
              </a:rPr>
              <a:t>: </a:t>
            </a:r>
            <a:r>
              <a:rPr lang="en-US" altLang="ko-KR" sz="1600" dirty="0">
                <a:latin typeface="+mn-ea"/>
              </a:rPr>
              <a:t>20</a:t>
            </a:r>
            <a:r>
              <a:rPr kumimoji="0" lang="ko-KR" altLang="en-US" sz="1600" dirty="0">
                <a:latin typeface="+mn-ea"/>
              </a:rPr>
              <a:t>백만원 </a:t>
            </a:r>
            <a:r>
              <a:rPr kumimoji="0" lang="en-US" altLang="ko-KR" sz="1600" dirty="0">
                <a:latin typeface="+mn-ea"/>
              </a:rPr>
              <a:t>– 2021</a:t>
            </a:r>
            <a:r>
              <a:rPr kumimoji="0" lang="ko-KR" altLang="en-US" sz="1600" dirty="0">
                <a:latin typeface="+mn-ea"/>
              </a:rPr>
              <a:t>년 연구소 </a:t>
            </a:r>
            <a:r>
              <a:rPr kumimoji="0" lang="en-US" altLang="ko-KR" sz="1600" dirty="0">
                <a:latin typeface="+mn-ea"/>
              </a:rPr>
              <a:t>CAPEX </a:t>
            </a:r>
            <a:r>
              <a:rPr kumimoji="0" lang="ko-KR" altLang="en-US" sz="1600" dirty="0">
                <a:latin typeface="+mn-ea"/>
              </a:rPr>
              <a:t>예산 내 집행 예정</a:t>
            </a:r>
            <a:endParaRPr kumimoji="0" lang="en-US" altLang="ko-KR" sz="1600" dirty="0">
              <a:latin typeface="+mn-ea"/>
            </a:endParaRPr>
          </a:p>
          <a:p>
            <a:pPr lvl="1"/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뷰가드미니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뷰가드클라우드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제외</a:t>
            </a:r>
            <a:endParaRPr kumimoji="0" lang="ko-KR" altLang="ko-KR" sz="1200" dirty="0">
              <a:solidFill>
                <a:srgbClr val="FF0000"/>
              </a:solidFill>
              <a:latin typeface="+mn-ea"/>
            </a:endParaRPr>
          </a:p>
          <a:p>
            <a:pPr lvl="4"/>
            <a:endParaRPr kumimoji="0" lang="en-US" altLang="ko-KR" sz="1600" b="0" dirty="0">
              <a:latin typeface="+mn-ea"/>
            </a:endParaRPr>
          </a:p>
        </p:txBody>
      </p:sp>
      <p:sp>
        <p:nvSpPr>
          <p:cNvPr id="63" name="오른쪽 화살표 29">
            <a:extLst>
              <a:ext uri="{FF2B5EF4-FFF2-40B4-BE49-F238E27FC236}">
                <a16:creationId xmlns:a16="http://schemas.microsoft.com/office/drawing/2014/main" id="{428F5954-AD9D-4F76-898C-7B35FD307AAD}"/>
              </a:ext>
            </a:extLst>
          </p:cNvPr>
          <p:cNvSpPr/>
          <p:nvPr/>
        </p:nvSpPr>
        <p:spPr>
          <a:xfrm>
            <a:off x="4199968" y="4065182"/>
            <a:ext cx="265326" cy="16694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2" tIns="47891" rIns="95782" bIns="47891" anchor="ctr"/>
          <a:lstStyle/>
          <a:p>
            <a:pPr algn="ctr">
              <a:defRPr/>
            </a:pPr>
            <a:endParaRPr lang="ko-KR" altLang="en-US" sz="8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7190ED-8D53-40AD-B3F0-25845C8B8A16}"/>
              </a:ext>
            </a:extLst>
          </p:cNvPr>
          <p:cNvSpPr/>
          <p:nvPr/>
        </p:nvSpPr>
        <p:spPr>
          <a:xfrm>
            <a:off x="4525861" y="4024348"/>
            <a:ext cx="300040" cy="20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65" name="오른쪽 화살표 29">
            <a:extLst>
              <a:ext uri="{FF2B5EF4-FFF2-40B4-BE49-F238E27FC236}">
                <a16:creationId xmlns:a16="http://schemas.microsoft.com/office/drawing/2014/main" id="{B6C95A58-964A-4A71-A637-76397EF733BB}"/>
              </a:ext>
            </a:extLst>
          </p:cNvPr>
          <p:cNvSpPr/>
          <p:nvPr/>
        </p:nvSpPr>
        <p:spPr>
          <a:xfrm>
            <a:off x="4190444" y="3862189"/>
            <a:ext cx="265326" cy="16694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2" tIns="47891" rIns="95782" bIns="47891" anchor="ctr"/>
          <a:lstStyle/>
          <a:p>
            <a:pPr algn="ctr">
              <a:defRPr/>
            </a:pPr>
            <a:endParaRPr lang="ko-KR" altLang="en-US" sz="8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A9C41F-0C29-439D-9F93-EB23096D8C18}"/>
              </a:ext>
            </a:extLst>
          </p:cNvPr>
          <p:cNvSpPr/>
          <p:nvPr/>
        </p:nvSpPr>
        <p:spPr>
          <a:xfrm>
            <a:off x="4516337" y="3821355"/>
            <a:ext cx="300040" cy="20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68" name="오른쪽 화살표 40">
            <a:extLst>
              <a:ext uri="{FF2B5EF4-FFF2-40B4-BE49-F238E27FC236}">
                <a16:creationId xmlns:a16="http://schemas.microsoft.com/office/drawing/2014/main" id="{E351D4AB-2DA9-42C7-9C57-6A915ED918E3}"/>
              </a:ext>
            </a:extLst>
          </p:cNvPr>
          <p:cNvSpPr/>
          <p:nvPr/>
        </p:nvSpPr>
        <p:spPr>
          <a:xfrm>
            <a:off x="5540309" y="4992686"/>
            <a:ext cx="987242" cy="1235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2" tIns="47891" rIns="95782" bIns="47891" anchor="ctr"/>
          <a:lstStyle/>
          <a:p>
            <a:pPr algn="ctr">
              <a:defRPr/>
            </a:pPr>
            <a:endParaRPr lang="ko-KR" altLang="en-US" sz="8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25E71C-089E-418B-8501-E7B675AB836A}"/>
              </a:ext>
            </a:extLst>
          </p:cNvPr>
          <p:cNvSpPr/>
          <p:nvPr/>
        </p:nvSpPr>
        <p:spPr>
          <a:xfrm>
            <a:off x="6529350" y="4937854"/>
            <a:ext cx="274059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4</a:t>
            </a:r>
            <a:r>
              <a: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20510559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9FCB169DE9674C9183EE229FF5B314" ma:contentTypeVersion="9" ma:contentTypeDescription="새 문서를 만듭니다." ma:contentTypeScope="" ma:versionID="883a041ab41f5fa11e81efa25b6d277b">
  <xsd:schema xmlns:xsd="http://www.w3.org/2001/XMLSchema" xmlns:xs="http://www.w3.org/2001/XMLSchema" xmlns:p="http://schemas.microsoft.com/office/2006/metadata/properties" xmlns:ns2="60474b63-858e-4efe-8cb0-2efb2b0f4c4a" targetNamespace="http://schemas.microsoft.com/office/2006/metadata/properties" ma:root="true" ma:fieldsID="04a33c89276516c02b55e8425d8160e1" ns2:_="">
    <xsd:import namespace="60474b63-858e-4efe-8cb0-2efb2b0f4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74b63-858e-4efe-8cb0-2efb2b0f4c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70F26-FE3C-4188-87D3-8A4C17EA0B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FFDF8A-73C7-4B15-95C4-BDDD2EAEE899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ccbdcca-3507-4bcd-a730-a22c2d25f07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07A871-8571-49AA-8D70-0831E6210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74b63-858e-4efe-8cb0-2efb2b0f4c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7764</TotalTime>
  <Words>217</Words>
  <Application>Microsoft Office PowerPoint</Application>
  <PresentationFormat>화면 슬라이드 쇼(4:3)</PresentationFormat>
  <Paragraphs>88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Courier New</vt:lpstr>
      <vt:lpstr>Univers</vt:lpstr>
      <vt:lpstr>Wingdings</vt:lpstr>
      <vt:lpstr>1_Office 테마</vt:lpstr>
      <vt:lpstr>통합인증(ID 통합) 시스템 구축 방안</vt:lpstr>
      <vt:lpstr>고객앱(뷰가드) TID 로그인 연동</vt:lpstr>
      <vt:lpstr>일정 및 예산(뷰가드 TID 연동)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Box 개발 방안 보고</dc:title>
  <dc:creator>이경진(LEE, KJ - 영상보안개발팀)</dc:creator>
  <cp:lastModifiedBy>문길래(MOON GR - 영상보안개발팀)</cp:lastModifiedBy>
  <cp:revision>519</cp:revision>
  <cp:lastPrinted>2020-07-17T04:38:55Z</cp:lastPrinted>
  <dcterms:modified xsi:type="dcterms:W3CDTF">2021-07-27T09:05:25Z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0x010100F29FCB169DE9674C9183EE229FF5B314</vt:lpwstr>
  </property>
</Properties>
</file>