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1863" r:id="rId2"/>
    <p:sldId id="1885" r:id="rId3"/>
  </p:sldIdLst>
  <p:sldSz cx="9144000" cy="6858000" type="screen4x3"/>
  <p:notesSz cx="6805613" cy="99393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 userDrawn="1">
          <p15:clr>
            <a:srgbClr val="A4A3A4"/>
          </p15:clr>
        </p15:guide>
        <p15:guide id="2" pos="214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FF"/>
    <a:srgbClr val="2B59ED"/>
    <a:srgbClr val="0049B4"/>
    <a:srgbClr val="0050D2"/>
    <a:srgbClr val="344BF8"/>
    <a:srgbClr val="FFDF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36" autoAdjust="0"/>
    <p:restoredTop sz="96353" autoAdjust="0"/>
  </p:normalViewPr>
  <p:slideViewPr>
    <p:cSldViewPr>
      <p:cViewPr varScale="1">
        <p:scale>
          <a:sx n="143" d="100"/>
          <a:sy n="143" d="100"/>
        </p:scale>
        <p:origin x="1146" y="1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200" d="100"/>
          <a:sy n="200" d="100"/>
        </p:scale>
        <p:origin x="1344" y="-3720"/>
      </p:cViewPr>
      <p:guideLst>
        <p:guide orient="horz" pos="3131"/>
        <p:guide pos="214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8887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5140" y="0"/>
            <a:ext cx="2948887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89BCCFD0-3DCF-4395-8D4C-F5A138BE1198}" type="datetimeFigureOut">
              <a:rPr lang="ko-KR" altLang="en-US"/>
              <a:pPr>
                <a:defRPr/>
              </a:pPr>
              <a:t>2021-11-23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440864"/>
            <a:ext cx="2948887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5140" y="9440864"/>
            <a:ext cx="2948887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2A3AFCA1-73D0-453D-A0C3-203BAD7AAD4A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434384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8887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5140" y="0"/>
            <a:ext cx="2948887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76A56A14-7D91-4FC3-9646-5536B54DF099}" type="datetimeFigureOut">
              <a:rPr lang="ko-KR" altLang="en-US"/>
              <a:pPr>
                <a:defRPr/>
              </a:pPr>
              <a:t>2021-11-23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67287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879" y="4721225"/>
            <a:ext cx="5443856" cy="44719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40864"/>
            <a:ext cx="2948887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5140" y="9440864"/>
            <a:ext cx="2948887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11FB0DA3-C449-4533-96BD-169A8193AF71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20356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704779"/>
            <a:ext cx="7772400" cy="1084261"/>
          </a:xfrm>
        </p:spPr>
        <p:txBody>
          <a:bodyPr>
            <a:normAutofit/>
          </a:bodyPr>
          <a:lstStyle>
            <a:lvl1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3200" b="1">
                <a:latin typeface="Arial" pitchFamily="34" charset="0"/>
                <a:ea typeface="맑은 고딕" pitchFamily="50" charset="-127"/>
                <a:cs typeface="Arial" pitchFamily="34" charset="0"/>
              </a:defRPr>
            </a:lvl1pPr>
          </a:lstStyle>
          <a:p>
            <a:r>
              <a:rPr lang="ko-KR" altLang="en-US" noProof="0" dirty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4100514"/>
            <a:ext cx="6400800" cy="900122"/>
          </a:xfrm>
        </p:spPr>
        <p:txBody>
          <a:bodyPr>
            <a:noAutofit/>
          </a:bodyPr>
          <a:lstStyle>
            <a:lvl1pPr marL="0" marR="0" indent="0" algn="ctr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28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noProof="0"/>
              <a:t>마스터 부제목 스타일 편집</a:t>
            </a:r>
            <a:endParaRPr lang="en-US" altLang="ko-KR" dirty="0"/>
          </a:p>
        </p:txBody>
      </p:sp>
      <p:sp>
        <p:nvSpPr>
          <p:cNvPr id="11" name="Rectangle 3">
            <a:extLst>
              <a:ext uri="{FF2B5EF4-FFF2-40B4-BE49-F238E27FC236}">
                <a16:creationId xmlns="" xmlns:a16="http://schemas.microsoft.com/office/drawing/2014/main" id="{180F2A44-14E4-454E-B584-4C783A3EF01A}"/>
              </a:ext>
            </a:extLst>
          </p:cNvPr>
          <p:cNvSpPr>
            <a:spLocks noChangeArrowheads="1"/>
          </p:cNvSpPr>
          <p:nvPr userDrawn="1"/>
        </p:nvSpPr>
        <p:spPr bwMode="black">
          <a:xfrm>
            <a:off x="553651" y="431801"/>
            <a:ext cx="8036700" cy="599440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488" tIns="44450" rIns="90488" bIns="44450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굴림" pitchFamily="50" charset="-127"/>
              <a:cs typeface="+mn-cs"/>
            </a:endParaRPr>
          </a:p>
        </p:txBody>
      </p:sp>
      <p:sp>
        <p:nvSpPr>
          <p:cNvPr id="12" name="Line 4">
            <a:extLst>
              <a:ext uri="{FF2B5EF4-FFF2-40B4-BE49-F238E27FC236}">
                <a16:creationId xmlns="" xmlns:a16="http://schemas.microsoft.com/office/drawing/2014/main" id="{9FC7A3B8-E789-4253-B00E-5A80E6A88662}"/>
              </a:ext>
            </a:extLst>
          </p:cNvPr>
          <p:cNvSpPr>
            <a:spLocks noChangeShapeType="1"/>
          </p:cNvSpPr>
          <p:nvPr userDrawn="1"/>
        </p:nvSpPr>
        <p:spPr bwMode="black">
          <a:xfrm>
            <a:off x="1349375" y="3789363"/>
            <a:ext cx="6445250" cy="0"/>
          </a:xfrm>
          <a:prstGeom prst="line">
            <a:avLst/>
          </a:prstGeom>
          <a:noFill/>
          <a:ln w="28575">
            <a:solidFill>
              <a:srgbClr val="0049B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 anchor="ctr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charset="-127"/>
              <a:ea typeface="굴림" charset="-127"/>
              <a:cs typeface="+mn-cs"/>
            </a:endParaRPr>
          </a:p>
        </p:txBody>
      </p:sp>
      <p:pic>
        <p:nvPicPr>
          <p:cNvPr id="13" name="Picture 31" descr="\\10.46.49.50\마케팅커뮤니케이션팀 자료실\20140522_CI Renewal Guideline\로고\ADT캡스\ADT캡스 팔각로고_JPG.jpg">
            <a:extLst>
              <a:ext uri="{FF2B5EF4-FFF2-40B4-BE49-F238E27FC236}">
                <a16:creationId xmlns="" xmlns:a16="http://schemas.microsoft.com/office/drawing/2014/main" id="{06E1D82A-2AA7-4396-8A6B-B514D7046B7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78263" y="1031875"/>
            <a:ext cx="1387475" cy="1389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6">
            <a:extLst>
              <a:ext uri="{FF2B5EF4-FFF2-40B4-BE49-F238E27FC236}">
                <a16:creationId xmlns="" xmlns:a16="http://schemas.microsoft.com/office/drawing/2014/main" id="{0C8D4BF5-FBF6-4784-BADC-6C69C1A8C85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8444" y="540278"/>
            <a:ext cx="1485900" cy="147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 Box 5">
            <a:extLst>
              <a:ext uri="{FF2B5EF4-FFF2-40B4-BE49-F238E27FC236}">
                <a16:creationId xmlns="" xmlns:a16="http://schemas.microsoft.com/office/drawing/2014/main" id="{10C7349A-6F0B-48EE-8FC8-1B6651BA0117}"/>
              </a:ext>
            </a:extLst>
          </p:cNvPr>
          <p:cNvSpPr txBox="1">
            <a:spLocks noChangeArrowheads="1"/>
          </p:cNvSpPr>
          <p:nvPr userDrawn="1"/>
        </p:nvSpPr>
        <p:spPr bwMode="gray">
          <a:xfrm>
            <a:off x="1062038" y="6226283"/>
            <a:ext cx="7018337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2724" tIns="32724" rIns="32724" bIns="32724" anchor="ctr">
            <a:spAutoFit/>
          </a:bodyPr>
          <a:lstStyle>
            <a:lvl1pPr defTabSz="8318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defTabSz="8318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defTabSz="8318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defTabSz="8318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defTabSz="8318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defTabSz="8318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defTabSz="8318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defTabSz="8318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defTabSz="8318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0" marR="0" lvl="0" indent="0" algn="ctr" defTabSz="83185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Univers" pitchFamily="34" charset="0"/>
                <a:ea typeface="굴림" charset="-127"/>
                <a:cs typeface="Arial" charset="0"/>
              </a:rPr>
              <a:t>CONFIDENTIAL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="" xmlns:a16="http://schemas.microsoft.com/office/drawing/2014/main" id="{E0480376-FE28-4F3B-ABB3-D89682829E6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alphaModFix amt="8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79097" y="6163540"/>
            <a:ext cx="1641852" cy="157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89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1490" y="264068"/>
            <a:ext cx="6872278" cy="428628"/>
          </a:xfrm>
        </p:spPr>
        <p:txBody>
          <a:bodyPr>
            <a:noAutofit/>
          </a:bodyPr>
          <a:lstStyle>
            <a:lvl1pPr algn="l">
              <a:defRPr sz="2400" b="1" baseline="0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11480" y="758362"/>
            <a:ext cx="8229600" cy="5170968"/>
          </a:xfrm>
        </p:spPr>
        <p:txBody>
          <a:bodyPr/>
          <a:lstStyle>
            <a:lvl1pPr marL="209550" indent="-209550" algn="l" defTabSz="806450">
              <a:lnSpc>
                <a:spcPct val="140000"/>
              </a:lnSpc>
              <a:buClr>
                <a:schemeClr val="tx1">
                  <a:lumMod val="85000"/>
                  <a:lumOff val="15000"/>
                </a:schemeClr>
              </a:buClr>
              <a:buSzPct val="75000"/>
              <a:buFont typeface="Wingdings" pitchFamily="2" charset="2"/>
              <a:buChar char="n"/>
              <a:defRPr sz="1800" b="1"/>
            </a:lvl1pPr>
            <a:lvl2pPr marL="388938" indent="-160338" algn="l" defTabSz="806450">
              <a:lnSpc>
                <a:spcPct val="140000"/>
              </a:lnSpc>
              <a:buClr>
                <a:schemeClr val="tx1">
                  <a:lumMod val="85000"/>
                  <a:lumOff val="15000"/>
                </a:schemeClr>
              </a:buClr>
              <a:buSzPct val="100000"/>
              <a:buFontTx/>
              <a:buChar char="•"/>
              <a:defRPr sz="1600" b="1"/>
            </a:lvl2pPr>
            <a:lvl3pPr>
              <a:defRPr sz="1600"/>
            </a:lvl3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7665AD10-8822-4F8B-9599-1639D22AE0D9}"/>
              </a:ext>
            </a:extLst>
          </p:cNvPr>
          <p:cNvSpPr txBox="1"/>
          <p:nvPr userDrawn="1"/>
        </p:nvSpPr>
        <p:spPr>
          <a:xfrm>
            <a:off x="6776566" y="6525344"/>
            <a:ext cx="22599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78EC74D-A98E-4D76-82E8-66E486721528}" type="slidenum">
              <a:rPr lang="ko-KR" altLang="en-US" sz="11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pPr algn="r"/>
              <a:t>‹#›</a:t>
            </a:fld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="" xmlns:a16="http://schemas.microsoft.com/office/drawing/2014/main" id="{664664D8-18FA-43E9-96E3-043628EF8839}"/>
              </a:ext>
            </a:extLst>
          </p:cNvPr>
          <p:cNvCxnSpPr>
            <a:cxnSpLocks/>
          </p:cNvCxnSpPr>
          <p:nvPr userDrawn="1"/>
        </p:nvCxnSpPr>
        <p:spPr>
          <a:xfrm>
            <a:off x="223838" y="692696"/>
            <a:ext cx="8697221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래픽 10">
            <a:extLst>
              <a:ext uri="{FF2B5EF4-FFF2-40B4-BE49-F238E27FC236}">
                <a16:creationId xmlns="" xmlns:a16="http://schemas.microsoft.com/office/drawing/2014/main" id="{FF973D3D-94E3-4EC1-BF7B-FE069BC0DC3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6136" y="6237311"/>
            <a:ext cx="364270" cy="462997"/>
          </a:xfrm>
          <a:prstGeom prst="rect">
            <a:avLst/>
          </a:prstGeom>
        </p:spPr>
      </p:pic>
      <p:pic>
        <p:nvPicPr>
          <p:cNvPr id="12" name="Picture 6">
            <a:extLst>
              <a:ext uri="{FF2B5EF4-FFF2-40B4-BE49-F238E27FC236}">
                <a16:creationId xmlns="" xmlns:a16="http://schemas.microsoft.com/office/drawing/2014/main" id="{61234E1D-BAF2-4EA9-9E84-AB48D23606D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129620" y="6589397"/>
            <a:ext cx="1172554" cy="116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11353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F2BE74C4-BA94-43F2-BBA4-4A8CD44A3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FC313-D3AF-462E-961F-14BC7E96E6C0}" type="datetimeFigureOut">
              <a:rPr lang="ko-KR" altLang="en-US" smtClean="0"/>
              <a:t>2021-11-23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ECB529A9-9AED-461D-8FE1-221243082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0F1B8EEC-6E6F-4842-9656-3283D1AB2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68B2B-303F-49E6-A45E-364036C297C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7976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맑은고딕 </a:t>
            </a:r>
            <a:r>
              <a:rPr lang="en-US" altLang="ko-KR"/>
              <a:t>18pts / Arial 18pts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7C06D48-56E4-4E78-A7B9-A77416336D90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2615633" y="2491803"/>
            <a:ext cx="1143673" cy="2448272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모서리가 둥근 직사각형 52"/>
          <p:cNvSpPr/>
          <p:nvPr/>
        </p:nvSpPr>
        <p:spPr>
          <a:xfrm>
            <a:off x="6086963" y="1567837"/>
            <a:ext cx="675332" cy="498262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36000" tIns="0" rIns="36000" bIns="0" rtlCol="0" anchor="ctr" anchorCtr="0">
            <a:noAutofit/>
          </a:bodyPr>
          <a:lstStyle/>
          <a:p>
            <a:pPr lvl="0" algn="ctr" latinLnBrk="0">
              <a:lnSpc>
                <a:spcPts val="800"/>
              </a:lnSpc>
            </a:pPr>
            <a:r>
              <a:rPr lang="ko-KR" altLang="en-US" sz="700" spc="-60" dirty="0" err="1" smtClean="0">
                <a:solidFill>
                  <a:srgbClr val="000000"/>
                </a:solidFill>
                <a:latin typeface="맑은 고딕" panose="020B0503020000020004" pitchFamily="50" charset="-127"/>
              </a:rPr>
              <a:t>뷰테이블</a:t>
            </a:r>
            <a:r>
              <a:rPr lang="ko-KR" altLang="en-US" sz="700" spc="-6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 조회</a:t>
            </a:r>
            <a:endParaRPr lang="en-US" altLang="ko-KR" sz="700" spc="-60" dirty="0" smtClean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lvl="0" algn="ctr" latinLnBrk="0">
              <a:lnSpc>
                <a:spcPts val="800"/>
              </a:lnSpc>
            </a:pPr>
            <a:r>
              <a:rPr lang="en-US" altLang="ko-KR" sz="700" spc="-6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(</a:t>
            </a:r>
            <a:r>
              <a:rPr lang="en-US" altLang="ko-KR" sz="700" spc="-60" dirty="0" err="1" smtClean="0">
                <a:solidFill>
                  <a:srgbClr val="000000"/>
                </a:solidFill>
                <a:latin typeface="맑은 고딕" panose="020B0503020000020004" pitchFamily="50" charset="-127"/>
              </a:rPr>
              <a:t>v_empmng</a:t>
            </a:r>
            <a:r>
              <a:rPr lang="en-US" altLang="ko-KR" sz="700" spc="-6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)</a:t>
            </a:r>
            <a:endParaRPr lang="ko-KR" altLang="en-US" sz="700" spc="-60" dirty="0">
              <a:solidFill>
                <a:srgbClr val="00000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="" xmlns:a16="http://schemas.microsoft.com/office/drawing/2014/main" id="{5E698027-6147-4A63-A467-663404635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뷰가드</a:t>
            </a:r>
            <a:r>
              <a:rPr lang="ko-KR" altLang="en-US" dirty="0"/>
              <a:t> </a:t>
            </a:r>
            <a:r>
              <a:rPr lang="ko-KR" altLang="en-US" dirty="0" err="1" smtClean="0"/>
              <a:t>푸시서버</a:t>
            </a:r>
            <a:r>
              <a:rPr lang="ko-KR" altLang="en-US" dirty="0" smtClean="0"/>
              <a:t> </a:t>
            </a:r>
            <a:r>
              <a:rPr lang="ko-KR" altLang="en-US" dirty="0"/>
              <a:t>인터페이스 </a:t>
            </a:r>
            <a:r>
              <a:rPr lang="ko-KR" altLang="en-US" dirty="0" smtClean="0"/>
              <a:t>구성도 </a:t>
            </a:r>
            <a:r>
              <a:rPr lang="en-US" altLang="ko-KR" dirty="0" smtClean="0"/>
              <a:t>(As-Is)</a:t>
            </a:r>
            <a:endParaRPr lang="ko-KR" altLang="en-US" dirty="0"/>
          </a:p>
        </p:txBody>
      </p:sp>
      <p:cxnSp>
        <p:nvCxnSpPr>
          <p:cNvPr id="83" name="직선 화살표 연결선 82">
            <a:extLst>
              <a:ext uri="{FF2B5EF4-FFF2-40B4-BE49-F238E27FC236}">
                <a16:creationId xmlns="" xmlns:a16="http://schemas.microsoft.com/office/drawing/2014/main" id="{0A87EC5A-FDF2-4EE3-A886-B3E664308455}"/>
              </a:ext>
            </a:extLst>
          </p:cNvPr>
          <p:cNvCxnSpPr>
            <a:cxnSpLocks/>
          </p:cNvCxnSpPr>
          <p:nvPr/>
        </p:nvCxnSpPr>
        <p:spPr>
          <a:xfrm flipV="1">
            <a:off x="3579113" y="1856544"/>
            <a:ext cx="2577063" cy="12679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="" xmlns:a16="http://schemas.microsoft.com/office/drawing/2014/main" id="{FE921C94-FF29-49D4-BA48-011FE4565358}"/>
              </a:ext>
            </a:extLst>
          </p:cNvPr>
          <p:cNvCxnSpPr>
            <a:cxnSpLocks/>
          </p:cNvCxnSpPr>
          <p:nvPr/>
        </p:nvCxnSpPr>
        <p:spPr>
          <a:xfrm flipV="1">
            <a:off x="3568046" y="1751875"/>
            <a:ext cx="2588130" cy="358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="" xmlns:a16="http://schemas.microsoft.com/office/drawing/2014/main" id="{CED05492-B1AD-4432-A226-DDC6F6C628CD}"/>
              </a:ext>
            </a:extLst>
          </p:cNvPr>
          <p:cNvSpPr txBox="1"/>
          <p:nvPr/>
        </p:nvSpPr>
        <p:spPr>
          <a:xfrm>
            <a:off x="1501283" y="1792870"/>
            <a:ext cx="1170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dirty="0" smtClean="0">
                <a:latin typeface="+mn-ea"/>
                <a:ea typeface="+mn-ea"/>
              </a:rPr>
              <a:t>1. </a:t>
            </a:r>
            <a:r>
              <a:rPr lang="ko-KR" altLang="en-US" sz="900" b="1" dirty="0" smtClean="0">
                <a:latin typeface="+mn-ea"/>
                <a:ea typeface="+mn-ea"/>
              </a:rPr>
              <a:t>이벤트신호 전송</a:t>
            </a:r>
            <a:endParaRPr lang="en-US" altLang="ko-KR" sz="900" b="1" dirty="0" smtClean="0">
              <a:latin typeface="+mn-ea"/>
              <a:ea typeface="+mn-ea"/>
            </a:endParaRPr>
          </a:p>
          <a:p>
            <a:pPr algn="ctr"/>
            <a:r>
              <a:rPr lang="en-US" altLang="ko-KR" sz="900" b="1" dirty="0" smtClean="0">
                <a:latin typeface="+mn-ea"/>
                <a:ea typeface="+mn-ea"/>
              </a:rPr>
              <a:t>(mac</a:t>
            </a:r>
            <a:r>
              <a:rPr lang="ko-KR" altLang="en-US" sz="900" b="1" dirty="0" smtClean="0">
                <a:latin typeface="+mn-ea"/>
                <a:ea typeface="+mn-ea"/>
              </a:rPr>
              <a:t>기준</a:t>
            </a:r>
            <a:r>
              <a:rPr lang="en-US" altLang="ko-KR" sz="900" b="1" dirty="0" smtClean="0">
                <a:latin typeface="+mn-ea"/>
                <a:ea typeface="+mn-ea"/>
              </a:rPr>
              <a:t>)</a:t>
            </a:r>
            <a:endParaRPr lang="en-US" altLang="ko-KR" sz="900" b="1" dirty="0">
              <a:latin typeface="+mn-ea"/>
              <a:ea typeface="+mn-ea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="" xmlns:a16="http://schemas.microsoft.com/office/drawing/2014/main" id="{E9E304E7-C449-450E-8E2A-F6F689673BDA}"/>
              </a:ext>
            </a:extLst>
          </p:cNvPr>
          <p:cNvSpPr txBox="1"/>
          <p:nvPr/>
        </p:nvSpPr>
        <p:spPr>
          <a:xfrm>
            <a:off x="5993011" y="2549239"/>
            <a:ext cx="209384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b="1" dirty="0" err="1" smtClean="0">
                <a:latin typeface="+mn-ea"/>
                <a:ea typeface="+mn-ea"/>
              </a:rPr>
              <a:t>뷰테이블이</a:t>
            </a:r>
            <a:r>
              <a:rPr lang="ko-KR" altLang="en-US" sz="900" b="1" dirty="0" smtClean="0">
                <a:latin typeface="+mn-ea"/>
                <a:ea typeface="+mn-ea"/>
              </a:rPr>
              <a:t> 참조하는 테이블</a:t>
            </a:r>
            <a:r>
              <a:rPr lang="en-US" altLang="ko-KR" sz="900" b="1" dirty="0" smtClean="0">
                <a:latin typeface="+mn-ea"/>
                <a:ea typeface="+mn-ea"/>
              </a:rPr>
              <a:t>(VG DB)</a:t>
            </a:r>
            <a:endParaRPr lang="en-US" altLang="ko-KR" sz="900" b="1" dirty="0">
              <a:latin typeface="+mn-ea"/>
              <a:ea typeface="+mn-ea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="" xmlns:a16="http://schemas.microsoft.com/office/drawing/2014/main" id="{4C539418-E598-4839-94D4-43DB41FDE893}"/>
              </a:ext>
            </a:extLst>
          </p:cNvPr>
          <p:cNvSpPr txBox="1"/>
          <p:nvPr/>
        </p:nvSpPr>
        <p:spPr>
          <a:xfrm>
            <a:off x="643132" y="1983704"/>
            <a:ext cx="5693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b="1" dirty="0" smtClean="0">
                <a:latin typeface="+mn-ea"/>
                <a:ea typeface="+mn-ea"/>
              </a:rPr>
              <a:t>녹화기</a:t>
            </a:r>
            <a:endParaRPr lang="en-US" altLang="ko-KR" sz="1000" b="1" dirty="0">
              <a:latin typeface="+mn-ea"/>
              <a:ea typeface="+mn-ea"/>
            </a:endParaRPr>
          </a:p>
        </p:txBody>
      </p:sp>
      <p:pic>
        <p:nvPicPr>
          <p:cNvPr id="38" name="Picture 4" descr="http://www.rw-designer.com/icon-image/7507-128x128x32.png">
            <a:extLst>
              <a:ext uri="{FF2B5EF4-FFF2-40B4-BE49-F238E27FC236}">
                <a16:creationId xmlns="" xmlns:a16="http://schemas.microsoft.com/office/drawing/2014/main" id="{1729FE3B-1A27-4579-90FA-4F68A4149A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941" y="1451598"/>
            <a:ext cx="731777" cy="73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Picture 4" descr="http://www.rw-designer.com/icon-image/7507-128x128x32.png">
            <a:extLst>
              <a:ext uri="{FF2B5EF4-FFF2-40B4-BE49-F238E27FC236}">
                <a16:creationId xmlns="" xmlns:a16="http://schemas.microsoft.com/office/drawing/2014/main" id="{3AB8A6CA-9D22-4B7F-A8FD-850641659E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5668" y="1442267"/>
            <a:ext cx="731777" cy="73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E9446D4B-658B-4C47-834F-41FE4CC968B7}"/>
              </a:ext>
            </a:extLst>
          </p:cNvPr>
          <p:cNvSpPr txBox="1"/>
          <p:nvPr/>
        </p:nvSpPr>
        <p:spPr>
          <a:xfrm>
            <a:off x="2812664" y="2160231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b="1" dirty="0" err="1" smtClean="0">
                <a:latin typeface="+mn-ea"/>
                <a:ea typeface="+mn-ea"/>
              </a:rPr>
              <a:t>푸시</a:t>
            </a:r>
            <a:r>
              <a:rPr lang="ko-KR" altLang="en-US" sz="1000" b="1" dirty="0" smtClean="0">
                <a:latin typeface="+mn-ea"/>
                <a:ea typeface="+mn-ea"/>
              </a:rPr>
              <a:t> </a:t>
            </a:r>
            <a:r>
              <a:rPr lang="ko-KR" altLang="en-US" sz="1000" b="1" dirty="0">
                <a:latin typeface="+mn-ea"/>
                <a:ea typeface="+mn-ea"/>
              </a:rPr>
              <a:t>서버</a:t>
            </a:r>
            <a:endParaRPr lang="en-US" altLang="ko-KR" sz="1000" b="1" dirty="0">
              <a:latin typeface="+mn-ea"/>
              <a:ea typeface="+mn-ea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1AFCCAC3-86F8-40B0-B13E-F3102F35A1C1}"/>
              </a:ext>
            </a:extLst>
          </p:cNvPr>
          <p:cNvSpPr txBox="1"/>
          <p:nvPr/>
        </p:nvSpPr>
        <p:spPr>
          <a:xfrm>
            <a:off x="6458372" y="2154648"/>
            <a:ext cx="10486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b="1" dirty="0" err="1" smtClean="0">
                <a:latin typeface="+mn-ea"/>
                <a:ea typeface="+mn-ea"/>
              </a:rPr>
              <a:t>뷰가드</a:t>
            </a:r>
            <a:r>
              <a:rPr lang="en-US" altLang="ko-KR" sz="1000" b="1" dirty="0" smtClean="0">
                <a:latin typeface="+mn-ea"/>
                <a:ea typeface="+mn-ea"/>
              </a:rPr>
              <a:t>DB</a:t>
            </a:r>
            <a:r>
              <a:rPr lang="ko-KR" altLang="en-US" sz="1000" b="1" dirty="0" smtClean="0">
                <a:latin typeface="+mn-ea"/>
                <a:ea typeface="+mn-ea"/>
              </a:rPr>
              <a:t> </a:t>
            </a:r>
            <a:r>
              <a:rPr lang="ko-KR" altLang="en-US" sz="1000" b="1" dirty="0">
                <a:latin typeface="+mn-ea"/>
                <a:ea typeface="+mn-ea"/>
              </a:rPr>
              <a:t>서버</a:t>
            </a:r>
            <a:endParaRPr lang="en-US" altLang="ko-KR" sz="1000" b="1" dirty="0">
              <a:latin typeface="+mn-ea"/>
              <a:ea typeface="+mn-ea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="" xmlns:a16="http://schemas.microsoft.com/office/drawing/2014/main" id="{3B1C8C8D-B73D-4A84-9BBE-316F1B2A1F16}"/>
              </a:ext>
            </a:extLst>
          </p:cNvPr>
          <p:cNvCxnSpPr/>
          <p:nvPr/>
        </p:nvCxnSpPr>
        <p:spPr>
          <a:xfrm flipH="1">
            <a:off x="3169538" y="2399276"/>
            <a:ext cx="114" cy="281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그림 77" descr="111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4470" y="1642824"/>
            <a:ext cx="1104045" cy="3306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4" name="직선 화살표 연결선 43">
            <a:extLst>
              <a:ext uri="{FF2B5EF4-FFF2-40B4-BE49-F238E27FC236}">
                <a16:creationId xmlns="" xmlns:a16="http://schemas.microsoft.com/office/drawing/2014/main" id="{3B1C8C8D-B73D-4A84-9BBE-316F1B2A1F16}"/>
              </a:ext>
            </a:extLst>
          </p:cNvPr>
          <p:cNvCxnSpPr/>
          <p:nvPr/>
        </p:nvCxnSpPr>
        <p:spPr>
          <a:xfrm flipV="1">
            <a:off x="1549893" y="1765491"/>
            <a:ext cx="1294048" cy="20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CED05492-B1AD-4432-A226-DDC6F6C628CD}"/>
              </a:ext>
            </a:extLst>
          </p:cNvPr>
          <p:cNvSpPr txBox="1"/>
          <p:nvPr/>
        </p:nvSpPr>
        <p:spPr>
          <a:xfrm>
            <a:off x="3412646" y="1537396"/>
            <a:ext cx="26783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 smtClean="0">
                <a:solidFill>
                  <a:srgbClr val="FF0000"/>
                </a:solidFill>
                <a:latin typeface="+mn-ea"/>
                <a:ea typeface="+mn-ea"/>
              </a:rPr>
              <a:t>2. Mac</a:t>
            </a:r>
            <a:r>
              <a:rPr lang="ko-KR" altLang="en-US" sz="900" b="1" dirty="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r>
              <a:rPr lang="ko-KR" altLang="en-US" sz="900" b="1" dirty="0" smtClean="0">
                <a:solidFill>
                  <a:srgbClr val="FF0000"/>
                </a:solidFill>
                <a:latin typeface="+mn-ea"/>
                <a:ea typeface="+mn-ea"/>
              </a:rPr>
              <a:t>기준 사용자정보 요청</a:t>
            </a:r>
            <a:r>
              <a:rPr lang="en-US" altLang="ko-KR" sz="900" b="1" dirty="0" smtClean="0">
                <a:solidFill>
                  <a:srgbClr val="FF0000"/>
                </a:solidFill>
                <a:latin typeface="+mn-ea"/>
                <a:ea typeface="+mn-ea"/>
              </a:rPr>
              <a:t>(DB2DB)</a:t>
            </a:r>
            <a:endParaRPr lang="en-US" altLang="ko-KR" sz="9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="" xmlns:a16="http://schemas.microsoft.com/office/drawing/2014/main" id="{CED05492-B1AD-4432-A226-DDC6F6C628CD}"/>
              </a:ext>
            </a:extLst>
          </p:cNvPr>
          <p:cNvSpPr txBox="1"/>
          <p:nvPr/>
        </p:nvSpPr>
        <p:spPr>
          <a:xfrm>
            <a:off x="3401362" y="1880541"/>
            <a:ext cx="26783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 smtClean="0">
                <a:solidFill>
                  <a:srgbClr val="FF0000"/>
                </a:solidFill>
                <a:latin typeface="+mn-ea"/>
                <a:ea typeface="+mn-ea"/>
              </a:rPr>
              <a:t>3. </a:t>
            </a:r>
            <a:r>
              <a:rPr lang="ko-KR" altLang="en-US" sz="900" b="1" dirty="0" smtClean="0">
                <a:solidFill>
                  <a:srgbClr val="FF0000"/>
                </a:solidFill>
                <a:latin typeface="+mn-ea"/>
                <a:ea typeface="+mn-ea"/>
              </a:rPr>
              <a:t>사용자정보 리턴</a:t>
            </a:r>
            <a:r>
              <a:rPr lang="en-US" altLang="ko-KR" sz="900" b="1" dirty="0" smtClean="0">
                <a:solidFill>
                  <a:srgbClr val="FF0000"/>
                </a:solidFill>
                <a:latin typeface="+mn-ea"/>
                <a:ea typeface="+mn-ea"/>
              </a:rPr>
              <a:t>(DB2DB)</a:t>
            </a:r>
            <a:endParaRPr lang="en-US" altLang="ko-KR" sz="9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grpSp>
        <p:nvGrpSpPr>
          <p:cNvPr id="54" name="그룹 53"/>
          <p:cNvGrpSpPr/>
          <p:nvPr/>
        </p:nvGrpSpPr>
        <p:grpSpPr>
          <a:xfrm>
            <a:off x="2932677" y="3241753"/>
            <a:ext cx="502328" cy="490185"/>
            <a:chOff x="7709726" y="5133638"/>
            <a:chExt cx="1146782" cy="1102318"/>
          </a:xfrm>
        </p:grpSpPr>
        <p:pic>
          <p:nvPicPr>
            <p:cNvPr id="55" name="그림 5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888336" y="5133638"/>
              <a:ext cx="723900" cy="685799"/>
            </a:xfrm>
            <a:prstGeom prst="rect">
              <a:avLst/>
            </a:prstGeom>
            <a:effectLst>
              <a:outerShdw blurRad="50800" dist="50800" dir="5400000" algn="ctr" rotWithShape="0">
                <a:srgbClr val="000000">
                  <a:alpha val="0"/>
                </a:srgbClr>
              </a:outerShdw>
            </a:effectLst>
          </p:spPr>
        </p:pic>
        <p:sp>
          <p:nvSpPr>
            <p:cNvPr id="56" name="TextBox 55"/>
            <p:cNvSpPr txBox="1"/>
            <p:nvPr/>
          </p:nvSpPr>
          <p:spPr>
            <a:xfrm>
              <a:off x="7709726" y="5751470"/>
              <a:ext cx="1146782" cy="484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b="1" smtClean="0">
                  <a:latin typeface="+mn-ea"/>
                  <a:ea typeface="+mn-ea"/>
                </a:rPr>
                <a:t>고객폰</a:t>
              </a:r>
              <a:endParaRPr lang="ko-KR" altLang="en-US" sz="800" b="1" dirty="0">
                <a:latin typeface="+mn-ea"/>
                <a:ea typeface="+mn-ea"/>
              </a:endParaRPr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="" xmlns:a16="http://schemas.microsoft.com/office/drawing/2014/main" id="{CED05492-B1AD-4432-A226-DDC6F6C628CD}"/>
              </a:ext>
            </a:extLst>
          </p:cNvPr>
          <p:cNvSpPr txBox="1"/>
          <p:nvPr/>
        </p:nvSpPr>
        <p:spPr>
          <a:xfrm>
            <a:off x="3511748" y="3354213"/>
            <a:ext cx="8242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dirty="0" smtClean="0">
                <a:latin typeface="+mn-ea"/>
                <a:ea typeface="+mn-ea"/>
              </a:rPr>
              <a:t>4. </a:t>
            </a:r>
            <a:r>
              <a:rPr lang="ko-KR" altLang="en-US" sz="900" b="1" dirty="0" err="1" smtClean="0">
                <a:latin typeface="+mn-ea"/>
                <a:ea typeface="+mn-ea"/>
              </a:rPr>
              <a:t>푸시</a:t>
            </a:r>
            <a:r>
              <a:rPr lang="ko-KR" altLang="en-US" sz="900" b="1" dirty="0" smtClean="0">
                <a:latin typeface="+mn-ea"/>
                <a:ea typeface="+mn-ea"/>
              </a:rPr>
              <a:t> 발송</a:t>
            </a:r>
            <a:endParaRPr lang="en-US" altLang="ko-KR" sz="900" b="1" dirty="0" smtClean="0">
              <a:latin typeface="+mn-ea"/>
              <a:ea typeface="+mn-ea"/>
            </a:endParaRPr>
          </a:p>
        </p:txBody>
      </p:sp>
      <p:sp>
        <p:nvSpPr>
          <p:cNvPr id="60" name="모서리가 둥근 직사각형 59"/>
          <p:cNvSpPr/>
          <p:nvPr/>
        </p:nvSpPr>
        <p:spPr>
          <a:xfrm>
            <a:off x="2846253" y="2695277"/>
            <a:ext cx="675332" cy="329935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36000" tIns="0" rIns="36000" bIns="0" rtlCol="0" anchor="ctr" anchorCtr="0">
            <a:noAutofit/>
          </a:bodyPr>
          <a:lstStyle/>
          <a:p>
            <a:pPr lvl="0" algn="ctr" latinLnBrk="0">
              <a:lnSpc>
                <a:spcPts val="800"/>
              </a:lnSpc>
            </a:pPr>
            <a:r>
              <a:rPr lang="en-US" altLang="ko-KR" sz="700" spc="-6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Queue</a:t>
            </a:r>
            <a:r>
              <a:rPr lang="ko-KR" altLang="en-US" sz="700" spc="-6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테이블</a:t>
            </a:r>
            <a:endParaRPr lang="en-US" altLang="ko-KR" sz="700" spc="-60" dirty="0" smtClean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lvl="0" algn="ctr" latinLnBrk="0">
              <a:lnSpc>
                <a:spcPts val="800"/>
              </a:lnSpc>
            </a:pPr>
            <a:r>
              <a:rPr lang="en-US" altLang="ko-KR" sz="700" spc="-6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insert</a:t>
            </a:r>
            <a:endParaRPr lang="ko-KR" altLang="en-US" sz="700" spc="-60" dirty="0">
              <a:solidFill>
                <a:srgbClr val="00000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2843808" y="3882852"/>
            <a:ext cx="675332" cy="311821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36000" tIns="0" rIns="36000" bIns="0" rtlCol="0" anchor="ctr" anchorCtr="0">
            <a:noAutofit/>
          </a:bodyPr>
          <a:lstStyle/>
          <a:p>
            <a:pPr lvl="0" algn="ctr" latinLnBrk="0">
              <a:lnSpc>
                <a:spcPts val="800"/>
              </a:lnSpc>
            </a:pPr>
            <a:r>
              <a:rPr lang="en-US" altLang="ko-KR" sz="700" spc="-6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History</a:t>
            </a:r>
            <a:r>
              <a:rPr lang="ko-KR" altLang="en-US" sz="700" spc="-6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테이블</a:t>
            </a:r>
            <a:endParaRPr lang="en-US" altLang="ko-KR" sz="700" spc="-60" dirty="0" smtClean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lvl="0" algn="ctr" latinLnBrk="0">
              <a:lnSpc>
                <a:spcPts val="800"/>
              </a:lnSpc>
            </a:pPr>
            <a:r>
              <a:rPr lang="en-US" altLang="ko-KR" sz="700" spc="-6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insert</a:t>
            </a:r>
            <a:endParaRPr lang="ko-KR" altLang="en-US" sz="700" spc="-60" dirty="0">
              <a:solidFill>
                <a:srgbClr val="00000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64" name="모서리가 둥근 직사각형 63"/>
          <p:cNvSpPr/>
          <p:nvPr/>
        </p:nvSpPr>
        <p:spPr>
          <a:xfrm>
            <a:off x="2849804" y="4413323"/>
            <a:ext cx="675332" cy="311821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36000" tIns="0" rIns="36000" bIns="0" rtlCol="0" anchor="ctr" anchorCtr="0">
            <a:noAutofit/>
          </a:bodyPr>
          <a:lstStyle/>
          <a:p>
            <a:pPr lvl="0" algn="ctr" latinLnBrk="0">
              <a:lnSpc>
                <a:spcPts val="800"/>
              </a:lnSpc>
            </a:pPr>
            <a:r>
              <a:rPr lang="en-US" altLang="ko-KR" sz="700" spc="-6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Queue</a:t>
            </a:r>
            <a:r>
              <a:rPr lang="ko-KR" altLang="en-US" sz="700" spc="-6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테이블</a:t>
            </a:r>
            <a:endParaRPr lang="en-US" altLang="ko-KR" sz="700" spc="-60" dirty="0" smtClean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lvl="0" algn="ctr" latinLnBrk="0">
              <a:lnSpc>
                <a:spcPts val="800"/>
              </a:lnSpc>
            </a:pPr>
            <a:r>
              <a:rPr lang="en-US" altLang="ko-KR" sz="700" spc="-6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delete</a:t>
            </a:r>
            <a:endParaRPr lang="ko-KR" altLang="en-US" sz="700" spc="-60" dirty="0">
              <a:solidFill>
                <a:srgbClr val="000000"/>
              </a:solidFill>
              <a:latin typeface="맑은 고딕" panose="020B0503020000020004" pitchFamily="50" charset="-127"/>
            </a:endParaRPr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="" xmlns:a16="http://schemas.microsoft.com/office/drawing/2014/main" id="{3B1C8C8D-B73D-4A84-9BBE-316F1B2A1F16}"/>
              </a:ext>
            </a:extLst>
          </p:cNvPr>
          <p:cNvCxnSpPr/>
          <p:nvPr/>
        </p:nvCxnSpPr>
        <p:spPr>
          <a:xfrm>
            <a:off x="3179018" y="4214557"/>
            <a:ext cx="913" cy="179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="" xmlns:a16="http://schemas.microsoft.com/office/drawing/2014/main" id="{3B1C8C8D-B73D-4A84-9BBE-316F1B2A1F16}"/>
              </a:ext>
            </a:extLst>
          </p:cNvPr>
          <p:cNvCxnSpPr/>
          <p:nvPr/>
        </p:nvCxnSpPr>
        <p:spPr>
          <a:xfrm>
            <a:off x="3168519" y="3023256"/>
            <a:ext cx="913" cy="179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="" xmlns:a16="http://schemas.microsoft.com/office/drawing/2014/main" id="{3B1C8C8D-B73D-4A84-9BBE-316F1B2A1F16}"/>
              </a:ext>
            </a:extLst>
          </p:cNvPr>
          <p:cNvCxnSpPr/>
          <p:nvPr/>
        </p:nvCxnSpPr>
        <p:spPr>
          <a:xfrm>
            <a:off x="3165755" y="3707892"/>
            <a:ext cx="913" cy="179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3" name="표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7122848"/>
              </p:ext>
            </p:extLst>
          </p:nvPr>
        </p:nvGraphicFramePr>
        <p:xfrm>
          <a:off x="6098247" y="2784974"/>
          <a:ext cx="1944216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112"/>
                <a:gridCol w="936104"/>
              </a:tblGrid>
              <a:tr h="15064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 err="1" smtClean="0"/>
                        <a:t>테이블명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 smtClean="0"/>
                        <a:t>비고</a:t>
                      </a:r>
                      <a:endParaRPr lang="ko-KR" altLang="en-US" sz="6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err="1" smtClean="0"/>
                        <a:t>Z_member_tonghap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/>
                        <a:t>마스터고객정보</a:t>
                      </a:r>
                      <a:endParaRPr lang="ko-KR" altLang="en-US" sz="6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err="1" smtClean="0"/>
                        <a:t>Z_member_sub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/>
                        <a:t>서버고객정보</a:t>
                      </a:r>
                      <a:endParaRPr lang="ko-KR" altLang="en-US" sz="6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err="1" smtClean="0"/>
                        <a:t>Z_member_alarm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err="1" smtClean="0"/>
                        <a:t>알람세팅정보</a:t>
                      </a:r>
                      <a:endParaRPr lang="ko-KR" altLang="en-US" sz="6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err="1" smtClean="0"/>
                        <a:t>Y_dvrlist_tonghap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/>
                        <a:t>마스터장비정보</a:t>
                      </a:r>
                      <a:endParaRPr lang="ko-KR" altLang="en-US" sz="6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err="1" smtClean="0"/>
                        <a:t>Y_dvrlist_sub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/>
                        <a:t>서브장비정보</a:t>
                      </a:r>
                      <a:endParaRPr lang="ko-KR" altLang="en-US" sz="6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err="1" smtClean="0"/>
                        <a:t>commoncode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/>
                        <a:t>공통코드</a:t>
                      </a:r>
                      <a:endParaRPr lang="ko-KR" altLang="en-US" sz="6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err="1" smtClean="0"/>
                        <a:t>fn_isAlarmEnabled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err="1" smtClean="0"/>
                        <a:t>알람여부</a:t>
                      </a:r>
                      <a:r>
                        <a:rPr lang="ko-KR" altLang="en-US" sz="600" dirty="0" smtClean="0"/>
                        <a:t> </a:t>
                      </a:r>
                      <a:r>
                        <a:rPr lang="en-US" altLang="ko-KR" sz="600" dirty="0" smtClean="0"/>
                        <a:t>function</a:t>
                      </a:r>
                      <a:endParaRPr lang="ko-KR" altLang="en-US" sz="6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6" name="직선 화살표 연결선 75">
            <a:extLst>
              <a:ext uri="{FF2B5EF4-FFF2-40B4-BE49-F238E27FC236}">
                <a16:creationId xmlns="" xmlns:a16="http://schemas.microsoft.com/office/drawing/2014/main" id="{3B1C8C8D-B73D-4A84-9BBE-316F1B2A1F16}"/>
              </a:ext>
            </a:extLst>
          </p:cNvPr>
          <p:cNvCxnSpPr/>
          <p:nvPr/>
        </p:nvCxnSpPr>
        <p:spPr>
          <a:xfrm flipH="1">
            <a:off x="6424629" y="2033082"/>
            <a:ext cx="6186" cy="516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="" xmlns:a16="http://schemas.microsoft.com/office/drawing/2014/main" id="{E9E304E7-C449-450E-8E2A-F6F689673BDA}"/>
              </a:ext>
            </a:extLst>
          </p:cNvPr>
          <p:cNvSpPr txBox="1"/>
          <p:nvPr/>
        </p:nvSpPr>
        <p:spPr>
          <a:xfrm>
            <a:off x="2832546" y="5797715"/>
            <a:ext cx="325441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dirty="0" smtClean="0">
                <a:solidFill>
                  <a:srgbClr val="FF0000"/>
                </a:solidFill>
                <a:latin typeface="+mn-ea"/>
                <a:ea typeface="+mn-ea"/>
              </a:rPr>
              <a:t>2,3 </a:t>
            </a:r>
            <a:r>
              <a:rPr lang="ko-KR" altLang="en-US" sz="900" b="1" dirty="0" smtClean="0">
                <a:solidFill>
                  <a:srgbClr val="FF0000"/>
                </a:solidFill>
                <a:latin typeface="+mn-ea"/>
                <a:ea typeface="+mn-ea"/>
              </a:rPr>
              <a:t>번 단계에서 </a:t>
            </a:r>
            <a:r>
              <a:rPr lang="ko-KR" altLang="en-US" sz="900" b="1" dirty="0" err="1" smtClean="0">
                <a:solidFill>
                  <a:srgbClr val="FF0000"/>
                </a:solidFill>
                <a:latin typeface="+mn-ea"/>
                <a:ea typeface="+mn-ea"/>
              </a:rPr>
              <a:t>뷰가드</a:t>
            </a:r>
            <a:r>
              <a:rPr lang="ko-KR" altLang="en-US" sz="900" b="1" dirty="0" smtClean="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r>
              <a:rPr lang="en-US" altLang="ko-KR" sz="900" b="1" dirty="0" smtClean="0">
                <a:solidFill>
                  <a:srgbClr val="FF0000"/>
                </a:solidFill>
                <a:latin typeface="+mn-ea"/>
                <a:ea typeface="+mn-ea"/>
              </a:rPr>
              <a:t>DB</a:t>
            </a:r>
            <a:r>
              <a:rPr lang="ko-KR" altLang="en-US" sz="900" b="1" dirty="0" smtClean="0">
                <a:solidFill>
                  <a:srgbClr val="FF0000"/>
                </a:solidFill>
                <a:latin typeface="+mn-ea"/>
                <a:ea typeface="+mn-ea"/>
              </a:rPr>
              <a:t>서버 부하가 증가할 것으로 예상</a:t>
            </a:r>
            <a:endParaRPr lang="en-US" altLang="ko-KR" sz="9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72180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/>
          <p:cNvSpPr/>
          <p:nvPr/>
        </p:nvSpPr>
        <p:spPr>
          <a:xfrm>
            <a:off x="6682656" y="1808154"/>
            <a:ext cx="2053317" cy="3046336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2615633" y="2491803"/>
            <a:ext cx="1143673" cy="2448272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모서리가 둥근 직사각형 52"/>
          <p:cNvSpPr/>
          <p:nvPr/>
        </p:nvSpPr>
        <p:spPr>
          <a:xfrm>
            <a:off x="3968676" y="1823095"/>
            <a:ext cx="675332" cy="498262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36000" tIns="0" rIns="36000" bIns="0" rtlCol="0" anchor="ctr" anchorCtr="0">
            <a:noAutofit/>
          </a:bodyPr>
          <a:lstStyle/>
          <a:p>
            <a:pPr lvl="0" algn="ctr" latinLnBrk="0">
              <a:lnSpc>
                <a:spcPts val="800"/>
              </a:lnSpc>
            </a:pPr>
            <a:r>
              <a:rPr lang="en-US" altLang="ko-KR" sz="700" spc="-6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Local</a:t>
            </a:r>
          </a:p>
          <a:p>
            <a:pPr lvl="0" algn="ctr" latinLnBrk="0">
              <a:lnSpc>
                <a:spcPts val="800"/>
              </a:lnSpc>
            </a:pPr>
            <a:r>
              <a:rPr lang="ko-KR" altLang="en-US" sz="700" spc="-60" dirty="0" err="1" smtClean="0">
                <a:solidFill>
                  <a:srgbClr val="000000"/>
                </a:solidFill>
                <a:latin typeface="맑은 고딕" panose="020B0503020000020004" pitchFamily="50" charset="-127"/>
              </a:rPr>
              <a:t>뷰테이블</a:t>
            </a:r>
            <a:r>
              <a:rPr lang="ko-KR" altLang="en-US" sz="700" spc="-6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 조회</a:t>
            </a:r>
            <a:endParaRPr lang="en-US" altLang="ko-KR" sz="700" spc="-60" dirty="0" smtClean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lvl="0" algn="ctr" latinLnBrk="0">
              <a:lnSpc>
                <a:spcPts val="800"/>
              </a:lnSpc>
            </a:pPr>
            <a:r>
              <a:rPr lang="en-US" altLang="ko-KR" sz="700" spc="-6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(</a:t>
            </a:r>
            <a:r>
              <a:rPr lang="en-US" altLang="ko-KR" sz="700" spc="-60" dirty="0" err="1" smtClean="0">
                <a:solidFill>
                  <a:srgbClr val="000000"/>
                </a:solidFill>
                <a:latin typeface="맑은 고딕" panose="020B0503020000020004" pitchFamily="50" charset="-127"/>
              </a:rPr>
              <a:t>v_empmng</a:t>
            </a:r>
            <a:r>
              <a:rPr lang="en-US" altLang="ko-KR" sz="700" spc="-6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)</a:t>
            </a:r>
            <a:endParaRPr lang="ko-KR" altLang="en-US" sz="700" spc="-60" dirty="0">
              <a:solidFill>
                <a:srgbClr val="00000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="" xmlns:a16="http://schemas.microsoft.com/office/drawing/2014/main" id="{5E698027-6147-4A63-A467-663404635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뷰가드</a:t>
            </a:r>
            <a:r>
              <a:rPr lang="ko-KR" altLang="en-US" dirty="0"/>
              <a:t> </a:t>
            </a:r>
            <a:r>
              <a:rPr lang="ko-KR" altLang="en-US" dirty="0" err="1" smtClean="0"/>
              <a:t>푸시서버</a:t>
            </a:r>
            <a:r>
              <a:rPr lang="ko-KR" altLang="en-US" dirty="0" smtClean="0"/>
              <a:t> </a:t>
            </a:r>
            <a:r>
              <a:rPr lang="ko-KR" altLang="en-US" dirty="0"/>
              <a:t>인터페이스 </a:t>
            </a:r>
            <a:r>
              <a:rPr lang="ko-KR" altLang="en-US" dirty="0" smtClean="0"/>
              <a:t>구성도 </a:t>
            </a:r>
            <a:r>
              <a:rPr lang="en-US" altLang="ko-KR" dirty="0" smtClean="0"/>
              <a:t>(To-Be)</a:t>
            </a:r>
            <a:endParaRPr lang="ko-KR" altLang="en-US" dirty="0"/>
          </a:p>
        </p:txBody>
      </p:sp>
      <p:sp>
        <p:nvSpPr>
          <p:cNvPr id="85" name="TextBox 84">
            <a:extLst>
              <a:ext uri="{FF2B5EF4-FFF2-40B4-BE49-F238E27FC236}">
                <a16:creationId xmlns="" xmlns:a16="http://schemas.microsoft.com/office/drawing/2014/main" id="{CED05492-B1AD-4432-A226-DDC6F6C628CD}"/>
              </a:ext>
            </a:extLst>
          </p:cNvPr>
          <p:cNvSpPr txBox="1"/>
          <p:nvPr/>
        </p:nvSpPr>
        <p:spPr>
          <a:xfrm>
            <a:off x="1501283" y="1792870"/>
            <a:ext cx="1170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dirty="0" smtClean="0">
                <a:latin typeface="+mn-ea"/>
                <a:ea typeface="+mn-ea"/>
              </a:rPr>
              <a:t>1. </a:t>
            </a:r>
            <a:r>
              <a:rPr lang="ko-KR" altLang="en-US" sz="900" b="1" dirty="0" smtClean="0">
                <a:latin typeface="+mn-ea"/>
                <a:ea typeface="+mn-ea"/>
              </a:rPr>
              <a:t>이벤트신호 전송</a:t>
            </a:r>
            <a:endParaRPr lang="en-US" altLang="ko-KR" sz="900" b="1" dirty="0" smtClean="0">
              <a:latin typeface="+mn-ea"/>
              <a:ea typeface="+mn-ea"/>
            </a:endParaRPr>
          </a:p>
          <a:p>
            <a:pPr algn="ctr"/>
            <a:r>
              <a:rPr lang="en-US" altLang="ko-KR" sz="900" b="1" dirty="0" smtClean="0">
                <a:latin typeface="+mn-ea"/>
                <a:ea typeface="+mn-ea"/>
              </a:rPr>
              <a:t>(mac</a:t>
            </a:r>
            <a:r>
              <a:rPr lang="ko-KR" altLang="en-US" sz="900" b="1" dirty="0" smtClean="0">
                <a:latin typeface="+mn-ea"/>
                <a:ea typeface="+mn-ea"/>
              </a:rPr>
              <a:t>기준</a:t>
            </a:r>
            <a:r>
              <a:rPr lang="en-US" altLang="ko-KR" sz="900" b="1" dirty="0" smtClean="0">
                <a:latin typeface="+mn-ea"/>
                <a:ea typeface="+mn-ea"/>
              </a:rPr>
              <a:t>)</a:t>
            </a:r>
            <a:endParaRPr lang="en-US" altLang="ko-KR" sz="900" b="1" dirty="0">
              <a:latin typeface="+mn-ea"/>
              <a:ea typeface="+mn-ea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="" xmlns:a16="http://schemas.microsoft.com/office/drawing/2014/main" id="{E9E304E7-C449-450E-8E2A-F6F689673BDA}"/>
              </a:ext>
            </a:extLst>
          </p:cNvPr>
          <p:cNvSpPr txBox="1"/>
          <p:nvPr/>
        </p:nvSpPr>
        <p:spPr>
          <a:xfrm>
            <a:off x="3851920" y="3065591"/>
            <a:ext cx="22429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b="1" dirty="0" err="1" smtClean="0">
                <a:latin typeface="+mn-ea"/>
                <a:ea typeface="+mn-ea"/>
              </a:rPr>
              <a:t>뷰테이블이</a:t>
            </a:r>
            <a:r>
              <a:rPr lang="ko-KR" altLang="en-US" sz="900" b="1" dirty="0" smtClean="0">
                <a:latin typeface="+mn-ea"/>
                <a:ea typeface="+mn-ea"/>
              </a:rPr>
              <a:t> 참조하는 테이블</a:t>
            </a:r>
            <a:r>
              <a:rPr lang="en-US" altLang="ko-KR" sz="900" b="1" dirty="0" smtClean="0">
                <a:latin typeface="+mn-ea"/>
                <a:ea typeface="+mn-ea"/>
              </a:rPr>
              <a:t>(PUSH DB)</a:t>
            </a:r>
            <a:endParaRPr lang="en-US" altLang="ko-KR" sz="900" b="1" dirty="0">
              <a:latin typeface="+mn-ea"/>
              <a:ea typeface="+mn-ea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="" xmlns:a16="http://schemas.microsoft.com/office/drawing/2014/main" id="{4C539418-E598-4839-94D4-43DB41FDE893}"/>
              </a:ext>
            </a:extLst>
          </p:cNvPr>
          <p:cNvSpPr txBox="1"/>
          <p:nvPr/>
        </p:nvSpPr>
        <p:spPr>
          <a:xfrm>
            <a:off x="643132" y="1983704"/>
            <a:ext cx="5693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b="1" dirty="0" smtClean="0">
                <a:latin typeface="+mn-ea"/>
                <a:ea typeface="+mn-ea"/>
              </a:rPr>
              <a:t>녹화기</a:t>
            </a:r>
            <a:endParaRPr lang="en-US" altLang="ko-KR" sz="1000" b="1" dirty="0">
              <a:latin typeface="+mn-ea"/>
              <a:ea typeface="+mn-ea"/>
            </a:endParaRPr>
          </a:p>
        </p:txBody>
      </p:sp>
      <p:pic>
        <p:nvPicPr>
          <p:cNvPr id="38" name="Picture 4" descr="http://www.rw-designer.com/icon-image/7507-128x128x32.png">
            <a:extLst>
              <a:ext uri="{FF2B5EF4-FFF2-40B4-BE49-F238E27FC236}">
                <a16:creationId xmlns="" xmlns:a16="http://schemas.microsoft.com/office/drawing/2014/main" id="{1729FE3B-1A27-4579-90FA-4F68A4149A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941" y="1451598"/>
            <a:ext cx="731777" cy="73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Picture 4" descr="http://www.rw-designer.com/icon-image/7507-128x128x32.png">
            <a:extLst>
              <a:ext uri="{FF2B5EF4-FFF2-40B4-BE49-F238E27FC236}">
                <a16:creationId xmlns="" xmlns:a16="http://schemas.microsoft.com/office/drawing/2014/main" id="{3AB8A6CA-9D22-4B7F-A8FD-850641659E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1932" y="1970001"/>
            <a:ext cx="731777" cy="73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E9446D4B-658B-4C47-834F-41FE4CC968B7}"/>
              </a:ext>
            </a:extLst>
          </p:cNvPr>
          <p:cNvSpPr txBox="1"/>
          <p:nvPr/>
        </p:nvSpPr>
        <p:spPr>
          <a:xfrm>
            <a:off x="2812664" y="2160231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b="1" dirty="0" err="1" smtClean="0">
                <a:latin typeface="+mn-ea"/>
                <a:ea typeface="+mn-ea"/>
              </a:rPr>
              <a:t>푸시</a:t>
            </a:r>
            <a:r>
              <a:rPr lang="ko-KR" altLang="en-US" sz="1000" b="1" dirty="0" smtClean="0">
                <a:latin typeface="+mn-ea"/>
                <a:ea typeface="+mn-ea"/>
              </a:rPr>
              <a:t> </a:t>
            </a:r>
            <a:r>
              <a:rPr lang="ko-KR" altLang="en-US" sz="1000" b="1" dirty="0">
                <a:latin typeface="+mn-ea"/>
                <a:ea typeface="+mn-ea"/>
              </a:rPr>
              <a:t>서버</a:t>
            </a:r>
            <a:endParaRPr lang="en-US" altLang="ko-KR" sz="1000" b="1" dirty="0">
              <a:latin typeface="+mn-ea"/>
              <a:ea typeface="+mn-ea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1AFCCAC3-86F8-40B0-B13E-F3102F35A1C1}"/>
              </a:ext>
            </a:extLst>
          </p:cNvPr>
          <p:cNvSpPr txBox="1"/>
          <p:nvPr/>
        </p:nvSpPr>
        <p:spPr>
          <a:xfrm>
            <a:off x="7167094" y="2681193"/>
            <a:ext cx="10486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b="1" dirty="0" err="1" smtClean="0">
                <a:latin typeface="+mn-ea"/>
                <a:ea typeface="+mn-ea"/>
              </a:rPr>
              <a:t>뷰가드</a:t>
            </a:r>
            <a:r>
              <a:rPr lang="en-US" altLang="ko-KR" sz="1000" b="1" dirty="0" smtClean="0">
                <a:latin typeface="+mn-ea"/>
                <a:ea typeface="+mn-ea"/>
              </a:rPr>
              <a:t>DB</a:t>
            </a:r>
            <a:r>
              <a:rPr lang="ko-KR" altLang="en-US" sz="1000" b="1" dirty="0" smtClean="0">
                <a:latin typeface="+mn-ea"/>
                <a:ea typeface="+mn-ea"/>
              </a:rPr>
              <a:t> </a:t>
            </a:r>
            <a:r>
              <a:rPr lang="ko-KR" altLang="en-US" sz="1000" b="1" dirty="0">
                <a:latin typeface="+mn-ea"/>
                <a:ea typeface="+mn-ea"/>
              </a:rPr>
              <a:t>서버</a:t>
            </a:r>
            <a:endParaRPr lang="en-US" altLang="ko-KR" sz="1000" b="1" dirty="0">
              <a:latin typeface="+mn-ea"/>
              <a:ea typeface="+mn-ea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="" xmlns:a16="http://schemas.microsoft.com/office/drawing/2014/main" id="{3B1C8C8D-B73D-4A84-9BBE-316F1B2A1F16}"/>
              </a:ext>
            </a:extLst>
          </p:cNvPr>
          <p:cNvCxnSpPr/>
          <p:nvPr/>
        </p:nvCxnSpPr>
        <p:spPr>
          <a:xfrm flipH="1">
            <a:off x="3169538" y="2399276"/>
            <a:ext cx="114" cy="281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그림 77" descr="111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4470" y="1642824"/>
            <a:ext cx="1104045" cy="3306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4" name="직선 화살표 연결선 43">
            <a:extLst>
              <a:ext uri="{FF2B5EF4-FFF2-40B4-BE49-F238E27FC236}">
                <a16:creationId xmlns="" xmlns:a16="http://schemas.microsoft.com/office/drawing/2014/main" id="{3B1C8C8D-B73D-4A84-9BBE-316F1B2A1F16}"/>
              </a:ext>
            </a:extLst>
          </p:cNvPr>
          <p:cNvCxnSpPr/>
          <p:nvPr/>
        </p:nvCxnSpPr>
        <p:spPr>
          <a:xfrm flipV="1">
            <a:off x="1549893" y="1765491"/>
            <a:ext cx="1294048" cy="20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="" xmlns:a16="http://schemas.microsoft.com/office/drawing/2014/main" id="{CED05492-B1AD-4432-A226-DDC6F6C628CD}"/>
              </a:ext>
            </a:extLst>
          </p:cNvPr>
          <p:cNvSpPr txBox="1"/>
          <p:nvPr/>
        </p:nvSpPr>
        <p:spPr>
          <a:xfrm>
            <a:off x="3336421" y="1631176"/>
            <a:ext cx="18907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 smtClean="0">
                <a:latin typeface="+mn-ea"/>
                <a:ea typeface="+mn-ea"/>
              </a:rPr>
              <a:t>2. </a:t>
            </a:r>
            <a:r>
              <a:rPr lang="ko-KR" altLang="en-US" sz="900" b="1" dirty="0" smtClean="0">
                <a:latin typeface="+mn-ea"/>
                <a:ea typeface="+mn-ea"/>
              </a:rPr>
              <a:t>사용자정보 취득</a:t>
            </a:r>
            <a:r>
              <a:rPr lang="en-US" altLang="ko-KR" sz="900" b="1" dirty="0" smtClean="0">
                <a:latin typeface="+mn-ea"/>
                <a:ea typeface="+mn-ea"/>
              </a:rPr>
              <a:t>(local)</a:t>
            </a:r>
            <a:endParaRPr lang="en-US" altLang="ko-KR" sz="900" b="1" dirty="0">
              <a:latin typeface="+mn-ea"/>
              <a:ea typeface="+mn-ea"/>
            </a:endParaRPr>
          </a:p>
        </p:txBody>
      </p:sp>
      <p:grpSp>
        <p:nvGrpSpPr>
          <p:cNvPr id="54" name="그룹 53"/>
          <p:cNvGrpSpPr/>
          <p:nvPr/>
        </p:nvGrpSpPr>
        <p:grpSpPr>
          <a:xfrm>
            <a:off x="2932677" y="3241753"/>
            <a:ext cx="502328" cy="490185"/>
            <a:chOff x="7709726" y="5133638"/>
            <a:chExt cx="1146782" cy="1102318"/>
          </a:xfrm>
        </p:grpSpPr>
        <p:pic>
          <p:nvPicPr>
            <p:cNvPr id="55" name="그림 5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888336" y="5133638"/>
              <a:ext cx="723900" cy="685799"/>
            </a:xfrm>
            <a:prstGeom prst="rect">
              <a:avLst/>
            </a:prstGeom>
            <a:effectLst>
              <a:outerShdw blurRad="50800" dist="50800" dir="5400000" algn="ctr" rotWithShape="0">
                <a:srgbClr val="000000">
                  <a:alpha val="0"/>
                </a:srgbClr>
              </a:outerShdw>
            </a:effectLst>
          </p:spPr>
        </p:pic>
        <p:sp>
          <p:nvSpPr>
            <p:cNvPr id="56" name="TextBox 55"/>
            <p:cNvSpPr txBox="1"/>
            <p:nvPr/>
          </p:nvSpPr>
          <p:spPr>
            <a:xfrm>
              <a:off x="7709726" y="5751470"/>
              <a:ext cx="1146782" cy="484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b="1" smtClean="0">
                  <a:latin typeface="+mn-ea"/>
                  <a:ea typeface="+mn-ea"/>
                </a:rPr>
                <a:t>고객폰</a:t>
              </a:r>
              <a:endParaRPr lang="ko-KR" altLang="en-US" sz="800" b="1" dirty="0">
                <a:latin typeface="+mn-ea"/>
                <a:ea typeface="+mn-ea"/>
              </a:endParaRPr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="" xmlns:a16="http://schemas.microsoft.com/office/drawing/2014/main" id="{CED05492-B1AD-4432-A226-DDC6F6C628CD}"/>
              </a:ext>
            </a:extLst>
          </p:cNvPr>
          <p:cNvSpPr txBox="1"/>
          <p:nvPr/>
        </p:nvSpPr>
        <p:spPr>
          <a:xfrm>
            <a:off x="1735398" y="3357476"/>
            <a:ext cx="8242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dirty="0" smtClean="0">
                <a:latin typeface="+mn-ea"/>
                <a:ea typeface="+mn-ea"/>
              </a:rPr>
              <a:t>3. </a:t>
            </a:r>
            <a:r>
              <a:rPr lang="ko-KR" altLang="en-US" sz="900" b="1" dirty="0" err="1" smtClean="0">
                <a:latin typeface="+mn-ea"/>
                <a:ea typeface="+mn-ea"/>
              </a:rPr>
              <a:t>푸시</a:t>
            </a:r>
            <a:r>
              <a:rPr lang="ko-KR" altLang="en-US" sz="900" b="1" dirty="0" smtClean="0">
                <a:latin typeface="+mn-ea"/>
                <a:ea typeface="+mn-ea"/>
              </a:rPr>
              <a:t> 발송</a:t>
            </a:r>
            <a:endParaRPr lang="en-US" altLang="ko-KR" sz="900" b="1" dirty="0" smtClean="0">
              <a:latin typeface="+mn-ea"/>
              <a:ea typeface="+mn-ea"/>
            </a:endParaRPr>
          </a:p>
        </p:txBody>
      </p:sp>
      <p:sp>
        <p:nvSpPr>
          <p:cNvPr id="60" name="모서리가 둥근 직사각형 59"/>
          <p:cNvSpPr/>
          <p:nvPr/>
        </p:nvSpPr>
        <p:spPr>
          <a:xfrm>
            <a:off x="2846253" y="2695277"/>
            <a:ext cx="675332" cy="329935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36000" tIns="0" rIns="36000" bIns="0" rtlCol="0" anchor="ctr" anchorCtr="0">
            <a:noAutofit/>
          </a:bodyPr>
          <a:lstStyle/>
          <a:p>
            <a:pPr lvl="0" algn="ctr" latinLnBrk="0">
              <a:lnSpc>
                <a:spcPts val="800"/>
              </a:lnSpc>
            </a:pPr>
            <a:r>
              <a:rPr lang="en-US" altLang="ko-KR" sz="700" spc="-6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Queue</a:t>
            </a:r>
            <a:r>
              <a:rPr lang="ko-KR" altLang="en-US" sz="700" spc="-6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테이블</a:t>
            </a:r>
            <a:endParaRPr lang="en-US" altLang="ko-KR" sz="700" spc="-60" dirty="0" smtClean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lvl="0" algn="ctr" latinLnBrk="0">
              <a:lnSpc>
                <a:spcPts val="800"/>
              </a:lnSpc>
            </a:pPr>
            <a:r>
              <a:rPr lang="en-US" altLang="ko-KR" sz="700" spc="-6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insert</a:t>
            </a:r>
            <a:endParaRPr lang="ko-KR" altLang="en-US" sz="700" spc="-60" dirty="0">
              <a:solidFill>
                <a:srgbClr val="00000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2843808" y="3882852"/>
            <a:ext cx="675332" cy="311821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36000" tIns="0" rIns="36000" bIns="0" rtlCol="0" anchor="ctr" anchorCtr="0">
            <a:noAutofit/>
          </a:bodyPr>
          <a:lstStyle/>
          <a:p>
            <a:pPr lvl="0" algn="ctr" latinLnBrk="0">
              <a:lnSpc>
                <a:spcPts val="800"/>
              </a:lnSpc>
            </a:pPr>
            <a:r>
              <a:rPr lang="en-US" altLang="ko-KR" sz="700" spc="-6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History</a:t>
            </a:r>
            <a:r>
              <a:rPr lang="ko-KR" altLang="en-US" sz="700" spc="-6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테이블</a:t>
            </a:r>
            <a:endParaRPr lang="en-US" altLang="ko-KR" sz="700" spc="-60" dirty="0" smtClean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lvl="0" algn="ctr" latinLnBrk="0">
              <a:lnSpc>
                <a:spcPts val="800"/>
              </a:lnSpc>
            </a:pPr>
            <a:r>
              <a:rPr lang="en-US" altLang="ko-KR" sz="700" spc="-6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insert</a:t>
            </a:r>
            <a:endParaRPr lang="ko-KR" altLang="en-US" sz="700" spc="-60" dirty="0">
              <a:solidFill>
                <a:srgbClr val="00000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64" name="모서리가 둥근 직사각형 63"/>
          <p:cNvSpPr/>
          <p:nvPr/>
        </p:nvSpPr>
        <p:spPr>
          <a:xfrm>
            <a:off x="2849804" y="4413323"/>
            <a:ext cx="675332" cy="311821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36000" tIns="0" rIns="36000" bIns="0" rtlCol="0" anchor="ctr" anchorCtr="0">
            <a:noAutofit/>
          </a:bodyPr>
          <a:lstStyle/>
          <a:p>
            <a:pPr lvl="0" algn="ctr" latinLnBrk="0">
              <a:lnSpc>
                <a:spcPts val="800"/>
              </a:lnSpc>
            </a:pPr>
            <a:r>
              <a:rPr lang="en-US" altLang="ko-KR" sz="700" spc="-6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Queue</a:t>
            </a:r>
            <a:r>
              <a:rPr lang="ko-KR" altLang="en-US" sz="700" spc="-6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테이블</a:t>
            </a:r>
            <a:endParaRPr lang="en-US" altLang="ko-KR" sz="700" spc="-60" dirty="0" smtClean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lvl="0" algn="ctr" latinLnBrk="0">
              <a:lnSpc>
                <a:spcPts val="800"/>
              </a:lnSpc>
            </a:pPr>
            <a:r>
              <a:rPr lang="en-US" altLang="ko-KR" sz="700" spc="-6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delete</a:t>
            </a:r>
            <a:endParaRPr lang="ko-KR" altLang="en-US" sz="700" spc="-60" dirty="0">
              <a:solidFill>
                <a:srgbClr val="000000"/>
              </a:solidFill>
              <a:latin typeface="맑은 고딕" panose="020B0503020000020004" pitchFamily="50" charset="-127"/>
            </a:endParaRPr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="" xmlns:a16="http://schemas.microsoft.com/office/drawing/2014/main" id="{3B1C8C8D-B73D-4A84-9BBE-316F1B2A1F16}"/>
              </a:ext>
            </a:extLst>
          </p:cNvPr>
          <p:cNvCxnSpPr/>
          <p:nvPr/>
        </p:nvCxnSpPr>
        <p:spPr>
          <a:xfrm>
            <a:off x="3179018" y="4214557"/>
            <a:ext cx="913" cy="179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="" xmlns:a16="http://schemas.microsoft.com/office/drawing/2014/main" id="{3B1C8C8D-B73D-4A84-9BBE-316F1B2A1F16}"/>
              </a:ext>
            </a:extLst>
          </p:cNvPr>
          <p:cNvCxnSpPr/>
          <p:nvPr/>
        </p:nvCxnSpPr>
        <p:spPr>
          <a:xfrm>
            <a:off x="3168519" y="3023256"/>
            <a:ext cx="913" cy="179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="" xmlns:a16="http://schemas.microsoft.com/office/drawing/2014/main" id="{3B1C8C8D-B73D-4A84-9BBE-316F1B2A1F16}"/>
              </a:ext>
            </a:extLst>
          </p:cNvPr>
          <p:cNvCxnSpPr/>
          <p:nvPr/>
        </p:nvCxnSpPr>
        <p:spPr>
          <a:xfrm>
            <a:off x="3165755" y="3707892"/>
            <a:ext cx="913" cy="179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3" name="표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0042825"/>
              </p:ext>
            </p:extLst>
          </p:nvPr>
        </p:nvGraphicFramePr>
        <p:xfrm>
          <a:off x="3983833" y="3294775"/>
          <a:ext cx="1944216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112"/>
                <a:gridCol w="936104"/>
              </a:tblGrid>
              <a:tr h="15064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 err="1" smtClean="0"/>
                        <a:t>테이블명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 smtClean="0"/>
                        <a:t>비고</a:t>
                      </a:r>
                      <a:endParaRPr lang="ko-KR" altLang="en-US" sz="6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err="1" smtClean="0"/>
                        <a:t>Z_member_tonghap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/>
                        <a:t>마스터고객정보</a:t>
                      </a:r>
                      <a:endParaRPr lang="ko-KR" altLang="en-US" sz="6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err="1" smtClean="0"/>
                        <a:t>Z_member_sub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/>
                        <a:t>서버고객정보</a:t>
                      </a:r>
                      <a:endParaRPr lang="ko-KR" altLang="en-US" sz="6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err="1" smtClean="0"/>
                        <a:t>Z_member_alarm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err="1" smtClean="0"/>
                        <a:t>알람세팅정보</a:t>
                      </a:r>
                      <a:endParaRPr lang="ko-KR" altLang="en-US" sz="6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err="1" smtClean="0"/>
                        <a:t>Y_dvrlist_tonghap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/>
                        <a:t>마스터장비정보</a:t>
                      </a:r>
                      <a:endParaRPr lang="ko-KR" altLang="en-US" sz="6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err="1" smtClean="0"/>
                        <a:t>Y_dvrlist_sub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/>
                        <a:t>서브장비정보</a:t>
                      </a:r>
                      <a:endParaRPr lang="ko-KR" altLang="en-US" sz="6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err="1" smtClean="0"/>
                        <a:t>commoncode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/>
                        <a:t>공통코드</a:t>
                      </a:r>
                      <a:endParaRPr lang="ko-KR" altLang="en-US" sz="6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err="1" smtClean="0"/>
                        <a:t>fn_isAlarmEnabled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err="1" smtClean="0"/>
                        <a:t>알람여부</a:t>
                      </a:r>
                      <a:r>
                        <a:rPr lang="ko-KR" altLang="en-US" sz="600" dirty="0" smtClean="0"/>
                        <a:t> </a:t>
                      </a:r>
                      <a:r>
                        <a:rPr lang="en-US" altLang="ko-KR" sz="600" dirty="0" smtClean="0"/>
                        <a:t>function</a:t>
                      </a:r>
                      <a:endParaRPr lang="ko-KR" altLang="en-US" sz="6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6" name="직선 화살표 연결선 75">
            <a:extLst>
              <a:ext uri="{FF2B5EF4-FFF2-40B4-BE49-F238E27FC236}">
                <a16:creationId xmlns="" xmlns:a16="http://schemas.microsoft.com/office/drawing/2014/main" id="{3B1C8C8D-B73D-4A84-9BBE-316F1B2A1F16}"/>
              </a:ext>
            </a:extLst>
          </p:cNvPr>
          <p:cNvCxnSpPr/>
          <p:nvPr/>
        </p:nvCxnSpPr>
        <p:spPr>
          <a:xfrm>
            <a:off x="4306342" y="2357616"/>
            <a:ext cx="0" cy="665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4380051"/>
              </p:ext>
            </p:extLst>
          </p:nvPr>
        </p:nvGraphicFramePr>
        <p:xfrm>
          <a:off x="6735045" y="3297013"/>
          <a:ext cx="1944216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112"/>
                <a:gridCol w="936104"/>
              </a:tblGrid>
              <a:tr h="15064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 err="1" smtClean="0"/>
                        <a:t>테이블명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 smtClean="0"/>
                        <a:t>비고</a:t>
                      </a:r>
                      <a:endParaRPr lang="ko-KR" altLang="en-US" sz="6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err="1" smtClean="0"/>
                        <a:t>Z_member_tonghap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/>
                        <a:t>마스터고객정보</a:t>
                      </a:r>
                      <a:endParaRPr lang="ko-KR" altLang="en-US" sz="6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err="1" smtClean="0"/>
                        <a:t>Z_member_sub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/>
                        <a:t>서버고객정보</a:t>
                      </a:r>
                      <a:endParaRPr lang="ko-KR" altLang="en-US" sz="6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err="1" smtClean="0"/>
                        <a:t>Z_member_alarm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err="1" smtClean="0"/>
                        <a:t>알람세팅정보</a:t>
                      </a:r>
                      <a:endParaRPr lang="ko-KR" altLang="en-US" sz="6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err="1" smtClean="0"/>
                        <a:t>Y_dvrlist_tonghap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/>
                        <a:t>마스터장비정보</a:t>
                      </a:r>
                      <a:endParaRPr lang="ko-KR" altLang="en-US" sz="6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err="1" smtClean="0"/>
                        <a:t>Y_dvrlist_sub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/>
                        <a:t>서브장비정보</a:t>
                      </a:r>
                      <a:endParaRPr lang="ko-KR" altLang="en-US" sz="6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err="1" smtClean="0"/>
                        <a:t>commoncode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/>
                        <a:t>공통코드</a:t>
                      </a:r>
                      <a:endParaRPr lang="ko-KR" altLang="en-US" sz="6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err="1" smtClean="0"/>
                        <a:t>fn_isAlarmEnabled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err="1" smtClean="0"/>
                        <a:t>알람여부</a:t>
                      </a:r>
                      <a:r>
                        <a:rPr lang="ko-KR" altLang="en-US" sz="600" dirty="0" smtClean="0"/>
                        <a:t> </a:t>
                      </a:r>
                      <a:r>
                        <a:rPr lang="en-US" altLang="ko-KR" sz="600" dirty="0" smtClean="0"/>
                        <a:t>function</a:t>
                      </a:r>
                      <a:endParaRPr lang="ko-KR" altLang="en-US" sz="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E9E304E7-C449-450E-8E2A-F6F689673BDA}"/>
              </a:ext>
            </a:extLst>
          </p:cNvPr>
          <p:cNvSpPr txBox="1"/>
          <p:nvPr/>
        </p:nvSpPr>
        <p:spPr>
          <a:xfrm>
            <a:off x="5643201" y="4896825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b="1" dirty="0" smtClean="0">
                <a:latin typeface="+mn-ea"/>
                <a:ea typeface="+mn-ea"/>
              </a:rPr>
              <a:t>신규</a:t>
            </a:r>
            <a:r>
              <a:rPr lang="en-US" altLang="ko-KR" sz="900" b="1" dirty="0" smtClean="0">
                <a:latin typeface="+mn-ea"/>
                <a:ea typeface="+mn-ea"/>
              </a:rPr>
              <a:t>, </a:t>
            </a:r>
            <a:r>
              <a:rPr lang="ko-KR" altLang="en-US" sz="900" b="1" dirty="0" smtClean="0">
                <a:latin typeface="+mn-ea"/>
                <a:ea typeface="+mn-ea"/>
              </a:rPr>
              <a:t>변경</a:t>
            </a:r>
            <a:r>
              <a:rPr lang="en-US" altLang="ko-KR" sz="900" b="1" dirty="0" smtClean="0">
                <a:latin typeface="+mn-ea"/>
                <a:ea typeface="+mn-ea"/>
              </a:rPr>
              <a:t>, </a:t>
            </a:r>
            <a:r>
              <a:rPr lang="ko-KR" altLang="en-US" sz="900" b="1" dirty="0" smtClean="0">
                <a:latin typeface="+mn-ea"/>
                <a:ea typeface="+mn-ea"/>
              </a:rPr>
              <a:t>교체</a:t>
            </a:r>
            <a:r>
              <a:rPr lang="en-US" altLang="ko-KR" sz="900" b="1" dirty="0" smtClean="0">
                <a:latin typeface="+mn-ea"/>
                <a:ea typeface="+mn-ea"/>
              </a:rPr>
              <a:t>, </a:t>
            </a:r>
            <a:r>
              <a:rPr lang="ko-KR" altLang="en-US" sz="900" b="1" dirty="0" smtClean="0">
                <a:latin typeface="+mn-ea"/>
                <a:ea typeface="+mn-ea"/>
              </a:rPr>
              <a:t>삭제 시</a:t>
            </a:r>
            <a:endParaRPr lang="en-US" altLang="ko-KR" sz="900" b="1" dirty="0" smtClean="0">
              <a:latin typeface="+mn-ea"/>
              <a:ea typeface="+mn-ea"/>
            </a:endParaRPr>
          </a:p>
          <a:p>
            <a:pPr algn="ctr"/>
            <a:r>
              <a:rPr lang="ko-KR" altLang="en-US" sz="900" b="1" dirty="0" smtClean="0">
                <a:latin typeface="+mn-ea"/>
                <a:ea typeface="+mn-ea"/>
              </a:rPr>
              <a:t>실시간 동기화 수행</a:t>
            </a:r>
            <a:endParaRPr lang="en-US" altLang="ko-KR" sz="900" b="1" dirty="0">
              <a:latin typeface="+mn-ea"/>
              <a:ea typeface="+mn-ea"/>
            </a:endParaRPr>
          </a:p>
        </p:txBody>
      </p:sp>
      <p:sp>
        <p:nvSpPr>
          <p:cNvPr id="4" name="오른쪽 화살표 3"/>
          <p:cNvSpPr/>
          <p:nvPr/>
        </p:nvSpPr>
        <p:spPr>
          <a:xfrm flipH="1">
            <a:off x="6168977" y="3546718"/>
            <a:ext cx="326382" cy="8532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/>
          <p:cNvCxnSpPr/>
          <p:nvPr/>
        </p:nvCxnSpPr>
        <p:spPr>
          <a:xfrm flipV="1">
            <a:off x="3606995" y="1957321"/>
            <a:ext cx="315448" cy="1268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E9E304E7-C449-450E-8E2A-F6F689673BDA}"/>
              </a:ext>
            </a:extLst>
          </p:cNvPr>
          <p:cNvSpPr txBox="1"/>
          <p:nvPr/>
        </p:nvSpPr>
        <p:spPr>
          <a:xfrm>
            <a:off x="2559663" y="5781939"/>
            <a:ext cx="403988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dirty="0" smtClean="0">
                <a:solidFill>
                  <a:srgbClr val="FF0000"/>
                </a:solidFill>
                <a:latin typeface="+mn-ea"/>
                <a:ea typeface="+mn-ea"/>
              </a:rPr>
              <a:t>Push </a:t>
            </a:r>
            <a:r>
              <a:rPr lang="ko-KR" altLang="en-US" sz="900" b="1" dirty="0" smtClean="0">
                <a:solidFill>
                  <a:srgbClr val="FF0000"/>
                </a:solidFill>
                <a:latin typeface="+mn-ea"/>
                <a:ea typeface="+mn-ea"/>
              </a:rPr>
              <a:t>발송 시 </a:t>
            </a:r>
            <a:r>
              <a:rPr lang="en-US" altLang="ko-KR" sz="900" b="1" dirty="0" smtClean="0">
                <a:solidFill>
                  <a:srgbClr val="FF0000"/>
                </a:solidFill>
                <a:latin typeface="+mn-ea"/>
                <a:ea typeface="+mn-ea"/>
              </a:rPr>
              <a:t>push local DB</a:t>
            </a:r>
            <a:r>
              <a:rPr lang="ko-KR" altLang="en-US" sz="900" b="1" dirty="0" smtClean="0">
                <a:solidFill>
                  <a:srgbClr val="FF0000"/>
                </a:solidFill>
                <a:latin typeface="+mn-ea"/>
                <a:ea typeface="+mn-ea"/>
              </a:rPr>
              <a:t>를 참조하므로 </a:t>
            </a:r>
            <a:r>
              <a:rPr lang="ko-KR" altLang="en-US" sz="900" b="1" dirty="0" err="1" smtClean="0">
                <a:solidFill>
                  <a:srgbClr val="FF0000"/>
                </a:solidFill>
                <a:latin typeface="+mn-ea"/>
                <a:ea typeface="+mn-ea"/>
              </a:rPr>
              <a:t>뷰가드</a:t>
            </a:r>
            <a:r>
              <a:rPr lang="ko-KR" altLang="en-US" sz="900" b="1" dirty="0" smtClean="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r>
              <a:rPr lang="en-US" altLang="ko-KR" sz="900" b="1" dirty="0" smtClean="0">
                <a:solidFill>
                  <a:srgbClr val="FF0000"/>
                </a:solidFill>
                <a:latin typeface="+mn-ea"/>
                <a:ea typeface="+mn-ea"/>
              </a:rPr>
              <a:t>DB</a:t>
            </a:r>
            <a:r>
              <a:rPr lang="ko-KR" altLang="en-US" sz="900" b="1" dirty="0" smtClean="0">
                <a:solidFill>
                  <a:srgbClr val="FF0000"/>
                </a:solidFill>
                <a:latin typeface="+mn-ea"/>
                <a:ea typeface="+mn-ea"/>
              </a:rPr>
              <a:t>에 부하를 주지 않음</a:t>
            </a:r>
            <a:endParaRPr lang="en-US" altLang="ko-KR" sz="900" b="1" dirty="0" smtClean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E9E304E7-C449-450E-8E2A-F6F689673BDA}"/>
              </a:ext>
            </a:extLst>
          </p:cNvPr>
          <p:cNvSpPr txBox="1"/>
          <p:nvPr/>
        </p:nvSpPr>
        <p:spPr>
          <a:xfrm>
            <a:off x="3347155" y="6017879"/>
            <a:ext cx="2534669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b="1" dirty="0" smtClean="0">
                <a:solidFill>
                  <a:srgbClr val="FF0000"/>
                </a:solidFill>
                <a:latin typeface="+mn-ea"/>
                <a:ea typeface="+mn-ea"/>
              </a:rPr>
              <a:t>서비스 시작 전 준비사항</a:t>
            </a:r>
            <a:endParaRPr lang="en-US" altLang="ko-KR" sz="900" b="1" dirty="0" smtClean="0">
              <a:solidFill>
                <a:srgbClr val="FF0000"/>
              </a:solidFill>
              <a:latin typeface="+mn-ea"/>
              <a:ea typeface="+mn-ea"/>
            </a:endParaRPr>
          </a:p>
          <a:p>
            <a:pPr marL="228600" indent="-228600" algn="ctr">
              <a:buAutoNum type="arabicPeriod"/>
            </a:pPr>
            <a:r>
              <a:rPr lang="en-US" altLang="ko-KR" sz="900" b="1" dirty="0" smtClean="0">
                <a:solidFill>
                  <a:srgbClr val="FF0000"/>
                </a:solidFill>
                <a:latin typeface="+mn-ea"/>
                <a:ea typeface="+mn-ea"/>
              </a:rPr>
              <a:t>1</a:t>
            </a:r>
            <a:r>
              <a:rPr lang="ko-KR" altLang="en-US" sz="900" b="1" dirty="0" smtClean="0">
                <a:solidFill>
                  <a:srgbClr val="FF0000"/>
                </a:solidFill>
                <a:latin typeface="+mn-ea"/>
                <a:ea typeface="+mn-ea"/>
              </a:rPr>
              <a:t>년 경과한 </a:t>
            </a:r>
            <a:r>
              <a:rPr lang="en-US" altLang="ko-KR" sz="900" b="1" dirty="0" smtClean="0">
                <a:solidFill>
                  <a:srgbClr val="FF0000"/>
                </a:solidFill>
                <a:latin typeface="+mn-ea"/>
                <a:ea typeface="+mn-ea"/>
              </a:rPr>
              <a:t>push history </a:t>
            </a:r>
            <a:r>
              <a:rPr lang="en-US" altLang="ko-KR" sz="900" b="1" dirty="0" smtClean="0">
                <a:solidFill>
                  <a:srgbClr val="FF0000"/>
                </a:solidFill>
                <a:latin typeface="+mn-ea"/>
                <a:ea typeface="+mn-ea"/>
              </a:rPr>
              <a:t>data </a:t>
            </a:r>
            <a:r>
              <a:rPr lang="ko-KR" altLang="en-US" sz="900" b="1" dirty="0" smtClean="0">
                <a:solidFill>
                  <a:srgbClr val="FF0000"/>
                </a:solidFill>
                <a:latin typeface="+mn-ea"/>
                <a:ea typeface="+mn-ea"/>
              </a:rPr>
              <a:t>삭제 </a:t>
            </a:r>
            <a:r>
              <a:rPr lang="ko-KR" altLang="en-US" sz="900" b="1" dirty="0" smtClean="0">
                <a:solidFill>
                  <a:srgbClr val="FF0000"/>
                </a:solidFill>
                <a:latin typeface="+mn-ea"/>
                <a:ea typeface="+mn-ea"/>
              </a:rPr>
              <a:t>필요</a:t>
            </a:r>
            <a:endParaRPr lang="en-US" altLang="ko-KR" sz="900" b="1" dirty="0" smtClean="0">
              <a:solidFill>
                <a:srgbClr val="FF0000"/>
              </a:solidFill>
              <a:latin typeface="+mn-ea"/>
              <a:ea typeface="+mn-ea"/>
            </a:endParaRPr>
          </a:p>
          <a:p>
            <a:pPr marL="228600" indent="-228600" algn="ctr">
              <a:buAutoNum type="arabicPeriod"/>
            </a:pPr>
            <a:r>
              <a:rPr lang="en-US" altLang="ko-KR" sz="900" b="1" dirty="0" smtClean="0">
                <a:solidFill>
                  <a:srgbClr val="FF0000"/>
                </a:solidFill>
                <a:latin typeface="+mn-ea"/>
                <a:ea typeface="+mn-ea"/>
              </a:rPr>
              <a:t>Local DB Data</a:t>
            </a:r>
            <a:r>
              <a:rPr lang="ko-KR" altLang="en-US" sz="900" b="1" dirty="0" smtClean="0">
                <a:solidFill>
                  <a:srgbClr val="FF0000"/>
                </a:solidFill>
                <a:latin typeface="+mn-ea"/>
                <a:ea typeface="+mn-ea"/>
              </a:rPr>
              <a:t>를 사전에 준비 필요</a:t>
            </a:r>
            <a:endParaRPr lang="en-US" altLang="ko-KR" sz="900" b="1" dirty="0" smtClean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745874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19392</TotalTime>
  <Words>223</Words>
  <Application>Microsoft Office PowerPoint</Application>
  <PresentationFormat>화면 슬라이드 쇼(4:3)</PresentationFormat>
  <Paragraphs>93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8" baseType="lpstr">
      <vt:lpstr>Univers</vt:lpstr>
      <vt:lpstr>굴림</vt:lpstr>
      <vt:lpstr>맑은 고딕</vt:lpstr>
      <vt:lpstr>Arial</vt:lpstr>
      <vt:lpstr>Wingdings</vt:lpstr>
      <vt:lpstr>Office 테마</vt:lpstr>
      <vt:lpstr>뷰가드 푸시서버 인터페이스 구성도 (As-Is)</vt:lpstr>
      <vt:lpstr>뷰가드 푸시서버 인터페이스 구성도 (To-Be)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이주병(JB Lee, CAPS PR)</dc:creator>
  <cp:lastModifiedBy>yyju</cp:lastModifiedBy>
  <cp:revision>688</cp:revision>
  <cp:lastPrinted>2020-02-11T08:39:04Z</cp:lastPrinted>
  <dcterms:created xsi:type="dcterms:W3CDTF">2010-10-05T00:44:07Z</dcterms:created>
  <dcterms:modified xsi:type="dcterms:W3CDTF">2021-11-23T06:00:05Z</dcterms:modified>
</cp:coreProperties>
</file>