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4"/>
  </p:sldMasterIdLst>
  <p:notesMasterIdLst>
    <p:notesMasterId r:id="rId18"/>
  </p:notesMasterIdLst>
  <p:sldIdLst>
    <p:sldId id="597" r:id="rId5"/>
    <p:sldId id="2776" r:id="rId6"/>
    <p:sldId id="2769" r:id="rId7"/>
    <p:sldId id="2766" r:id="rId8"/>
    <p:sldId id="2770" r:id="rId9"/>
    <p:sldId id="2778" r:id="rId10"/>
    <p:sldId id="2768" r:id="rId11"/>
    <p:sldId id="2773" r:id="rId12"/>
    <p:sldId id="2772" r:id="rId13"/>
    <p:sldId id="2774" r:id="rId14"/>
    <p:sldId id="2775" r:id="rId15"/>
    <p:sldId id="2777" r:id="rId16"/>
    <p:sldId id="1824" r:id="rId17"/>
  </p:sldIdLst>
  <p:sldSz cx="9144000" cy="6858000" type="screen4x3"/>
  <p:notesSz cx="6807200" cy="99393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DEB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F9D3D-B03B-41CD-BE17-2CB9A6105DD1}" v="1" dt="2021-07-15T11:20:36.803"/>
    <p1510:client id="{2C34FF97-6FCE-4630-9C5B-94D103865E98}" v="2" dt="2021-07-15T11:20:23.405"/>
    <p1510:client id="{8B0167F8-1857-4F1C-9735-ED8CB01952EE}" v="145" dt="2021-07-15T11:20:05.919"/>
    <p1510:client id="{FD3EA7A3-55AF-4E42-86A4-210CDA522A84}" v="111" dt="2021-07-15T11:29:52.41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854" y="96"/>
      </p:cViewPr>
      <p:guideLst>
        <p:guide orient="horz" pos="731"/>
        <p:guide pos="295"/>
        <p:guide orient="horz" pos="358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07627" y="4721186"/>
            <a:ext cx="4991947" cy="44727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0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 dirty="0">
                <a:solidFill>
                  <a:srgbClr val="344BF8"/>
                </a:solidFill>
              </a:rPr>
              <a:t>2/6 v1.0 </a:t>
            </a:r>
            <a:r>
              <a:rPr lang="ko-KR" altLang="en-US" b="1" dirty="0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3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1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6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7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5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8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 dirty="0">
                <a:solidFill>
                  <a:srgbClr val="344BF8"/>
                </a:solidFill>
              </a:rPr>
              <a:t>2/6 v1.0 </a:t>
            </a:r>
            <a:r>
              <a:rPr lang="ko-KR" altLang="en-US" b="1" dirty="0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3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 marL="914400" indent="0">
              <a:buNone/>
              <a:defRPr sz="16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err="1"/>
              <a:t>맑은고딕</a:t>
            </a:r>
            <a:r>
              <a:rPr lang="ko-KR" altLang="en-US"/>
              <a:t>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29987"/>
          </a:xfrm>
        </p:spPr>
        <p:txBody>
          <a:bodyPr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 시스템 구축 방안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88D8FF5-B5EE-4EE5-A1A4-F301EB16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4508500"/>
            <a:ext cx="6400800" cy="9001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TP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본부</a:t>
            </a:r>
            <a:endParaRPr lang="en-US" altLang="ko-KR" sz="24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2021. 7.</a:t>
            </a:r>
          </a:p>
        </p:txBody>
      </p:sp>
    </p:spTree>
    <p:extLst>
      <p:ext uri="{BB962C8B-B14F-4D97-AF65-F5344CB8AC3E}">
        <p14:creationId xmlns:p14="http://schemas.microsoft.com/office/powerpoint/2010/main" val="287382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>
                <a:latin typeface="+mn-ea"/>
              </a:rPr>
              <a:t>고객센터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E6987F-2274-4407-A778-28B0FC9B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74797"/>
              </p:ext>
            </p:extLst>
          </p:nvPr>
        </p:nvGraphicFramePr>
        <p:xfrm>
          <a:off x="1297576" y="781596"/>
          <a:ext cx="6505303" cy="548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9282">
                  <a:extLst>
                    <a:ext uri="{9D8B030D-6E8A-4147-A177-3AD203B41FA5}">
                      <a16:colId xmlns:a16="http://schemas.microsoft.com/office/drawing/2014/main" val="1087548434"/>
                    </a:ext>
                  </a:extLst>
                </a:gridCol>
                <a:gridCol w="439438">
                  <a:extLst>
                    <a:ext uri="{9D8B030D-6E8A-4147-A177-3AD203B41FA5}">
                      <a16:colId xmlns:a16="http://schemas.microsoft.com/office/drawing/2014/main" val="673192884"/>
                    </a:ext>
                  </a:extLst>
                </a:gridCol>
                <a:gridCol w="1179971">
                  <a:extLst>
                    <a:ext uri="{9D8B030D-6E8A-4147-A177-3AD203B41FA5}">
                      <a16:colId xmlns:a16="http://schemas.microsoft.com/office/drawing/2014/main" val="3209882319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1104052665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3806130728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시스템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DB</a:t>
                      </a:r>
                      <a:r>
                        <a:rPr lang="ko-KR" sz="1000" b="1" dirty="0">
                          <a:effectLst/>
                        </a:rPr>
                        <a:t>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테이블명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 err="1">
                          <a:effectLst/>
                        </a:rPr>
                        <a:t>컬럼명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설명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16815"/>
                  </a:ext>
                </a:extLst>
              </a:tr>
              <a:tr h="125721">
                <a:tc rowSpan="4">
                  <a:txBody>
                    <a:bodyPr/>
                    <a:lstStyle/>
                    <a:p>
                      <a:pPr algn="ctr"/>
                      <a:r>
                        <a:rPr lang="ko-KR" sz="1000" dirty="0">
                          <a:effectLst/>
                        </a:rPr>
                        <a:t>고객센터</a:t>
                      </a:r>
                    </a:p>
                    <a:p>
                      <a:pPr algn="ctr"/>
                      <a:r>
                        <a:rPr lang="en-US" sz="1000" dirty="0">
                          <a:effectLst/>
                        </a:rPr>
                        <a:t>App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Csapp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Tb_user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HPNO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핸드폰번호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1868048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USERID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사용자계정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667394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PASSWORD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계정비밀번호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57080125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USERNAME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사용자명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852504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EMAIL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E-Mail</a:t>
                      </a:r>
                      <a:r>
                        <a:rPr lang="ko-KR" sz="1000" dirty="0">
                          <a:effectLst/>
                        </a:rPr>
                        <a:t>주소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02802029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POSITION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직급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300630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FAXNO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FAX</a:t>
                      </a:r>
                      <a:r>
                        <a:rPr lang="ko-KR" sz="1000" dirty="0">
                          <a:effectLst/>
                        </a:rPr>
                        <a:t>번호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5487704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GUBUN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사용자구분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76214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S51CCD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고객코드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259752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S52GCD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그로스코드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4893984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BKCODE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은행코드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17863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BKRGCD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점번코드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0791568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MBKACD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본점인증코드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6751343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AUTHYN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지점관리자 승인여부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50945118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AUTHDATE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지점관리자 승인일시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661356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PUSHYN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PUSH</a:t>
                      </a:r>
                      <a:r>
                        <a:rPr lang="ko-KR" sz="1000" dirty="0" err="1">
                          <a:effectLst/>
                        </a:rPr>
                        <a:t>알림여부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0200434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INITDATE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최초접속일자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532975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FINALDATE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최종접속일시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125205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INITPASS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비밀번호초기화여부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773285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PASSEXDATE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비밀번호만료일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883294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PASSECNT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비밀번호 오류횟수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9504482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PASSLOCK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비밀번호 오류 </a:t>
                      </a:r>
                      <a:r>
                        <a:rPr lang="ko-KR" sz="1000" dirty="0" err="1">
                          <a:effectLst/>
                        </a:rPr>
                        <a:t>잠김여부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174967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IDSATUS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계정상태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5044279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GUARDNM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주경비지상호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39199499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DIDATA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</a:t>
                      </a:r>
                      <a:r>
                        <a:rPr lang="ko-KR" sz="1000" dirty="0">
                          <a:effectLst/>
                        </a:rPr>
                        <a:t>데이터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2619197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CIDATA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CI</a:t>
                      </a:r>
                      <a:r>
                        <a:rPr lang="ko-KR" sz="1000" dirty="0">
                          <a:effectLst/>
                        </a:rPr>
                        <a:t>데이터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400189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BIRTHDATE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생년월일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02102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GENDER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성별</a:t>
                      </a:r>
                      <a:r>
                        <a:rPr lang="en-US" sz="1000" dirty="0">
                          <a:effectLst/>
                        </a:rPr>
                        <a:t>(0:</a:t>
                      </a:r>
                      <a:r>
                        <a:rPr lang="ko-KR" sz="1000" dirty="0">
                          <a:effectLst/>
                        </a:rPr>
                        <a:t>여성</a:t>
                      </a:r>
                      <a:r>
                        <a:rPr lang="en-US" sz="1000" dirty="0">
                          <a:effectLst/>
                        </a:rPr>
                        <a:t>, 1:</a:t>
                      </a:r>
                      <a:r>
                        <a:rPr lang="ko-KR" sz="1000" dirty="0">
                          <a:effectLst/>
                        </a:rPr>
                        <a:t>남성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95353556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EMPNO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소개자사번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71012348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CREATEDATE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생성일자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ko-KR" sz="1000" dirty="0">
                          <a:effectLst/>
                        </a:rPr>
                        <a:t>가입일자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419492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CREATETIME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생성시간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ko-KR" sz="1000" dirty="0">
                          <a:effectLst/>
                        </a:rPr>
                        <a:t>가입시간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1793816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CREATEID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생성자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556239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MODIFYDATE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수정일자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622569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MODIFYTIME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수정시간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288895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MODIFYID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수정자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6097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E3BE45-EF12-4122-9B8D-348F401EC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56462"/>
              </p:ext>
            </p:extLst>
          </p:nvPr>
        </p:nvGraphicFramePr>
        <p:xfrm>
          <a:off x="531231" y="757638"/>
          <a:ext cx="7672250" cy="583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3770811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backend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테이블명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sys_user_info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회원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컬럼명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kun_id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계약번호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ismaster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Isactivate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동의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creator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생성자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creation_time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일시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modified_time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일시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휴대폰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휴대폰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언어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invader_push_yn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움직임감지 알림 수신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visitor_push_yn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방문자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zone_open_push_yn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출입문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6642685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notice_push_n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6588688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selected_space_id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경비장소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9848610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salt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24602165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gasvalve_push_yn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가스밸브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276243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survey_time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설문조사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372073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login_fail_cnt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 횟수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9304445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간편로그인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685062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3893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9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92622B-43D4-4FEA-AEC8-4DC5CFA9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8752"/>
              </p:ext>
            </p:extLst>
          </p:nvPr>
        </p:nvGraphicFramePr>
        <p:xfrm>
          <a:off x="539940" y="757638"/>
          <a:ext cx="7672250" cy="583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5215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3422475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oauth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테이블명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oauth_client_details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</a:rPr>
                        <a:t>회원 인증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client_secret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varchar(45)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타입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varchar(45)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 타입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kun_no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청구코드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birth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 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authorities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authorization_grant_types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타입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scope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범위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access_token_validity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토큰 유효 기간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last_access_time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로그인 시간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creator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creation_time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일시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modified_time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suspend_sms_date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중지 통보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6642685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6588688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9848610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24602165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276243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372073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9304445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685062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3893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E669B-FAFF-43F1-8A2B-EB272C073D6E}"/>
              </a:ext>
            </a:extLst>
          </p:cNvPr>
          <p:cNvSpPr txBox="1"/>
          <p:nvPr/>
        </p:nvSpPr>
        <p:spPr>
          <a:xfrm>
            <a:off x="0" y="31409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End of Document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3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현황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주요서비스 앱 계정 총 </a:t>
            </a:r>
            <a:r>
              <a:rPr lang="en-US" altLang="ko-KR" sz="1600" dirty="0">
                <a:latin typeface="+mn-ea"/>
              </a:rPr>
              <a:t>70</a:t>
            </a:r>
            <a:r>
              <a:rPr lang="ko-KR" altLang="en-US" sz="1600" dirty="0" err="1">
                <a:latin typeface="+mn-ea"/>
              </a:rPr>
              <a:t>만건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뷰가드 </a:t>
            </a:r>
            <a:r>
              <a:rPr lang="en-US" altLang="ko-KR" sz="1600" dirty="0">
                <a:latin typeface="+mn-ea"/>
              </a:rPr>
              <a:t>64.7%, </a:t>
            </a:r>
            <a:r>
              <a:rPr lang="ko-KR" altLang="en-US" sz="1600" dirty="0" err="1">
                <a:latin typeface="+mn-ea"/>
              </a:rPr>
              <a:t>캡스홈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18.6%, </a:t>
            </a:r>
            <a:r>
              <a:rPr lang="ko-KR" altLang="en-US" sz="1600" dirty="0">
                <a:latin typeface="+mn-ea"/>
              </a:rPr>
              <a:t>고객센터 </a:t>
            </a:r>
            <a:r>
              <a:rPr lang="en-US" altLang="ko-KR" sz="1600" dirty="0">
                <a:latin typeface="+mn-ea"/>
              </a:rPr>
              <a:t>16.6%</a:t>
            </a:r>
          </a:p>
          <a:p>
            <a:pPr lvl="1"/>
            <a:r>
              <a:rPr lang="ko-KR" altLang="en-US" sz="1200" b="0" dirty="0">
                <a:latin typeface="+mn-ea"/>
              </a:rPr>
              <a:t>고객계정은 각 시스템에서 각각 회원가입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가입 시 이미 등록된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가 있을 경우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다른 아이디를 사용해야 함</a:t>
            </a:r>
            <a:r>
              <a:rPr lang="en-US" altLang="ko-KR" sz="1200" b="0" dirty="0">
                <a:latin typeface="+mn-ea"/>
              </a:rPr>
              <a:t>. </a:t>
            </a:r>
            <a:r>
              <a:rPr lang="ko-KR" altLang="en-US" sz="1200" b="0" dirty="0">
                <a:latin typeface="+mn-ea"/>
              </a:rPr>
              <a:t>개인별 너무 많은 </a:t>
            </a:r>
            <a:r>
              <a:rPr lang="en-US" altLang="ko-KR" sz="1200" b="0" dirty="0">
                <a:latin typeface="+mn-ea"/>
              </a:rPr>
              <a:t>ID/PW</a:t>
            </a:r>
            <a:r>
              <a:rPr lang="ko-KR" altLang="en-US" sz="1200" b="0" dirty="0">
                <a:latin typeface="+mn-ea"/>
              </a:rPr>
              <a:t>를 가지고 있어 관리가 어려움</a:t>
            </a:r>
            <a:r>
              <a:rPr lang="en-US" altLang="ko-KR" sz="1200" b="0" dirty="0">
                <a:latin typeface="+mn-ea"/>
              </a:rPr>
              <a:t>.</a:t>
            </a:r>
            <a:endParaRPr lang="ko-KR" altLang="en-US" sz="1200" b="0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37F987-ABF0-435C-B1F0-4F508B1F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09850"/>
              </p:ext>
            </p:extLst>
          </p:nvPr>
        </p:nvGraphicFramePr>
        <p:xfrm>
          <a:off x="2648158" y="1764256"/>
          <a:ext cx="3410485" cy="87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16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075386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5599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705984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모바일 앱 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계정수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주요앱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뷰가드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445,315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64.71%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고객센터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114,730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16.67%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캡스홈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128,141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18.62%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723,844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100%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2717614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계약자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직원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가족회원이 주요서비스별 각각 가입으로 </a:t>
            </a:r>
            <a:r>
              <a:rPr lang="en-US" altLang="ko-KR" sz="1600" dirty="0">
                <a:latin typeface="+mn-ea"/>
              </a:rPr>
              <a:t>ID/PW </a:t>
            </a:r>
            <a:r>
              <a:rPr lang="ko-KR" altLang="en-US" sz="1600" dirty="0">
                <a:latin typeface="+mn-ea"/>
              </a:rPr>
              <a:t>관리의 어려움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회원인증과 권한인증을 각 시스템별 개별정책으로 관리되고 있어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회원가입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찾기 등의 서비스 방법 제공서비스가 통일되어 있지 않음 </a:t>
            </a:r>
            <a:endParaRPr lang="en-US" altLang="ko-KR" sz="1200" b="0" dirty="0">
              <a:latin typeface="+mn-ea"/>
            </a:endParaRPr>
          </a:p>
        </p:txBody>
      </p:sp>
      <p:pic>
        <p:nvPicPr>
          <p:cNvPr id="15" name="그림 14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E856C1D9-EAA6-4778-951A-C37877DB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1992241" y="3933707"/>
            <a:ext cx="482873" cy="4627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913CFB-2251-4C76-8378-FC6C0243F1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1992241" y="5508774"/>
            <a:ext cx="482873" cy="4738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4E0EF3-B336-4839-BBE2-B84A4CF1F4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1992241" y="4708765"/>
            <a:ext cx="482873" cy="4843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3BD0BA-1C61-4EF3-A9B0-A7D9818D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06" y="3944029"/>
            <a:ext cx="442333" cy="461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67150F-1549-4D45-AA98-B5CA302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51" y="5525843"/>
            <a:ext cx="435827" cy="455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247BD9-D40D-4403-B61D-CF3026F6D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86" y="4704325"/>
            <a:ext cx="442333" cy="4878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AC5E12-46D3-426D-B95F-A655734DE14F}"/>
              </a:ext>
            </a:extLst>
          </p:cNvPr>
          <p:cNvSpPr/>
          <p:nvPr/>
        </p:nvSpPr>
        <p:spPr>
          <a:xfrm>
            <a:off x="814263" y="43976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BD1B6A-23DE-4405-A529-290EF7C7AC68}"/>
              </a:ext>
            </a:extLst>
          </p:cNvPr>
          <p:cNvSpPr/>
          <p:nvPr/>
        </p:nvSpPr>
        <p:spPr>
          <a:xfrm>
            <a:off x="873828" y="60121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084CA-AEEB-4055-B6D2-AAB7A29D5369}"/>
              </a:ext>
            </a:extLst>
          </p:cNvPr>
          <p:cNvSpPr/>
          <p:nvPr/>
        </p:nvSpPr>
        <p:spPr>
          <a:xfrm>
            <a:off x="872331" y="51855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5E53ED-413C-4AA2-903B-F17B7C42B6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3954442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FC2DF9-47FE-4B6C-A1F2-0AB73E306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4757951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E91EF1-D0F7-4EAD-A51C-9AA56C1818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5535348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20B6BFE-ECBD-47DB-93CD-060977B0AA9D}"/>
              </a:ext>
            </a:extLst>
          </p:cNvPr>
          <p:cNvSpPr/>
          <p:nvPr/>
        </p:nvSpPr>
        <p:spPr>
          <a:xfrm>
            <a:off x="2736275" y="4059354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B8009E3-C35D-444F-9399-0C2CB80E2578}"/>
              </a:ext>
            </a:extLst>
          </p:cNvPr>
          <p:cNvSpPr/>
          <p:nvPr/>
        </p:nvSpPr>
        <p:spPr>
          <a:xfrm>
            <a:off x="2729038" y="4830068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CFA2C71-F46D-4DA6-93DB-E308E6F55E2A}"/>
              </a:ext>
            </a:extLst>
          </p:cNvPr>
          <p:cNvSpPr/>
          <p:nvPr/>
        </p:nvSpPr>
        <p:spPr>
          <a:xfrm>
            <a:off x="2736275" y="5607465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F7544F-2EB7-4A9A-9BE3-C9D3B023A5E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359239" y="4174953"/>
            <a:ext cx="633002" cy="1570746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FDF0DD-3836-45A3-897D-5E497572A37F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1355619" y="4165091"/>
            <a:ext cx="636622" cy="783168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9C17E-3BFC-446C-B977-E6B70653C5B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355619" y="4948259"/>
            <a:ext cx="636622" cy="79744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C6F58E-52B6-45F4-AE5F-61AE8C3AEA1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355619" y="4948259"/>
            <a:ext cx="636622" cy="267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4A7542-C6F8-40C5-BCAC-8E717C90A630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359239" y="4165091"/>
            <a:ext cx="633002" cy="9862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63EC3F-B1DB-4F18-BB00-CC1FA5DD383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1350778" y="4950933"/>
            <a:ext cx="641463" cy="802582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2C63F4-10F6-4EFF-8C60-30C7DD6851F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350778" y="4165091"/>
            <a:ext cx="641463" cy="1588424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BDD508D-E78A-453B-867F-761723DD556A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359239" y="4174953"/>
            <a:ext cx="633002" cy="775980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49EBBC-D686-41D6-8D1B-50B954DE91E6}"/>
              </a:ext>
            </a:extLst>
          </p:cNvPr>
          <p:cNvSpPr/>
          <p:nvPr/>
        </p:nvSpPr>
        <p:spPr>
          <a:xfrm>
            <a:off x="2690876" y="3902850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6D2B82-4282-4011-8929-10D7D9B3114A}"/>
              </a:ext>
            </a:extLst>
          </p:cNvPr>
          <p:cNvSpPr/>
          <p:nvPr/>
        </p:nvSpPr>
        <p:spPr>
          <a:xfrm>
            <a:off x="2812683" y="5770291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7DE941-9A40-461E-AD90-8240D17938F8}"/>
              </a:ext>
            </a:extLst>
          </p:cNvPr>
          <p:cNvSpPr/>
          <p:nvPr/>
        </p:nvSpPr>
        <p:spPr>
          <a:xfrm>
            <a:off x="2823688" y="4943718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463643-4A8E-4401-900D-EBA82B1174B3}"/>
              </a:ext>
            </a:extLst>
          </p:cNvPr>
          <p:cNvSpPr/>
          <p:nvPr/>
        </p:nvSpPr>
        <p:spPr>
          <a:xfrm>
            <a:off x="2812682" y="4173132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A5CF94-FDE7-418A-8FFF-CFDE35242C4B}"/>
              </a:ext>
            </a:extLst>
          </p:cNvPr>
          <p:cNvSpPr/>
          <p:nvPr/>
        </p:nvSpPr>
        <p:spPr>
          <a:xfrm>
            <a:off x="2690876" y="4688451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93EB09-64E8-477E-8FC7-F2F3257C0640}"/>
              </a:ext>
            </a:extLst>
          </p:cNvPr>
          <p:cNvSpPr/>
          <p:nvPr/>
        </p:nvSpPr>
        <p:spPr>
          <a:xfrm>
            <a:off x="2690876" y="5467577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6878E3-1B45-4AAA-A224-0DF277B7EB94}"/>
              </a:ext>
            </a:extLst>
          </p:cNvPr>
          <p:cNvSpPr/>
          <p:nvPr/>
        </p:nvSpPr>
        <p:spPr>
          <a:xfrm>
            <a:off x="1773279" y="4443267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6CC5C97-D442-4738-AD6D-09476D2E876F}"/>
              </a:ext>
            </a:extLst>
          </p:cNvPr>
          <p:cNvSpPr/>
          <p:nvPr/>
        </p:nvSpPr>
        <p:spPr>
          <a:xfrm>
            <a:off x="1763187" y="5238378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2D7F53-9146-4FB0-A651-6370156F89DA}"/>
              </a:ext>
            </a:extLst>
          </p:cNvPr>
          <p:cNvSpPr/>
          <p:nvPr/>
        </p:nvSpPr>
        <p:spPr>
          <a:xfrm>
            <a:off x="1768245" y="6040455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40925E0-E0BB-4A57-9E2A-9401748F6BE9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6358821" y="4117582"/>
            <a:ext cx="778231" cy="758834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B8402642-8FB2-4745-B71E-57434204B6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7930324" y="3904790"/>
            <a:ext cx="388439" cy="40818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7B26C9D-3BE7-49BF-A320-53BC1FC162C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7930324" y="5549500"/>
            <a:ext cx="388439" cy="4179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DAB1144-1845-41A4-9ED1-284012907D0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7930324" y="4716141"/>
            <a:ext cx="388439" cy="42721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52ED567-0DB3-4006-86D0-51D6EDE82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994" y="3913894"/>
            <a:ext cx="355827" cy="40737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D2E059D-CC39-4D09-A435-869157A16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422" y="5564556"/>
            <a:ext cx="350593" cy="40163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A31DE2F-EDC1-48B8-9BF1-BD2DE74A6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082" y="4712224"/>
            <a:ext cx="355827" cy="430327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392B0A-7B9C-4872-A971-9E86A84AAE97}"/>
              </a:ext>
            </a:extLst>
          </p:cNvPr>
          <p:cNvSpPr/>
          <p:nvPr/>
        </p:nvSpPr>
        <p:spPr>
          <a:xfrm>
            <a:off x="5885589" y="4313997"/>
            <a:ext cx="519929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172DC2-B398-4199-A0E5-E87E05CCCCA8}"/>
              </a:ext>
            </a:extLst>
          </p:cNvPr>
          <p:cNvSpPr/>
          <p:nvPr/>
        </p:nvSpPr>
        <p:spPr>
          <a:xfrm>
            <a:off x="5933505" y="599346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DB9E5D-C2BD-4261-92FA-DB2E1C8C2D81}"/>
              </a:ext>
            </a:extLst>
          </p:cNvPr>
          <p:cNvSpPr/>
          <p:nvPr/>
        </p:nvSpPr>
        <p:spPr>
          <a:xfrm>
            <a:off x="5932301" y="513667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F74B8808-D3FC-4BA0-8B7F-3143537D3600}"/>
              </a:ext>
            </a:extLst>
          </p:cNvPr>
          <p:cNvSpPr/>
          <p:nvPr/>
        </p:nvSpPr>
        <p:spPr>
          <a:xfrm>
            <a:off x="6505443" y="5058685"/>
            <a:ext cx="725080" cy="143038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E8E012-62D0-48B8-A8AE-D7EF51B2873F}"/>
              </a:ext>
            </a:extLst>
          </p:cNvPr>
          <p:cNvSpPr/>
          <p:nvPr/>
        </p:nvSpPr>
        <p:spPr>
          <a:xfrm>
            <a:off x="6468923" y="4920639"/>
            <a:ext cx="780409" cy="203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25EBE1-A7D8-4BCF-9AB2-42DC104C6D02}"/>
              </a:ext>
            </a:extLst>
          </p:cNvPr>
          <p:cNvSpPr/>
          <p:nvPr/>
        </p:nvSpPr>
        <p:spPr>
          <a:xfrm>
            <a:off x="6566907" y="5159044"/>
            <a:ext cx="535403" cy="40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C2B80F-DA60-451E-A997-2C2AE6F139C3}"/>
              </a:ext>
            </a:extLst>
          </p:cNvPr>
          <p:cNvSpPr/>
          <p:nvPr/>
        </p:nvSpPr>
        <p:spPr>
          <a:xfrm>
            <a:off x="7754184" y="4354251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99514-CA7E-4CD6-863B-39D4C513359B}"/>
              </a:ext>
            </a:extLst>
          </p:cNvPr>
          <p:cNvSpPr/>
          <p:nvPr/>
        </p:nvSpPr>
        <p:spPr>
          <a:xfrm>
            <a:off x="7746066" y="5183290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1F95D0-B354-424A-9B0E-71538C7F20DC}"/>
              </a:ext>
            </a:extLst>
          </p:cNvPr>
          <p:cNvSpPr/>
          <p:nvPr/>
        </p:nvSpPr>
        <p:spPr>
          <a:xfrm>
            <a:off x="7750135" y="6018473"/>
            <a:ext cx="803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2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7D1C5730-6E94-48A6-88CF-FFA9113D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052" y="4660522"/>
            <a:ext cx="396137" cy="4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9CBDFA0-BB31-472B-96C7-755F5BE1E528}"/>
              </a:ext>
            </a:extLst>
          </p:cNvPr>
          <p:cNvCxnSpPr>
            <a:cxnSpLocks/>
            <a:stCxn id="53" idx="3"/>
            <a:endCxn id="72" idx="1"/>
          </p:cNvCxnSpPr>
          <p:nvPr/>
        </p:nvCxnSpPr>
        <p:spPr>
          <a:xfrm flipV="1">
            <a:off x="6352015" y="4876416"/>
            <a:ext cx="785037" cy="888960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78E2EEF-A72F-4BEB-B3E6-0E4C5EB685CD}"/>
              </a:ext>
            </a:extLst>
          </p:cNvPr>
          <p:cNvCxnSpPr>
            <a:cxnSpLocks/>
            <a:stCxn id="49" idx="1"/>
            <a:endCxn id="72" idx="3"/>
          </p:cNvCxnSpPr>
          <p:nvPr/>
        </p:nvCxnSpPr>
        <p:spPr>
          <a:xfrm rot="10800000">
            <a:off x="7533190" y="4876416"/>
            <a:ext cx="397135" cy="882066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F1890E5-D299-4F79-8575-362A1D3FBC4F}"/>
              </a:ext>
            </a:extLst>
          </p:cNvPr>
          <p:cNvCxnSpPr>
            <a:cxnSpLocks/>
            <a:stCxn id="47" idx="1"/>
            <a:endCxn id="72" idx="3"/>
          </p:cNvCxnSpPr>
          <p:nvPr/>
        </p:nvCxnSpPr>
        <p:spPr>
          <a:xfrm rot="10800000" flipV="1">
            <a:off x="7533190" y="4108884"/>
            <a:ext cx="397135" cy="76753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FBCFFB1-8E0C-434D-A498-0F03C83E077B}"/>
              </a:ext>
            </a:extLst>
          </p:cNvPr>
          <p:cNvCxnSpPr>
            <a:cxnSpLocks/>
          </p:cNvCxnSpPr>
          <p:nvPr/>
        </p:nvCxnSpPr>
        <p:spPr>
          <a:xfrm>
            <a:off x="7637697" y="4876416"/>
            <a:ext cx="28200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E3D452-3C47-4CBB-99D5-7FBDDBECA2E1}"/>
              </a:ext>
            </a:extLst>
          </p:cNvPr>
          <p:cNvSpPr/>
          <p:nvPr/>
        </p:nvSpPr>
        <p:spPr>
          <a:xfrm>
            <a:off x="4666859" y="4317068"/>
            <a:ext cx="668166" cy="129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B6AE13-44AA-4B8B-89A7-48E31C61D373}"/>
              </a:ext>
            </a:extLst>
          </p:cNvPr>
          <p:cNvSpPr/>
          <p:nvPr/>
        </p:nvSpPr>
        <p:spPr>
          <a:xfrm>
            <a:off x="2317902" y="6347520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[AS-IS]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C7CB6B-CD11-4318-91D9-5441B2DBC0C9}"/>
              </a:ext>
            </a:extLst>
          </p:cNvPr>
          <p:cNvSpPr/>
          <p:nvPr/>
        </p:nvSpPr>
        <p:spPr>
          <a:xfrm>
            <a:off x="6852045" y="6209594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[TO-BE]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9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계정통합인증 방안</a:t>
            </a:r>
            <a:endParaRPr lang="ko-KR" altLang="en-US" sz="20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783039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계정인증 </a:t>
            </a:r>
            <a:endParaRPr lang="en-US" altLang="ko-KR" sz="1600" dirty="0"/>
          </a:p>
          <a:p>
            <a:pPr lvl="1"/>
            <a:r>
              <a:rPr lang="en-US" altLang="ko-KR" sz="1200" b="0" dirty="0"/>
              <a:t>70</a:t>
            </a:r>
            <a:r>
              <a:rPr lang="ko-KR" altLang="en-US" sz="1200" b="0" dirty="0"/>
              <a:t>만 고객의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정보를 통한인증서비스로 마이그레이션 없이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주요 앱을 통한 </a:t>
            </a:r>
            <a:r>
              <a:rPr lang="ko-KR" altLang="en-US" sz="1200" b="0" dirty="0" err="1"/>
              <a:t>고객스스로</a:t>
            </a:r>
            <a:r>
              <a:rPr lang="ko-KR" altLang="en-US" sz="1200" b="0" dirty="0"/>
              <a:t> 점진적 계정 통합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회원정보를 하나의 인증센터를 통해서만 가입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인증</a:t>
            </a:r>
            <a:r>
              <a:rPr lang="en-US" altLang="ko-KR" sz="1200" b="0" dirty="0"/>
              <a:t>, ID</a:t>
            </a:r>
            <a:r>
              <a:rPr lang="ko-KR" altLang="en-US" sz="1200" b="0" dirty="0"/>
              <a:t>찾기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비밀번호 찾기 등의 통합인증 서비스 제공</a:t>
            </a:r>
            <a:endParaRPr lang="en-US" altLang="ko-KR" sz="1200" b="0" dirty="0"/>
          </a:p>
          <a:p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8AAD4-789D-4EF5-9B72-D2C061059B3F}"/>
              </a:ext>
            </a:extLst>
          </p:cNvPr>
          <p:cNvSpPr/>
          <p:nvPr/>
        </p:nvSpPr>
        <p:spPr>
          <a:xfrm>
            <a:off x="771166" y="2118211"/>
            <a:ext cx="3728708" cy="257045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F7FA9A64-A5D7-4C37-91AA-044C71A04F9F}"/>
              </a:ext>
            </a:extLst>
          </p:cNvPr>
          <p:cNvSpPr/>
          <p:nvPr/>
        </p:nvSpPr>
        <p:spPr>
          <a:xfrm>
            <a:off x="764324" y="1826920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-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AS-IS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C8C0-F298-44E7-9416-6452F4CF7D4B}"/>
              </a:ext>
            </a:extLst>
          </p:cNvPr>
          <p:cNvSpPr/>
          <p:nvPr/>
        </p:nvSpPr>
        <p:spPr>
          <a:xfrm>
            <a:off x="765373" y="4676369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2AC13-897E-4550-8476-5C2A4C3C212B}"/>
              </a:ext>
            </a:extLst>
          </p:cNvPr>
          <p:cNvSpPr txBox="1"/>
          <p:nvPr/>
        </p:nvSpPr>
        <p:spPr>
          <a:xfrm>
            <a:off x="1000094" y="2132211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고퀄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헤이홈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플랫폼과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플랫폼간 연계를 통한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앱에서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상태확인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/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제어 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609A62B-672B-4196-AE0D-F13F93A2E47C}"/>
              </a:ext>
            </a:extLst>
          </p:cNvPr>
          <p:cNvSpPr/>
          <p:nvPr/>
        </p:nvSpPr>
        <p:spPr>
          <a:xfrm>
            <a:off x="1987254" y="2635212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2EF72-DCDC-4B42-80AE-FFA244454697}"/>
              </a:ext>
            </a:extLst>
          </p:cNvPr>
          <p:cNvSpPr txBox="1"/>
          <p:nvPr/>
        </p:nvSpPr>
        <p:spPr>
          <a:xfrm>
            <a:off x="2026810" y="2639533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뷰가드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76753D-CC3A-48D5-A8CD-955CF24A393B}"/>
              </a:ext>
            </a:extLst>
          </p:cNvPr>
          <p:cNvSpPr/>
          <p:nvPr/>
        </p:nvSpPr>
        <p:spPr>
          <a:xfrm>
            <a:off x="942484" y="277853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0B5E24-8523-49EC-AE05-2C8F14DEA6DB}"/>
              </a:ext>
            </a:extLst>
          </p:cNvPr>
          <p:cNvSpPr/>
          <p:nvPr/>
        </p:nvSpPr>
        <p:spPr bwMode="auto">
          <a:xfrm>
            <a:off x="2635638" y="2873490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11355B-1690-426F-8C89-D275571B21EE}"/>
              </a:ext>
            </a:extLst>
          </p:cNvPr>
          <p:cNvSpPr/>
          <p:nvPr/>
        </p:nvSpPr>
        <p:spPr bwMode="auto">
          <a:xfrm>
            <a:off x="2131505" y="2878193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DF97B6-B63B-4769-87E8-F5F9B3DA908C}"/>
              </a:ext>
            </a:extLst>
          </p:cNvPr>
          <p:cNvSpPr/>
          <p:nvPr/>
        </p:nvSpPr>
        <p:spPr>
          <a:xfrm>
            <a:off x="4722976" y="2115432"/>
            <a:ext cx="3728708" cy="25779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E2F7C0F-042F-48E2-AFC6-93A0E68D2907}"/>
              </a:ext>
            </a:extLst>
          </p:cNvPr>
          <p:cNvSpPr/>
          <p:nvPr/>
        </p:nvSpPr>
        <p:spPr>
          <a:xfrm>
            <a:off x="4716016" y="1836692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spc="-80" dirty="0">
                <a:solidFill>
                  <a:schemeClr val="bg1"/>
                </a:solidFill>
                <a:latin typeface="+mn-ea"/>
                <a:ea typeface="+mn-ea"/>
              </a:rPr>
              <a:t>TO-BE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DB430E-435F-4A9B-8FCA-A98C5B46666D}"/>
              </a:ext>
            </a:extLst>
          </p:cNvPr>
          <p:cNvSpPr/>
          <p:nvPr/>
        </p:nvSpPr>
        <p:spPr>
          <a:xfrm>
            <a:off x="4717065" y="4686141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31DE3-1CCC-485D-A9BE-F672B2608530}"/>
              </a:ext>
            </a:extLst>
          </p:cNvPr>
          <p:cNvSpPr txBox="1"/>
          <p:nvPr/>
        </p:nvSpPr>
        <p:spPr>
          <a:xfrm>
            <a:off x="4951786" y="2141983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 기반의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통합앱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서버에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플랫폼 구성이 가능하도록 지원 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32825E3-6A9B-4639-83CD-555FA0826D0B}"/>
              </a:ext>
            </a:extLst>
          </p:cNvPr>
          <p:cNvSpPr/>
          <p:nvPr/>
        </p:nvSpPr>
        <p:spPr>
          <a:xfrm>
            <a:off x="5938946" y="2644983"/>
            <a:ext cx="1197352" cy="18557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5D06F-BA9D-43B8-A72B-B049BA839F52}"/>
              </a:ext>
            </a:extLst>
          </p:cNvPr>
          <p:cNvSpPr txBox="1"/>
          <p:nvPr/>
        </p:nvSpPr>
        <p:spPr>
          <a:xfrm>
            <a:off x="5978502" y="2649305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통합인증 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6BD59F5-1ACF-4ECC-941F-804EF59E7B89}"/>
              </a:ext>
            </a:extLst>
          </p:cNvPr>
          <p:cNvSpPr/>
          <p:nvPr/>
        </p:nvSpPr>
        <p:spPr bwMode="auto">
          <a:xfrm>
            <a:off x="3352610" y="2649305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회원가입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ea typeface="맑은 고딕" pitchFamily="50" charset="-127"/>
                <a:cs typeface="Arials"/>
              </a:rPr>
              <a:t>ID/PW</a:t>
            </a:r>
            <a:r>
              <a:rPr lang="ko-KR" altLang="en-US" sz="800" spc="-80" dirty="0">
                <a:ea typeface="맑은 고딕" pitchFamily="50" charset="-127"/>
                <a:cs typeface="Arials"/>
              </a:rPr>
              <a:t>찾기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계정파기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미 사용 알림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3BE0841-112B-49FA-92F1-9D39C5E5750A}"/>
              </a:ext>
            </a:extLst>
          </p:cNvPr>
          <p:cNvCxnSpPr>
            <a:cxnSpLocks/>
          </p:cNvCxnSpPr>
          <p:nvPr/>
        </p:nvCxnSpPr>
        <p:spPr>
          <a:xfrm flipH="1">
            <a:off x="3175312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5C6EFA7-0506-444B-8A11-6E44B60A096B}"/>
              </a:ext>
            </a:extLst>
          </p:cNvPr>
          <p:cNvSpPr/>
          <p:nvPr/>
        </p:nvSpPr>
        <p:spPr bwMode="auto">
          <a:xfrm>
            <a:off x="7314144" y="2816025"/>
            <a:ext cx="989492" cy="628433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7EE2B8-0F95-499B-9B59-AB18C45C6315}"/>
              </a:ext>
            </a:extLst>
          </p:cNvPr>
          <p:cNvSpPr/>
          <p:nvPr/>
        </p:nvSpPr>
        <p:spPr bwMode="auto">
          <a:xfrm>
            <a:off x="7314144" y="3664282"/>
            <a:ext cx="989492" cy="739296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T </a:t>
            </a: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아이디 인증 서버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286AA4C-B2A3-4A56-AF5C-4591A63A8C04}"/>
              </a:ext>
            </a:extLst>
          </p:cNvPr>
          <p:cNvCxnSpPr>
            <a:cxnSpLocks/>
          </p:cNvCxnSpPr>
          <p:nvPr/>
        </p:nvCxnSpPr>
        <p:spPr>
          <a:xfrm flipH="1">
            <a:off x="7136846" y="312982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2E71A-5819-4ABB-8584-A2BDD23BDFF4}"/>
              </a:ext>
            </a:extLst>
          </p:cNvPr>
          <p:cNvCxnSpPr>
            <a:cxnSpLocks/>
          </p:cNvCxnSpPr>
          <p:nvPr/>
        </p:nvCxnSpPr>
        <p:spPr>
          <a:xfrm flipH="1">
            <a:off x="7146140" y="4039034"/>
            <a:ext cx="168004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F25C454-D131-4933-AB28-E618D4D195DD}"/>
              </a:ext>
            </a:extLst>
          </p:cNvPr>
          <p:cNvSpPr/>
          <p:nvPr/>
        </p:nvSpPr>
        <p:spPr bwMode="auto">
          <a:xfrm>
            <a:off x="6078049" y="3670991"/>
            <a:ext cx="904630" cy="522614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통합 회원 </a:t>
            </a: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1B4E14-BC68-4787-B4DC-B8619F47714A}"/>
              </a:ext>
            </a:extLst>
          </p:cNvPr>
          <p:cNvSpPr/>
          <p:nvPr/>
        </p:nvSpPr>
        <p:spPr bwMode="auto">
          <a:xfrm>
            <a:off x="6084168" y="2971169"/>
            <a:ext cx="904630" cy="587492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ADT</a:t>
            </a: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 통합 </a:t>
            </a: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ID</a:t>
            </a:r>
          </a:p>
          <a:p>
            <a:pPr marL="171450" marR="0" indent="-1714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700" spc="-80" dirty="0">
                <a:latin typeface="맑은 고딕" pitchFamily="50" charset="-127"/>
                <a:ea typeface="맑은 고딕" pitchFamily="50" charset="-127"/>
                <a:cs typeface="Arials"/>
              </a:rPr>
              <a:t>ADT ID</a:t>
            </a:r>
          </a:p>
          <a:p>
            <a:pPr marL="171450" marR="0" indent="-1714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700" spc="-80" dirty="0">
                <a:latin typeface="맑은 고딕" pitchFamily="50" charset="-127"/>
                <a:ea typeface="맑은 고딕" pitchFamily="50" charset="-127"/>
                <a:cs typeface="Arials"/>
              </a:rPr>
              <a:t>TID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563E14F-4AF7-4161-9913-6BA6670010BA}"/>
              </a:ext>
            </a:extLst>
          </p:cNvPr>
          <p:cNvSpPr/>
          <p:nvPr/>
        </p:nvSpPr>
        <p:spPr>
          <a:xfrm>
            <a:off x="1987254" y="3306341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DDE1D9-3966-4F72-B07D-93A470EA7EC2}"/>
              </a:ext>
            </a:extLst>
          </p:cNvPr>
          <p:cNvSpPr txBox="1"/>
          <p:nvPr/>
        </p:nvSpPr>
        <p:spPr>
          <a:xfrm>
            <a:off x="2026810" y="3310662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 err="1">
                <a:solidFill>
                  <a:prstClr val="black"/>
                </a:solidFill>
                <a:ea typeface="맑은 고딕" panose="020B0503020000020004" pitchFamily="50" charset="-127"/>
              </a:rPr>
              <a:t>캡스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홈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13367E2-7440-4450-8E6A-30CDE0385CAF}"/>
              </a:ext>
            </a:extLst>
          </p:cNvPr>
          <p:cNvSpPr/>
          <p:nvPr/>
        </p:nvSpPr>
        <p:spPr bwMode="auto">
          <a:xfrm>
            <a:off x="2635638" y="3544619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4C6A603-1622-4B53-89A1-009B572CC2AD}"/>
              </a:ext>
            </a:extLst>
          </p:cNvPr>
          <p:cNvSpPr/>
          <p:nvPr/>
        </p:nvSpPr>
        <p:spPr bwMode="auto">
          <a:xfrm>
            <a:off x="2131505" y="3549322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B07AE15-BA30-4D85-80D3-7A3995D144DF}"/>
              </a:ext>
            </a:extLst>
          </p:cNvPr>
          <p:cNvSpPr/>
          <p:nvPr/>
        </p:nvSpPr>
        <p:spPr>
          <a:xfrm>
            <a:off x="1987254" y="3973840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01A5F5-8D3F-4AE4-B370-893E3D7FCFA8}"/>
              </a:ext>
            </a:extLst>
          </p:cNvPr>
          <p:cNvSpPr txBox="1"/>
          <p:nvPr/>
        </p:nvSpPr>
        <p:spPr>
          <a:xfrm>
            <a:off x="2026810" y="3978161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고객센터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36D8C43-E60A-4A00-9F62-9D158E376DD0}"/>
              </a:ext>
            </a:extLst>
          </p:cNvPr>
          <p:cNvSpPr/>
          <p:nvPr/>
        </p:nvSpPr>
        <p:spPr bwMode="auto">
          <a:xfrm>
            <a:off x="2635638" y="4212118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3D31CCB-5DA3-42A4-8FBD-F74E4E929702}"/>
              </a:ext>
            </a:extLst>
          </p:cNvPr>
          <p:cNvSpPr/>
          <p:nvPr/>
        </p:nvSpPr>
        <p:spPr bwMode="auto">
          <a:xfrm>
            <a:off x="2131505" y="4216821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964C69-4D61-42CE-9287-6FE91F829124}"/>
              </a:ext>
            </a:extLst>
          </p:cNvPr>
          <p:cNvSpPr/>
          <p:nvPr/>
        </p:nvSpPr>
        <p:spPr>
          <a:xfrm>
            <a:off x="942484" y="347132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514764-5B0F-4198-AF6B-E3006FE63490}"/>
              </a:ext>
            </a:extLst>
          </p:cNvPr>
          <p:cNvSpPr/>
          <p:nvPr/>
        </p:nvSpPr>
        <p:spPr>
          <a:xfrm>
            <a:off x="942484" y="4127566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DA894A9-62CA-431D-A75C-323381714026}"/>
              </a:ext>
            </a:extLst>
          </p:cNvPr>
          <p:cNvSpPr/>
          <p:nvPr/>
        </p:nvSpPr>
        <p:spPr bwMode="auto">
          <a:xfrm>
            <a:off x="3360954" y="3320737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7E09EC9-31B2-4403-9129-5E0108164769}"/>
              </a:ext>
            </a:extLst>
          </p:cNvPr>
          <p:cNvCxnSpPr>
            <a:cxnSpLocks/>
          </p:cNvCxnSpPr>
          <p:nvPr/>
        </p:nvCxnSpPr>
        <p:spPr>
          <a:xfrm flipH="1">
            <a:off x="3183656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21577BB-488B-4980-8015-5DA911FD5876}"/>
              </a:ext>
            </a:extLst>
          </p:cNvPr>
          <p:cNvSpPr/>
          <p:nvPr/>
        </p:nvSpPr>
        <p:spPr bwMode="auto">
          <a:xfrm>
            <a:off x="3369298" y="3996959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EDE8563-9A41-4ACA-B666-35F178D091D9}"/>
              </a:ext>
            </a:extLst>
          </p:cNvPr>
          <p:cNvCxnSpPr>
            <a:cxnSpLocks/>
          </p:cNvCxnSpPr>
          <p:nvPr/>
        </p:nvCxnSpPr>
        <p:spPr>
          <a:xfrm flipH="1">
            <a:off x="3192000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8EE3315-07E7-4C17-A03E-67938FAD52F7}"/>
              </a:ext>
            </a:extLst>
          </p:cNvPr>
          <p:cNvCxnSpPr>
            <a:cxnSpLocks/>
          </p:cNvCxnSpPr>
          <p:nvPr/>
        </p:nvCxnSpPr>
        <p:spPr>
          <a:xfrm flipH="1">
            <a:off x="1765294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97BA988-BB15-48A1-AD33-7ECCDA9B7934}"/>
              </a:ext>
            </a:extLst>
          </p:cNvPr>
          <p:cNvCxnSpPr>
            <a:cxnSpLocks/>
          </p:cNvCxnSpPr>
          <p:nvPr/>
        </p:nvCxnSpPr>
        <p:spPr>
          <a:xfrm flipH="1">
            <a:off x="1773638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1835BF-9B46-4830-B4A5-B75240CEC3F1}"/>
              </a:ext>
            </a:extLst>
          </p:cNvPr>
          <p:cNvCxnSpPr>
            <a:cxnSpLocks/>
          </p:cNvCxnSpPr>
          <p:nvPr/>
        </p:nvCxnSpPr>
        <p:spPr>
          <a:xfrm flipH="1">
            <a:off x="1781982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41DD65B-D92E-4E92-B4D4-7137E66DEE5C}"/>
              </a:ext>
            </a:extLst>
          </p:cNvPr>
          <p:cNvSpPr/>
          <p:nvPr/>
        </p:nvSpPr>
        <p:spPr>
          <a:xfrm>
            <a:off x="4911244" y="273073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B94216-E688-4F46-BB0F-33593D8C9C7B}"/>
              </a:ext>
            </a:extLst>
          </p:cNvPr>
          <p:cNvSpPr/>
          <p:nvPr/>
        </p:nvSpPr>
        <p:spPr>
          <a:xfrm>
            <a:off x="4911244" y="342352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E3DB93F-F910-471D-B39A-10B47D56F6B8}"/>
              </a:ext>
            </a:extLst>
          </p:cNvPr>
          <p:cNvSpPr/>
          <p:nvPr/>
        </p:nvSpPr>
        <p:spPr>
          <a:xfrm>
            <a:off x="4911244" y="4079771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97BA7C4-D45F-47B9-B7C4-8EF9BB7E67E4}"/>
              </a:ext>
            </a:extLst>
          </p:cNvPr>
          <p:cNvCxnSpPr>
            <a:cxnSpLocks/>
          </p:cNvCxnSpPr>
          <p:nvPr/>
        </p:nvCxnSpPr>
        <p:spPr>
          <a:xfrm flipH="1">
            <a:off x="5734054" y="2864464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3702AAB-50BF-42AF-99D2-08AC83FB9786}"/>
              </a:ext>
            </a:extLst>
          </p:cNvPr>
          <p:cNvCxnSpPr>
            <a:cxnSpLocks/>
          </p:cNvCxnSpPr>
          <p:nvPr/>
        </p:nvCxnSpPr>
        <p:spPr>
          <a:xfrm flipH="1">
            <a:off x="5742398" y="353589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AD8D870-0EFF-475C-A1F6-BB5B8A03BF55}"/>
              </a:ext>
            </a:extLst>
          </p:cNvPr>
          <p:cNvCxnSpPr>
            <a:cxnSpLocks/>
          </p:cNvCxnSpPr>
          <p:nvPr/>
        </p:nvCxnSpPr>
        <p:spPr>
          <a:xfrm flipH="1">
            <a:off x="5750742" y="4212118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505381E2-D1A4-4D37-BE6B-755DEF62F89A}"/>
              </a:ext>
            </a:extLst>
          </p:cNvPr>
          <p:cNvSpPr txBox="1">
            <a:spLocks/>
          </p:cNvSpPr>
          <p:nvPr/>
        </p:nvSpPr>
        <p:spPr bwMode="auto">
          <a:xfrm>
            <a:off x="271490" y="4701219"/>
            <a:ext cx="4221542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통합인증 방법</a:t>
            </a:r>
            <a:endParaRPr lang="en-US" altLang="ko-KR" sz="1600" dirty="0"/>
          </a:p>
          <a:p>
            <a:pPr lvl="1"/>
            <a:r>
              <a:rPr lang="ko-KR" altLang="en-US" sz="1400" b="0" dirty="0" err="1"/>
              <a:t>주요앱</a:t>
            </a:r>
            <a:r>
              <a:rPr lang="ko-KR" altLang="en-US" sz="1400" b="0" dirty="0"/>
              <a:t> 로그인 페이지에 </a:t>
            </a:r>
            <a:r>
              <a:rPr lang="en-US" altLang="ko-KR" sz="1400" b="0" dirty="0"/>
              <a:t>“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</a:t>
            </a:r>
            <a:r>
              <a:rPr lang="ko-KR" altLang="en-US" sz="1400" b="0" dirty="0"/>
              <a:t>생성</a:t>
            </a:r>
            <a:r>
              <a:rPr lang="en-US" altLang="ko-KR" sz="1400" b="0" dirty="0"/>
              <a:t>” </a:t>
            </a:r>
            <a:r>
              <a:rPr lang="ko-KR" altLang="en-US" sz="1400" b="0" dirty="0"/>
              <a:t>버튼을 추가해서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 </a:t>
            </a:r>
            <a:r>
              <a:rPr lang="ko-KR" altLang="en-US" sz="1400" b="0" dirty="0"/>
              <a:t>생성을 유도</a:t>
            </a:r>
            <a:endParaRPr lang="en-US" altLang="ko-KR" sz="1400" b="0" dirty="0"/>
          </a:p>
          <a:p>
            <a:pPr lvl="1"/>
            <a:r>
              <a:rPr lang="ko-KR" altLang="en-US" sz="1400" b="0" dirty="0"/>
              <a:t>신규 앱의 회원가입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회원탈퇴</a:t>
            </a:r>
            <a:r>
              <a:rPr lang="en-US" altLang="ko-KR" sz="1400" b="0" dirty="0"/>
              <a:t>, ID</a:t>
            </a:r>
            <a:r>
              <a:rPr lang="ko-KR" altLang="en-US" sz="1400" b="0" dirty="0"/>
              <a:t>찾기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비밀번호찾기</a:t>
            </a:r>
            <a:r>
              <a:rPr lang="ko-KR" altLang="en-US" sz="1400" b="0" dirty="0"/>
              <a:t> 등의 공통 서비스를 인증센터를 통한 통일된 </a:t>
            </a:r>
            <a:r>
              <a:rPr lang="en-US" altLang="ko-KR" sz="1400" b="0" dirty="0"/>
              <a:t>UX/UI</a:t>
            </a:r>
            <a:r>
              <a:rPr lang="ko-KR" altLang="en-US" sz="1400" b="0" dirty="0"/>
              <a:t>로 제공</a:t>
            </a:r>
            <a:endParaRPr lang="en-US" altLang="ko-KR" sz="1400" b="0" dirty="0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E519A449-4721-4167-86A7-70A5D6581960}"/>
              </a:ext>
            </a:extLst>
          </p:cNvPr>
          <p:cNvSpPr/>
          <p:nvPr/>
        </p:nvSpPr>
        <p:spPr>
          <a:xfrm>
            <a:off x="6956837" y="5228186"/>
            <a:ext cx="351021" cy="1069422"/>
          </a:xfrm>
          <a:prstGeom prst="rightArrow">
            <a:avLst>
              <a:gd name="adj1" fmla="val 58822"/>
              <a:gd name="adj2" fmla="val 63288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5" name="사각형: 둥근 모서리 272">
            <a:extLst>
              <a:ext uri="{FF2B5EF4-FFF2-40B4-BE49-F238E27FC236}">
                <a16:creationId xmlns:a16="http://schemas.microsoft.com/office/drawing/2014/main" id="{26C48EAF-6F52-4D1F-9D8F-398F94ECC05D}"/>
              </a:ext>
            </a:extLst>
          </p:cNvPr>
          <p:cNvSpPr/>
          <p:nvPr/>
        </p:nvSpPr>
        <p:spPr bwMode="auto">
          <a:xfrm>
            <a:off x="7561926" y="4977268"/>
            <a:ext cx="1080311" cy="1507372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6" name="양쪽 모서리가 둥근 사각형 793">
            <a:extLst>
              <a:ext uri="{FF2B5EF4-FFF2-40B4-BE49-F238E27FC236}">
                <a16:creationId xmlns:a16="http://schemas.microsoft.com/office/drawing/2014/main" id="{7E28C9D8-2AA6-4280-AAFF-40D0D4938438}"/>
              </a:ext>
            </a:extLst>
          </p:cNvPr>
          <p:cNvSpPr/>
          <p:nvPr/>
        </p:nvSpPr>
        <p:spPr>
          <a:xfrm>
            <a:off x="7561926" y="4958832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7" name="Rectangle 60">
            <a:extLst>
              <a:ext uri="{FF2B5EF4-FFF2-40B4-BE49-F238E27FC236}">
                <a16:creationId xmlns:a16="http://schemas.microsoft.com/office/drawing/2014/main" id="{8EC02BC2-6506-41EE-ADAE-7E18999A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5" y="4936917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통합인증 계정 생성</a:t>
            </a:r>
          </a:p>
        </p:txBody>
      </p:sp>
      <p:sp>
        <p:nvSpPr>
          <p:cNvPr id="128" name="사각형: 둥근 모서리 1177">
            <a:extLst>
              <a:ext uri="{FF2B5EF4-FFF2-40B4-BE49-F238E27FC236}">
                <a16:creationId xmlns:a16="http://schemas.microsoft.com/office/drawing/2014/main" id="{9A9880BE-3233-47CD-AD70-F1D39E25681E}"/>
              </a:ext>
            </a:extLst>
          </p:cNvPr>
          <p:cNvSpPr/>
          <p:nvPr/>
        </p:nvSpPr>
        <p:spPr>
          <a:xfrm rot="10800000">
            <a:off x="7362962" y="527455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29" name="사각형: 둥근 모서리 1177">
            <a:extLst>
              <a:ext uri="{FF2B5EF4-FFF2-40B4-BE49-F238E27FC236}">
                <a16:creationId xmlns:a16="http://schemas.microsoft.com/office/drawing/2014/main" id="{CDE4936C-B81B-436E-B9F8-7467E1AF5357}"/>
              </a:ext>
            </a:extLst>
          </p:cNvPr>
          <p:cNvSpPr/>
          <p:nvPr/>
        </p:nvSpPr>
        <p:spPr>
          <a:xfrm rot="10800000">
            <a:off x="7362962" y="577328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30" name="TextBox 12">
            <a:extLst>
              <a:ext uri="{FF2B5EF4-FFF2-40B4-BE49-F238E27FC236}">
                <a16:creationId xmlns:a16="http://schemas.microsoft.com/office/drawing/2014/main" id="{4FD590A8-AF3A-41DA-9CCD-47F77CA8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3" y="5369557"/>
            <a:ext cx="1089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</a:p>
        </p:txBody>
      </p:sp>
      <p:sp>
        <p:nvSpPr>
          <p:cNvPr id="131" name="TextBox 12">
            <a:extLst>
              <a:ext uri="{FF2B5EF4-FFF2-40B4-BE49-F238E27FC236}">
                <a16:creationId xmlns:a16="http://schemas.microsoft.com/office/drawing/2014/main" id="{7394E198-0468-437D-825A-76C1C8B4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4" y="5865030"/>
            <a:ext cx="1089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아이디로 생성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16E178E-1066-432F-A701-8D966F603045}"/>
              </a:ext>
            </a:extLst>
          </p:cNvPr>
          <p:cNvGrpSpPr/>
          <p:nvPr/>
        </p:nvGrpSpPr>
        <p:grpSpPr>
          <a:xfrm>
            <a:off x="8581576" y="5390080"/>
            <a:ext cx="192088" cy="193826"/>
            <a:chOff x="738250" y="3041246"/>
            <a:chExt cx="253973" cy="25397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49DC555-B857-48E6-AE8A-A7AC4168E373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4" name="Freeform 76">
              <a:extLst>
                <a:ext uri="{FF2B5EF4-FFF2-40B4-BE49-F238E27FC236}">
                  <a16:creationId xmlns:a16="http://schemas.microsoft.com/office/drawing/2014/main" id="{E784C03B-B142-4FE0-99BD-5567253E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ACBC4DD-32F3-4C46-BF75-C087615F57C6}"/>
              </a:ext>
            </a:extLst>
          </p:cNvPr>
          <p:cNvGrpSpPr/>
          <p:nvPr/>
        </p:nvGrpSpPr>
        <p:grpSpPr>
          <a:xfrm>
            <a:off x="8581576" y="5913284"/>
            <a:ext cx="192088" cy="193826"/>
            <a:chOff x="738250" y="3041246"/>
            <a:chExt cx="253973" cy="25397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6E04DC0-C016-47F9-96DF-DC2995E8D594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380BC582-E9DD-4BBC-9559-B379762B9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138" name="양쪽 모서리가 둥근 사각형 793">
            <a:extLst>
              <a:ext uri="{FF2B5EF4-FFF2-40B4-BE49-F238E27FC236}">
                <a16:creationId xmlns:a16="http://schemas.microsoft.com/office/drawing/2014/main" id="{BA78DA9C-F86E-49D9-815E-78C73DE100BB}"/>
              </a:ext>
            </a:extLst>
          </p:cNvPr>
          <p:cNvSpPr/>
          <p:nvPr/>
        </p:nvSpPr>
        <p:spPr>
          <a:xfrm rot="10800000">
            <a:off x="7551897" y="633551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7F12D-FE20-46D2-ACDE-109C6E3A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21" y="5009205"/>
            <a:ext cx="2315190" cy="1507372"/>
          </a:xfrm>
          <a:prstGeom prst="rect">
            <a:avLst/>
          </a:prstGeom>
        </p:spPr>
      </p:pic>
      <p:pic>
        <p:nvPicPr>
          <p:cNvPr id="1028" name="Picture 4" descr="키 아이콘 - ico,png,icns,무료 아이콘 다운로드">
            <a:extLst>
              <a:ext uri="{FF2B5EF4-FFF2-40B4-BE49-F238E27FC236}">
                <a16:creationId xmlns:a16="http://schemas.microsoft.com/office/drawing/2014/main" id="{108510C3-BB95-4F3D-AA5E-23200CDF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322" y="3109090"/>
            <a:ext cx="251423" cy="25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시스템구성안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통합인증센터 시스템 구성안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회원가입부터 탈퇴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회원정보 변경 등의 인증체계의 표준화를 통한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계정 통합인증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여러 개의 </a:t>
            </a: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관리 없이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하나의 아이디를 이용한 </a:t>
            </a:r>
            <a:r>
              <a:rPr lang="en-US" altLang="ko-KR" sz="1400" b="0" dirty="0">
                <a:latin typeface="+mn-ea"/>
              </a:rPr>
              <a:t>One ID</a:t>
            </a:r>
            <a:r>
              <a:rPr lang="ko-KR" altLang="en-US" sz="1400" b="0" dirty="0">
                <a:latin typeface="+mn-ea"/>
              </a:rPr>
              <a:t> 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국가간 </a:t>
            </a:r>
            <a:r>
              <a:rPr lang="ko-KR" altLang="en-US" sz="1400" b="0" dirty="0" err="1">
                <a:latin typeface="+mn-ea"/>
              </a:rPr>
              <a:t>멀티리전</a:t>
            </a:r>
            <a:r>
              <a:rPr lang="ko-KR" altLang="en-US" sz="1400" b="0" dirty="0">
                <a:latin typeface="+mn-ea"/>
              </a:rPr>
              <a:t> 구축을 통한 안정적 인증 시스템 운영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 센터 구축 시 신규 플랫폼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제휴 플랫폼 개발</a:t>
            </a:r>
            <a:r>
              <a:rPr lang="en-US" altLang="ko-KR" sz="1400" b="0" dirty="0">
                <a:latin typeface="+mn-ea"/>
              </a:rPr>
              <a:t>/</a:t>
            </a:r>
            <a:r>
              <a:rPr lang="ko-KR" altLang="en-US" sz="1400" b="0" dirty="0">
                <a:latin typeface="+mn-ea"/>
              </a:rPr>
              <a:t>운영 비용 절감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AC2FE53-3A8B-484A-B626-EC96355E0170}"/>
              </a:ext>
            </a:extLst>
          </p:cNvPr>
          <p:cNvSpPr/>
          <p:nvPr/>
        </p:nvSpPr>
        <p:spPr>
          <a:xfrm>
            <a:off x="91064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CCB2B1D-4C13-4EEC-B045-BEF3528E2984}"/>
              </a:ext>
            </a:extLst>
          </p:cNvPr>
          <p:cNvSpPr/>
          <p:nvPr/>
        </p:nvSpPr>
        <p:spPr>
          <a:xfrm>
            <a:off x="577103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DF8830B-0659-4C65-95EE-AECDF8B8AA1C}"/>
              </a:ext>
            </a:extLst>
          </p:cNvPr>
          <p:cNvSpPr/>
          <p:nvPr/>
        </p:nvSpPr>
        <p:spPr>
          <a:xfrm>
            <a:off x="334076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CE1A1-47D4-49A0-8B81-35B4845D373D}"/>
              </a:ext>
            </a:extLst>
          </p:cNvPr>
          <p:cNvSpPr/>
          <p:nvPr/>
        </p:nvSpPr>
        <p:spPr>
          <a:xfrm>
            <a:off x="1775767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뷰가드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(Azure)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웹뷰어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 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1" name="그림 90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D7F8FADA-8458-4FA1-A739-A2EBF489B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983480" y="4715207"/>
            <a:ext cx="761500" cy="72979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FFA09445-BC42-4DD1-BF8B-3B536DF768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3442329" y="4715207"/>
            <a:ext cx="762022" cy="74778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C12C8ED-A86B-41F0-847F-C283ED599C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5834590" y="4715207"/>
            <a:ext cx="718610" cy="720787"/>
          </a:xfrm>
          <a:prstGeom prst="rect">
            <a:avLst/>
          </a:prstGeom>
        </p:spPr>
      </p:pic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DFDCE7D4-5FD2-4850-81EC-304B4590F6D4}"/>
              </a:ext>
            </a:extLst>
          </p:cNvPr>
          <p:cNvCxnSpPr>
            <a:cxnSpLocks/>
            <a:stCxn id="94" idx="0"/>
            <a:endCxn id="122" idx="2"/>
          </p:cNvCxnSpPr>
          <p:nvPr/>
        </p:nvCxnSpPr>
        <p:spPr>
          <a:xfrm rot="5400000" flipH="1" flipV="1">
            <a:off x="3079886" y="3129939"/>
            <a:ext cx="533861" cy="249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5B2D4C3-0689-4591-B9DE-852CAA15D5CC}"/>
              </a:ext>
            </a:extLst>
          </p:cNvPr>
          <p:cNvSpPr/>
          <p:nvPr/>
        </p:nvSpPr>
        <p:spPr>
          <a:xfrm>
            <a:off x="3177540" y="2768618"/>
            <a:ext cx="2834640" cy="1342434"/>
          </a:xfrm>
          <a:prstGeom prst="roundRect">
            <a:avLst>
              <a:gd name="adj" fmla="val 376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0F9C6AB-3CE6-4261-8A65-202BA3BED9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1C4A1BC-4769-4405-A888-D3C62480CA88}"/>
              </a:ext>
            </a:extLst>
          </p:cNvPr>
          <p:cNvCxnSpPr>
            <a:cxnSpLocks/>
            <a:stCxn id="106" idx="0"/>
            <a:endCxn id="122" idx="2"/>
          </p:cNvCxnSpPr>
          <p:nvPr/>
        </p:nvCxnSpPr>
        <p:spPr>
          <a:xfrm rot="5400000" flipH="1" flipV="1">
            <a:off x="4294946" y="4344999"/>
            <a:ext cx="533861" cy="6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17AC048F-998C-491F-AE02-E10536B0819A}"/>
              </a:ext>
            </a:extLst>
          </p:cNvPr>
          <p:cNvCxnSpPr>
            <a:cxnSpLocks/>
            <a:stCxn id="100" idx="0"/>
            <a:endCxn id="122" idx="2"/>
          </p:cNvCxnSpPr>
          <p:nvPr/>
        </p:nvCxnSpPr>
        <p:spPr>
          <a:xfrm rot="16200000" flipV="1">
            <a:off x="5510081" y="3195832"/>
            <a:ext cx="533861" cy="2364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F976B4-D584-4BFB-ABF7-2E1B681E442E}"/>
              </a:ext>
            </a:extLst>
          </p:cNvPr>
          <p:cNvSpPr/>
          <p:nvPr/>
        </p:nvSpPr>
        <p:spPr>
          <a:xfrm>
            <a:off x="3189939" y="2779373"/>
            <a:ext cx="2374443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통합인증센터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멀티리젼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+mn-ea"/>
              </a:rPr>
              <a:t>분산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시스템 구축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(DR)</a:t>
            </a:r>
            <a:endParaRPr lang="en-US" altLang="ko-KR" sz="1050" kern="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OAuth2.0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기반의 인증 표준화 구성</a:t>
            </a:r>
            <a:endParaRPr lang="en-US" altLang="ko-KR" sz="105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EA100E1-7573-4E29-A8E2-F88B636069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7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6353F527-80FA-4532-87E9-842AEF6A04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5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7F48FEE-3A5E-49CF-8E06-5BE7F5E33A6A}"/>
              </a:ext>
            </a:extLst>
          </p:cNvPr>
          <p:cNvSpPr/>
          <p:nvPr/>
        </p:nvSpPr>
        <p:spPr>
          <a:xfrm>
            <a:off x="4267911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 err="1">
                <a:solidFill>
                  <a:schemeClr val="tx1"/>
                </a:solidFill>
                <a:latin typeface="+mn-ea"/>
                <a:ea typeface="+mn-ea"/>
              </a:rPr>
              <a:t>캡스홈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(AWS)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, PW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3114FFD-D0EA-4670-A1A5-A19A4636A1FC}"/>
              </a:ext>
            </a:extLst>
          </p:cNvPr>
          <p:cNvSpPr/>
          <p:nvPr/>
        </p:nvSpPr>
        <p:spPr>
          <a:xfrm>
            <a:off x="6605370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IDC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301E18CE-4D30-4E20-9D1D-375FB4CB9352}"/>
              </a:ext>
            </a:extLst>
          </p:cNvPr>
          <p:cNvSpPr/>
          <p:nvPr/>
        </p:nvSpPr>
        <p:spPr>
          <a:xfrm>
            <a:off x="6042660" y="2986330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44572434-3225-4AC4-B7B7-5381682DC197}"/>
              </a:ext>
            </a:extLst>
          </p:cNvPr>
          <p:cNvSpPr/>
          <p:nvPr/>
        </p:nvSpPr>
        <p:spPr>
          <a:xfrm>
            <a:off x="6042660" y="3775157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80818A76-1995-4D12-B6AA-FA8F0AF7C1B6}"/>
              </a:ext>
            </a:extLst>
          </p:cNvPr>
          <p:cNvSpPr/>
          <p:nvPr/>
        </p:nvSpPr>
        <p:spPr>
          <a:xfrm>
            <a:off x="950343" y="355486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548D018A-4146-491B-BD56-EA09C84A4A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2" y="370684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BD0AB0-C5B6-4BFB-A6A0-0952C47BE189}"/>
              </a:ext>
            </a:extLst>
          </p:cNvPr>
          <p:cNvSpPr/>
          <p:nvPr/>
        </p:nvSpPr>
        <p:spPr>
          <a:xfrm>
            <a:off x="1404113" y="363917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본인인증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(NICE)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180D7110-945B-4843-896C-0BE579AE91E8}"/>
              </a:ext>
            </a:extLst>
          </p:cNvPr>
          <p:cNvSpPr/>
          <p:nvPr/>
        </p:nvSpPr>
        <p:spPr>
          <a:xfrm>
            <a:off x="955007" y="2750376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752DF2BE-2CC4-41C6-AE61-5B589B0E87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6" y="2902361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848733B-7139-45FB-B32E-2BA0E216C052}"/>
              </a:ext>
            </a:extLst>
          </p:cNvPr>
          <p:cNvSpPr/>
          <p:nvPr/>
        </p:nvSpPr>
        <p:spPr>
          <a:xfrm>
            <a:off x="1408777" y="2834691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2FFAE8-D890-4A42-B7A8-F257FEDB30D1}"/>
              </a:ext>
            </a:extLst>
          </p:cNvPr>
          <p:cNvSpPr/>
          <p:nvPr/>
        </p:nvSpPr>
        <p:spPr>
          <a:xfrm>
            <a:off x="6676367" y="354855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E44A026C-3F7F-4616-8483-DD42CE557C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370053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0967CFE-5EDC-4831-8266-CBE47EF2DC53}"/>
              </a:ext>
            </a:extLst>
          </p:cNvPr>
          <p:cNvSpPr/>
          <p:nvPr/>
        </p:nvSpPr>
        <p:spPr>
          <a:xfrm>
            <a:off x="7130137" y="363286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CI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8019FFDB-6D98-4051-A248-1D234BC197A3}"/>
              </a:ext>
            </a:extLst>
          </p:cNvPr>
          <p:cNvSpPr/>
          <p:nvPr/>
        </p:nvSpPr>
        <p:spPr>
          <a:xfrm>
            <a:off x="6676367" y="276861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3CD72A57-EE2D-4F1B-BC35-EFA72B3F7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292060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247D1D2-88D3-4728-A3FE-F181A437AFCC}"/>
              </a:ext>
            </a:extLst>
          </p:cNvPr>
          <p:cNvSpPr/>
          <p:nvPr/>
        </p:nvSpPr>
        <p:spPr>
          <a:xfrm>
            <a:off x="7130137" y="285293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아이디인증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7F9173-424D-4BA1-B2F4-4E5AA3673783}"/>
              </a:ext>
            </a:extLst>
          </p:cNvPr>
          <p:cNvSpPr/>
          <p:nvPr/>
        </p:nvSpPr>
        <p:spPr>
          <a:xfrm>
            <a:off x="3600842" y="3788479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인증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EC90EA0-B9BA-4555-9AC9-4AA9DF9DF085}"/>
              </a:ext>
            </a:extLst>
          </p:cNvPr>
          <p:cNvSpPr/>
          <p:nvPr/>
        </p:nvSpPr>
        <p:spPr>
          <a:xfrm>
            <a:off x="4127548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WEB</a:t>
            </a:r>
          </a:p>
          <a:p>
            <a:pPr algn="ctr" latinLnBrk="0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379EE30-EB6A-41D0-9CEC-BFCD1A95E89B}"/>
              </a:ext>
            </a:extLst>
          </p:cNvPr>
          <p:cNvSpPr/>
          <p:nvPr/>
        </p:nvSpPr>
        <p:spPr>
          <a:xfrm>
            <a:off x="4639845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연동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3" name="화살표: 오른쪽 182">
            <a:extLst>
              <a:ext uri="{FF2B5EF4-FFF2-40B4-BE49-F238E27FC236}">
                <a16:creationId xmlns:a16="http://schemas.microsoft.com/office/drawing/2014/main" id="{F5D2C65A-E710-4028-B161-6826F73FE6CE}"/>
              </a:ext>
            </a:extLst>
          </p:cNvPr>
          <p:cNvSpPr/>
          <p:nvPr/>
        </p:nvSpPr>
        <p:spPr>
          <a:xfrm rot="10800000">
            <a:off x="2529468" y="2986329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2FEFAFFD-873B-4BD9-AC19-1AAB436BCC8A}"/>
              </a:ext>
            </a:extLst>
          </p:cNvPr>
          <p:cNvSpPr/>
          <p:nvPr/>
        </p:nvSpPr>
        <p:spPr>
          <a:xfrm rot="10800000">
            <a:off x="2521359" y="3754775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2D0AB423-49D5-4031-8E18-42127A185AA3}"/>
              </a:ext>
            </a:extLst>
          </p:cNvPr>
          <p:cNvSpPr/>
          <p:nvPr/>
        </p:nvSpPr>
        <p:spPr>
          <a:xfrm>
            <a:off x="2961510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12C80B8E-C902-4A29-9EA6-25790D6DD6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9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F53E80C-A3A2-44ED-8367-D1A825485222}"/>
              </a:ext>
            </a:extLst>
          </p:cNvPr>
          <p:cNvSpPr/>
          <p:nvPr/>
        </p:nvSpPr>
        <p:spPr>
          <a:xfrm>
            <a:off x="3415280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PASS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간편로그인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3CE3B8F2-ED49-4B75-BE73-DA515A4C5CA4}"/>
              </a:ext>
            </a:extLst>
          </p:cNvPr>
          <p:cNvSpPr/>
          <p:nvPr/>
        </p:nvSpPr>
        <p:spPr>
          <a:xfrm>
            <a:off x="4739692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C8EF0226-4FF0-4892-8916-C3456D8255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11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0DBBD90-9AB9-4825-AAE4-4968CA8FCA41}"/>
              </a:ext>
            </a:extLst>
          </p:cNvPr>
          <p:cNvSpPr/>
          <p:nvPr/>
        </p:nvSpPr>
        <p:spPr>
          <a:xfrm>
            <a:off x="5193462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계약정보 서버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(ADT)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F4347EC2-A41C-4A87-A7BC-E38CC81F84C8}"/>
              </a:ext>
            </a:extLst>
          </p:cNvPr>
          <p:cNvSpPr/>
          <p:nvPr/>
        </p:nvSpPr>
        <p:spPr>
          <a:xfrm rot="5400000">
            <a:off x="538953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FB2BD5DD-45B6-4671-BB6C-386B2B1EDE64}"/>
              </a:ext>
            </a:extLst>
          </p:cNvPr>
          <p:cNvSpPr/>
          <p:nvPr/>
        </p:nvSpPr>
        <p:spPr>
          <a:xfrm rot="5400000">
            <a:off x="356820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FA3F01A2-DF6A-4259-99A6-F11929FCD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5" y="343995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B776D01-0D71-429A-9449-C5863B5B5269}"/>
              </a:ext>
            </a:extLst>
          </p:cNvPr>
          <p:cNvSpPr/>
          <p:nvPr/>
        </p:nvSpPr>
        <p:spPr>
          <a:xfrm>
            <a:off x="5188485" y="378019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8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ko-KR" altLang="en-US" sz="2000" dirty="0">
                <a:latin typeface="+mn-ea"/>
              </a:rPr>
              <a:t> 가입 프로세스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en-US" altLang="ko-KR" sz="1600" dirty="0">
                <a:latin typeface="+mn-ea"/>
              </a:rPr>
              <a:t>ADT </a:t>
            </a:r>
            <a:r>
              <a:rPr lang="ko-KR" altLang="en-US" sz="1600" dirty="0">
                <a:latin typeface="+mn-ea"/>
              </a:rPr>
              <a:t>통합 </a:t>
            </a:r>
            <a:r>
              <a:rPr lang="en-US" altLang="ko-KR" sz="1600" dirty="0">
                <a:latin typeface="+mn-ea"/>
              </a:rPr>
              <a:t>ID </a:t>
            </a:r>
            <a:r>
              <a:rPr lang="ko-KR" altLang="en-US" sz="1600" dirty="0">
                <a:latin typeface="+mn-ea"/>
              </a:rPr>
              <a:t>신규 생성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통합인증센터를 통해 신규가입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중복 체크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찾기 등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ADT ID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or TID </a:t>
            </a:r>
            <a:r>
              <a:rPr lang="ko-KR" altLang="en-US" sz="1400" dirty="0">
                <a:latin typeface="+mn-ea"/>
              </a:rPr>
              <a:t>선택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실명인증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휴대폰 번호 기반</a:t>
            </a:r>
            <a:r>
              <a:rPr lang="en-US" altLang="ko-KR" sz="1400" dirty="0">
                <a:latin typeface="+mn-ea"/>
              </a:rPr>
              <a:t>(CI </a:t>
            </a:r>
            <a:r>
              <a:rPr lang="ko-KR" altLang="en-US" sz="1400" dirty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서버에 회원 별 식별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키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4E63C4-9A08-411F-B202-98B6325655D4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EDBB80-9B07-4975-A005-CDBA65D94F24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2A4BD3-4601-4DA9-8264-FF05AEF60165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3BBC8A9D-6DFE-4BC1-9891-12181E51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16AC6CF8-0596-4D06-B25D-E65135EF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1DDBC0-6F32-4997-954E-CD1D6D25F8F3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59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215444D-8636-4818-A67A-D1873FC11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Person Free Icon of Eva Fill Icons">
              <a:extLst>
                <a:ext uri="{FF2B5EF4-FFF2-40B4-BE49-F238E27FC236}">
                  <a16:creationId xmlns:a16="http://schemas.microsoft.com/office/drawing/2014/main" id="{F0F4465B-4115-4B0D-B4A0-B1AB3C43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810C52-FFA6-4F5B-88D5-23D99DA9BBA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10FFD3D4-3AAD-42FE-BE7F-FB2C1D7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AE1C64-36B3-4BB3-A352-778010BAB84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E7572-7C4F-456B-A91B-F30C0594128A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8E1B2-3E74-4CCA-9592-B0C7AA1D1E53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310FC4-7B04-4BDF-A4EA-7025CAAA0888}"/>
              </a:ext>
            </a:extLst>
          </p:cNvPr>
          <p:cNvSpPr/>
          <p:nvPr/>
        </p:nvSpPr>
        <p:spPr>
          <a:xfrm>
            <a:off x="4633203" y="1529779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회원가입 요청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14FA69-0EDC-4927-B9D0-B11622A8A7AB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333912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CFFAE-D83D-4DE1-A701-DB70A07469DB}"/>
              </a:ext>
            </a:extLst>
          </p:cNvPr>
          <p:cNvCxnSpPr>
            <a:cxnSpLocks/>
          </p:cNvCxnSpPr>
          <p:nvPr/>
        </p:nvCxnSpPr>
        <p:spPr>
          <a:xfrm flipH="1">
            <a:off x="4689999" y="2511239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4AD51D-1E9B-4CFD-89D8-2485F4888A5E}"/>
              </a:ext>
            </a:extLst>
          </p:cNvPr>
          <p:cNvCxnSpPr>
            <a:cxnSpLocks/>
          </p:cNvCxnSpPr>
          <p:nvPr/>
        </p:nvCxnSpPr>
        <p:spPr>
          <a:xfrm>
            <a:off x="4682603" y="2725519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18F6CF-3B0B-4D4A-850E-38E4A84368F2}"/>
              </a:ext>
            </a:extLst>
          </p:cNvPr>
          <p:cNvSpPr/>
          <p:nvPr/>
        </p:nvSpPr>
        <p:spPr>
          <a:xfrm>
            <a:off x="4803013" y="2535612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회원정보 입력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7C78FA-BE29-4299-B23D-775548D33E28}"/>
              </a:ext>
            </a:extLst>
          </p:cNvPr>
          <p:cNvSpPr/>
          <p:nvPr/>
        </p:nvSpPr>
        <p:spPr>
          <a:xfrm>
            <a:off x="5949738" y="2085150"/>
            <a:ext cx="1330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통합 회원가입 요청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9F45-9482-447A-87CD-B693A9EDAC64}"/>
              </a:ext>
            </a:extLst>
          </p:cNvPr>
          <p:cNvSpPr/>
          <p:nvPr/>
        </p:nvSpPr>
        <p:spPr>
          <a:xfrm>
            <a:off x="4799801" y="2297825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회원정보 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4D4EFA-FC48-45C4-AD07-81783D86D95A}"/>
              </a:ext>
            </a:extLst>
          </p:cNvPr>
          <p:cNvCxnSpPr>
            <a:cxnSpLocks/>
          </p:cNvCxnSpPr>
          <p:nvPr/>
        </p:nvCxnSpPr>
        <p:spPr>
          <a:xfrm>
            <a:off x="5928796" y="2806189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9B1626-4B7E-4524-8A44-1590CDE97A3A}"/>
              </a:ext>
            </a:extLst>
          </p:cNvPr>
          <p:cNvSpPr/>
          <p:nvPr/>
        </p:nvSpPr>
        <p:spPr>
          <a:xfrm>
            <a:off x="6005438" y="2572737"/>
            <a:ext cx="1206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4CB7728-EB16-4AF8-8A25-B097CF17BE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919E6D-D366-406E-8222-EE54AFA003DA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B767BB-862D-41D7-8582-B948066713CC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5AA4C2-E9CC-4DDF-BD30-632B6C2FB4FB}"/>
              </a:ext>
            </a:extLst>
          </p:cNvPr>
          <p:cNvCxnSpPr>
            <a:cxnSpLocks/>
          </p:cNvCxnSpPr>
          <p:nvPr/>
        </p:nvCxnSpPr>
        <p:spPr>
          <a:xfrm>
            <a:off x="7345326" y="191416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1DF77E-FA4E-4D92-BEE0-D2899575EC97}"/>
              </a:ext>
            </a:extLst>
          </p:cNvPr>
          <p:cNvSpPr/>
          <p:nvPr/>
        </p:nvSpPr>
        <p:spPr>
          <a:xfrm>
            <a:off x="7498359" y="171554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D1B8B6-CCB6-402E-B2FF-8BF10926043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2163226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C41318-DD13-4D1B-A891-E2C8CA14C410}"/>
              </a:ext>
            </a:extLst>
          </p:cNvPr>
          <p:cNvSpPr/>
          <p:nvPr/>
        </p:nvSpPr>
        <p:spPr>
          <a:xfrm>
            <a:off x="7498359" y="1958009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3.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sp>
        <p:nvSpPr>
          <p:cNvPr id="110" name="내용 개체 틀 2">
            <a:extLst>
              <a:ext uri="{FF2B5EF4-FFF2-40B4-BE49-F238E27FC236}">
                <a16:creationId xmlns:a16="http://schemas.microsoft.com/office/drawing/2014/main" id="{3786ADFD-572E-4221-B75F-23501063ECE1}"/>
              </a:ext>
            </a:extLst>
          </p:cNvPr>
          <p:cNvSpPr txBox="1">
            <a:spLocks/>
          </p:cNvSpPr>
          <p:nvPr/>
        </p:nvSpPr>
        <p:spPr bwMode="auto">
          <a:xfrm>
            <a:off x="411480" y="3484160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ADT </a:t>
            </a:r>
            <a:r>
              <a:rPr lang="ko-KR" altLang="en-US" sz="1600" dirty="0">
                <a:latin typeface="+mn-ea"/>
              </a:rPr>
              <a:t>통합 </a:t>
            </a:r>
            <a:r>
              <a:rPr lang="en-US" altLang="ko-KR" sz="1600" dirty="0">
                <a:latin typeface="+mn-ea"/>
              </a:rPr>
              <a:t>ID </a:t>
            </a:r>
            <a:r>
              <a:rPr lang="ko-KR" altLang="en-US" sz="1600" dirty="0">
                <a:latin typeface="+mn-ea"/>
              </a:rPr>
              <a:t>로그인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 err="1">
                <a:latin typeface="+mn-ea"/>
              </a:rPr>
              <a:t>뷰가드</a:t>
            </a:r>
            <a:r>
              <a:rPr lang="ko-KR" altLang="en-US" sz="1400" b="0" dirty="0">
                <a:latin typeface="+mn-ea"/>
              </a:rPr>
              <a:t>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EB09925-67BD-4376-8409-B87C7A131040}"/>
              </a:ext>
            </a:extLst>
          </p:cNvPr>
          <p:cNvSpPr/>
          <p:nvPr/>
        </p:nvSpPr>
        <p:spPr>
          <a:xfrm>
            <a:off x="4598761" y="41897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B75A92-14A0-4945-86B4-995FEB19FEF2}"/>
              </a:ext>
            </a:extLst>
          </p:cNvPr>
          <p:cNvSpPr/>
          <p:nvPr/>
        </p:nvSpPr>
        <p:spPr>
          <a:xfrm>
            <a:off x="5835628" y="41897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953D5F-1D1E-4D5F-8657-B29CE354AB57}"/>
              </a:ext>
            </a:extLst>
          </p:cNvPr>
          <p:cNvSpPr/>
          <p:nvPr/>
        </p:nvSpPr>
        <p:spPr>
          <a:xfrm>
            <a:off x="8534513" y="41897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92CBE8AA-9681-4A44-8BC0-607417AA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3605021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C741C9F8-1C50-4637-AFF6-0EDDADFD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3604816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6EE6F13-FF2D-40AB-ADEA-BB9CE891FC95}"/>
              </a:ext>
            </a:extLst>
          </p:cNvPr>
          <p:cNvGrpSpPr/>
          <p:nvPr/>
        </p:nvGrpSpPr>
        <p:grpSpPr>
          <a:xfrm>
            <a:off x="4330263" y="3578637"/>
            <a:ext cx="604183" cy="571384"/>
            <a:chOff x="4016745" y="966056"/>
            <a:chExt cx="604183" cy="571384"/>
          </a:xfrm>
        </p:grpSpPr>
        <p:pic>
          <p:nvPicPr>
            <p:cNvPr id="117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FAF71084-A83E-42FD-B0D8-EF9FFD98B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6" descr="Person Free Icon of Eva Fill Icons">
              <a:extLst>
                <a:ext uri="{FF2B5EF4-FFF2-40B4-BE49-F238E27FC236}">
                  <a16:creationId xmlns:a16="http://schemas.microsoft.com/office/drawing/2014/main" id="{CFD1B48A-11C2-4962-807E-8C0167B53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F211013-9145-4970-90D1-33E1C20ED41F}"/>
              </a:ext>
            </a:extLst>
          </p:cNvPr>
          <p:cNvCxnSpPr>
            <a:cxnSpLocks/>
          </p:cNvCxnSpPr>
          <p:nvPr/>
        </p:nvCxnSpPr>
        <p:spPr>
          <a:xfrm>
            <a:off x="4678256" y="4462902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C1421632-5C6A-4B90-8973-2D35E2A9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3539612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396570F-148E-4BAD-8F0B-D0CBCF5BBE89}"/>
              </a:ext>
            </a:extLst>
          </p:cNvPr>
          <p:cNvSpPr/>
          <p:nvPr/>
        </p:nvSpPr>
        <p:spPr>
          <a:xfrm>
            <a:off x="4716573" y="4136305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009AC9E-4ED1-4BD9-A99F-0E0894F92C0D}"/>
              </a:ext>
            </a:extLst>
          </p:cNvPr>
          <p:cNvSpPr/>
          <p:nvPr/>
        </p:nvSpPr>
        <p:spPr>
          <a:xfrm>
            <a:off x="5613349" y="408007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F2B2117-E532-4F2B-8D47-157CC85B498A}"/>
              </a:ext>
            </a:extLst>
          </p:cNvPr>
          <p:cNvSpPr/>
          <p:nvPr/>
        </p:nvSpPr>
        <p:spPr>
          <a:xfrm>
            <a:off x="7025275" y="3994447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33F00DF-75C7-4341-977F-263C7D3811D6}"/>
              </a:ext>
            </a:extLst>
          </p:cNvPr>
          <p:cNvSpPr/>
          <p:nvPr/>
        </p:nvSpPr>
        <p:spPr>
          <a:xfrm>
            <a:off x="4633203" y="4255577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19F454D-8D09-4B54-9800-B6C8096BCE4F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4676515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E379E7F-67BF-4639-A501-379FF59EC8A1}"/>
              </a:ext>
            </a:extLst>
          </p:cNvPr>
          <p:cNvCxnSpPr>
            <a:cxnSpLocks/>
          </p:cNvCxnSpPr>
          <p:nvPr/>
        </p:nvCxnSpPr>
        <p:spPr>
          <a:xfrm flipH="1">
            <a:off x="4725072" y="4872446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81C2324-2CC5-4E96-AD7D-0CCFA32BEBE0}"/>
              </a:ext>
            </a:extLst>
          </p:cNvPr>
          <p:cNvCxnSpPr>
            <a:cxnSpLocks/>
          </p:cNvCxnSpPr>
          <p:nvPr/>
        </p:nvCxnSpPr>
        <p:spPr>
          <a:xfrm>
            <a:off x="4682603" y="5068129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218473-7522-4D73-86DF-59D14F23150B}"/>
              </a:ext>
            </a:extLst>
          </p:cNvPr>
          <p:cNvSpPr/>
          <p:nvPr/>
        </p:nvSpPr>
        <p:spPr>
          <a:xfrm>
            <a:off x="4907521" y="4886931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ACF1EFC-E762-4B55-B986-1317BA9B795B}"/>
              </a:ext>
            </a:extLst>
          </p:cNvPr>
          <p:cNvSpPr/>
          <p:nvPr/>
        </p:nvSpPr>
        <p:spPr>
          <a:xfrm>
            <a:off x="6267916" y="4471298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0E6A97F-2E5B-4154-9E2B-E30FDDCF81A1}"/>
              </a:ext>
            </a:extLst>
          </p:cNvPr>
          <p:cNvSpPr/>
          <p:nvPr/>
        </p:nvSpPr>
        <p:spPr>
          <a:xfrm>
            <a:off x="4895837" y="4650323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3AC7235-0263-40F1-946E-CC0D7CC976CD}"/>
              </a:ext>
            </a:extLst>
          </p:cNvPr>
          <p:cNvCxnSpPr>
            <a:cxnSpLocks/>
          </p:cNvCxnSpPr>
          <p:nvPr/>
        </p:nvCxnSpPr>
        <p:spPr>
          <a:xfrm>
            <a:off x="4689999" y="5560935"/>
            <a:ext cx="253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F4F8F7-DC59-4884-BDC3-5DD0F282A0AC}"/>
              </a:ext>
            </a:extLst>
          </p:cNvPr>
          <p:cNvSpPr/>
          <p:nvPr/>
        </p:nvSpPr>
        <p:spPr>
          <a:xfrm>
            <a:off x="4882208" y="5088897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D44DBBA-ED05-4335-8A48-642A6D5668AB}"/>
              </a:ext>
            </a:extLst>
          </p:cNvPr>
          <p:cNvCxnSpPr>
            <a:cxnSpLocks/>
          </p:cNvCxnSpPr>
          <p:nvPr/>
        </p:nvCxnSpPr>
        <p:spPr>
          <a:xfrm flipH="1">
            <a:off x="4707227" y="5973369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AD79BF2-FF26-4CA4-9307-7B46E2B0DCCF}"/>
              </a:ext>
            </a:extLst>
          </p:cNvPr>
          <p:cNvSpPr/>
          <p:nvPr/>
        </p:nvSpPr>
        <p:spPr>
          <a:xfrm>
            <a:off x="5944048" y="573956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2C8A0008-B496-48FA-88AB-9641C0D5B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3629573"/>
            <a:ext cx="639665" cy="326079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B22631-D4AD-40B9-B27E-C4090FDD30FF}"/>
              </a:ext>
            </a:extLst>
          </p:cNvPr>
          <p:cNvSpPr/>
          <p:nvPr/>
        </p:nvSpPr>
        <p:spPr>
          <a:xfrm>
            <a:off x="8421171" y="393325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6B8FBBB-2271-445D-A313-791EA9DB3E75}"/>
              </a:ext>
            </a:extLst>
          </p:cNvPr>
          <p:cNvSpPr/>
          <p:nvPr/>
        </p:nvSpPr>
        <p:spPr>
          <a:xfrm>
            <a:off x="7225201" y="4184736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C4723F1-A463-4C9F-87F7-58D25AC062E6}"/>
              </a:ext>
            </a:extLst>
          </p:cNvPr>
          <p:cNvCxnSpPr>
            <a:cxnSpLocks/>
          </p:cNvCxnSpPr>
          <p:nvPr/>
        </p:nvCxnSpPr>
        <p:spPr>
          <a:xfrm>
            <a:off x="7345326" y="5658869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15127F7-E17A-4903-9AAC-16A341B71CCC}"/>
              </a:ext>
            </a:extLst>
          </p:cNvPr>
          <p:cNvSpPr/>
          <p:nvPr/>
        </p:nvSpPr>
        <p:spPr>
          <a:xfrm>
            <a:off x="5132097" y="5356069"/>
            <a:ext cx="145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액세스 토큰 전달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2CCC562-5BD2-41FA-B021-711D3914CEC4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5873105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7FA7ED5-5155-4B14-A5D8-20F5F6B8947B}"/>
              </a:ext>
            </a:extLst>
          </p:cNvPr>
          <p:cNvSpPr/>
          <p:nvPr/>
        </p:nvSpPr>
        <p:spPr>
          <a:xfrm>
            <a:off x="7419978" y="5667888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9.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E07D5ED-CD5F-4ED1-ABC1-9C1C2E48C368}"/>
              </a:ext>
            </a:extLst>
          </p:cNvPr>
          <p:cNvCxnSpPr>
            <a:cxnSpLocks/>
          </p:cNvCxnSpPr>
          <p:nvPr/>
        </p:nvCxnSpPr>
        <p:spPr>
          <a:xfrm flipH="1" flipV="1">
            <a:off x="4660351" y="5328320"/>
            <a:ext cx="1171268" cy="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862759E-1299-400E-A516-507C7C4B1E50}"/>
              </a:ext>
            </a:extLst>
          </p:cNvPr>
          <p:cNvSpPr/>
          <p:nvPr/>
        </p:nvSpPr>
        <p:spPr>
          <a:xfrm>
            <a:off x="7388871" y="5431019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8. </a:t>
            </a:r>
            <a:r>
              <a:rPr lang="ko-KR" altLang="en-US" sz="900" b="1" dirty="0">
                <a:ea typeface="맑은 고딕"/>
              </a:rPr>
              <a:t>계약정보 요청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AABDF06-E5DF-42BA-A665-D8CCCE206F6D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9371963-55EC-4114-8DAC-AF46A9393DCD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회원가입 완료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AE2001D-0124-4A14-B452-C53A886D4E25}"/>
              </a:ext>
            </a:extLst>
          </p:cNvPr>
          <p:cNvCxnSpPr>
            <a:cxnSpLocks/>
          </p:cNvCxnSpPr>
          <p:nvPr/>
        </p:nvCxnSpPr>
        <p:spPr>
          <a:xfrm>
            <a:off x="7345326" y="2906944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C64EF68-DDA5-4527-9BFB-1D7D5CF184C0}"/>
              </a:ext>
            </a:extLst>
          </p:cNvPr>
          <p:cNvSpPr/>
          <p:nvPr/>
        </p:nvSpPr>
        <p:spPr>
          <a:xfrm>
            <a:off x="7498359" y="2708328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1AA4295-7E72-48EB-B5F9-BF0B065C721C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79B96CB-5C3D-4643-871B-3B1891598B77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</p:spTree>
    <p:extLst>
      <p:ext uri="{BB962C8B-B14F-4D97-AF65-F5344CB8AC3E}">
        <p14:creationId xmlns:p14="http://schemas.microsoft.com/office/powerpoint/2010/main" val="6063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ko-KR" altLang="en-US" sz="2000" dirty="0">
                <a:latin typeface="+mn-ea"/>
              </a:rPr>
              <a:t> 가입 프로세스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600" dirty="0">
                <a:latin typeface="맑은 고딕"/>
                <a:ea typeface="맑은 고딕"/>
              </a:rPr>
              <a:t>ADT 통합 ID 전환</a:t>
            </a:r>
            <a:r>
              <a:rPr lang="en-US" altLang="ko-KR" sz="1600" dirty="0">
                <a:latin typeface="맑은 고딕"/>
                <a:ea typeface="맑은 고딕"/>
              </a:rPr>
              <a:t>(</a:t>
            </a:r>
            <a:r>
              <a:rPr lang="ko-KR" altLang="en-US" sz="1600" dirty="0">
                <a:latin typeface="맑은 고딕"/>
                <a:ea typeface="맑은 고딕"/>
              </a:rPr>
              <a:t>기존고객</a:t>
            </a:r>
            <a:r>
              <a:rPr lang="en-US" altLang="ko-KR" sz="1600" dirty="0">
                <a:latin typeface="맑은 고딕"/>
                <a:ea typeface="맑은 고딕"/>
              </a:rPr>
              <a:t>)</a:t>
            </a:r>
            <a:endParaRPr lang="ko-KR" altLang="en-US" sz="1600" dirty="0">
              <a:latin typeface="맑은 고딕"/>
              <a:ea typeface="맑은 고딕"/>
            </a:endParaRPr>
          </a:p>
          <a:p>
            <a:pPr marL="388620" lvl="1" indent="-160020"/>
            <a:r>
              <a:rPr lang="en-US" altLang="ko-KR" sz="1400" b="0" dirty="0">
                <a:latin typeface="+mn-ea"/>
              </a:rPr>
              <a:t>ADT</a:t>
            </a:r>
            <a:r>
              <a:rPr lang="ko-KR" altLang="en-US" sz="1400" b="0" dirty="0">
                <a:latin typeface="+mn-ea"/>
              </a:rPr>
              <a:t> 통합 아이디 전환 선택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ADT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or TID </a:t>
            </a:r>
            <a:r>
              <a:rPr lang="ko-KR" altLang="en-US" sz="1400" dirty="0">
                <a:latin typeface="+mn-ea"/>
              </a:rPr>
              <a:t>선택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ko-KR" altLang="en-US" sz="1400" b="0" dirty="0">
                <a:latin typeface="+mn-ea"/>
              </a:rPr>
              <a:t>기존 입력정보 활용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전환 편의성 제공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E6F799A5-A28A-4C35-86ED-680FE2B66B2C}"/>
              </a:ext>
            </a:extLst>
          </p:cNvPr>
          <p:cNvSpPr txBox="1">
            <a:spLocks/>
          </p:cNvSpPr>
          <p:nvPr/>
        </p:nvSpPr>
        <p:spPr bwMode="auto">
          <a:xfrm>
            <a:off x="411480" y="3527687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맑은 고딕"/>
                <a:ea typeface="맑은 고딕"/>
              </a:rPr>
              <a:t>ADT 통합 ID 추가서비스 신청</a:t>
            </a:r>
          </a:p>
          <a:p>
            <a:pPr marL="388620" lvl="1" indent="-160020"/>
            <a:r>
              <a:rPr lang="ko-KR" altLang="en-US" sz="1400" b="0" dirty="0">
                <a:latin typeface="+mn-ea"/>
              </a:rPr>
              <a:t>기존 서비스 이용자 서비스 추가 요청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en-US" altLang="ko-KR" sz="1400" b="0" dirty="0">
                <a:latin typeface="+mn-ea"/>
              </a:rPr>
              <a:t>ADT </a:t>
            </a:r>
            <a:r>
              <a:rPr lang="ko-KR" altLang="en-US" sz="1400" b="0" dirty="0">
                <a:latin typeface="+mn-ea"/>
              </a:rPr>
              <a:t>통합 </a:t>
            </a:r>
            <a:r>
              <a:rPr lang="en-US" altLang="ko-KR" sz="1400" b="0" dirty="0">
                <a:latin typeface="+mn-ea"/>
              </a:rPr>
              <a:t>ID </a:t>
            </a:r>
            <a:r>
              <a:rPr lang="ko-KR" altLang="en-US" sz="1400" b="0" dirty="0">
                <a:latin typeface="+mn-ea"/>
              </a:rPr>
              <a:t>보유자의 경우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통합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로 신규 서비스 가입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4E63C4-9A08-411F-B202-98B6325655D4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EDBB80-9B07-4975-A005-CDBA65D94F24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2A4BD3-4601-4DA9-8264-FF05AEF60165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3BBC8A9D-6DFE-4BC1-9891-12181E51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16AC6CF8-0596-4D06-B25D-E65135EF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1DDBC0-6F32-4997-954E-CD1D6D25F8F3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59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215444D-8636-4818-A67A-D1873FC11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Person Free Icon of Eva Fill Icons">
              <a:extLst>
                <a:ext uri="{FF2B5EF4-FFF2-40B4-BE49-F238E27FC236}">
                  <a16:creationId xmlns:a16="http://schemas.microsoft.com/office/drawing/2014/main" id="{F0F4465B-4115-4B0D-B4A0-B1AB3C43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810C52-FFA6-4F5B-88D5-23D99DA9BBA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A0AB5-C46B-4969-81CD-763EE89B1C97}"/>
              </a:ext>
            </a:extLst>
          </p:cNvPr>
          <p:cNvSpPr/>
          <p:nvPr/>
        </p:nvSpPr>
        <p:spPr>
          <a:xfrm>
            <a:off x="4598761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EABAE-75C3-40AD-9751-6FA343A51D8A}"/>
              </a:ext>
            </a:extLst>
          </p:cNvPr>
          <p:cNvSpPr/>
          <p:nvPr/>
        </p:nvSpPr>
        <p:spPr>
          <a:xfrm>
            <a:off x="5835628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35ADA-C051-4F2D-977D-FAD7228CE9C7}"/>
              </a:ext>
            </a:extLst>
          </p:cNvPr>
          <p:cNvSpPr/>
          <p:nvPr/>
        </p:nvSpPr>
        <p:spPr>
          <a:xfrm>
            <a:off x="8534513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BA546C02-6E0B-4140-8637-E7660A1A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3708921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D93C1338-7949-4A91-9662-6D50256E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87" y="3708716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3DFD17-8DF2-44DE-8BC9-050DF78CED0D}"/>
              </a:ext>
            </a:extLst>
          </p:cNvPr>
          <p:cNvGrpSpPr/>
          <p:nvPr/>
        </p:nvGrpSpPr>
        <p:grpSpPr>
          <a:xfrm>
            <a:off x="4330263" y="3682537"/>
            <a:ext cx="604183" cy="571384"/>
            <a:chOff x="4016745" y="966056"/>
            <a:chExt cx="604183" cy="571384"/>
          </a:xfrm>
        </p:grpSpPr>
        <p:pic>
          <p:nvPicPr>
            <p:cNvPr id="20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8397F9D-DE0F-4C28-AFDA-F1F6BE2C4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Person Free Icon of Eva Fill Icons">
              <a:extLst>
                <a:ext uri="{FF2B5EF4-FFF2-40B4-BE49-F238E27FC236}">
                  <a16:creationId xmlns:a16="http://schemas.microsoft.com/office/drawing/2014/main" id="{5FED0E84-B87B-42B2-B650-FF9D30299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A72356-896E-46EC-94F2-94CEAACB7249}"/>
              </a:ext>
            </a:extLst>
          </p:cNvPr>
          <p:cNvCxnSpPr>
            <a:cxnSpLocks/>
          </p:cNvCxnSpPr>
          <p:nvPr/>
        </p:nvCxnSpPr>
        <p:spPr>
          <a:xfrm>
            <a:off x="4678256" y="4549384"/>
            <a:ext cx="247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10FFD3D4-3AAD-42FE-BE7F-FB2C1D7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AE1C64-36B3-4BB3-A352-778010BAB84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E7572-7C4F-456B-A91B-F30C0594128A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8E1B2-3E74-4CCA-9592-B0C7AA1D1E53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310FC4-7B04-4BDF-A4EA-7025CAAA0888}"/>
              </a:ext>
            </a:extLst>
          </p:cNvPr>
          <p:cNvSpPr/>
          <p:nvPr/>
        </p:nvSpPr>
        <p:spPr>
          <a:xfrm>
            <a:off x="4633203" y="1529779"/>
            <a:ext cx="12170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전환 요청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14FA69-0EDC-4927-B9D0-B11622A8A7AB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CFFAE-D83D-4DE1-A701-DB70A07469DB}"/>
              </a:ext>
            </a:extLst>
          </p:cNvPr>
          <p:cNvCxnSpPr>
            <a:cxnSpLocks/>
          </p:cNvCxnSpPr>
          <p:nvPr/>
        </p:nvCxnSpPr>
        <p:spPr>
          <a:xfrm flipH="1">
            <a:off x="4725072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4AD51D-1E9B-4CFD-89D8-2485F4888A5E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18F6CF-3B0B-4D4A-850E-38E4A84368F2}"/>
              </a:ext>
            </a:extLst>
          </p:cNvPr>
          <p:cNvSpPr/>
          <p:nvPr/>
        </p:nvSpPr>
        <p:spPr>
          <a:xfrm>
            <a:off x="4794304" y="236144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추가정보 입력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C9F53D-33DD-4E1D-9B80-469BB3A07A7E}"/>
              </a:ext>
            </a:extLst>
          </p:cNvPr>
          <p:cNvCxnSpPr>
            <a:cxnSpLocks/>
          </p:cNvCxnSpPr>
          <p:nvPr/>
        </p:nvCxnSpPr>
        <p:spPr>
          <a:xfrm flipH="1">
            <a:off x="4707458" y="4826888"/>
            <a:ext cx="2453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3BE807-1AB8-46CE-8DA4-1632D03A98CF}"/>
              </a:ext>
            </a:extLst>
          </p:cNvPr>
          <p:cNvSpPr/>
          <p:nvPr/>
        </p:nvSpPr>
        <p:spPr>
          <a:xfrm>
            <a:off x="5108248" y="4566951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로그인 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7C78FA-BE29-4299-B23D-775548D33E28}"/>
              </a:ext>
            </a:extLst>
          </p:cNvPr>
          <p:cNvSpPr/>
          <p:nvPr/>
        </p:nvSpPr>
        <p:spPr>
          <a:xfrm>
            <a:off x="6157608" y="1806463"/>
            <a:ext cx="1067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회원정보 전달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9F45-9482-447A-87CD-B693A9EDAC64}"/>
              </a:ext>
            </a:extLst>
          </p:cNvPr>
          <p:cNvSpPr/>
          <p:nvPr/>
        </p:nvSpPr>
        <p:spPr>
          <a:xfrm>
            <a:off x="4834874" y="205516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추가정보 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4D4EFA-FC48-45C4-AD07-81783D86D95A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9B1626-4B7E-4524-8A44-1590CDE97A3A}"/>
              </a:ext>
            </a:extLst>
          </p:cNvPr>
          <p:cNvSpPr/>
          <p:nvPr/>
        </p:nvSpPr>
        <p:spPr>
          <a:xfrm>
            <a:off x="6153710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4BA640-408D-4215-B6EE-FAD703FAA3C6}"/>
              </a:ext>
            </a:extLst>
          </p:cNvPr>
          <p:cNvSpPr/>
          <p:nvPr/>
        </p:nvSpPr>
        <p:spPr>
          <a:xfrm>
            <a:off x="4620137" y="4338305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서비스 추가 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4E3D96-5F86-49F6-BF58-A516A9D49692}"/>
              </a:ext>
            </a:extLst>
          </p:cNvPr>
          <p:cNvSpPr/>
          <p:nvPr/>
        </p:nvSpPr>
        <p:spPr>
          <a:xfrm>
            <a:off x="4677433" y="422699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0795FF-8193-45C4-862E-564603A730DD}"/>
              </a:ext>
            </a:extLst>
          </p:cNvPr>
          <p:cNvSpPr/>
          <p:nvPr/>
        </p:nvSpPr>
        <p:spPr>
          <a:xfrm>
            <a:off x="5574209" y="41707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B54DBC-4A62-4E2B-AA3D-84756309BC62}"/>
              </a:ext>
            </a:extLst>
          </p:cNvPr>
          <p:cNvSpPr/>
          <p:nvPr/>
        </p:nvSpPr>
        <p:spPr>
          <a:xfrm>
            <a:off x="6890336" y="4085132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추가 </a:t>
            </a:r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68797-A530-42A1-9A0F-3B994118474B}"/>
              </a:ext>
            </a:extLst>
          </p:cNvPr>
          <p:cNvCxnSpPr>
            <a:cxnSpLocks/>
          </p:cNvCxnSpPr>
          <p:nvPr/>
        </p:nvCxnSpPr>
        <p:spPr>
          <a:xfrm>
            <a:off x="4686951" y="5089900"/>
            <a:ext cx="11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23EFB-FF3E-407C-952A-81D2D21F4C73}"/>
              </a:ext>
            </a:extLst>
          </p:cNvPr>
          <p:cNvSpPr/>
          <p:nvPr/>
        </p:nvSpPr>
        <p:spPr>
          <a:xfrm>
            <a:off x="4763824" y="4882575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3 .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8E52F0-AA45-42AB-B495-66912D0A683A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620C7F-C284-45C4-A9E9-7611B5078375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회원가입 완료</a:t>
            </a:r>
          </a:p>
        </p:txBody>
      </p:sp>
      <p:pic>
        <p:nvPicPr>
          <p:cNvPr id="62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BAC7AE33-E3D7-4093-B534-3BB1B10A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363771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CB7728-EB16-4AF8-8A25-B097CF17BE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79207AC-4665-4B9D-895C-563B04498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0" y="3677071"/>
            <a:ext cx="639665" cy="32607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919E6D-D366-406E-8222-EE54AFA003DA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581DA-E740-4347-9DC3-9A311EB457A0}"/>
              </a:ext>
            </a:extLst>
          </p:cNvPr>
          <p:cNvSpPr/>
          <p:nvPr/>
        </p:nvSpPr>
        <p:spPr>
          <a:xfrm>
            <a:off x="8435002" y="402636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B767BB-862D-41D7-8582-B948066713CC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940971-92B8-49B2-984E-279EB7AEEB82}"/>
              </a:ext>
            </a:extLst>
          </p:cNvPr>
          <p:cNvSpPr/>
          <p:nvPr/>
        </p:nvSpPr>
        <p:spPr>
          <a:xfrm>
            <a:off x="7150737" y="4290019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5AA4C2-E9CC-4DDF-BD30-632B6C2FB4FB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1DF77E-FA4E-4D92-BEE0-D2899575EC97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D1B8B6-CCB6-402E-B2FF-8BF10926043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C41318-DD13-4D1B-A891-E2C8CA14C410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A28569-FD28-4ABD-9183-1A93BC68CBD1}"/>
              </a:ext>
            </a:extLst>
          </p:cNvPr>
          <p:cNvCxnSpPr>
            <a:cxnSpLocks/>
          </p:cNvCxnSpPr>
          <p:nvPr/>
        </p:nvCxnSpPr>
        <p:spPr>
          <a:xfrm flipH="1">
            <a:off x="4641907" y="61257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9E8866-0F70-4A7A-A0C2-E23D5ECA36C3}"/>
              </a:ext>
            </a:extLst>
          </p:cNvPr>
          <p:cNvSpPr/>
          <p:nvPr/>
        </p:nvSpPr>
        <p:spPr>
          <a:xfrm>
            <a:off x="5640390" y="5883259"/>
            <a:ext cx="13395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추가 가입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7D101E-B724-4537-A619-18B0F6D97B1F}"/>
              </a:ext>
            </a:extLst>
          </p:cNvPr>
          <p:cNvCxnSpPr>
            <a:cxnSpLocks/>
          </p:cNvCxnSpPr>
          <p:nvPr/>
        </p:nvCxnSpPr>
        <p:spPr>
          <a:xfrm>
            <a:off x="7280006" y="5741599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A29977A-99E4-479F-B521-3B51ECFB205D}"/>
              </a:ext>
            </a:extLst>
          </p:cNvPr>
          <p:cNvSpPr/>
          <p:nvPr/>
        </p:nvSpPr>
        <p:spPr>
          <a:xfrm>
            <a:off x="7433039" y="5525565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4D8212-35D0-41AE-96DB-3691E5FFD1E1}"/>
              </a:ext>
            </a:extLst>
          </p:cNvPr>
          <p:cNvCxnSpPr>
            <a:cxnSpLocks/>
          </p:cNvCxnSpPr>
          <p:nvPr/>
        </p:nvCxnSpPr>
        <p:spPr>
          <a:xfrm flipH="1">
            <a:off x="4707227" y="5355610"/>
            <a:ext cx="1125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EA6400-84C5-42BE-A14A-6C72598F89A8}"/>
              </a:ext>
            </a:extLst>
          </p:cNvPr>
          <p:cNvSpPr/>
          <p:nvPr/>
        </p:nvSpPr>
        <p:spPr>
          <a:xfrm>
            <a:off x="4759321" y="5124778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액세스 토큰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C9C664-1D1B-4539-9454-B4E5803E8D07}"/>
              </a:ext>
            </a:extLst>
          </p:cNvPr>
          <p:cNvCxnSpPr>
            <a:cxnSpLocks/>
          </p:cNvCxnSpPr>
          <p:nvPr/>
        </p:nvCxnSpPr>
        <p:spPr>
          <a:xfrm flipH="1" flipV="1">
            <a:off x="7306546" y="5960182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B58C12-2BC0-41C9-B046-5D04073A0724}"/>
              </a:ext>
            </a:extLst>
          </p:cNvPr>
          <p:cNvSpPr/>
          <p:nvPr/>
        </p:nvSpPr>
        <p:spPr>
          <a:xfrm>
            <a:off x="7489640" y="5754965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F073A16-0977-4153-89E7-958204A45E0C}"/>
              </a:ext>
            </a:extLst>
          </p:cNvPr>
          <p:cNvCxnSpPr>
            <a:cxnSpLocks/>
          </p:cNvCxnSpPr>
          <p:nvPr/>
        </p:nvCxnSpPr>
        <p:spPr>
          <a:xfrm>
            <a:off x="4677433" y="5624052"/>
            <a:ext cx="248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4A455B-F1C1-4D4F-82DB-5579E13DF795}"/>
              </a:ext>
            </a:extLst>
          </p:cNvPr>
          <p:cNvSpPr/>
          <p:nvPr/>
        </p:nvSpPr>
        <p:spPr>
          <a:xfrm>
            <a:off x="4950735" y="5396499"/>
            <a:ext cx="2144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액세스 토큰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식별 키 전달</a:t>
            </a:r>
          </a:p>
        </p:txBody>
      </p:sp>
    </p:spTree>
    <p:extLst>
      <p:ext uri="{BB962C8B-B14F-4D97-AF65-F5344CB8AC3E}">
        <p14:creationId xmlns:p14="http://schemas.microsoft.com/office/powerpoint/2010/main" val="242967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일정 및 예산</a:t>
            </a:r>
            <a:endParaRPr lang="ko-KR" altLang="en-US" sz="2000" dirty="0"/>
          </a:p>
        </p:txBody>
      </p:sp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7469B2DF-0E5E-4863-BCE1-D4B9F8A837CA}"/>
              </a:ext>
            </a:extLst>
          </p:cNvPr>
          <p:cNvSpPr txBox="1">
            <a:spLocks/>
          </p:cNvSpPr>
          <p:nvPr/>
        </p:nvSpPr>
        <p:spPr bwMode="auto">
          <a:xfrm>
            <a:off x="411480" y="1936005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+mn-ea"/>
              </a:rPr>
              <a:t>개발일정</a:t>
            </a:r>
            <a:r>
              <a:rPr kumimoji="0" lang="en-US" altLang="ko-KR" dirty="0">
                <a:latin typeface="+mn-ea"/>
              </a:rPr>
              <a:t>: 20</a:t>
            </a:r>
            <a:r>
              <a:rPr kumimoji="0" lang="ko-KR" altLang="en-US" dirty="0">
                <a:latin typeface="+mn-ea"/>
              </a:rPr>
              <a:t>주</a:t>
            </a:r>
            <a:endParaRPr kumimoji="0" lang="en-US" altLang="ko-KR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개발기간</a:t>
            </a:r>
            <a:r>
              <a:rPr kumimoji="0" lang="en-US" altLang="ko-KR" sz="1200" b="0" dirty="0">
                <a:latin typeface="+mn-ea"/>
              </a:rPr>
              <a:t>: 18</a:t>
            </a:r>
            <a:r>
              <a:rPr kumimoji="0" lang="ko-KR" altLang="en-US" sz="1200" b="0" dirty="0">
                <a:latin typeface="+mn-ea"/>
              </a:rPr>
              <a:t>주 </a:t>
            </a:r>
            <a:r>
              <a:rPr kumimoji="0" lang="en-US" altLang="ko-KR" sz="1200" b="0" dirty="0">
                <a:latin typeface="+mn-ea"/>
              </a:rPr>
              <a:t>(</a:t>
            </a:r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16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2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55" name="내용 개체 틀 4">
            <a:extLst>
              <a:ext uri="{FF2B5EF4-FFF2-40B4-BE49-F238E27FC236}">
                <a16:creationId xmlns:a16="http://schemas.microsoft.com/office/drawing/2014/main" id="{E0E69E31-51D7-4CBD-8CD9-79E1AFC1E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51334"/>
              </p:ext>
            </p:extLst>
          </p:nvPr>
        </p:nvGraphicFramePr>
        <p:xfrm>
          <a:off x="529176" y="2704239"/>
          <a:ext cx="8229593" cy="3350960"/>
        </p:xfrm>
        <a:graphic>
          <a:graphicData uri="http://schemas.openxmlformats.org/drawingml/2006/table">
            <a:tbl>
              <a:tblPr/>
              <a:tblGrid>
                <a:gridCol w="53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51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06531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BOP /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3891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업체 선정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계약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A68C476-AFD7-4AB5-9FDB-1F9486C073A3}"/>
              </a:ext>
            </a:extLst>
          </p:cNvPr>
          <p:cNvCxnSpPr>
            <a:cxnSpLocks/>
          </p:cNvCxnSpPr>
          <p:nvPr/>
        </p:nvCxnSpPr>
        <p:spPr>
          <a:xfrm>
            <a:off x="3507817" y="3066650"/>
            <a:ext cx="0" cy="3284727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906F4C-4B6E-4F69-B165-29AF33C8D6DE}"/>
              </a:ext>
            </a:extLst>
          </p:cNvPr>
          <p:cNvCxnSpPr>
            <a:cxnSpLocks/>
          </p:cNvCxnSpPr>
          <p:nvPr/>
        </p:nvCxnSpPr>
        <p:spPr>
          <a:xfrm>
            <a:off x="7256021" y="3066650"/>
            <a:ext cx="0" cy="3295410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280817-F382-4B3D-953F-47264DA27170}"/>
              </a:ext>
            </a:extLst>
          </p:cNvPr>
          <p:cNvGrpSpPr/>
          <p:nvPr/>
        </p:nvGrpSpPr>
        <p:grpSpPr>
          <a:xfrm>
            <a:off x="2546886" y="2944117"/>
            <a:ext cx="1153386" cy="215444"/>
            <a:chOff x="2201068" y="2678723"/>
            <a:chExt cx="1535156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53349F2-B8F8-4EEA-8951-1055BA605E67}"/>
                </a:ext>
              </a:extLst>
            </p:cNvPr>
            <p:cNvSpPr txBox="1"/>
            <p:nvPr/>
          </p:nvSpPr>
          <p:spPr>
            <a:xfrm>
              <a:off x="2758610" y="2678723"/>
              <a:ext cx="977614" cy="215444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품의서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>
                  <a:latin typeface="+mn-ea"/>
                </a:rPr>
                <a:t>승인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EB69C62-5426-4514-9A7B-6366CDCAFE75}"/>
                </a:ext>
              </a:extLst>
            </p:cNvPr>
            <p:cNvSpPr/>
            <p:nvPr/>
          </p:nvSpPr>
          <p:spPr>
            <a:xfrm>
              <a:off x="2766559" y="2744464"/>
              <a:ext cx="108000" cy="9818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오른쪽 화살표 40">
              <a:extLst>
                <a:ext uri="{FF2B5EF4-FFF2-40B4-BE49-F238E27FC236}">
                  <a16:creationId xmlns:a16="http://schemas.microsoft.com/office/drawing/2014/main" id="{E7D21918-F66D-4D0B-BAED-73A85C3B550F}"/>
                </a:ext>
              </a:extLst>
            </p:cNvPr>
            <p:cNvSpPr/>
            <p:nvPr/>
          </p:nvSpPr>
          <p:spPr>
            <a:xfrm>
              <a:off x="2201068" y="2746055"/>
              <a:ext cx="565401" cy="10688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DF35B67-28B1-49E4-A21C-F5197CE3DE27}"/>
              </a:ext>
            </a:extLst>
          </p:cNvPr>
          <p:cNvGrpSpPr/>
          <p:nvPr/>
        </p:nvGrpSpPr>
        <p:grpSpPr>
          <a:xfrm>
            <a:off x="3032274" y="3160845"/>
            <a:ext cx="2937685" cy="237968"/>
            <a:chOff x="4549718" y="3608932"/>
            <a:chExt cx="2427837" cy="237968"/>
          </a:xfrm>
        </p:grpSpPr>
        <p:sp>
          <p:nvSpPr>
            <p:cNvPr id="108" name="오른쪽 화살표 40">
              <a:extLst>
                <a:ext uri="{FF2B5EF4-FFF2-40B4-BE49-F238E27FC236}">
                  <a16:creationId xmlns:a16="http://schemas.microsoft.com/office/drawing/2014/main" id="{9AF16EE7-1F90-4FFD-823B-B9FB173A5B0A}"/>
                </a:ext>
              </a:extLst>
            </p:cNvPr>
            <p:cNvSpPr/>
            <p:nvPr/>
          </p:nvSpPr>
          <p:spPr>
            <a:xfrm>
              <a:off x="4549718" y="3663764"/>
              <a:ext cx="38626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A96CF8A-51B8-4BDA-A61C-7F1E76DA6007}"/>
                </a:ext>
              </a:extLst>
            </p:cNvPr>
            <p:cNvSpPr/>
            <p:nvPr/>
          </p:nvSpPr>
          <p:spPr>
            <a:xfrm>
              <a:off x="4962106" y="3608932"/>
              <a:ext cx="201544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업체 선정 및 계약 체결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992803E-EA8D-4021-B899-E9F6B9866310}"/>
              </a:ext>
            </a:extLst>
          </p:cNvPr>
          <p:cNvGrpSpPr/>
          <p:nvPr/>
        </p:nvGrpSpPr>
        <p:grpSpPr>
          <a:xfrm>
            <a:off x="3519440" y="3388865"/>
            <a:ext cx="808815" cy="237968"/>
            <a:chOff x="2924686" y="3645024"/>
            <a:chExt cx="972430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9B24C088-2C49-4672-BF4E-9835C0E6B190}"/>
                </a:ext>
              </a:extLst>
            </p:cNvPr>
            <p:cNvSpPr/>
            <p:nvPr/>
          </p:nvSpPr>
          <p:spPr>
            <a:xfrm>
              <a:off x="2924686" y="3691792"/>
              <a:ext cx="57535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E918316-06AE-4E98-AD72-418E920FE8EC}"/>
                </a:ext>
              </a:extLst>
            </p:cNvPr>
            <p:cNvSpPr/>
            <p:nvPr/>
          </p:nvSpPr>
          <p:spPr>
            <a:xfrm>
              <a:off x="3536381" y="3645024"/>
              <a:ext cx="360735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EC2D666-C815-477A-9367-4D7730FDBFA7}"/>
              </a:ext>
            </a:extLst>
          </p:cNvPr>
          <p:cNvGrpSpPr/>
          <p:nvPr/>
        </p:nvGrpSpPr>
        <p:grpSpPr>
          <a:xfrm>
            <a:off x="4763808" y="4496905"/>
            <a:ext cx="1261526" cy="237968"/>
            <a:chOff x="4335414" y="3608932"/>
            <a:chExt cx="1261526" cy="237968"/>
          </a:xfrm>
        </p:grpSpPr>
        <p:sp>
          <p:nvSpPr>
            <p:cNvPr id="117" name="오른쪽 화살표 40">
              <a:extLst>
                <a:ext uri="{FF2B5EF4-FFF2-40B4-BE49-F238E27FC236}">
                  <a16:creationId xmlns:a16="http://schemas.microsoft.com/office/drawing/2014/main" id="{6A0A3EF4-9397-4677-8959-59DA0E9679CF}"/>
                </a:ext>
              </a:extLst>
            </p:cNvPr>
            <p:cNvSpPr/>
            <p:nvPr/>
          </p:nvSpPr>
          <p:spPr>
            <a:xfrm>
              <a:off x="4335414" y="3663764"/>
              <a:ext cx="75001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051DE04-254A-4C8C-97A2-2BC8D277BE0B}"/>
                </a:ext>
              </a:extLst>
            </p:cNvPr>
            <p:cNvSpPr/>
            <p:nvPr/>
          </p:nvSpPr>
          <p:spPr>
            <a:xfrm>
              <a:off x="5090727" y="3608932"/>
              <a:ext cx="50621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구축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3EA2ED8-F5A4-4E43-9A61-F9B650C01AA7}"/>
              </a:ext>
            </a:extLst>
          </p:cNvPr>
          <p:cNvGrpSpPr/>
          <p:nvPr/>
        </p:nvGrpSpPr>
        <p:grpSpPr>
          <a:xfrm>
            <a:off x="3518775" y="3592189"/>
            <a:ext cx="2597637" cy="237968"/>
            <a:chOff x="2807902" y="3645024"/>
            <a:chExt cx="464228" cy="237968"/>
          </a:xfrm>
        </p:grpSpPr>
        <p:sp>
          <p:nvSpPr>
            <p:cNvPr id="120" name="오른쪽 화살표 29">
              <a:extLst>
                <a:ext uri="{FF2B5EF4-FFF2-40B4-BE49-F238E27FC236}">
                  <a16:creationId xmlns:a16="http://schemas.microsoft.com/office/drawing/2014/main" id="{EF8C7C1B-F93F-4688-9975-3DB87BEAB232}"/>
                </a:ext>
              </a:extLst>
            </p:cNvPr>
            <p:cNvSpPr/>
            <p:nvPr/>
          </p:nvSpPr>
          <p:spPr>
            <a:xfrm>
              <a:off x="2807902" y="3691792"/>
              <a:ext cx="394601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F3548FB-278E-4EBB-BCB0-3D5649292B2C}"/>
                </a:ext>
              </a:extLst>
            </p:cNvPr>
            <p:cNvSpPr/>
            <p:nvPr/>
          </p:nvSpPr>
          <p:spPr>
            <a:xfrm>
              <a:off x="3210553" y="3645024"/>
              <a:ext cx="6157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2" name="Group 414">
            <a:extLst>
              <a:ext uri="{FF2B5EF4-FFF2-40B4-BE49-F238E27FC236}">
                <a16:creationId xmlns:a16="http://schemas.microsoft.com/office/drawing/2014/main" id="{CDF3E182-D2B1-4FED-A6A8-2828224022C6}"/>
              </a:ext>
            </a:extLst>
          </p:cNvPr>
          <p:cNvGrpSpPr>
            <a:grpSpLocks/>
          </p:cNvGrpSpPr>
          <p:nvPr/>
        </p:nvGrpSpPr>
        <p:grpSpPr bwMode="auto">
          <a:xfrm>
            <a:off x="7335863" y="5417897"/>
            <a:ext cx="142041" cy="157222"/>
            <a:chOff x="-406" y="1874"/>
            <a:chExt cx="171" cy="189"/>
          </a:xfrm>
        </p:grpSpPr>
        <p:pic>
          <p:nvPicPr>
            <p:cNvPr id="123" name="Picture 415" descr="104_aqua_3_button">
              <a:extLst>
                <a:ext uri="{FF2B5EF4-FFF2-40B4-BE49-F238E27FC236}">
                  <a16:creationId xmlns:a16="http://schemas.microsoft.com/office/drawing/2014/main" id="{AC65FC9A-AA32-4FDE-836B-002D88B6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6" y="187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16" descr="1">
              <a:extLst>
                <a:ext uri="{FF2B5EF4-FFF2-40B4-BE49-F238E27FC236}">
                  <a16:creationId xmlns:a16="http://schemas.microsoft.com/office/drawing/2014/main" id="{88E534E2-33AD-468F-85D8-45D79CA1B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" y="1920"/>
              <a:ext cx="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48E876B-88C4-4C23-AAA4-39C7356912E8}"/>
              </a:ext>
            </a:extLst>
          </p:cNvPr>
          <p:cNvGrpSpPr/>
          <p:nvPr/>
        </p:nvGrpSpPr>
        <p:grpSpPr>
          <a:xfrm>
            <a:off x="5510212" y="3805153"/>
            <a:ext cx="1624683" cy="237968"/>
            <a:chOff x="4624996" y="3608932"/>
            <a:chExt cx="1008800" cy="237968"/>
          </a:xfrm>
        </p:grpSpPr>
        <p:sp>
          <p:nvSpPr>
            <p:cNvPr id="126" name="오른쪽 화살표 40">
              <a:extLst>
                <a:ext uri="{FF2B5EF4-FFF2-40B4-BE49-F238E27FC236}">
                  <a16:creationId xmlns:a16="http://schemas.microsoft.com/office/drawing/2014/main" id="{C4569050-3B47-4158-9E47-41FADE0C7483}"/>
                </a:ext>
              </a:extLst>
            </p:cNvPr>
            <p:cNvSpPr/>
            <p:nvPr/>
          </p:nvSpPr>
          <p:spPr>
            <a:xfrm>
              <a:off x="4624996" y="3663764"/>
              <a:ext cx="619896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816318-1B97-46C0-A143-588F602192B6}"/>
                </a:ext>
              </a:extLst>
            </p:cNvPr>
            <p:cNvSpPr/>
            <p:nvPr/>
          </p:nvSpPr>
          <p:spPr>
            <a:xfrm>
              <a:off x="5263225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561093E-1B81-48E2-9ABD-58BABB078DA5}"/>
              </a:ext>
            </a:extLst>
          </p:cNvPr>
          <p:cNvGrpSpPr/>
          <p:nvPr/>
        </p:nvGrpSpPr>
        <p:grpSpPr>
          <a:xfrm>
            <a:off x="5510202" y="4025573"/>
            <a:ext cx="1615195" cy="237968"/>
            <a:chOff x="4624992" y="3608932"/>
            <a:chExt cx="1002909" cy="237968"/>
          </a:xfrm>
        </p:grpSpPr>
        <p:sp>
          <p:nvSpPr>
            <p:cNvPr id="129" name="오른쪽 화살표 40">
              <a:extLst>
                <a:ext uri="{FF2B5EF4-FFF2-40B4-BE49-F238E27FC236}">
                  <a16:creationId xmlns:a16="http://schemas.microsoft.com/office/drawing/2014/main" id="{97BB4F48-CC1B-448C-930C-2BF64F05271A}"/>
                </a:ext>
              </a:extLst>
            </p:cNvPr>
            <p:cNvSpPr/>
            <p:nvPr/>
          </p:nvSpPr>
          <p:spPr>
            <a:xfrm>
              <a:off x="4624992" y="3663764"/>
              <a:ext cx="619897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6402DE8-56FA-4BB8-A38A-122DAEAD536B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B6449AC-2712-4081-9253-78F4F23DE2EE}"/>
              </a:ext>
            </a:extLst>
          </p:cNvPr>
          <p:cNvGrpSpPr/>
          <p:nvPr/>
        </p:nvGrpSpPr>
        <p:grpSpPr>
          <a:xfrm>
            <a:off x="6769844" y="4938397"/>
            <a:ext cx="768884" cy="237968"/>
            <a:chOff x="4256174" y="3608932"/>
            <a:chExt cx="768884" cy="237968"/>
          </a:xfrm>
        </p:grpSpPr>
        <p:sp>
          <p:nvSpPr>
            <p:cNvPr id="132" name="오른쪽 화살표 40">
              <a:extLst>
                <a:ext uri="{FF2B5EF4-FFF2-40B4-BE49-F238E27FC236}">
                  <a16:creationId xmlns:a16="http://schemas.microsoft.com/office/drawing/2014/main" id="{8ADCAAC3-7CA2-43BA-98D4-567B9ACB47A2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901FB0-B421-417D-BB6D-78EF564CD752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134" name="왼쪽/오른쪽 화살표 5">
            <a:extLst>
              <a:ext uri="{FF2B5EF4-FFF2-40B4-BE49-F238E27FC236}">
                <a16:creationId xmlns:a16="http://schemas.microsoft.com/office/drawing/2014/main" id="{8C575C42-BD2E-4E55-AD77-08251E636A8E}"/>
              </a:ext>
            </a:extLst>
          </p:cNvPr>
          <p:cNvSpPr/>
          <p:nvPr/>
        </p:nvSpPr>
        <p:spPr>
          <a:xfrm>
            <a:off x="3531264" y="6096407"/>
            <a:ext cx="3711932" cy="22087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FF64EAF-1291-4894-9BC1-0E5BC188C3B9}"/>
              </a:ext>
            </a:extLst>
          </p:cNvPr>
          <p:cNvSpPr/>
          <p:nvPr/>
        </p:nvSpPr>
        <p:spPr>
          <a:xfrm>
            <a:off x="4973903" y="6093033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16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8934C0-4FB7-4EE9-870F-8B27359F92A9}"/>
              </a:ext>
            </a:extLst>
          </p:cNvPr>
          <p:cNvSpPr/>
          <p:nvPr/>
        </p:nvSpPr>
        <p:spPr>
          <a:xfrm>
            <a:off x="8033204" y="5816662"/>
            <a:ext cx="733724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F1E231-ACBC-4FA9-8B1C-A0AB3EEB9348}"/>
              </a:ext>
            </a:extLst>
          </p:cNvPr>
          <p:cNvSpPr/>
          <p:nvPr/>
        </p:nvSpPr>
        <p:spPr>
          <a:xfrm>
            <a:off x="7499471" y="5374808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개발완료</a:t>
            </a:r>
          </a:p>
        </p:txBody>
      </p:sp>
      <p:sp>
        <p:nvSpPr>
          <p:cNvPr id="138" name="포인트가 6개인 별 6">
            <a:extLst>
              <a:ext uri="{FF2B5EF4-FFF2-40B4-BE49-F238E27FC236}">
                <a16:creationId xmlns:a16="http://schemas.microsoft.com/office/drawing/2014/main" id="{DE27CC3F-0782-401B-B41E-A05DE7B9152D}"/>
              </a:ext>
            </a:extLst>
          </p:cNvPr>
          <p:cNvSpPr/>
          <p:nvPr/>
        </p:nvSpPr>
        <p:spPr>
          <a:xfrm>
            <a:off x="7830295" y="5874682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BBB41B-52AA-4251-9316-F6BBFD402B6E}"/>
              </a:ext>
            </a:extLst>
          </p:cNvPr>
          <p:cNvSpPr txBox="1"/>
          <p:nvPr/>
        </p:nvSpPr>
        <p:spPr>
          <a:xfrm>
            <a:off x="2773531" y="3406828"/>
            <a:ext cx="667724" cy="131737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API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I/F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기능정의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540F053-F078-40E3-9725-1614BCF429E0}"/>
              </a:ext>
            </a:extLst>
          </p:cNvPr>
          <p:cNvGrpSpPr/>
          <p:nvPr/>
        </p:nvGrpSpPr>
        <p:grpSpPr>
          <a:xfrm>
            <a:off x="7268846" y="5597182"/>
            <a:ext cx="788694" cy="237968"/>
            <a:chOff x="4426307" y="3605800"/>
            <a:chExt cx="492680" cy="237968"/>
          </a:xfrm>
        </p:grpSpPr>
        <p:sp>
          <p:nvSpPr>
            <p:cNvPr id="141" name="오른쪽 화살표 40">
              <a:extLst>
                <a:ext uri="{FF2B5EF4-FFF2-40B4-BE49-F238E27FC236}">
                  <a16:creationId xmlns:a16="http://schemas.microsoft.com/office/drawing/2014/main" id="{5583F69D-4440-42BE-8AAD-75796E6ADDDD}"/>
                </a:ext>
              </a:extLst>
            </p:cNvPr>
            <p:cNvSpPr/>
            <p:nvPr/>
          </p:nvSpPr>
          <p:spPr>
            <a:xfrm>
              <a:off x="4426307" y="3663764"/>
              <a:ext cx="30798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D1E054C-8908-454F-9F79-ED082BEE36F4}"/>
                </a:ext>
              </a:extLst>
            </p:cNvPr>
            <p:cNvSpPr/>
            <p:nvPr/>
          </p:nvSpPr>
          <p:spPr>
            <a:xfrm>
              <a:off x="4736746" y="3605800"/>
              <a:ext cx="18224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BF9E361-90E9-453A-83CA-3015D534AC56}"/>
              </a:ext>
            </a:extLst>
          </p:cNvPr>
          <p:cNvGrpSpPr/>
          <p:nvPr/>
        </p:nvGrpSpPr>
        <p:grpSpPr>
          <a:xfrm>
            <a:off x="5510201" y="4269644"/>
            <a:ext cx="1615200" cy="237968"/>
            <a:chOff x="4624989" y="3608932"/>
            <a:chExt cx="1002912" cy="237968"/>
          </a:xfrm>
        </p:grpSpPr>
        <p:sp>
          <p:nvSpPr>
            <p:cNvPr id="144" name="오른쪽 화살표 40">
              <a:extLst>
                <a:ext uri="{FF2B5EF4-FFF2-40B4-BE49-F238E27FC236}">
                  <a16:creationId xmlns:a16="http://schemas.microsoft.com/office/drawing/2014/main" id="{AC9618A0-5FCA-4DD9-9358-D1295EAF2566}"/>
                </a:ext>
              </a:extLst>
            </p:cNvPr>
            <p:cNvSpPr/>
            <p:nvPr/>
          </p:nvSpPr>
          <p:spPr>
            <a:xfrm>
              <a:off x="4624989" y="3663764"/>
              <a:ext cx="61989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44416E7-97B5-4749-8BE4-FC49862BDA0A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CD40170-88B7-4D9E-B68D-AFA80749AD15}"/>
              </a:ext>
            </a:extLst>
          </p:cNvPr>
          <p:cNvGrpSpPr/>
          <p:nvPr/>
        </p:nvGrpSpPr>
        <p:grpSpPr>
          <a:xfrm>
            <a:off x="6255159" y="4491484"/>
            <a:ext cx="1269971" cy="237968"/>
            <a:chOff x="4335415" y="3608932"/>
            <a:chExt cx="1269971" cy="237968"/>
          </a:xfrm>
        </p:grpSpPr>
        <p:sp>
          <p:nvSpPr>
            <p:cNvPr id="147" name="오른쪽 화살표 40">
              <a:extLst>
                <a:ext uri="{FF2B5EF4-FFF2-40B4-BE49-F238E27FC236}">
                  <a16:creationId xmlns:a16="http://schemas.microsoft.com/office/drawing/2014/main" id="{DC9E8510-56B5-4E1F-8961-D100015A8CAC}"/>
                </a:ext>
              </a:extLst>
            </p:cNvPr>
            <p:cNvSpPr/>
            <p:nvPr/>
          </p:nvSpPr>
          <p:spPr>
            <a:xfrm>
              <a:off x="4335415" y="3663764"/>
              <a:ext cx="50863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2B476C5-39F6-4E5C-BCEE-9A96698B362A}"/>
                </a:ext>
              </a:extLst>
            </p:cNvPr>
            <p:cNvSpPr/>
            <p:nvPr/>
          </p:nvSpPr>
          <p:spPr>
            <a:xfrm>
              <a:off x="4847833" y="3608932"/>
              <a:ext cx="75755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E764877-E482-4255-A2C2-F6229A725B05}"/>
              </a:ext>
            </a:extLst>
          </p:cNvPr>
          <p:cNvGrpSpPr/>
          <p:nvPr/>
        </p:nvGrpSpPr>
        <p:grpSpPr>
          <a:xfrm>
            <a:off x="6761701" y="4707073"/>
            <a:ext cx="768884" cy="237968"/>
            <a:chOff x="4256174" y="3608932"/>
            <a:chExt cx="768884" cy="237968"/>
          </a:xfrm>
        </p:grpSpPr>
        <p:sp>
          <p:nvSpPr>
            <p:cNvPr id="150" name="오른쪽 화살표 40">
              <a:extLst>
                <a:ext uri="{FF2B5EF4-FFF2-40B4-BE49-F238E27FC236}">
                  <a16:creationId xmlns:a16="http://schemas.microsoft.com/office/drawing/2014/main" id="{860E5F31-E76F-44EB-ABEA-6B7D1B29EDF8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FBBCF8-C34E-400C-ADF0-210F9E7E5686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993B7F4-9C98-486A-B090-1695A04A521F}"/>
              </a:ext>
            </a:extLst>
          </p:cNvPr>
          <p:cNvGrpSpPr/>
          <p:nvPr/>
        </p:nvGrpSpPr>
        <p:grpSpPr>
          <a:xfrm>
            <a:off x="6280535" y="5163903"/>
            <a:ext cx="1254674" cy="237968"/>
            <a:chOff x="4256174" y="3608932"/>
            <a:chExt cx="1254674" cy="237968"/>
          </a:xfrm>
        </p:grpSpPr>
        <p:sp>
          <p:nvSpPr>
            <p:cNvPr id="153" name="오른쪽 화살표 40">
              <a:extLst>
                <a:ext uri="{FF2B5EF4-FFF2-40B4-BE49-F238E27FC236}">
                  <a16:creationId xmlns:a16="http://schemas.microsoft.com/office/drawing/2014/main" id="{260CCF8C-4153-4D8C-AD53-5414C1FEBD9C}"/>
                </a:ext>
              </a:extLst>
            </p:cNvPr>
            <p:cNvSpPr/>
            <p:nvPr/>
          </p:nvSpPr>
          <p:spPr>
            <a:xfrm>
              <a:off x="4256174" y="3663764"/>
              <a:ext cx="974190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D5A8F1E-BE63-4146-9BA9-E8564CD23A96}"/>
                </a:ext>
              </a:extLst>
            </p:cNvPr>
            <p:cNvSpPr/>
            <p:nvPr/>
          </p:nvSpPr>
          <p:spPr>
            <a:xfrm>
              <a:off x="523678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0CF893-D304-4A95-8660-8C64E8525CBB}"/>
              </a:ext>
            </a:extLst>
          </p:cNvPr>
          <p:cNvSpPr/>
          <p:nvPr/>
        </p:nvSpPr>
        <p:spPr>
          <a:xfrm>
            <a:off x="2965775" y="1303720"/>
            <a:ext cx="3974955" cy="45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고객앱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종에 대한 연동 개발  포함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5E46E7-7283-434B-A00B-010FD823A4A9}"/>
              </a:ext>
            </a:extLst>
          </p:cNvPr>
          <p:cNvSpPr/>
          <p:nvPr/>
        </p:nvSpPr>
        <p:spPr>
          <a:xfrm>
            <a:off x="3997165" y="1766067"/>
            <a:ext cx="2816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 latinLnBrk="1" hangingPunct="1"/>
            <a:r>
              <a:rPr lang="ko-KR" altLang="en-US" sz="800" b="1" kern="1200" dirty="0">
                <a:latin typeface="+mn-ea"/>
                <a:cs typeface="Arial" panose="020B0604020202020204" pitchFamily="34" charset="0"/>
              </a:rPr>
              <a:t>연동 및 검증 범위</a:t>
            </a:r>
            <a:endParaRPr lang="en-US" altLang="ko-KR" sz="800" b="1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회원가입 및 로그인 통합</a:t>
            </a: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로그인 </a:t>
            </a:r>
            <a:r>
              <a:rPr lang="en-US" altLang="ko-KR" sz="800" kern="1200" dirty="0">
                <a:latin typeface="+mn-ea"/>
                <a:cs typeface="Arial" panose="020B0604020202020204" pitchFamily="34" charset="0"/>
              </a:rPr>
              <a:t>Access Token(Credential) </a:t>
            </a: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취득</a:t>
            </a: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자동로그인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토큰 만료 등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171450" indent="-171450" fontAlgn="ctr" latinLnBrk="1" hangingPunct="1">
              <a:buFontTx/>
              <a:buChar char="-"/>
            </a:pP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fontAlgn="ctr" latinLnBrk="1" hangingPunct="1"/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※ 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외의 기존 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Business Logic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에 대한 개발 및 검증은 제외</a:t>
            </a:r>
            <a:endParaRPr lang="en-US" altLang="ko-KR" sz="800" b="1" kern="12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9AC14E-76E7-4F7C-98D5-5806B03CD439}"/>
              </a:ext>
            </a:extLst>
          </p:cNvPr>
          <p:cNvSpPr/>
          <p:nvPr/>
        </p:nvSpPr>
        <p:spPr>
          <a:xfrm>
            <a:off x="5298699" y="3790749"/>
            <a:ext cx="1736534" cy="738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0EC3B-A7A9-48BF-A569-097BD60777F7}"/>
              </a:ext>
            </a:extLst>
          </p:cNvPr>
          <p:cNvSpPr/>
          <p:nvPr/>
        </p:nvSpPr>
        <p:spPr>
          <a:xfrm>
            <a:off x="6112290" y="3540861"/>
            <a:ext cx="1386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</a:rPr>
              <a:t>中 </a:t>
            </a:r>
            <a:r>
              <a:rPr lang="en-US" altLang="ko-KR" sz="10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</a:rPr>
              <a:t>개 서비스 </a:t>
            </a:r>
            <a:r>
              <a:rPr lang="ko-KR" altLang="en-US" sz="1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선진행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97584BBB-6DE1-4EFF-ACA4-EE444C3EF0A1}"/>
              </a:ext>
            </a:extLst>
          </p:cNvPr>
          <p:cNvSpPr txBox="1">
            <a:spLocks/>
          </p:cNvSpPr>
          <p:nvPr/>
        </p:nvSpPr>
        <p:spPr bwMode="auto">
          <a:xfrm>
            <a:off x="411480" y="771666"/>
            <a:ext cx="8229600" cy="6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600" dirty="0">
                <a:latin typeface="+mn-ea"/>
              </a:rPr>
              <a:t>개발비</a:t>
            </a:r>
            <a:r>
              <a:rPr kumimoji="0" lang="en-US" altLang="ko-KR" sz="1600" dirty="0">
                <a:latin typeface="+mn-ea"/>
              </a:rPr>
              <a:t>: </a:t>
            </a:r>
            <a:r>
              <a:rPr lang="en-US" altLang="ko-KR" sz="1600" dirty="0">
                <a:latin typeface="+mn-ea"/>
              </a:rPr>
              <a:t>165</a:t>
            </a:r>
            <a:r>
              <a:rPr kumimoji="0" lang="ko-KR" altLang="en-US" sz="1600" dirty="0">
                <a:latin typeface="+mn-ea"/>
              </a:rPr>
              <a:t>백만원 </a:t>
            </a:r>
            <a:r>
              <a:rPr kumimoji="0" lang="en-US" altLang="ko-KR" sz="1600" dirty="0">
                <a:latin typeface="+mn-ea"/>
              </a:rPr>
              <a:t>– 2021</a:t>
            </a:r>
            <a:r>
              <a:rPr kumimoji="0" lang="ko-KR" altLang="en-US" sz="1600" dirty="0">
                <a:latin typeface="+mn-ea"/>
              </a:rPr>
              <a:t>년 연구소 </a:t>
            </a:r>
            <a:r>
              <a:rPr kumimoji="0" lang="en-US" altLang="ko-KR" sz="1600" dirty="0">
                <a:latin typeface="+mn-ea"/>
              </a:rPr>
              <a:t>CAPEX </a:t>
            </a:r>
            <a:r>
              <a:rPr kumimoji="0" lang="ko-KR" altLang="en-US" sz="1600" dirty="0">
                <a:latin typeface="+mn-ea"/>
              </a:rPr>
              <a:t>예산 내 집행 예정</a:t>
            </a:r>
            <a:endParaRPr kumimoji="0" lang="ko-KR" altLang="ko-KR" sz="1600" dirty="0">
              <a:latin typeface="+mn-ea"/>
            </a:endParaRPr>
          </a:p>
          <a:p>
            <a:pPr lvl="1"/>
            <a:r>
              <a:rPr kumimoji="0" lang="en-US" altLang="ko-KR" sz="1200" b="0" dirty="0">
                <a:latin typeface="+mn-ea"/>
              </a:rPr>
              <a:t>CAPEX: </a:t>
            </a:r>
            <a:r>
              <a:rPr lang="en-US" altLang="ko-KR" sz="1200" b="0" dirty="0">
                <a:latin typeface="+mn-ea"/>
              </a:rPr>
              <a:t>150</a:t>
            </a:r>
            <a:r>
              <a:rPr lang="ko-KR" altLang="en-US" sz="1200" b="0" dirty="0">
                <a:latin typeface="+mn-ea"/>
              </a:rPr>
              <a:t>백만</a:t>
            </a:r>
            <a:r>
              <a:rPr kumimoji="0" lang="ko-KR" altLang="en-US" sz="1200" b="0" dirty="0">
                <a:latin typeface="+mn-ea"/>
              </a:rPr>
              <a:t>원</a:t>
            </a:r>
            <a:endParaRPr kumimoji="0" lang="en-US" altLang="ko-KR" sz="1200" b="0" dirty="0">
              <a:latin typeface="+mn-ea"/>
            </a:endParaRPr>
          </a:p>
          <a:p>
            <a:pPr lvl="1"/>
            <a:endParaRPr kumimoji="0" lang="en-US" altLang="ko-KR" sz="1200" b="0" dirty="0">
              <a:latin typeface="+mn-ea"/>
            </a:endParaRPr>
          </a:p>
          <a:p>
            <a:pPr lvl="1"/>
            <a:r>
              <a:rPr kumimoji="0" lang="en-US" altLang="ko-KR" sz="1200" b="0" dirty="0">
                <a:latin typeface="+mn-ea"/>
              </a:rPr>
              <a:t>OPEX: 15</a:t>
            </a:r>
            <a:r>
              <a:rPr kumimoji="0" lang="ko-KR" altLang="en-US" sz="1200" b="0" dirty="0">
                <a:latin typeface="+mn-ea"/>
              </a:rPr>
              <a:t>백만원</a:t>
            </a:r>
            <a:endParaRPr kumimoji="0" lang="en-US" altLang="ko-KR" sz="1200" b="0" dirty="0">
              <a:latin typeface="+mn-ea"/>
            </a:endParaRPr>
          </a:p>
          <a:p>
            <a:pPr lvl="1"/>
            <a:endParaRPr kumimoji="0" lang="en-US" altLang="ko-KR" sz="1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2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98741"/>
              </p:ext>
            </p:extLst>
          </p:nvPr>
        </p:nvGraphicFramePr>
        <p:xfrm>
          <a:off x="1175658" y="853440"/>
          <a:ext cx="7515495" cy="53091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컬럼명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r>
                        <a:rPr lang="ko-KR" altLang="en-US" sz="1000" u="none" strike="noStrike" dirty="0">
                          <a:effectLst/>
                        </a:rPr>
                        <a:t>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[numeric](18, 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NOT 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입력순번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700127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797756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(2016</a:t>
                      </a:r>
                      <a:r>
                        <a:rPr lang="ko-KR" altLang="en-US" sz="1000" u="none" strike="noStrike">
                          <a:effectLst/>
                        </a:rPr>
                        <a:t>년부터 미사용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10522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2174307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zipcode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우편번호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18496361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4887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52094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telephone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유선전화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28597411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handphone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모바일폰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7924186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8767069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contract_no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계약번호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2416324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company_name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9299982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biz_no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사업자번호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4310387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isspam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 수신여부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9423643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66527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idType(</a:t>
                      </a:r>
                      <a:r>
                        <a:rPr lang="ko-KR" altLang="en-US" sz="1000" u="none" strike="noStrike">
                          <a:effectLst/>
                        </a:rPr>
                        <a:t>통합</a:t>
                      </a:r>
                      <a:r>
                        <a:rPr lang="en-US" altLang="ko-KR" sz="1000" u="none" strike="noStrike">
                          <a:effectLst/>
                        </a:rPr>
                        <a:t>id =1, 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id=2)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2232389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NUGU </a:t>
                      </a:r>
                      <a:r>
                        <a:rPr lang="ko-KR" altLang="en-US" sz="1000" u="none" strike="noStrike">
                          <a:effectLst/>
                        </a:rPr>
                        <a:t>동의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5886434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75169697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최종정보수정일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7286032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last_login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최종로그인일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0526020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login_su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731550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join_date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가입일자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56975181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인증완료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10726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메모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057042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memo_color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대원앱에서 등록한 정보로 항상 </a:t>
                      </a:r>
                      <a:r>
                        <a:rPr lang="en-US" altLang="ko-KR" sz="1000" u="none" strike="noStrike">
                          <a:effectLst/>
                        </a:rPr>
                        <a:t>'blueApp' </a:t>
                      </a:r>
                      <a:r>
                        <a:rPr lang="ko-KR" altLang="en-US" sz="1000" u="none" strike="noStrike">
                          <a:effectLst/>
                        </a:rPr>
                        <a:t>으로 입력함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특별한 용도 없으므로 필요시 해당 소스 수정 후 사용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48602035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ipin_DI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본인인증값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DI)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6124178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mem_answer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광고성수신동의일자로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545590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maius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광고성수신동의여부로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6000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4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47028"/>
              </p:ext>
            </p:extLst>
          </p:nvPr>
        </p:nvGraphicFramePr>
        <p:xfrm>
          <a:off x="1175658" y="853440"/>
          <a:ext cx="7515495" cy="39005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 auth</a:t>
                      </a:r>
                      <a:r>
                        <a:rPr lang="ko-KR" altLang="en-US" sz="1000" u="none" strike="noStrike">
                          <a:effectLst/>
                        </a:rPr>
                        <a:t>값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암호화된 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[varchar](80)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회원가입경로</a:t>
                      </a:r>
                      <a:r>
                        <a:rPr lang="en-US" altLang="ko-KR" sz="1000" u="none" strike="noStrike">
                          <a:effectLst/>
                        </a:rPr>
                        <a:t>(CSAPP-</a:t>
                      </a:r>
                      <a:r>
                        <a:rPr lang="ko-KR" altLang="en-US" sz="1000" u="none" strike="noStrike">
                          <a:effectLst/>
                        </a:rPr>
                        <a:t>고객센터앱까지 가입</a:t>
                      </a:r>
                      <a:r>
                        <a:rPr lang="en-US" altLang="ko-KR" sz="1000" u="none" strike="noStrike">
                          <a:effectLst/>
                        </a:rPr>
                        <a:t>,CLOUD-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고객센터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클라우드 서버 회원 자동 가입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permit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[smallint]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비밀번호변경일자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nextpwdcheckdate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다음비밀번호 변경일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senddropmail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휴면계정알림 메일 전송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VID (</a:t>
                      </a:r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가 같은 경우 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를 구분할 수 있는 </a:t>
                      </a:r>
                      <a:r>
                        <a:rPr lang="en-US" altLang="ko-KR" sz="1000" u="none" strike="noStrike">
                          <a:effectLst/>
                        </a:rPr>
                        <a:t>VID </a:t>
                      </a:r>
                      <a:r>
                        <a:rPr lang="ko-KR" altLang="en-US" sz="1000" u="none" strike="noStrike">
                          <a:effectLst/>
                        </a:rPr>
                        <a:t>발급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idchange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중복에 따른 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변경필요대상 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로그인시 </a:t>
                      </a:r>
                      <a:r>
                        <a:rPr lang="en-US" altLang="ko-KR" sz="1000" u="none" strike="noStrike">
                          <a:effectLst/>
                        </a:rPr>
                        <a:t>ID </a:t>
                      </a:r>
                      <a:r>
                        <a:rPr lang="ko-KR" altLang="en-US" sz="1000" u="none" strike="noStrike">
                          <a:effectLst/>
                        </a:rPr>
                        <a:t>변경 </a:t>
                      </a:r>
                      <a:r>
                        <a:rPr lang="en-US" altLang="ko-KR" sz="1000" u="none" strike="noStrike">
                          <a:effectLst/>
                        </a:rPr>
                        <a:t>MSG </a:t>
                      </a:r>
                      <a:r>
                        <a:rPr lang="ko-KR" altLang="en-US" sz="1000" u="none" strike="noStrike">
                          <a:effectLst/>
                        </a:rPr>
                        <a:t>표출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token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altLang="ko-KR" sz="1000" u="none" strike="noStrike">
                          <a:effectLst/>
                        </a:rPr>
                        <a:t>Token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ostype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sz="1000" u="none" strike="noStrike">
                          <a:effectLst/>
                        </a:rPr>
                        <a:t>Ostype - I-IOS A-Andriod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alarmonoff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알람 전체 </a:t>
                      </a:r>
                      <a:r>
                        <a:rPr lang="en-US" sz="1000" u="none" strike="noStrike">
                          <a:effectLst/>
                        </a:rPr>
                        <a:t>on/off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근태서비스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매장관리서비스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fireviwermng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화재모니터링서비스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영상관제 사용여부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모델명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pass_ci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[varchar](128)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pass ci</a:t>
                      </a:r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7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9FCB169DE9674C9183EE229FF5B314" ma:contentTypeVersion="9" ma:contentTypeDescription="새 문서를 만듭니다." ma:contentTypeScope="" ma:versionID="883a041ab41f5fa11e81efa25b6d277b">
  <xsd:schema xmlns:xsd="http://www.w3.org/2001/XMLSchema" xmlns:xs="http://www.w3.org/2001/XMLSchema" xmlns:p="http://schemas.microsoft.com/office/2006/metadata/properties" xmlns:ns2="60474b63-858e-4efe-8cb0-2efb2b0f4c4a" targetNamespace="http://schemas.microsoft.com/office/2006/metadata/properties" ma:root="true" ma:fieldsID="04a33c89276516c02b55e8425d8160e1" ns2:_="">
    <xsd:import namespace="60474b63-858e-4efe-8cb0-2efb2b0f4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74b63-858e-4efe-8cb0-2efb2b0f4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7A871-8571-49AA-8D70-0831E6210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74b63-858e-4efe-8cb0-2efb2b0f4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FDF8A-73C7-4B15-95C4-BDDD2EAEE899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cbdcca-3507-4bcd-a730-a22c2d25f0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E70F26-FE3C-4188-87D3-8A4C17EA0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6996</TotalTime>
  <Words>2424</Words>
  <Application>Microsoft Office PowerPoint</Application>
  <PresentationFormat>화면 슬라이드 쇼(4:3)</PresentationFormat>
  <Paragraphs>928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Univers</vt:lpstr>
      <vt:lpstr>Wingdings</vt:lpstr>
      <vt:lpstr>1_Office 테마</vt:lpstr>
      <vt:lpstr>통합인증(ID 통합) 시스템 구축 방안</vt:lpstr>
      <vt:lpstr>현황</vt:lpstr>
      <vt:lpstr>계정통합인증 방안</vt:lpstr>
      <vt:lpstr>시스템구성안</vt:lpstr>
      <vt:lpstr>고객앱 가입 프로세스</vt:lpstr>
      <vt:lpstr>고객앱 가입 프로세스</vt:lpstr>
      <vt:lpstr>일정 및 예산</vt:lpstr>
      <vt:lpstr>별첨. 통합 대상 DB(뷰가드)</vt:lpstr>
      <vt:lpstr>별첨. 통합 대상 DB(뷰가드)</vt:lpstr>
      <vt:lpstr>별첨. 통합 대상 DB(고객센터)</vt:lpstr>
      <vt:lpstr>별첨. 통합 대상 DB(캡스홈)</vt:lpstr>
      <vt:lpstr>별첨. 통합 대상 DB(캡스홈)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Box 개발 방안 보고</dc:title>
  <dc:creator>이경진(LEE, KJ - 영상보안개발팀)</dc:creator>
  <cp:lastModifiedBy>문길래(MOON GR - 영상보안개발팀)</cp:lastModifiedBy>
  <cp:revision>435</cp:revision>
  <cp:lastPrinted>2020-07-17T04:38:55Z</cp:lastPrinted>
  <dcterms:modified xsi:type="dcterms:W3CDTF">2021-07-16T08:00:15Z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0x010100F29FCB169DE9674C9183EE229FF5B314</vt:lpwstr>
  </property>
</Properties>
</file>