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8288000" cy="10287000"/>
  <p:notesSz cx="6858000" cy="9144000"/>
  <p:embeddedFontLst>
    <p:embeddedFont>
      <p:font typeface="Barlow" panose="00000500000000000000" pitchFamily="2" charset="0"/>
      <p:regular r:id="rId17"/>
      <p:bold r:id="rId18"/>
      <p:italic r:id="rId19"/>
      <p:boldItalic r:id="rId20"/>
    </p:embeddedFont>
    <p:embeddedFont>
      <p:font typeface="Barlow Bold" panose="00000800000000000000" charset="0"/>
      <p:regular r:id="rId21"/>
    </p:embeddedFont>
    <p:embeddedFont>
      <p:font typeface="Barlow Italics" panose="020B0604020202020204" charset="0"/>
      <p:regular r:id="rId22"/>
    </p:embeddedFont>
    <p:embeddedFont>
      <p:font typeface="Barlow Medium" panose="00000600000000000000" pitchFamily="2" charset="0"/>
      <p:regular r:id="rId23"/>
      <p:italic r:id="rId24"/>
    </p:embeddedFont>
    <p:embeddedFont>
      <p:font typeface="Barlow Semi-Bold" panose="020B0604020202020204" charset="0"/>
      <p:regular r:id="rId25"/>
    </p:embeddedFont>
    <p:embeddedFont>
      <p:font typeface="Canva Sans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06DC8E-FFBD-4D94-81D0-2DD31D1DC913}" v="34" dt="2025-08-29T13:58:29.5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37" d="100"/>
          <a:sy n="37" d="100"/>
        </p:scale>
        <p:origin x="8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B6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6329" y="-628650"/>
            <a:ext cx="9601200" cy="11544300"/>
          </a:xfrm>
          <a:custGeom>
            <a:avLst/>
            <a:gdLst/>
            <a:ahLst/>
            <a:cxnLst/>
            <a:rect l="l" t="t" r="r" b="b"/>
            <a:pathLst>
              <a:path w="9601200" h="11544300">
                <a:moveTo>
                  <a:pt x="0" y="0"/>
                </a:moveTo>
                <a:lnTo>
                  <a:pt x="9601200" y="0"/>
                </a:lnTo>
                <a:lnTo>
                  <a:pt x="9601200" y="11544300"/>
                </a:lnTo>
                <a:lnTo>
                  <a:pt x="0" y="11544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381" t="-2505" b="-10089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-16329" y="2628900"/>
            <a:ext cx="8931729" cy="49449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dirty="0" err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Farmconnect</a:t>
            </a:r>
            <a:r>
              <a:rPr lang="en-US" sz="8000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Kenya</a:t>
            </a:r>
          </a:p>
          <a:p>
            <a:pPr algn="l">
              <a:lnSpc>
                <a:spcPts val="8000"/>
              </a:lnSpc>
            </a:pPr>
            <a:endParaRPr lang="en-US" sz="8000" b="1" dirty="0">
              <a:solidFill>
                <a:srgbClr val="000000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  <a:p>
            <a:pPr algn="l">
              <a:lnSpc>
                <a:spcPts val="8000"/>
              </a:lnSpc>
            </a:pPr>
            <a:r>
              <a:rPr lang="en-US" sz="2800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Our tagline: Empowering Farmers. Supplying </a:t>
            </a:r>
            <a:r>
              <a:rPr lang="en-GB" sz="2800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businesses .</a:t>
            </a:r>
            <a:r>
              <a:rPr lang="en-GB" sz="2800" b="1" dirty="0" err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Founder:Gilbert</a:t>
            </a:r>
            <a:r>
              <a:rPr lang="en-GB" sz="2800" b="1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 Udo</a:t>
            </a:r>
            <a:endParaRPr lang="en-US" sz="2800" b="1" dirty="0">
              <a:solidFill>
                <a:srgbClr val="000000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29257" y="9576600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01</a:t>
            </a:r>
          </a:p>
        </p:txBody>
      </p:sp>
      <p:sp>
        <p:nvSpPr>
          <p:cNvPr id="6" name="Freeform 6"/>
          <p:cNvSpPr/>
          <p:nvPr/>
        </p:nvSpPr>
        <p:spPr>
          <a:xfrm>
            <a:off x="303663" y="143884"/>
            <a:ext cx="1837509" cy="1837509"/>
          </a:xfrm>
          <a:custGeom>
            <a:avLst/>
            <a:gdLst/>
            <a:ahLst/>
            <a:cxnLst/>
            <a:rect l="l" t="t" r="r" b="b"/>
            <a:pathLst>
              <a:path w="1837509" h="1837509">
                <a:moveTo>
                  <a:pt x="0" y="0"/>
                </a:moveTo>
                <a:lnTo>
                  <a:pt x="1837510" y="0"/>
                </a:lnTo>
                <a:lnTo>
                  <a:pt x="1837510" y="1837510"/>
                </a:lnTo>
                <a:lnTo>
                  <a:pt x="0" y="1837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9218" name="Picture 2" descr="1,502,900+ Beautiful Farm Land Stock Photos, Pictures ...">
            <a:extLst>
              <a:ext uri="{FF2B5EF4-FFF2-40B4-BE49-F238E27FC236}">
                <a16:creationId xmlns:a16="http://schemas.microsoft.com/office/drawing/2014/main" id="{41EF2057-25FF-83AE-445F-60AF8D728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986" y="143884"/>
            <a:ext cx="8727014" cy="957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0"/>
            <a:ext cx="9341197" cy="10287000"/>
            <a:chOff x="0" y="0"/>
            <a:chExt cx="12454930" cy="13716000"/>
          </a:xfrm>
        </p:grpSpPr>
        <p:sp>
          <p:nvSpPr>
            <p:cNvPr id="3" name="AutoShape 3"/>
            <p:cNvSpPr/>
            <p:nvPr/>
          </p:nvSpPr>
          <p:spPr>
            <a:xfrm>
              <a:off x="0" y="0"/>
              <a:ext cx="12454930" cy="13716000"/>
            </a:xfrm>
            <a:prstGeom prst="rect">
              <a:avLst/>
            </a:prstGeom>
            <a:solidFill>
              <a:srgbClr val="0BB6BC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" name="Freeform 4"/>
          <p:cNvSpPr/>
          <p:nvPr/>
        </p:nvSpPr>
        <p:spPr>
          <a:xfrm>
            <a:off x="228600" y="1996123"/>
            <a:ext cx="6200420" cy="6200420"/>
          </a:xfrm>
          <a:custGeom>
            <a:avLst/>
            <a:gdLst/>
            <a:ahLst/>
            <a:cxnLst/>
            <a:rect l="l" t="t" r="r" b="b"/>
            <a:pathLst>
              <a:path w="6200420" h="6200420">
                <a:moveTo>
                  <a:pt x="0" y="0"/>
                </a:moveTo>
                <a:lnTo>
                  <a:pt x="6200420" y="0"/>
                </a:lnTo>
                <a:lnTo>
                  <a:pt x="6200420" y="6200420"/>
                </a:lnTo>
                <a:lnTo>
                  <a:pt x="0" y="6200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404813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Business Model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448567" y="845620"/>
            <a:ext cx="7810733" cy="7350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dirty="0"/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4184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ctr">
              <a:lnSpc>
                <a:spcPts val="8231"/>
              </a:lnSpc>
            </a:pPr>
            <a:endParaRPr lang="en-US" sz="2988" spc="14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9F446D-22CD-EFA1-1975-E0B08904DFB0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9829800" y="758954"/>
            <a:ext cx="8229600" cy="8956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Transaction Commissions – Earn a percentage (5–10%) from every order made between farmers and businesses.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Premium Subscriptions – Farmers pay monthly/annual fees for advanced features (analytics, priority listings, bulk buyer access).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Logistics Fees – Revenue from delivery charges or partnerships with transport providers.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&amp; Analytics Services – Sell market insights (demand trends, pricing, supply forecasts) to businesses, NGOs, and government.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 flipH="1" flipV="1">
            <a:off x="3977997" y="4125843"/>
            <a:ext cx="7156297" cy="61844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Go To Market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345128D-31F8-54FD-831E-34494CADAECA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819400" y="2175471"/>
            <a:ext cx="11201400" cy="7478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 with farmer cooperatives, SACCOs &amp; county governments for farmer onboarding.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training &amp; sensitization programs in farming communities.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outreach to supermarkets, hotels, schools, and restaurants.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Digital marketing through social media, WhatsApp groups, and targeted ads.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strategic partnerships with logistics providers, NGOs, and financial institutions.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referral programs &amp; word of mouth to grow both farmers and businesses.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 flipH="1" flipV="1">
            <a:off x="3937776" y="-1344166"/>
            <a:ext cx="9321024" cy="56201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372"/>
              </a:lnSpc>
            </a:pPr>
            <a:endParaRPr lang="en-US" sz="3586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2382668" y="667172"/>
            <a:ext cx="13944632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Social Impact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057C02B-A165-3D6B-84E7-58432114C6F1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2971800" y="2838969"/>
            <a:ext cx="9321024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Farmers: </a:t>
            </a: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income (20-30%),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fair prices, reduced post-harvest loss.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Businesses: Reliable supply, reduced costs.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Kenya: Stronger food supply chain, digital agriculture growth.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55826" y="2306702"/>
            <a:ext cx="12053721" cy="215417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9364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algn="l">
              <a:lnSpc>
                <a:spcPts val="8739"/>
              </a:lnSpc>
            </a:pPr>
            <a:endParaRPr lang="en-US" sz="4366" spc="21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657822"/>
            <a:ext cx="6896736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8100" b="1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Our Ask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BA8E6AB-6F08-FDEB-8E05-7BF02468A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0"/>
            <a:ext cx="15544800" cy="368543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C84205-C91C-70D4-FF14-A2351D06F1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" y="1629567"/>
            <a:ext cx="13601700" cy="738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Seeking </a:t>
            </a:r>
            <a:r>
              <a:rPr lang="en-US" sz="2400" b="1" dirty="0" err="1"/>
              <a:t>KSh</a:t>
            </a:r>
            <a:r>
              <a:rPr lang="en-US" sz="2400" b="1" dirty="0"/>
              <a:t> 10 Million (USD 75,000)</a:t>
            </a:r>
            <a:r>
              <a:rPr lang="en-US" sz="2400" dirty="0"/>
              <a:t> in seed funding to develop and scale </a:t>
            </a:r>
            <a:r>
              <a:rPr lang="en-US" sz="2400" dirty="0" err="1"/>
              <a:t>FarmConnect</a:t>
            </a:r>
            <a:r>
              <a:rPr lang="en-US" sz="2400" dirty="0"/>
              <a:t> Kenya.</a:t>
            </a:r>
            <a:endParaRPr lang="en-US" altLang="en-US" sz="24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of Funds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 Development –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4,000,000 (40%)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&amp; scale the web and mobile platform.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farm management tools, payment &amp; logistics integration.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 &amp; Business Onboarding –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2,500,000 (25%)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sessions, community outreach &amp; onboarding campaigns.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 with farmer cooperatives &amp; SACCOs.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&amp; Customer Acquisition –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2,000,000 (20%)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media campaigns, roadshows, demos.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Partnerships with supermarkets, hotels, schools, restaurants.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Operations &amp; Logistics Partnerships –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1,000,000 (10%)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transport/delivery collaborations.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order fulfillment &amp; reliability.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&amp; Administration –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KSh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500,000 (5%)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Hire support staff.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Cover legal, admin &amp; office costs.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105725" y="1028700"/>
            <a:ext cx="13944632" cy="12439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 u="none" dirty="0">
                <a:latin typeface="Barlow Semi-Bold"/>
                <a:ea typeface="Barlow Semi-Bold"/>
                <a:cs typeface="Barlow Semi-Bold"/>
                <a:sym typeface="Barlow Semi-Bold"/>
              </a:rPr>
              <a:t> Team Members 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3209612" y="8203911"/>
            <a:ext cx="2429727" cy="1061494"/>
            <a:chOff x="0" y="-19050"/>
            <a:chExt cx="3239636" cy="1415325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19050"/>
              <a:ext cx="3239636" cy="6286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600"/>
                </a:lnSpc>
              </a:pPr>
              <a:r>
                <a:rPr lang="en-US" sz="3000" b="1" u="none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 </a:t>
              </a:r>
              <a:r>
                <a:rPr lang="en-US" sz="3000" b="1" dirty="0">
                  <a:solidFill>
                    <a:srgbClr val="90113E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GILBERT UDO</a:t>
              </a:r>
              <a:endParaRPr lang="en-US" sz="3000" b="1" u="none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816630"/>
              <a:ext cx="3239636" cy="5796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79"/>
                </a:lnSpc>
              </a:pPr>
              <a:r>
                <a:rPr lang="en-GB" sz="2699" dirty="0">
                  <a:solidFill>
                    <a:srgbClr val="90113E"/>
                  </a:solidFill>
                  <a:latin typeface="Barlow"/>
                  <a:ea typeface="Barlow"/>
                  <a:cs typeface="Barlow"/>
                  <a:sym typeface="Barlow"/>
                </a:rPr>
                <a:t>FOUNDER</a:t>
              </a:r>
              <a:endParaRPr lang="en-US" sz="2699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endParaRPr>
            </a:p>
          </p:txBody>
        </p:sp>
      </p:grpSp>
      <p:sp>
        <p:nvSpPr>
          <p:cNvPr id="25" name="AutoShape 2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US"/>
          </a:p>
        </p:txBody>
      </p:sp>
      <p:sp>
        <p:nvSpPr>
          <p:cNvPr id="26" name="Freeform 2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28" name="Picture 27" descr="A person in a blue suit&#10;&#10;AI-generated content may be incorrect.">
            <a:extLst>
              <a:ext uri="{FF2B5EF4-FFF2-40B4-BE49-F238E27FC236}">
                <a16:creationId xmlns:a16="http://schemas.microsoft.com/office/drawing/2014/main" id="{EA5593E3-EE4C-4404-C42F-DB8F8459EE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975" y="5917820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4634" y="-84320"/>
            <a:ext cx="10455640" cy="10455640"/>
          </a:xfrm>
          <a:custGeom>
            <a:avLst/>
            <a:gdLst/>
            <a:ahLst/>
            <a:cxnLst/>
            <a:rect l="l" t="t" r="r" b="b"/>
            <a:pathLst>
              <a:path w="10455640" h="10455640">
                <a:moveTo>
                  <a:pt x="0" y="0"/>
                </a:moveTo>
                <a:lnTo>
                  <a:pt x="10455640" y="0"/>
                </a:lnTo>
                <a:lnTo>
                  <a:pt x="10455640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4044460" y="3830244"/>
            <a:ext cx="10199079" cy="2840825"/>
            <a:chOff x="0" y="285751"/>
            <a:chExt cx="13598772" cy="3787766"/>
          </a:xfrm>
        </p:grpSpPr>
        <p:sp>
          <p:nvSpPr>
            <p:cNvPr id="4" name="TextBox 4"/>
            <p:cNvSpPr txBox="1"/>
            <p:nvPr/>
          </p:nvSpPr>
          <p:spPr>
            <a:xfrm>
              <a:off x="0" y="285751"/>
              <a:ext cx="13598772" cy="25648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000"/>
                </a:lnSpc>
              </a:pPr>
              <a:r>
                <a:rPr lang="en-US" sz="15000" b="1" dirty="0">
                  <a:latin typeface="Barlow Semi-Bold"/>
                  <a:ea typeface="Barlow Semi-Bold"/>
                  <a:cs typeface="Barlow Semi-Bold"/>
                  <a:sym typeface="Barlow Semi-Bold"/>
                </a:rPr>
                <a:t>Thank you!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365915"/>
              <a:ext cx="13219076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479"/>
                </a:lnSpc>
              </a:pPr>
              <a:r>
                <a:rPr lang="en-GB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Contacts :+254797122038</a:t>
              </a:r>
              <a:endParaRPr lang="en-US" sz="3199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6" name="Freeform 6"/>
          <p:cNvSpPr/>
          <p:nvPr/>
        </p:nvSpPr>
        <p:spPr>
          <a:xfrm>
            <a:off x="14892730" y="1028700"/>
            <a:ext cx="2793363" cy="1396681"/>
          </a:xfrm>
          <a:custGeom>
            <a:avLst/>
            <a:gdLst/>
            <a:ahLst/>
            <a:cxnLst/>
            <a:rect l="l" t="t" r="r" b="b"/>
            <a:pathLst>
              <a:path w="2793363" h="1396681">
                <a:moveTo>
                  <a:pt x="0" y="0"/>
                </a:moveTo>
                <a:lnTo>
                  <a:pt x="2793363" y="0"/>
                </a:lnTo>
                <a:lnTo>
                  <a:pt x="2793363" y="1396681"/>
                </a:lnTo>
                <a:lnTo>
                  <a:pt x="0" y="13966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2825260" y="6798102"/>
            <a:ext cx="2438400" cy="2438400"/>
          </a:xfrm>
          <a:custGeom>
            <a:avLst/>
            <a:gdLst/>
            <a:ahLst/>
            <a:cxnLst/>
            <a:rect l="l" t="t" r="r" b="b"/>
            <a:pathLst>
              <a:path w="2438400" h="2438400">
                <a:moveTo>
                  <a:pt x="2438400" y="0"/>
                </a:moveTo>
                <a:lnTo>
                  <a:pt x="0" y="0"/>
                </a:lnTo>
                <a:lnTo>
                  <a:pt x="0" y="2438400"/>
                </a:lnTo>
                <a:lnTo>
                  <a:pt x="2438400" y="2438400"/>
                </a:lnTo>
                <a:lnTo>
                  <a:pt x="243840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6975390" y="114299"/>
            <a:ext cx="17195319" cy="10522630"/>
          </a:xfrm>
          <a:prstGeom prst="rect">
            <a:avLst/>
          </a:prstGeom>
          <a:solidFill>
            <a:srgbClr val="0BB6BC"/>
          </a:solid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168903" y="3907232"/>
            <a:ext cx="7751213" cy="2880251"/>
            <a:chOff x="0" y="-9525"/>
            <a:chExt cx="10334950" cy="3840335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0334950" cy="11250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355"/>
                </a:lnSpc>
              </a:pPr>
              <a:endParaRPr lang="en-US" sz="1400" b="1" dirty="0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222724"/>
              <a:ext cx="10334950" cy="6080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50"/>
                </a:lnSpc>
              </a:pPr>
              <a:endParaRPr lang="en-US" sz="2750" b="1" dirty="0">
                <a:solidFill>
                  <a:srgbClr val="000000"/>
                </a:solidFill>
                <a:latin typeface="Barlow Medium"/>
                <a:ea typeface="Barlow Medium"/>
                <a:cs typeface="Barlow Medium"/>
                <a:sym typeface="Barlow Medium"/>
              </a:endParaRP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10</a:t>
            </a:r>
          </a:p>
        </p:txBody>
      </p:sp>
      <p:sp>
        <p:nvSpPr>
          <p:cNvPr id="8" name="Freeform 8"/>
          <p:cNvSpPr/>
          <p:nvPr/>
        </p:nvSpPr>
        <p:spPr>
          <a:xfrm>
            <a:off x="629257" y="893789"/>
            <a:ext cx="1079292" cy="269823"/>
          </a:xfrm>
          <a:custGeom>
            <a:avLst/>
            <a:gdLst/>
            <a:ahLst/>
            <a:cxnLst/>
            <a:rect l="l" t="t" r="r" b="b"/>
            <a:pathLst>
              <a:path w="1079292" h="269823">
                <a:moveTo>
                  <a:pt x="0" y="0"/>
                </a:moveTo>
                <a:lnTo>
                  <a:pt x="1079292" y="0"/>
                </a:lnTo>
                <a:lnTo>
                  <a:pt x="1079292" y="269822"/>
                </a:lnTo>
                <a:lnTo>
                  <a:pt x="0" y="269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C240819E-BCDC-335A-EAC8-54CACBA8F0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3627"/>
            <a:ext cx="990600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 </a:t>
            </a:r>
            <a:r>
              <a:rPr kumimoji="0" lang="en-GB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statement:</a:t>
            </a:r>
            <a:endParaRPr kumimoji="0" lang="en-US" altLang="en-US" sz="3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 struggle to access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 markets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often face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middlemen exploitation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Stores &amp; businesses lack a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supply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fresh, affordable farm products.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Supply chain inefficiencies → high food prices &amp; wastage.</a:t>
            </a:r>
          </a:p>
        </p:txBody>
      </p:sp>
      <p:pic>
        <p:nvPicPr>
          <p:cNvPr id="1030" name="Picture 6" descr="Freight Transport Solutions for Farmers ...">
            <a:extLst>
              <a:ext uri="{FF2B5EF4-FFF2-40B4-BE49-F238E27FC236}">
                <a16:creationId xmlns:a16="http://schemas.microsoft.com/office/drawing/2014/main" id="{8E39B73C-5ED8-A5A2-E386-D2BAC87D0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600" y="443627"/>
            <a:ext cx="7924800" cy="9576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44798"/>
            <a:ext cx="1059192" cy="1059192"/>
            <a:chOff x="0" y="0"/>
            <a:chExt cx="1412257" cy="1412257"/>
          </a:xfrm>
        </p:grpSpPr>
        <p:grpSp>
          <p:nvGrpSpPr>
            <p:cNvPr id="3" name="Group 3"/>
            <p:cNvGrpSpPr/>
            <p:nvPr/>
          </p:nvGrpSpPr>
          <p:grpSpPr>
            <a:xfrm>
              <a:off x="0" y="0"/>
              <a:ext cx="1412257" cy="1412257"/>
              <a:chOff x="0" y="0"/>
              <a:chExt cx="6350000" cy="635000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90113E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" name="Freeform 5"/>
            <p:cNvSpPr/>
            <p:nvPr/>
          </p:nvSpPr>
          <p:spPr>
            <a:xfrm>
              <a:off x="474293" y="543843"/>
              <a:ext cx="463671" cy="324570"/>
            </a:xfrm>
            <a:custGeom>
              <a:avLst/>
              <a:gdLst/>
              <a:ahLst/>
              <a:cxnLst/>
              <a:rect l="l" t="t" r="r" b="b"/>
              <a:pathLst>
                <a:path w="463671" h="324570">
                  <a:moveTo>
                    <a:pt x="0" y="0"/>
                  </a:moveTo>
                  <a:lnTo>
                    <a:pt x="463671" y="0"/>
                  </a:lnTo>
                  <a:lnTo>
                    <a:pt x="463671" y="324570"/>
                  </a:lnTo>
                  <a:lnTo>
                    <a:pt x="0" y="32457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625742"/>
            <a:ext cx="9571112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GB" sz="8000" b="1" u="none" dirty="0">
                <a:latin typeface="Barlow Bold"/>
                <a:ea typeface="Barlow Bold"/>
                <a:cs typeface="Barlow Bold"/>
                <a:sym typeface="Barlow Bold"/>
              </a:rPr>
              <a:t>Solution</a:t>
            </a:r>
            <a:r>
              <a:rPr lang="en-GB" sz="8000" b="1" u="none" dirty="0">
                <a:solidFill>
                  <a:srgbClr val="0BB6BC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  <a:endParaRPr lang="en-US" sz="8000" b="1" u="none" dirty="0">
              <a:solidFill>
                <a:srgbClr val="0BB6BC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06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2454542"/>
            <a:ext cx="13525500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u="none" dirty="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4000" dirty="0"/>
              <a:t>A </a:t>
            </a:r>
            <a:r>
              <a:rPr lang="en-US" sz="4000" b="1" dirty="0"/>
              <a:t>Farm Management &amp; Ordering System</a:t>
            </a:r>
            <a:r>
              <a:rPr lang="en-US" sz="4000" dirty="0"/>
              <a:t> where:</a:t>
            </a:r>
          </a:p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/>
              <a:t>Farmers list their available produce.</a:t>
            </a:r>
          </a:p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/>
              <a:t>Stores &amp; businesses place bulk orders directly from farmers.</a:t>
            </a:r>
          </a:p>
          <a:p>
            <a:endParaRPr lang="en-US" sz="4000" dirty="0"/>
          </a:p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dirty="0"/>
              <a:t>System manages inventory, orders, payments, and delivery logistics.</a:t>
            </a:r>
          </a:p>
          <a:p>
            <a:pPr marL="571500" lvl="0" indent="-571500" algn="l">
              <a:lnSpc>
                <a:spcPts val="4800"/>
              </a:lnSpc>
              <a:buFont typeface="Wingdings" panose="05000000000000000000" pitchFamily="2" charset="2"/>
              <a:buChar char="q"/>
            </a:pPr>
            <a:endParaRPr lang="en-US" sz="4000" u="none" dirty="0">
              <a:solidFill>
                <a:srgbClr val="00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7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18283428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18283428" cy="10287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24BB2CD-6033-417F-AC1C-19D1816B6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17486" y="1049848"/>
            <a:ext cx="16070514" cy="81499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E264199-3E50-4B88-85D8-BB63D0AC7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4139" y="1059102"/>
            <a:ext cx="4155333" cy="988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8B9C3EB9-F9BE-462B-A1DE-DE39CE031E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314322" y="8229597"/>
            <a:ext cx="4155308" cy="988345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="horz" wrap="square" lIns="0" tIns="0" rIns="0" bIns="0" numCol="1" spcCol="3810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4934453" y="1087176"/>
            <a:ext cx="8953041" cy="9993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sz="4000" b="1" dirty="0">
                <a:sym typeface="Barlow Bold"/>
              </a:rPr>
              <a:t>What </a:t>
            </a:r>
            <a:r>
              <a:rPr lang="en-US" sz="4000" b="1" dirty="0" err="1">
                <a:sym typeface="Barlow Bold"/>
              </a:rPr>
              <a:t>FarmConnects</a:t>
            </a:r>
            <a:r>
              <a:rPr lang="en-US" sz="4000" b="1" dirty="0">
                <a:sym typeface="Barlow Bold"/>
              </a:rPr>
              <a:t> </a:t>
            </a:r>
            <a:r>
              <a:rPr lang="en-US" sz="4000" b="1" dirty="0" err="1">
                <a:sym typeface="Barlow Bold"/>
              </a:rPr>
              <a:t>kenya</a:t>
            </a:r>
            <a:r>
              <a:rPr lang="en-US" sz="4000" b="1" dirty="0">
                <a:sym typeface="Barlow Bold"/>
              </a:rPr>
              <a:t> does:</a:t>
            </a:r>
          </a:p>
          <a:p>
            <a:pPr lvl="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4000" b="1" dirty="0">
              <a:sym typeface="Barlow Bold"/>
            </a:endParaRPr>
          </a:p>
          <a:p>
            <a:pPr lvl="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 b="1" dirty="0">
              <a:sym typeface="Barlow Bold"/>
            </a:endParaRPr>
          </a:p>
          <a:p>
            <a:pPr lvl="0" indent="-2286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700" b="1" u="none" dirty="0">
              <a:sym typeface="Barlow Bold"/>
            </a:endParaRP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85D7B9-E066-4923-8CB7-294BF3062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7048985" y="8415"/>
            <a:ext cx="0" cy="10287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5443840-A796-4C43-8DC1-1B738EFEC5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9227895"/>
            <a:ext cx="18288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6"/>
          <p:cNvSpPr txBox="1"/>
          <p:nvPr/>
        </p:nvSpPr>
        <p:spPr>
          <a:xfrm>
            <a:off x="152400" y="1262496"/>
            <a:ext cx="4648201" cy="41740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7200" dirty="0">
              <a:solidFill>
                <a:schemeClr val="bg1"/>
              </a:solidFill>
              <a:latin typeface="+mj-lt"/>
              <a:ea typeface="+mj-ea"/>
              <a:cs typeface="+mj-cs"/>
              <a:sym typeface="Barlow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1277600" y="4512448"/>
            <a:ext cx="5968881" cy="405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09"/>
              </a:lnSpc>
            </a:pPr>
            <a:endParaRPr lang="en-US" sz="2699" i="1" u="sng" dirty="0">
              <a:solidFill>
                <a:srgbClr val="90113E"/>
              </a:solidFill>
              <a:latin typeface="Barlow Italics"/>
              <a:ea typeface="Barlow Italics"/>
              <a:cs typeface="Barlow Italics"/>
              <a:sym typeface="Barlow Italics"/>
            </a:endParaRPr>
          </a:p>
        </p:txBody>
      </p:sp>
      <p:sp>
        <p:nvSpPr>
          <p:cNvPr id="43" name="Rectangle 10">
            <a:extLst>
              <a:ext uri="{FF2B5EF4-FFF2-40B4-BE49-F238E27FC236}">
                <a16:creationId xmlns:a16="http://schemas.microsoft.com/office/drawing/2014/main" id="{85E7E9B0-5189-1D5C-6EB2-EF2ACB5829C8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56963" y="2091700"/>
            <a:ext cx="12331629" cy="571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 &amp; Businesses – Provides a digital marketplace where farmers list produce and stores/businesses order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Ordering &amp; Payments – Businesses place bulk orders and pay securely via M-Pesa or bank.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 Management Tools – Farmers track inventory, sales, and production for better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Logistics &amp; Transparency – Supports delivery integration and product traceability from farm to store.</a:t>
            </a:r>
          </a:p>
        </p:txBody>
      </p:sp>
      <p:pic>
        <p:nvPicPr>
          <p:cNvPr id="2060" name="Picture 12" descr="Increase Farming Success Using a Modern Farming System">
            <a:extLst>
              <a:ext uri="{FF2B5EF4-FFF2-40B4-BE49-F238E27FC236}">
                <a16:creationId xmlns:a16="http://schemas.microsoft.com/office/drawing/2014/main" id="{DF29E02A-BD0F-7465-7B88-92DC76AFB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8" y="723903"/>
            <a:ext cx="3991069" cy="850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7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100057" y="1596726"/>
            <a:ext cx="9082750" cy="1898689"/>
            <a:chOff x="0" y="0"/>
            <a:chExt cx="12110334" cy="2531587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GB" sz="8100" b="1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3</a:t>
              </a:r>
              <a:r>
                <a:rPr lang="en-US" sz="8100" b="1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3%</a:t>
              </a:r>
              <a:endParaRPr lang="en-US" sz="8100" b="1" u="none" dirty="0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endParaRP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GB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Agriculture contributes to Kenya GDP</a:t>
              </a: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.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100057" y="7337777"/>
            <a:ext cx="9082750" cy="1898689"/>
            <a:chOff x="0" y="0"/>
            <a:chExt cx="12110334" cy="2531587"/>
          </a:xfrm>
        </p:grpSpPr>
        <p:sp>
          <p:nvSpPr>
            <p:cNvPr id="9" name="TextBox 9"/>
            <p:cNvSpPr txBox="1"/>
            <p:nvPr/>
          </p:nvSpPr>
          <p:spPr>
            <a:xfrm>
              <a:off x="0" y="0"/>
              <a:ext cx="12110334" cy="165857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9720"/>
                </a:lnSpc>
              </a:pPr>
              <a:r>
                <a:rPr lang="en-US" sz="8100" b="1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$10 B</a:t>
              </a:r>
              <a:r>
                <a:rPr lang="en-US" sz="8100" b="1" u="none" dirty="0">
                  <a:solidFill>
                    <a:srgbClr val="000000"/>
                  </a:solidFill>
                  <a:latin typeface="Barlow Semi-Bold"/>
                  <a:ea typeface="Barlow Semi-Bold"/>
                  <a:cs typeface="Barlow Semi-Bold"/>
                  <a:sym typeface="Barlow Semi-Bold"/>
                </a:rPr>
                <a:t>illion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823985"/>
              <a:ext cx="12110334" cy="7076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79"/>
                </a:lnSpc>
              </a:pPr>
              <a:r>
                <a:rPr lang="en-GB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A</a:t>
              </a:r>
              <a:r>
                <a:rPr lang="en-US" sz="3199" b="1" dirty="0" err="1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gri</a:t>
              </a:r>
              <a:r>
                <a:rPr lang="en-US" sz="3199" b="1" dirty="0">
                  <a:solidFill>
                    <a:srgbClr val="000000"/>
                  </a:solidFill>
                  <a:latin typeface="Barlow Medium"/>
                  <a:ea typeface="Barlow Medium"/>
                  <a:cs typeface="Barlow Medium"/>
                  <a:sym typeface="Barlow Medium"/>
                </a:rPr>
                <a:t>-supply chain </a:t>
              </a:r>
            </a:p>
          </p:txBody>
        </p:sp>
      </p:grpSp>
      <p:pic>
        <p:nvPicPr>
          <p:cNvPr id="12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552" y="7932974"/>
            <a:ext cx="4249772" cy="1345761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552" y="1930507"/>
            <a:ext cx="4249772" cy="1919056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 dirty="0">
                <a:solidFill>
                  <a:srgbClr val="90113E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14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58682" y="0"/>
            <a:ext cx="9082750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8100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Target Market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622869"/>
            <a:ext cx="6896736" cy="10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  <a:spcBef>
                <a:spcPct val="0"/>
              </a:spcBef>
            </a:pPr>
            <a:r>
              <a:rPr lang="en-US" sz="4800" b="1" dirty="0">
                <a:latin typeface="Barlow Bold"/>
                <a:ea typeface="Barlow Bold"/>
                <a:cs typeface="Barlow Bold"/>
                <a:sym typeface="Barlow Bold"/>
              </a:rPr>
              <a:t>Market Size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BE870D-8986-9DC8-3A0C-7639161F9B14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1371600" y="3350804"/>
            <a:ext cx="117348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TAM: All agricultural produce supply chain.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SAM: Fresh produce to stores, hotels, schools.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SOM: Initial focus on Nairobi &amp; major towns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3410061" y="1636253"/>
            <a:ext cx="35234545" cy="3483821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>
            <a:off x="1703359" y="6346573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232622" y="259778"/>
            <a:ext cx="6812379" cy="8998522"/>
          </a:xfrm>
          <a:custGeom>
            <a:avLst/>
            <a:gdLst/>
            <a:ahLst/>
            <a:cxnLst/>
            <a:rect l="l" t="t" r="r" b="b"/>
            <a:pathLst>
              <a:path w="6438900" h="8505190">
                <a:moveTo>
                  <a:pt x="910590" y="0"/>
                </a:moveTo>
                <a:lnTo>
                  <a:pt x="1898650" y="289560"/>
                </a:lnTo>
                <a:lnTo>
                  <a:pt x="0" y="4405630"/>
                </a:lnTo>
                <a:lnTo>
                  <a:pt x="910590" y="0"/>
                </a:lnTo>
                <a:close/>
                <a:moveTo>
                  <a:pt x="3253740" y="8047990"/>
                </a:moveTo>
                <a:lnTo>
                  <a:pt x="4916170" y="8505190"/>
                </a:lnTo>
                <a:lnTo>
                  <a:pt x="6438900" y="671830"/>
                </a:lnTo>
                <a:lnTo>
                  <a:pt x="3253740" y="8047990"/>
                </a:lnTo>
                <a:close/>
              </a:path>
            </a:pathLst>
          </a:custGeom>
          <a:solidFill>
            <a:srgbClr val="0BB6BC"/>
          </a:solidFill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8508761" y="257175"/>
            <a:ext cx="8750539" cy="10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719"/>
              </a:lnSpc>
            </a:pPr>
            <a:r>
              <a:rPr lang="en-US" sz="4800" b="1" dirty="0">
                <a:latin typeface="Barlow Bold"/>
                <a:ea typeface="Barlow Bold"/>
                <a:cs typeface="Barlow Bold"/>
                <a:sym typeface="Barlow Bold"/>
              </a:rPr>
              <a:t>Competitors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9DE6A692-430B-A770-02AC-B79E6915EBEC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7315200" y="1688066"/>
            <a:ext cx="1036320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Informal brokers (middlemen)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Existing platforms: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Twiga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Foods, </a:t>
            </a:r>
            <a:r>
              <a:rPr kumimoji="0" lang="en-US" altLang="en-US" sz="3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DigiFarm</a:t>
            </a: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M-Farm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Differentiation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 management system + marketplace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transparency, traceability, fair pricing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3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farmer-to-business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9" name="Picture 3" descr="Harvest 2023 photo competition: Winner ...">
            <a:extLst>
              <a:ext uri="{FF2B5EF4-FFF2-40B4-BE49-F238E27FC236}">
                <a16:creationId xmlns:a16="http://schemas.microsoft.com/office/drawing/2014/main" id="{08D0DDCD-48F1-86BF-3970-0EDB2697E0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2473" y="-259778"/>
            <a:ext cx="7247473" cy="925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105725" y="1028700"/>
            <a:ext cx="13944632" cy="105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20"/>
              </a:lnSpc>
            </a:pPr>
            <a:r>
              <a:rPr lang="en-US" sz="4800" b="1" dirty="0">
                <a:latin typeface="Barlow Bold"/>
                <a:ea typeface="Barlow Bold"/>
                <a:cs typeface="Barlow Bold"/>
                <a:sym typeface="Barlow Bold"/>
              </a:rPr>
              <a:t>Competitive Advantage</a:t>
            </a:r>
          </a:p>
        </p:txBody>
      </p:sp>
      <p:sp>
        <p:nvSpPr>
          <p:cNvPr id="5" name="AutoShape 5"/>
          <p:cNvSpPr/>
          <p:nvPr/>
        </p:nvSpPr>
        <p:spPr>
          <a:xfrm>
            <a:off x="0" y="0"/>
            <a:ext cx="1902317" cy="1028700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1902317" y="-84320"/>
            <a:ext cx="3804634" cy="10455640"/>
          </a:xfrm>
          <a:custGeom>
            <a:avLst/>
            <a:gdLst/>
            <a:ahLst/>
            <a:cxnLst/>
            <a:rect l="l" t="t" r="r" b="b"/>
            <a:pathLst>
              <a:path w="3804634" h="10455640">
                <a:moveTo>
                  <a:pt x="0" y="0"/>
                </a:moveTo>
                <a:lnTo>
                  <a:pt x="3804634" y="0"/>
                </a:lnTo>
                <a:lnTo>
                  <a:pt x="3804634" y="10455640"/>
                </a:lnTo>
                <a:lnTo>
                  <a:pt x="0" y="104556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r="-17481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FA4175-493F-5647-1FC8-C2460B799DDE}"/>
              </a:ext>
            </a:extLst>
          </p:cNvPr>
          <p:cNvSpPr txBox="1"/>
          <p:nvPr/>
        </p:nvSpPr>
        <p:spPr>
          <a:xfrm>
            <a:off x="3148642" y="4264180"/>
            <a:ext cx="1247235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Differentiation</a:t>
            </a: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 management system + marketplace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on transparency, traceability, fair pricing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71500" marR="0" lvl="0" indent="-5715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 farmer-to-business model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03359" y="3971075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3" name="AutoShape 3"/>
          <p:cNvSpPr/>
          <p:nvPr/>
        </p:nvSpPr>
        <p:spPr>
          <a:xfrm>
            <a:off x="1703359" y="5158824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5" name="AutoShape 5"/>
          <p:cNvSpPr/>
          <p:nvPr/>
        </p:nvSpPr>
        <p:spPr>
          <a:xfrm>
            <a:off x="1703359" y="7534322"/>
            <a:ext cx="14881282" cy="602142"/>
          </a:xfrm>
          <a:prstGeom prst="rect">
            <a:avLst/>
          </a:prstGeom>
          <a:solidFill>
            <a:srgbClr val="90113E">
              <a:alpha val="1961"/>
            </a:srgbClr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1703359" y="3357575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7" name="AutoShape 7"/>
          <p:cNvSpPr/>
          <p:nvPr/>
        </p:nvSpPr>
        <p:spPr>
          <a:xfrm>
            <a:off x="1703359" y="8136464"/>
            <a:ext cx="14881282" cy="0"/>
          </a:xfrm>
          <a:prstGeom prst="line">
            <a:avLst/>
          </a:prstGeom>
          <a:ln w="19050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AutoShape 8"/>
          <p:cNvSpPr/>
          <p:nvPr/>
        </p:nvSpPr>
        <p:spPr>
          <a:xfrm>
            <a:off x="8659450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9" name="AutoShape 9"/>
          <p:cNvSpPr/>
          <p:nvPr/>
        </p:nvSpPr>
        <p:spPr>
          <a:xfrm>
            <a:off x="6673531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6913736" y="2694518"/>
            <a:ext cx="1524842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075969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2</a:t>
            </a:r>
          </a:p>
        </p:txBody>
      </p:sp>
      <p:sp>
        <p:nvSpPr>
          <p:cNvPr id="12" name="AutoShape 12"/>
          <p:cNvSpPr/>
          <p:nvPr/>
        </p:nvSpPr>
        <p:spPr>
          <a:xfrm>
            <a:off x="10645368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1029376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3</a:t>
            </a:r>
          </a:p>
        </p:txBody>
      </p:sp>
      <p:sp>
        <p:nvSpPr>
          <p:cNvPr id="14" name="AutoShape 14"/>
          <p:cNvSpPr/>
          <p:nvPr/>
        </p:nvSpPr>
        <p:spPr>
          <a:xfrm>
            <a:off x="12631287" y="2473365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5" name="AutoShape 15"/>
          <p:cNvSpPr/>
          <p:nvPr/>
        </p:nvSpPr>
        <p:spPr>
          <a:xfrm>
            <a:off x="14612169" y="2467083"/>
            <a:ext cx="1972472" cy="89402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2982784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4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4936191" y="2694518"/>
            <a:ext cx="1316017" cy="391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Month 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068802" y="2696086"/>
            <a:ext cx="4370690" cy="389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US" sz="2300" u="none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Tasks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997743" y="3419744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GB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I</a:t>
            </a: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DEA GEN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997743" y="4022985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GB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P</a:t>
            </a: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LANNNING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997743" y="4626226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GB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REQUIREMENT GATHERING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997743" y="5229466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GB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S</a:t>
            </a: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YSTEM </a:t>
            </a:r>
            <a:r>
              <a:rPr lang="en-GB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DEVELOPMENT 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997743" y="5832707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GB" sz="2300" u="none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PROTOTYPE TESTING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997743" y="6435948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GB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L</a:t>
            </a:r>
            <a:r>
              <a:rPr lang="en-US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AUNCH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997743" y="7039189"/>
            <a:ext cx="4441750" cy="366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20"/>
              </a:lnSpc>
              <a:spcBef>
                <a:spcPct val="0"/>
              </a:spcBef>
            </a:pPr>
            <a:r>
              <a:rPr lang="en-GB" sz="2300" dirty="0">
                <a:solidFill>
                  <a:srgbClr val="90113E"/>
                </a:solidFill>
                <a:latin typeface="Barlow"/>
                <a:ea typeface="Barlow"/>
                <a:cs typeface="Barlow"/>
                <a:sym typeface="Barlow"/>
              </a:rPr>
              <a:t>MAINTENANCE </a:t>
            </a:r>
            <a:endParaRPr lang="en-US" sz="2300" u="none" dirty="0">
              <a:solidFill>
                <a:srgbClr val="90113E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27" name="AutoShape 27"/>
          <p:cNvSpPr/>
          <p:nvPr/>
        </p:nvSpPr>
        <p:spPr>
          <a:xfrm>
            <a:off x="6673184" y="3424302"/>
            <a:ext cx="1972820" cy="0"/>
          </a:xfrm>
          <a:prstGeom prst="line">
            <a:avLst/>
          </a:prstGeom>
          <a:ln w="485775" cap="flat">
            <a:solidFill>
              <a:srgbClr val="90113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8" name="AutoShape 28"/>
          <p:cNvSpPr/>
          <p:nvPr/>
        </p:nvSpPr>
        <p:spPr>
          <a:xfrm>
            <a:off x="7659594" y="4027543"/>
            <a:ext cx="2972328" cy="0"/>
          </a:xfrm>
          <a:prstGeom prst="line">
            <a:avLst/>
          </a:prstGeom>
          <a:ln w="485775" cap="flat">
            <a:solidFill>
              <a:srgbClr val="0BB6B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29" name="AutoShape 29"/>
          <p:cNvSpPr/>
          <p:nvPr/>
        </p:nvSpPr>
        <p:spPr>
          <a:xfrm>
            <a:off x="7659594" y="4603308"/>
            <a:ext cx="2012985" cy="0"/>
          </a:xfrm>
          <a:prstGeom prst="line">
            <a:avLst/>
          </a:prstGeom>
          <a:ln w="485775" cap="flat">
            <a:solidFill>
              <a:srgbClr val="FF66C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0" name="AutoShape 30"/>
          <p:cNvSpPr/>
          <p:nvPr/>
        </p:nvSpPr>
        <p:spPr>
          <a:xfrm>
            <a:off x="12496800" y="5948603"/>
            <a:ext cx="2962913" cy="0"/>
          </a:xfrm>
          <a:prstGeom prst="line">
            <a:avLst/>
          </a:prstGeom>
          <a:ln w="485775" cap="flat">
            <a:solidFill>
              <a:srgbClr val="08316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1" name="AutoShape 31"/>
          <p:cNvSpPr/>
          <p:nvPr/>
        </p:nvSpPr>
        <p:spPr>
          <a:xfrm>
            <a:off x="14603759" y="6996645"/>
            <a:ext cx="1980882" cy="0"/>
          </a:xfrm>
          <a:prstGeom prst="line">
            <a:avLst/>
          </a:prstGeom>
          <a:ln w="485775" cap="flat">
            <a:solidFill>
              <a:srgbClr val="CF6E38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3" name="AutoShape 33"/>
          <p:cNvSpPr/>
          <p:nvPr/>
        </p:nvSpPr>
        <p:spPr>
          <a:xfrm>
            <a:off x="10645368" y="5214576"/>
            <a:ext cx="3966801" cy="0"/>
          </a:xfrm>
          <a:prstGeom prst="line">
            <a:avLst/>
          </a:prstGeom>
          <a:ln w="485775" cap="flat">
            <a:solidFill>
              <a:srgbClr val="FFDE59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35" name="TextBox 35"/>
          <p:cNvSpPr txBox="1"/>
          <p:nvPr/>
        </p:nvSpPr>
        <p:spPr>
          <a:xfrm>
            <a:off x="1703359" y="343008"/>
            <a:ext cx="14733814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719"/>
              </a:lnSpc>
            </a:pPr>
            <a:r>
              <a:rPr lang="en-US" sz="8099" b="1">
                <a:solidFill>
                  <a:srgbClr val="0BB6BC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Project Traction</a:t>
            </a:r>
          </a:p>
        </p:txBody>
      </p:sp>
      <p:sp>
        <p:nvSpPr>
          <p:cNvPr id="36" name="AutoShape 36"/>
          <p:cNvSpPr/>
          <p:nvPr/>
        </p:nvSpPr>
        <p:spPr>
          <a:xfrm>
            <a:off x="-602092" y="8998522"/>
            <a:ext cx="18890092" cy="2585870"/>
          </a:xfrm>
          <a:prstGeom prst="rect">
            <a:avLst/>
          </a:prstGeom>
          <a:solidFill>
            <a:srgbClr val="90113E"/>
          </a:solidFill>
        </p:spPr>
        <p:txBody>
          <a:bodyPr/>
          <a:lstStyle/>
          <a:p>
            <a:endParaRPr lang="en-US"/>
          </a:p>
        </p:txBody>
      </p:sp>
      <p:sp>
        <p:nvSpPr>
          <p:cNvPr id="37" name="TextBox 37"/>
          <p:cNvSpPr txBox="1"/>
          <p:nvPr/>
        </p:nvSpPr>
        <p:spPr>
          <a:xfrm>
            <a:off x="17050357" y="9484941"/>
            <a:ext cx="798886" cy="3479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749"/>
              </a:lnSpc>
            </a:pPr>
            <a:r>
              <a:rPr lang="en-US" sz="2199" b="1">
                <a:solidFill>
                  <a:srgbClr val="00000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23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652</Words>
  <Application>Microsoft Office PowerPoint</Application>
  <PresentationFormat>Custom</PresentationFormat>
  <Paragraphs>147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Canva Sans</vt:lpstr>
      <vt:lpstr>Calibri</vt:lpstr>
      <vt:lpstr>Barlow Medium</vt:lpstr>
      <vt:lpstr>Barlow Bold</vt:lpstr>
      <vt:lpstr>Wingdings</vt:lpstr>
      <vt:lpstr>Helvetica Neue Medium</vt:lpstr>
      <vt:lpstr>Barlow Italics</vt:lpstr>
      <vt:lpstr>Barlow Semi-Bold</vt:lpstr>
      <vt:lpstr>Barlow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PLP Standard Pitch Deck Template</dc:title>
  <dc:creator>User</dc:creator>
  <cp:lastModifiedBy>User</cp:lastModifiedBy>
  <cp:revision>2</cp:revision>
  <dcterms:created xsi:type="dcterms:W3CDTF">2006-08-16T00:00:00Z</dcterms:created>
  <dcterms:modified xsi:type="dcterms:W3CDTF">2025-08-29T18:58:09Z</dcterms:modified>
  <dc:identifier>DAGTAHxtlGI</dc:identifier>
</cp:coreProperties>
</file>