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2"/>
  </p:notesMasterIdLst>
  <p:sldIdLst>
    <p:sldId id="258" r:id="rId5"/>
    <p:sldId id="260" r:id="rId6"/>
    <p:sldId id="262" r:id="rId7"/>
    <p:sldId id="264" r:id="rId8"/>
    <p:sldId id="272" r:id="rId9"/>
    <p:sldId id="411" r:id="rId10"/>
    <p:sldId id="412" r:id="rId11"/>
    <p:sldId id="398" r:id="rId12"/>
    <p:sldId id="394" r:id="rId13"/>
    <p:sldId id="407" r:id="rId14"/>
    <p:sldId id="408" r:id="rId15"/>
    <p:sldId id="409" r:id="rId16"/>
    <p:sldId id="410" r:id="rId17"/>
    <p:sldId id="395" r:id="rId18"/>
    <p:sldId id="404" r:id="rId19"/>
    <p:sldId id="396" r:id="rId20"/>
    <p:sldId id="402" r:id="rId21"/>
    <p:sldId id="413" r:id="rId22"/>
    <p:sldId id="414" r:id="rId23"/>
    <p:sldId id="362" r:id="rId24"/>
    <p:sldId id="364" r:id="rId25"/>
    <p:sldId id="385" r:id="rId26"/>
    <p:sldId id="376" r:id="rId27"/>
    <p:sldId id="378" r:id="rId28"/>
    <p:sldId id="406" r:id="rId29"/>
    <p:sldId id="384" r:id="rId30"/>
    <p:sldId id="380"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66275" autoAdjust="0"/>
  </p:normalViewPr>
  <p:slideViewPr>
    <p:cSldViewPr>
      <p:cViewPr varScale="1">
        <p:scale>
          <a:sx n="54" d="100"/>
          <a:sy n="54" d="100"/>
        </p:scale>
        <p:origin x="1762" y="67"/>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569180804" sldId="385"/>
        </pc:sldMkLst>
      </pc:sldChg>
      <pc:sldChg chg="add">
        <pc:chgData name="Christopher Harrison" userId="5895b409-c973-4cd3-8090-c5ebb14fce87" providerId="ADAL" clId="{FC049BE8-D68C-4428-B006-A721E426A9FF}" dt="2022-02-01T23:45:48.592" v="4103"/>
        <pc:sldMkLst>
          <pc:docMk/>
          <pc:sldMk cId="4116793525" sldId="386"/>
        </pc:sldMkLst>
      </pc:sldChg>
      <pc:sldChg chg="add">
        <pc:chgData name="Christopher Harrison" userId="5895b409-c973-4cd3-8090-c5ebb14fce87" providerId="ADAL" clId="{FC049BE8-D68C-4428-B006-A721E426A9FF}" dt="2022-02-01T23:45:48.592" v="4103"/>
        <pc:sldMkLst>
          <pc:docMk/>
          <pc:sldMk cId="404042975"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420470898" sldId="388"/>
        </pc:sldMkLst>
        <pc:spChg chg="mod">
          <ac:chgData name="Christopher Harrison" userId="5895b409-c973-4cd3-8090-c5ebb14fce87" providerId="ADAL" clId="{FC049BE8-D68C-4428-B006-A721E426A9FF}" dt="2022-02-02T00:08:01.847" v="4897" actId="20577"/>
          <ac:spMkLst>
            <pc:docMk/>
            <pc:sldMk cId="420470898"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420470898"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420470898"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420470898"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420470898"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420470898"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1562284207" sldId="389"/>
        </pc:sldMkLst>
      </pc:sldChg>
      <pc:sldChg chg="add">
        <pc:chgData name="Christopher Harrison" userId="5895b409-c973-4cd3-8090-c5ebb14fce87" providerId="ADAL" clId="{FC049BE8-D68C-4428-B006-A721E426A9FF}" dt="2022-02-01T23:45:48.592" v="4103"/>
        <pc:sldMkLst>
          <pc:docMk/>
          <pc:sldMk cId="123699956" sldId="390"/>
        </pc:sldMkLst>
      </pc:sldChg>
      <pc:sldChg chg="add">
        <pc:chgData name="Christopher Harrison" userId="5895b409-c973-4cd3-8090-c5ebb14fce87" providerId="ADAL" clId="{FC049BE8-D68C-4428-B006-A721E426A9FF}" dt="2022-02-01T23:45:48.592" v="4103"/>
        <pc:sldMkLst>
          <pc:docMk/>
          <pc:sldMk cId="3946506935" sldId="391"/>
        </pc:sldMkLst>
      </pc:sldChg>
      <pc:sldChg chg="add">
        <pc:chgData name="Christopher Harrison" userId="5895b409-c973-4cd3-8090-c5ebb14fce87" providerId="ADAL" clId="{FC049BE8-D68C-4428-B006-A721E426A9FF}" dt="2022-02-01T23:45:48.592" v="4103"/>
        <pc:sldMkLst>
          <pc:docMk/>
          <pc:sldMk cId="2428344506" sldId="392"/>
        </pc:sldMkLst>
      </pc:sldChg>
      <pc:sldChg chg="add">
        <pc:chgData name="Christopher Harrison" userId="5895b409-c973-4cd3-8090-c5ebb14fce87" providerId="ADAL" clId="{FC049BE8-D68C-4428-B006-A721E426A9FF}" dt="2022-02-01T23:45:48.592" v="4103"/>
        <pc:sldMkLst>
          <pc:docMk/>
          <pc:sldMk cId="3643991682" sldId="393"/>
        </pc:sldMkLst>
      </pc:sldChg>
      <pc:sldChg chg="add">
        <pc:chgData name="Christopher Harrison" userId="5895b409-c973-4cd3-8090-c5ebb14fce87" providerId="ADAL" clId="{FC049BE8-D68C-4428-B006-A721E426A9FF}" dt="2022-02-01T23:45:48.592" v="4103"/>
        <pc:sldMkLst>
          <pc:docMk/>
          <pc:sldMk cId="2562332990" sldId="394"/>
        </pc:sldMkLst>
      </pc:sldChg>
      <pc:sldChg chg="add">
        <pc:chgData name="Christopher Harrison" userId="5895b409-c973-4cd3-8090-c5ebb14fce87" providerId="ADAL" clId="{FC049BE8-D68C-4428-B006-A721E426A9FF}" dt="2022-02-01T23:45:48.592" v="4103"/>
        <pc:sldMkLst>
          <pc:docMk/>
          <pc:sldMk cId="1687972152" sldId="395"/>
        </pc:sldMkLst>
      </pc:sldChg>
      <pc:sldChg chg="add">
        <pc:chgData name="Christopher Harrison" userId="5895b409-c973-4cd3-8090-c5ebb14fce87" providerId="ADAL" clId="{FC049BE8-D68C-4428-B006-A721E426A9FF}" dt="2022-02-01T23:45:48.592" v="4103"/>
        <pc:sldMkLst>
          <pc:docMk/>
          <pc:sldMk cId="1525749133" sldId="396"/>
        </pc:sldMkLst>
      </pc:sldChg>
      <pc:sldChg chg="add">
        <pc:chgData name="Christopher Harrison" userId="5895b409-c973-4cd3-8090-c5ebb14fce87" providerId="ADAL" clId="{FC049BE8-D68C-4428-B006-A721E426A9FF}" dt="2022-02-01T23:45:48.592" v="4103"/>
        <pc:sldMkLst>
          <pc:docMk/>
          <pc:sldMk cId="1144920564" sldId="397"/>
        </pc:sldMkLst>
      </pc:sldChg>
      <pc:sldChg chg="add modNotes">
        <pc:chgData name="Christopher Harrison" userId="5895b409-c973-4cd3-8090-c5ebb14fce87" providerId="ADAL" clId="{FC049BE8-D68C-4428-B006-A721E426A9FF}" dt="2022-02-01T23:45:48.784" v="4106" actId="27636"/>
        <pc:sldMkLst>
          <pc:docMk/>
          <pc:sldMk cId="3195117909"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40313539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06/10/2024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1</a:t>
            </a:fld>
            <a:endParaRPr lang="es-MX"/>
          </a:p>
        </p:txBody>
      </p:sp>
    </p:spTree>
    <p:extLst>
      <p:ext uri="{BB962C8B-B14F-4D97-AF65-F5344CB8AC3E}">
        <p14:creationId xmlns:p14="http://schemas.microsoft.com/office/powerpoint/2010/main" val="358328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9EA59-DC8D-5DE8-C5B5-43636D1692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486337-EB7B-1D90-51BE-46301F7BFA6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C3FFADD-0FE2-3290-BCF8-F6462E35054F}"/>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6FC2505D-4045-979B-7750-FD7926203123}"/>
              </a:ext>
            </a:extLst>
          </p:cNvPr>
          <p:cNvSpPr>
            <a:spLocks noGrp="1"/>
          </p:cNvSpPr>
          <p:nvPr>
            <p:ph type="sldNum" sz="quarter" idx="10"/>
          </p:nvPr>
        </p:nvSpPr>
        <p:spPr/>
        <p:txBody>
          <a:bodyPr/>
          <a:lstStyle/>
          <a:p>
            <a:fld id="{6101C5E1-D8E9-464D-A93E-CE21651935A7}" type="slidenum">
              <a:rPr lang="en-US" smtClean="0"/>
              <a:t>10</a:t>
            </a:fld>
            <a:endParaRPr lang="en-US"/>
          </a:p>
        </p:txBody>
      </p:sp>
    </p:spTree>
    <p:extLst>
      <p:ext uri="{BB962C8B-B14F-4D97-AF65-F5344CB8AC3E}">
        <p14:creationId xmlns:p14="http://schemas.microsoft.com/office/powerpoint/2010/main" val="2457490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A2719-416F-61FD-8F09-CEAEFA54B0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0B6EA-3C67-7440-5375-EFEBFCEC88B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BD4830A-7D5A-D23D-10AA-C9DC3990DB29}"/>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CF9297BF-AFC7-4A9A-2B2E-ABD3E9C0A9CF}"/>
              </a:ext>
            </a:extLst>
          </p:cNvPr>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567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242DF-D7FB-FCBC-A05A-8635D670A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DFDD8-D1DD-B627-7E5A-EBD521982C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5C805E3-8D02-4BF4-D73C-A5123E8F5B42}"/>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6536BC0B-1487-28D7-44B9-B73378079C55}"/>
              </a:ext>
            </a:extLst>
          </p:cNvPr>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361831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8B0E1-CA1A-DD12-CD1A-97F911FF96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7CCA8D-1824-0592-09B0-4AABD38DBD9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D272B63-70F8-80B4-D2D5-6BECA41A16E2}"/>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92DC2255-13E2-B588-A03B-06A09D267912}"/>
              </a:ext>
            </a:extLst>
          </p:cNvPr>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3939520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extLst>
      <p:ext uri="{BB962C8B-B14F-4D97-AF65-F5344CB8AC3E}">
        <p14:creationId xmlns:p14="http://schemas.microsoft.com/office/powerpoint/2010/main" val="1308114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extLst>
      <p:ext uri="{BB962C8B-B14F-4D97-AF65-F5344CB8AC3E}">
        <p14:creationId xmlns:p14="http://schemas.microsoft.com/office/powerpoint/2010/main" val="1190977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extLst>
      <p:ext uri="{BB962C8B-B14F-4D97-AF65-F5344CB8AC3E}">
        <p14:creationId xmlns:p14="http://schemas.microsoft.com/office/powerpoint/2010/main" val="1663367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4026330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B602A-CC19-C095-7537-9FDC4BAE93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3301BD-0C2B-D398-3396-80C37F23C5D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765DB1D-32A8-F8FB-0A5A-62C02EF98E7E}"/>
              </a:ext>
            </a:extLst>
          </p:cNvPr>
          <p:cNvSpPr>
            <a:spLocks noGrp="1"/>
          </p:cNvSpPr>
          <p:nvPr>
            <p:ph type="body" idx="1"/>
          </p:nvPr>
        </p:nvSpPr>
        <p:spPr/>
        <p:txBody>
          <a:bodyPr>
            <a:normAutofit/>
          </a:bodyPr>
          <a:lstStyle/>
          <a:p>
            <a:pPr marL="0" indent="0">
              <a:buFont typeface="Arial" panose="020B0604020202020204" pitchFamily="34" charset="0"/>
              <a:buNone/>
            </a:pPr>
            <a:endParaRPr lang="es-MX" dirty="0"/>
          </a:p>
        </p:txBody>
      </p:sp>
      <p:sp>
        <p:nvSpPr>
          <p:cNvPr id="4" name="Slide Number Placeholder 3">
            <a:extLst>
              <a:ext uri="{FF2B5EF4-FFF2-40B4-BE49-F238E27FC236}">
                <a16:creationId xmlns:a16="http://schemas.microsoft.com/office/drawing/2014/main" id="{2AC3E47F-2073-7EA2-D349-52B875FE8A22}"/>
              </a:ext>
            </a:extLst>
          </p:cNvPr>
          <p:cNvSpPr>
            <a:spLocks noGrp="1"/>
          </p:cNvSpPr>
          <p:nvPr>
            <p:ph type="sldNum" sz="quarter" idx="10"/>
          </p:nvPr>
        </p:nvSpPr>
        <p:spPr/>
        <p:txBody>
          <a:bodyPr/>
          <a:lstStyle/>
          <a:p>
            <a:fld id="{6101C5E1-D8E9-464D-A93E-CE21651935A7}" type="slidenum">
              <a:rPr lang="en-US" smtClean="0"/>
              <a:t>18</a:t>
            </a:fld>
            <a:endParaRPr lang="en-US"/>
          </a:p>
        </p:txBody>
      </p:sp>
    </p:spTree>
    <p:extLst>
      <p:ext uri="{BB962C8B-B14F-4D97-AF65-F5344CB8AC3E}">
        <p14:creationId xmlns:p14="http://schemas.microsoft.com/office/powerpoint/2010/main" val="2556191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87CC0-0858-192F-FB25-7F4130AAB8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68DBF1-96BB-110F-04E3-C0D1F150D4F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D0A37CB-2C01-48B2-FB07-2DB5852AC680}"/>
              </a:ext>
            </a:extLst>
          </p:cNvPr>
          <p:cNvSpPr>
            <a:spLocks noGrp="1"/>
          </p:cNvSpPr>
          <p:nvPr>
            <p:ph type="body" idx="1"/>
          </p:nvPr>
        </p:nvSpPr>
        <p:spPr/>
        <p:txBody>
          <a:bodyPr>
            <a:normAutofit/>
          </a:bodyPr>
          <a:lstStyle/>
          <a:p>
            <a:pPr marL="0" indent="0">
              <a:buFont typeface="Arial" panose="020B0604020202020204" pitchFamily="34" charset="0"/>
              <a:buNone/>
            </a:pPr>
            <a:endParaRPr lang="es-MX" dirty="0"/>
          </a:p>
        </p:txBody>
      </p:sp>
      <p:sp>
        <p:nvSpPr>
          <p:cNvPr id="4" name="Slide Number Placeholder 3">
            <a:extLst>
              <a:ext uri="{FF2B5EF4-FFF2-40B4-BE49-F238E27FC236}">
                <a16:creationId xmlns:a16="http://schemas.microsoft.com/office/drawing/2014/main" id="{23CCF365-5FB1-18B0-776E-7729E0E05421}"/>
              </a:ext>
            </a:extLst>
          </p:cNvPr>
          <p:cNvSpPr>
            <a:spLocks noGrp="1"/>
          </p:cNvSpPr>
          <p:nvPr>
            <p:ph type="sldNum" sz="quarter" idx="10"/>
          </p:nvPr>
        </p:nvSpPr>
        <p:spPr/>
        <p:txBody>
          <a:bodyPr/>
          <a:lstStyle/>
          <a:p>
            <a:fld id="{6101C5E1-D8E9-464D-A93E-CE21651935A7}" type="slidenum">
              <a:rPr lang="en-US" smtClean="0"/>
              <a:t>19</a:t>
            </a:fld>
            <a:endParaRPr lang="en-US"/>
          </a:p>
        </p:txBody>
      </p:sp>
    </p:spTree>
    <p:extLst>
      <p:ext uri="{BB962C8B-B14F-4D97-AF65-F5344CB8AC3E}">
        <p14:creationId xmlns:p14="http://schemas.microsoft.com/office/powerpoint/2010/main" val="292372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n-US" dirty="0" err="1"/>
              <a:t>Explicación</a:t>
            </a:r>
            <a:r>
              <a:rPr lang="en-US" dirty="0"/>
              <a:t>: </a:t>
            </a:r>
            <a:r>
              <a:rPr lang="en-US" b="0" i="0" dirty="0">
                <a:solidFill>
                  <a:srgbClr val="161616"/>
                </a:solidFill>
                <a:effectLst/>
                <a:latin typeface="Segoe UI" panose="020B0502040204020203" pitchFamily="34" charset="0"/>
              </a:rPr>
              <a:t>Tensor 32 x 32 x 3 de </a:t>
            </a:r>
            <a:r>
              <a:rPr lang="en-US" b="0" i="0" dirty="0" err="1">
                <a:solidFill>
                  <a:srgbClr val="161616"/>
                </a:solidFill>
                <a:effectLst/>
                <a:latin typeface="Segoe UI" panose="020B0502040204020203" pitchFamily="34" charset="0"/>
              </a:rPr>
              <a:t>valores</a:t>
            </a:r>
            <a:r>
              <a:rPr lang="en-US" b="0" i="0" dirty="0">
                <a:solidFill>
                  <a:srgbClr val="161616"/>
                </a:solidFill>
                <a:effectLst/>
                <a:latin typeface="Segoe UI" panose="020B0502040204020203" pitchFamily="34" charset="0"/>
              </a:rPr>
              <a:t> float </a:t>
            </a:r>
            <a:r>
              <a:rPr lang="en-US" b="0" i="0" dirty="0" err="1">
                <a:solidFill>
                  <a:srgbClr val="161616"/>
                </a:solidFill>
                <a:effectLst/>
                <a:latin typeface="Segoe UI" panose="020B0502040204020203" pitchFamily="34" charset="0"/>
              </a:rPr>
              <a:t>en</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el</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rango</a:t>
            </a:r>
            <a:r>
              <a:rPr lang="en-US" b="0" i="0" dirty="0">
                <a:solidFill>
                  <a:srgbClr val="161616"/>
                </a:solidFill>
                <a:effectLst/>
                <a:latin typeface="Segoe UI" panose="020B0502040204020203" pitchFamily="34" charset="0"/>
              </a:rPr>
              <a:t> 0..1</a:t>
            </a:r>
            <a:r>
              <a:rPr lang="en-US" dirty="0"/>
              <a:t> .</a:t>
            </a:r>
            <a:r>
              <a:rPr lang="en-US" dirty="0" err="1"/>
              <a:t>Correcto</a:t>
            </a:r>
            <a:r>
              <a:rPr lang="en-US" dirty="0"/>
              <a:t>. </a:t>
            </a:r>
            <a:r>
              <a:rPr lang="en-US" dirty="0" err="1"/>
              <a:t>Tenemos</a:t>
            </a:r>
            <a:r>
              <a:rPr lang="en-US" dirty="0"/>
              <a:t> 3 canales de color y </a:t>
            </a:r>
            <a:r>
              <a:rPr lang="en-US" dirty="0" err="1"/>
              <a:t>cada</a:t>
            </a:r>
            <a:r>
              <a:rPr lang="en-US" dirty="0"/>
              <a:t> canal se </a:t>
            </a:r>
            <a:r>
              <a:rPr lang="en-US" dirty="0" err="1"/>
              <a:t>normaliza</a:t>
            </a:r>
            <a:r>
              <a:rPr lang="en-US" dirty="0"/>
              <a:t> </a:t>
            </a:r>
            <a:r>
              <a:rPr lang="en-US" dirty="0" err="1"/>
              <a:t>en</a:t>
            </a:r>
            <a:r>
              <a:rPr lang="en-US" dirty="0"/>
              <a:t> </a:t>
            </a:r>
            <a:r>
              <a:rPr lang="en-US" dirty="0" err="1"/>
              <a:t>el</a:t>
            </a:r>
            <a:r>
              <a:rPr lang="en-US" dirty="0"/>
              <a:t> </a:t>
            </a:r>
            <a:r>
              <a:rPr lang="en-US" dirty="0" err="1"/>
              <a:t>intervalo</a:t>
            </a:r>
            <a:r>
              <a:rPr lang="en-US" dirty="0"/>
              <a:t> de 0..1.</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s-MX" dirty="0"/>
              <a:t>Explicación: </a:t>
            </a:r>
            <a:r>
              <a:rPr lang="es-MX" b="0" i="0" dirty="0">
                <a:solidFill>
                  <a:srgbClr val="161616"/>
                </a:solidFill>
                <a:effectLst/>
                <a:latin typeface="Segoe UI" panose="020B0502040204020203" pitchFamily="34" charset="0"/>
              </a:rPr>
              <a:t>Tensor 32 x 32 x 3 de valores </a:t>
            </a:r>
            <a:r>
              <a:rPr lang="es-MX" b="0" i="0" dirty="0" err="1">
                <a:solidFill>
                  <a:srgbClr val="161616"/>
                </a:solidFill>
                <a:effectLst/>
                <a:latin typeface="Segoe UI" panose="020B0502040204020203" pitchFamily="34" charset="0"/>
              </a:rPr>
              <a:t>float</a:t>
            </a:r>
            <a:r>
              <a:rPr lang="es-MX" b="0" i="0" dirty="0">
                <a:solidFill>
                  <a:srgbClr val="161616"/>
                </a:solidFill>
                <a:effectLst/>
                <a:latin typeface="Segoe UI" panose="020B0502040204020203" pitchFamily="34" charset="0"/>
              </a:rPr>
              <a:t> en el rango 0..1</a:t>
            </a:r>
            <a:r>
              <a:rPr lang="es-MX" dirty="0"/>
              <a:t> .Correcto. Tenemos 3 canales de color y cada canal se normaliza en el intervalo de 0..1.</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2300727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25</a:t>
            </a:fld>
            <a:endParaRPr lang="es-MX"/>
          </a:p>
        </p:txBody>
      </p:sp>
    </p:spTree>
    <p:extLst>
      <p:ext uri="{BB962C8B-B14F-4D97-AF65-F5344CB8AC3E}">
        <p14:creationId xmlns:p14="http://schemas.microsoft.com/office/powerpoint/2010/main" val="311641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26</a:t>
            </a:fld>
            <a:endParaRPr lang="es-MX"/>
          </a:p>
        </p:txBody>
      </p:sp>
    </p:spTree>
    <p:extLst>
      <p:ext uri="{BB962C8B-B14F-4D97-AF65-F5344CB8AC3E}">
        <p14:creationId xmlns:p14="http://schemas.microsoft.com/office/powerpoint/2010/main" val="203349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410ED-B6CA-0842-DC47-59B5F73CAE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4978A5-B4E7-B256-ED31-F16052E1A04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2DBDBA5-9E10-031C-1EB6-6D5201D0AF89}"/>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C1406373-E6C0-CC96-4BF9-A461A27811A3}"/>
              </a:ext>
            </a:extLst>
          </p:cNvPr>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204126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CEE8E-7613-1FA1-1427-DFA4D8A03E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05A2FA-AB04-8E31-3EF7-E976C26A038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B983C7D-666F-33F2-9D4E-C2CC7DD6DB90}"/>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CD24A90F-5FC5-75D2-EC8D-E6726D02F10E}"/>
              </a:ext>
            </a:extLst>
          </p:cNvPr>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3338807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extLst>
      <p:ext uri="{BB962C8B-B14F-4D97-AF65-F5344CB8AC3E}">
        <p14:creationId xmlns:p14="http://schemas.microsoft.com/office/powerpoint/2010/main" val="32109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extLst>
      <p:ext uri="{BB962C8B-B14F-4D97-AF65-F5344CB8AC3E}">
        <p14:creationId xmlns:p14="http://schemas.microsoft.com/office/powerpoint/2010/main" val="425909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10/6/2024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10/6/2024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10/6/2024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10/6/2024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10/6/2024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10/6/2024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10/6/2024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10/6/2024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10/6/2024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10/6/2024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10/6/2024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10/6/2024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products/ai-services/openai-service"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hyperlink" Target="https://ollama.com/library/llama3.2?wt.mc_id=studentamb_336682"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openai.com/?wt.mc_id=studentamb_336682"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23.png"/><Relationship Id="rId5" Type="http://schemas.openxmlformats.org/officeDocument/2006/relationships/hyperlink" Target="https://github.com/marketplace/models?wt.mc_id=studentamb_336682" TargetMode="External"/><Relationship Id="rId4" Type="http://schemas.openxmlformats.org/officeDocument/2006/relationships/hyperlink" Target="https://azure.microsoft.com/en-us/products/ai-services/openai-servic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arketplace/models?wt.mc_id=studentamb_336682"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Gilberto-Guzman-Student-Ambassadors/python-openai-demos-mod?wt.mc_id=studentamb_336682" TargetMode="External"/><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3" Type="http://schemas.openxmlformats.org/officeDocument/2006/relationships/hyperlink" Target="https://ollama.com/" TargetMode="External"/><Relationship Id="rId2" Type="http://schemas.openxmlformats.org/officeDocument/2006/relationships/notesSlide" Target="../notesSlides/notesSlide17.xml"/><Relationship Id="rId1" Type="http://schemas.openxmlformats.org/officeDocument/2006/relationships/slideLayout" Target="../slideLayouts/slideLayout20.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notesSlide" Target="../notesSlides/notesSlide18.xml"/><Relationship Id="rId1" Type="http://schemas.openxmlformats.org/officeDocument/2006/relationships/slideLayout" Target="../slideLayouts/slideLayout20.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webui/open-webui?wt.mc_id=studentamb_336682" TargetMode="External"/><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hyperlink" Target="https://forms.office.com/Pages/ResponsePage.aspx?id=oBzDhDusrk6tEVGdgCM-b3OCv62PznhHm-dSCaLwRlhUNVlQU0hJQkpFUkg2T09LMTVSVU44RjZKRC4u&amp;wt.mc_id=studentamb_336682" TargetMode="External"/><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hyperlink" Target="https://aka.ms/workshopomatic-feedback?wt.mc_id=studentamb_336682" TargetMode="External"/><Relationship Id="rId2" Type="http://schemas.openxmlformats.org/officeDocument/2006/relationships/notesSlide" Target="../notesSlides/notesSlide26.xml"/><Relationship Id="rId1" Type="http://schemas.openxmlformats.org/officeDocument/2006/relationships/slideLayout" Target="../slideLayouts/slideLayout20.xml"/><Relationship Id="rId5" Type="http://schemas.openxmlformats.org/officeDocument/2006/relationships/hyperlink" Target="https://learn.microsoft.com/en-us/training/modules/intro-computer-vision-pytorch/?wt.mc_id=studentamb_336682" TargetMode="External"/><Relationship Id="rId4" Type="http://schemas.openxmlformats.org/officeDocument/2006/relationships/hyperlink" Target="https://learn.microsoft.com/en-us/training/paths/tensorflow-fundamentals/?wt.mc_id=studentamb_33668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wt.mc_id=studentamb_336682" TargetMode="External"/><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D9F8B-76DE-FD3B-90BD-DE40A5206B12}"/>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F92F8F04-EB6E-14ED-3A0C-8DF4674C9872}"/>
              </a:ext>
            </a:extLst>
          </p:cNvPr>
          <p:cNvSpPr>
            <a:spLocks noGrp="1"/>
          </p:cNvSpPr>
          <p:nvPr>
            <p:ph type="title"/>
          </p:nvPr>
        </p:nvSpPr>
        <p:spPr>
          <a:xfrm>
            <a:off x="588263" y="457200"/>
            <a:ext cx="11070337" cy="615553"/>
          </a:xfrm>
        </p:spPr>
        <p:txBody>
          <a:bodyPr/>
          <a:lstStyle>
            <a:lvl1pPr>
              <a:defRPr>
                <a:solidFill>
                  <a:schemeClr val="tx1"/>
                </a:solidFill>
              </a:defRPr>
            </a:lvl1pPr>
          </a:lstStyle>
          <a:p>
            <a:r>
              <a:rPr lang="es-MX" sz="4000" b="1" dirty="0">
                <a:effectLst/>
              </a:rPr>
              <a:t>Microsof</a:t>
            </a:r>
            <a:r>
              <a:rPr lang="es-MX" sz="4000" b="1" dirty="0"/>
              <a:t>t </a:t>
            </a:r>
            <a:r>
              <a:rPr lang="es-MX" sz="4000" b="1" dirty="0">
                <a:effectLst/>
              </a:rPr>
              <a:t>Azure</a:t>
            </a:r>
          </a:p>
        </p:txBody>
      </p:sp>
      <p:sp>
        <p:nvSpPr>
          <p:cNvPr id="5" name="Subtitle">
            <a:extLst>
              <a:ext uri="{FF2B5EF4-FFF2-40B4-BE49-F238E27FC236}">
                <a16:creationId xmlns:a16="http://schemas.microsoft.com/office/drawing/2014/main" id="{028AEDD8-606E-FC65-D588-A0141DC0CBDF}"/>
              </a:ext>
            </a:extLst>
          </p:cNvPr>
          <p:cNvSpPr txBox="1">
            <a:spLocks/>
          </p:cNvSpPr>
          <p:nvPr/>
        </p:nvSpPr>
        <p:spPr>
          <a:xfrm>
            <a:off x="394505" y="1371600"/>
            <a:ext cx="6387295" cy="546611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Tx/>
              <a:buChar char="-"/>
            </a:pPr>
            <a:r>
              <a:rPr lang="es-MX" sz="2400" b="1" dirty="0">
                <a:hlinkClick r:id="rId3"/>
              </a:rPr>
              <a:t>Azure</a:t>
            </a:r>
            <a:r>
              <a:rPr lang="es-MX" sz="2400" dirty="0"/>
              <a:t> es una plataforma de computación en la nube de </a:t>
            </a:r>
            <a:r>
              <a:rPr lang="es-MX" sz="2400" b="1" dirty="0"/>
              <a:t>Microsoft</a:t>
            </a:r>
            <a:r>
              <a:rPr lang="es-MX" sz="2400" dirty="0"/>
              <a:t> que ofrece una amplia gama de servicios, entre ellos servicios de IA.</a:t>
            </a:r>
          </a:p>
          <a:p>
            <a:pPr marL="457200" indent="-457200" algn="just">
              <a:buFontTx/>
              <a:buChar char="-"/>
            </a:pPr>
            <a:r>
              <a:rPr lang="es-MX" sz="2400" dirty="0"/>
              <a:t>Todo ello a partir de </a:t>
            </a:r>
            <a:r>
              <a:rPr lang="es-MX" sz="2400" b="1" dirty="0"/>
              <a:t>Azure Open AI </a:t>
            </a:r>
            <a:r>
              <a:rPr lang="es-MX" sz="2400" b="1" dirty="0" err="1"/>
              <a:t>Service</a:t>
            </a:r>
            <a:r>
              <a:rPr lang="es-MX" sz="2400" dirty="0"/>
              <a:t>. Aquí encontraras modelos como </a:t>
            </a:r>
            <a:r>
              <a:rPr lang="es-MX" sz="2400" b="1" dirty="0"/>
              <a:t>GPT </a:t>
            </a:r>
            <a:r>
              <a:rPr lang="es-MX" sz="2400" dirty="0"/>
              <a:t>y</a:t>
            </a:r>
            <a:r>
              <a:rPr lang="es-MX" sz="2400" b="1" dirty="0"/>
              <a:t> DALLE</a:t>
            </a:r>
            <a:r>
              <a:rPr lang="es-MX" sz="2400" dirty="0"/>
              <a:t>.</a:t>
            </a:r>
          </a:p>
          <a:p>
            <a:pPr marL="457200" indent="-457200" algn="just">
              <a:buFontTx/>
              <a:buChar char="-"/>
            </a:pPr>
            <a:endParaRPr lang="es-MX" sz="2400" dirty="0"/>
          </a:p>
          <a:p>
            <a:pPr marL="457200" indent="-457200" algn="just">
              <a:buFontTx/>
              <a:buChar char="-"/>
            </a:pPr>
            <a:r>
              <a:rPr lang="es-MX" sz="2400" b="1" dirty="0">
                <a:hlinkClick r:id="rId3"/>
              </a:rPr>
              <a:t>Azure</a:t>
            </a:r>
            <a:r>
              <a:rPr lang="en-US" sz="2400" dirty="0"/>
              <a:t> is a </a:t>
            </a:r>
            <a:r>
              <a:rPr lang="en-US" sz="2400" b="1" dirty="0"/>
              <a:t>Microsoft</a:t>
            </a:r>
            <a:r>
              <a:rPr lang="en-US" sz="2400" dirty="0"/>
              <a:t> cloud computing platform that offers a wide range of services, including AI services.</a:t>
            </a:r>
          </a:p>
          <a:p>
            <a:pPr marL="457200" indent="-457200" algn="just">
              <a:buFontTx/>
              <a:buChar char="-"/>
            </a:pPr>
            <a:r>
              <a:rPr lang="en-US" sz="2400" dirty="0"/>
              <a:t>All this from </a:t>
            </a:r>
            <a:r>
              <a:rPr lang="en-US" sz="2400" b="1" dirty="0"/>
              <a:t>Azure Open AI Service</a:t>
            </a:r>
            <a:r>
              <a:rPr lang="en-US" sz="2400" dirty="0"/>
              <a:t>. Here you will find models such as </a:t>
            </a:r>
            <a:r>
              <a:rPr lang="en-US" sz="2400" b="1" dirty="0"/>
              <a:t>GPT</a:t>
            </a:r>
            <a:r>
              <a:rPr lang="en-US" sz="2400" dirty="0"/>
              <a:t> and </a:t>
            </a:r>
            <a:r>
              <a:rPr lang="en-US" sz="2400" b="1" dirty="0"/>
              <a:t>DALLE</a:t>
            </a:r>
            <a:r>
              <a:rPr lang="en-US" sz="2400" dirty="0"/>
              <a:t>.</a:t>
            </a:r>
          </a:p>
        </p:txBody>
      </p:sp>
      <p:pic>
        <p:nvPicPr>
          <p:cNvPr id="1026" name="Picture 2" descr="Azure OpenAI Playground. Overview of language models and… | by Valentina  Alto | Microsoft Azure | Medium">
            <a:extLst>
              <a:ext uri="{FF2B5EF4-FFF2-40B4-BE49-F238E27FC236}">
                <a16:creationId xmlns:a16="http://schemas.microsoft.com/office/drawing/2014/main" id="{81B76185-C7E1-1D84-35B2-A5B82B311F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13" r="6845"/>
          <a:stretch/>
        </p:blipFill>
        <p:spPr bwMode="auto">
          <a:xfrm>
            <a:off x="7010400" y="2438400"/>
            <a:ext cx="5062538" cy="2872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3428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FB6AB-4AA1-7A33-67C1-4836E4C340A4}"/>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EAFF837A-E4F5-BDAE-F7A9-8AD4B5B49D6D}"/>
              </a:ext>
            </a:extLst>
          </p:cNvPr>
          <p:cNvSpPr>
            <a:spLocks noGrp="1"/>
          </p:cNvSpPr>
          <p:nvPr>
            <p:ph type="title"/>
          </p:nvPr>
        </p:nvSpPr>
        <p:spPr>
          <a:xfrm>
            <a:off x="588263" y="457200"/>
            <a:ext cx="11070337" cy="615553"/>
          </a:xfrm>
        </p:spPr>
        <p:txBody>
          <a:bodyPr/>
          <a:lstStyle>
            <a:lvl1pPr>
              <a:defRPr>
                <a:solidFill>
                  <a:schemeClr val="tx1"/>
                </a:solidFill>
              </a:defRPr>
            </a:lvl1pPr>
          </a:lstStyle>
          <a:p>
            <a:r>
              <a:rPr lang="es-MX" sz="4000" b="1" dirty="0">
                <a:effectLst/>
              </a:rPr>
              <a:t>Ollama</a:t>
            </a:r>
          </a:p>
        </p:txBody>
      </p:sp>
      <p:sp>
        <p:nvSpPr>
          <p:cNvPr id="5" name="Subtitle">
            <a:extLst>
              <a:ext uri="{FF2B5EF4-FFF2-40B4-BE49-F238E27FC236}">
                <a16:creationId xmlns:a16="http://schemas.microsoft.com/office/drawing/2014/main" id="{800B2BD7-2617-4EA9-0229-5679882361EB}"/>
              </a:ext>
            </a:extLst>
          </p:cNvPr>
          <p:cNvSpPr txBox="1">
            <a:spLocks/>
          </p:cNvSpPr>
          <p:nvPr/>
        </p:nvSpPr>
        <p:spPr>
          <a:xfrm>
            <a:off x="394505" y="1371600"/>
            <a:ext cx="6996895" cy="508446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Tx/>
              <a:buChar char="-"/>
            </a:pPr>
            <a:r>
              <a:rPr lang="es-MX" b="1" dirty="0">
                <a:hlinkClick r:id="rId3"/>
              </a:rPr>
              <a:t>Ollama</a:t>
            </a:r>
            <a:r>
              <a:rPr lang="es-MX" dirty="0"/>
              <a:t> constituye a uno de los muchos modelos computacionales creados por </a:t>
            </a:r>
            <a:r>
              <a:rPr lang="es-MX" b="1" dirty="0"/>
              <a:t>META</a:t>
            </a:r>
            <a:r>
              <a:rPr lang="es-MX" dirty="0"/>
              <a:t>. </a:t>
            </a:r>
          </a:p>
          <a:p>
            <a:pPr marL="457200" indent="-457200" algn="just">
              <a:buFontTx/>
              <a:buChar char="-"/>
            </a:pPr>
            <a:r>
              <a:rPr lang="es-MX" dirty="0"/>
              <a:t>Puede funcionar tanto de manera local como en la nube y actualmente es de </a:t>
            </a:r>
            <a:r>
              <a:rPr lang="es-MX" b="1" dirty="0"/>
              <a:t>código abierto</a:t>
            </a:r>
            <a:r>
              <a:rPr lang="es-MX" dirty="0"/>
              <a:t>.</a:t>
            </a:r>
          </a:p>
          <a:p>
            <a:pPr marL="457200" indent="-457200" algn="just">
              <a:buFontTx/>
              <a:buChar char="-"/>
            </a:pPr>
            <a:endParaRPr lang="es-MX" dirty="0"/>
          </a:p>
          <a:p>
            <a:pPr marL="457200" indent="-457200" algn="just">
              <a:buFontTx/>
              <a:buChar char="-"/>
            </a:pPr>
            <a:r>
              <a:rPr lang="es-MX" b="1" dirty="0">
                <a:hlinkClick r:id="rId3"/>
              </a:rPr>
              <a:t>Ollama</a:t>
            </a:r>
            <a:r>
              <a:rPr lang="en-US" dirty="0"/>
              <a:t> is one of the many computational models created by </a:t>
            </a:r>
            <a:r>
              <a:rPr lang="en-US" b="1" dirty="0"/>
              <a:t>META</a:t>
            </a:r>
            <a:r>
              <a:rPr lang="en-US" dirty="0"/>
              <a:t>. </a:t>
            </a:r>
          </a:p>
          <a:p>
            <a:pPr marL="457200" indent="-457200" algn="just">
              <a:buFontTx/>
              <a:buChar char="-"/>
            </a:pPr>
            <a:r>
              <a:rPr lang="en-US" dirty="0"/>
              <a:t>It can run both locally and in the cloud and is currently </a:t>
            </a:r>
            <a:r>
              <a:rPr lang="en-US" b="1" dirty="0"/>
              <a:t>open source</a:t>
            </a:r>
            <a:r>
              <a:rPr lang="en-US" dirty="0"/>
              <a:t>.</a:t>
            </a:r>
          </a:p>
        </p:txBody>
      </p:sp>
      <p:pic>
        <p:nvPicPr>
          <p:cNvPr id="2050" name="Picture 2" descr="Llama 3 · Ollama Blog">
            <a:extLst>
              <a:ext uri="{FF2B5EF4-FFF2-40B4-BE49-F238E27FC236}">
                <a16:creationId xmlns:a16="http://schemas.microsoft.com/office/drawing/2014/main" id="{51394001-A61D-27AE-7CFA-E16B70F11F9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003" r="12019" b="17774"/>
          <a:stretch/>
        </p:blipFill>
        <p:spPr bwMode="auto">
          <a:xfrm>
            <a:off x="7649467" y="1545806"/>
            <a:ext cx="4009133" cy="376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49015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5D01E-4F32-7C5E-B640-BC8329E99C14}"/>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C21A6AB9-D1B0-8DB0-FED0-FC005B9DF297}"/>
              </a:ext>
            </a:extLst>
          </p:cNvPr>
          <p:cNvSpPr>
            <a:spLocks noGrp="1"/>
          </p:cNvSpPr>
          <p:nvPr>
            <p:ph type="title"/>
          </p:nvPr>
        </p:nvSpPr>
        <p:spPr>
          <a:xfrm>
            <a:off x="588263" y="457200"/>
            <a:ext cx="11070337" cy="615553"/>
          </a:xfrm>
        </p:spPr>
        <p:txBody>
          <a:bodyPr/>
          <a:lstStyle>
            <a:lvl1pPr>
              <a:defRPr>
                <a:solidFill>
                  <a:schemeClr val="tx1"/>
                </a:solidFill>
              </a:defRPr>
            </a:lvl1pPr>
          </a:lstStyle>
          <a:p>
            <a:r>
              <a:rPr lang="es-MX" sz="4000" b="1" dirty="0">
                <a:effectLst/>
              </a:rPr>
              <a:t>OpenAI</a:t>
            </a:r>
          </a:p>
        </p:txBody>
      </p:sp>
      <p:sp>
        <p:nvSpPr>
          <p:cNvPr id="5" name="Subtitle">
            <a:extLst>
              <a:ext uri="{FF2B5EF4-FFF2-40B4-BE49-F238E27FC236}">
                <a16:creationId xmlns:a16="http://schemas.microsoft.com/office/drawing/2014/main" id="{3353BF87-AD97-9A51-F3A6-87CE3BC156FD}"/>
              </a:ext>
            </a:extLst>
          </p:cNvPr>
          <p:cNvSpPr txBox="1">
            <a:spLocks/>
          </p:cNvSpPr>
          <p:nvPr/>
        </p:nvSpPr>
        <p:spPr>
          <a:xfrm>
            <a:off x="394505" y="1371600"/>
            <a:ext cx="6920695" cy="508446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Tx/>
              <a:buChar char="-"/>
            </a:pPr>
            <a:r>
              <a:rPr lang="es-MX" b="1" dirty="0">
                <a:hlinkClick r:id="rId3"/>
              </a:rPr>
              <a:t>OpenAI</a:t>
            </a:r>
            <a:r>
              <a:rPr lang="es-MX" dirty="0"/>
              <a:t> es una plataforma de computación en la nube que ofrece una amplia gama de modelos de IA.</a:t>
            </a:r>
          </a:p>
          <a:p>
            <a:pPr marL="457200" indent="-457200" algn="just">
              <a:buFontTx/>
              <a:buChar char="-"/>
            </a:pPr>
            <a:r>
              <a:rPr lang="es-MX" dirty="0"/>
              <a:t>Actualmente tiene convenio con </a:t>
            </a:r>
            <a:r>
              <a:rPr lang="es-MX" b="1" dirty="0">
                <a:hlinkClick r:id="rId4"/>
              </a:rPr>
              <a:t>Azure</a:t>
            </a:r>
            <a:r>
              <a:rPr lang="es-MX" b="1" dirty="0"/>
              <a:t> </a:t>
            </a:r>
            <a:r>
              <a:rPr lang="es-MX" dirty="0"/>
              <a:t>y</a:t>
            </a:r>
            <a:r>
              <a:rPr lang="es-MX" b="1" dirty="0"/>
              <a:t> </a:t>
            </a:r>
            <a:r>
              <a:rPr lang="es-MX" b="1" dirty="0">
                <a:hlinkClick r:id="rId5"/>
              </a:rPr>
              <a:t>Github </a:t>
            </a:r>
            <a:r>
              <a:rPr lang="es-MX" b="1" dirty="0" err="1">
                <a:hlinkClick r:id="rId5"/>
              </a:rPr>
              <a:t>Models</a:t>
            </a:r>
            <a:r>
              <a:rPr lang="es-MX" dirty="0"/>
              <a:t> para la utilización de sus servicios.</a:t>
            </a:r>
          </a:p>
          <a:p>
            <a:pPr marL="457200" indent="-457200" algn="just">
              <a:buFontTx/>
              <a:buChar char="-"/>
            </a:pPr>
            <a:endParaRPr lang="es-MX" dirty="0"/>
          </a:p>
          <a:p>
            <a:pPr marL="457200" indent="-457200" algn="just">
              <a:buFontTx/>
              <a:buChar char="-"/>
            </a:pPr>
            <a:r>
              <a:rPr lang="es-MX" b="1" dirty="0">
                <a:hlinkClick r:id="rId3"/>
              </a:rPr>
              <a:t>OpenAI</a:t>
            </a:r>
            <a:r>
              <a:rPr lang="en-US" dirty="0"/>
              <a:t> is a cloud computing platform that offers a wide range of AI models.</a:t>
            </a:r>
          </a:p>
          <a:p>
            <a:pPr marL="457200" indent="-457200" algn="just">
              <a:buFontTx/>
              <a:buChar char="-"/>
            </a:pPr>
            <a:r>
              <a:rPr lang="en-US" dirty="0"/>
              <a:t>It currently has an agreement with </a:t>
            </a:r>
            <a:r>
              <a:rPr lang="es-MX" b="1" dirty="0">
                <a:hlinkClick r:id="rId4"/>
              </a:rPr>
              <a:t>Azure</a:t>
            </a:r>
            <a:r>
              <a:rPr lang="en-US" dirty="0"/>
              <a:t> and </a:t>
            </a:r>
            <a:r>
              <a:rPr lang="es-MX" b="1" dirty="0">
                <a:hlinkClick r:id="rId4"/>
              </a:rPr>
              <a:t>Azure</a:t>
            </a:r>
            <a:r>
              <a:rPr lang="en-US" dirty="0"/>
              <a:t> for the use of its services.</a:t>
            </a:r>
          </a:p>
        </p:txBody>
      </p:sp>
      <p:pic>
        <p:nvPicPr>
          <p:cNvPr id="3074" name="Picture 2">
            <a:extLst>
              <a:ext uri="{FF2B5EF4-FFF2-40B4-BE49-F238E27FC236}">
                <a16:creationId xmlns:a16="http://schemas.microsoft.com/office/drawing/2014/main" id="{2F2408B8-A5E3-4CEA-B003-B210FE5C0A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3124200"/>
            <a:ext cx="4431234" cy="1200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5339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9536-BE8C-2C66-7501-67E5CFD7C79E}"/>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5E502176-7BD0-AE66-B193-E267D03066C3}"/>
              </a:ext>
            </a:extLst>
          </p:cNvPr>
          <p:cNvSpPr>
            <a:spLocks noGrp="1"/>
          </p:cNvSpPr>
          <p:nvPr>
            <p:ph type="title"/>
          </p:nvPr>
        </p:nvSpPr>
        <p:spPr>
          <a:xfrm>
            <a:off x="588263" y="457200"/>
            <a:ext cx="11070337" cy="615553"/>
          </a:xfrm>
        </p:spPr>
        <p:txBody>
          <a:bodyPr/>
          <a:lstStyle>
            <a:lvl1pPr>
              <a:defRPr>
                <a:solidFill>
                  <a:schemeClr val="tx1"/>
                </a:solidFill>
              </a:defRPr>
            </a:lvl1pPr>
          </a:lstStyle>
          <a:p>
            <a:r>
              <a:rPr lang="es-MX" sz="4000" b="1" dirty="0">
                <a:effectLst/>
              </a:rPr>
              <a:t>Github </a:t>
            </a:r>
            <a:r>
              <a:rPr lang="es-MX" sz="4000" b="1" dirty="0" err="1">
                <a:effectLst/>
              </a:rPr>
              <a:t>Models</a:t>
            </a:r>
            <a:endParaRPr lang="es-MX" sz="4000" b="1" dirty="0">
              <a:effectLst/>
            </a:endParaRPr>
          </a:p>
        </p:txBody>
      </p:sp>
      <p:sp>
        <p:nvSpPr>
          <p:cNvPr id="5" name="Subtitle">
            <a:extLst>
              <a:ext uri="{FF2B5EF4-FFF2-40B4-BE49-F238E27FC236}">
                <a16:creationId xmlns:a16="http://schemas.microsoft.com/office/drawing/2014/main" id="{31D7876E-DAB9-5376-A949-23AE808048CB}"/>
              </a:ext>
            </a:extLst>
          </p:cNvPr>
          <p:cNvSpPr txBox="1">
            <a:spLocks/>
          </p:cNvSpPr>
          <p:nvPr/>
        </p:nvSpPr>
        <p:spPr>
          <a:xfrm>
            <a:off x="394505" y="1371600"/>
            <a:ext cx="6539695" cy="508446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Tx/>
              <a:buChar char="-"/>
            </a:pPr>
            <a:r>
              <a:rPr lang="es-MX" b="1" dirty="0">
                <a:hlinkClick r:id="rId3"/>
              </a:rPr>
              <a:t>Github </a:t>
            </a:r>
            <a:r>
              <a:rPr lang="es-MX" b="1" dirty="0" err="1">
                <a:hlinkClick r:id="rId3"/>
              </a:rPr>
              <a:t>Models</a:t>
            </a:r>
            <a:r>
              <a:rPr lang="es-MX" b="1" dirty="0">
                <a:hlinkClick r:id="rId3"/>
              </a:rPr>
              <a:t> </a:t>
            </a:r>
            <a:r>
              <a:rPr lang="es-MX" dirty="0"/>
              <a:t>es una plataforma de computación en la nube de </a:t>
            </a:r>
            <a:r>
              <a:rPr lang="es-MX" b="1" dirty="0"/>
              <a:t>Github</a:t>
            </a:r>
            <a:r>
              <a:rPr lang="es-MX" dirty="0"/>
              <a:t> que ofrece una amplia gama de servicios de IA.</a:t>
            </a:r>
          </a:p>
          <a:p>
            <a:pPr marL="457200" indent="-457200" algn="just">
              <a:buFontTx/>
              <a:buChar char="-"/>
            </a:pPr>
            <a:r>
              <a:rPr lang="es-MX" dirty="0"/>
              <a:t>Actualmente se encuentra en proceso de desarrollo.</a:t>
            </a:r>
          </a:p>
          <a:p>
            <a:pPr marL="457200" indent="-457200" algn="just">
              <a:buFontTx/>
              <a:buChar char="-"/>
            </a:pPr>
            <a:endParaRPr lang="es-MX" dirty="0"/>
          </a:p>
          <a:p>
            <a:pPr marL="457200" indent="-457200" algn="just">
              <a:buFontTx/>
              <a:buChar char="-"/>
            </a:pPr>
            <a:r>
              <a:rPr lang="es-MX" b="1" dirty="0">
                <a:hlinkClick r:id="rId3"/>
              </a:rPr>
              <a:t>Github </a:t>
            </a:r>
            <a:r>
              <a:rPr lang="es-MX" b="1" dirty="0" err="1">
                <a:hlinkClick r:id="rId3"/>
              </a:rPr>
              <a:t>Models</a:t>
            </a:r>
            <a:r>
              <a:rPr lang="es-MX" b="1" dirty="0">
                <a:hlinkClick r:id="rId3"/>
              </a:rPr>
              <a:t> </a:t>
            </a:r>
            <a:r>
              <a:rPr lang="en-US" dirty="0"/>
              <a:t>is a </a:t>
            </a:r>
            <a:r>
              <a:rPr lang="en-US" b="1" dirty="0" err="1"/>
              <a:t>Github</a:t>
            </a:r>
            <a:r>
              <a:rPr lang="en-US" dirty="0"/>
              <a:t> cloud computing platform that offers a wide range of AI services.</a:t>
            </a:r>
          </a:p>
          <a:p>
            <a:pPr marL="457200" indent="-457200" algn="just">
              <a:buFontTx/>
              <a:buChar char="-"/>
            </a:pPr>
            <a:r>
              <a:rPr lang="en-US" dirty="0"/>
              <a:t>It is currently under development.</a:t>
            </a:r>
          </a:p>
        </p:txBody>
      </p:sp>
      <p:pic>
        <p:nvPicPr>
          <p:cNvPr id="4102" name="Picture 6" descr="What is GitHub Models? Develop with models from OpenAI, Mistral, Cohere,  Meta, and more">
            <a:extLst>
              <a:ext uri="{FF2B5EF4-FFF2-40B4-BE49-F238E27FC236}">
                <a16:creationId xmlns:a16="http://schemas.microsoft.com/office/drawing/2014/main" id="{9FC874DA-8EA3-98F5-5FCA-94B35C7865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0508"/>
          <a:stretch/>
        </p:blipFill>
        <p:spPr bwMode="auto">
          <a:xfrm>
            <a:off x="7496492" y="2057400"/>
            <a:ext cx="4301003" cy="3482579"/>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07542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Testeando sus funcionalidades con Python</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9549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Testing its functionalities with Python</a:t>
            </a:r>
            <a:endParaRPr lang="es-MX" b="1" dirty="0">
              <a:effectLst/>
            </a:endParaRPr>
          </a:p>
        </p:txBody>
      </p:sp>
    </p:spTree>
    <p:extLst>
      <p:ext uri="{BB962C8B-B14F-4D97-AF65-F5344CB8AC3E}">
        <p14:creationId xmlns:p14="http://schemas.microsoft.com/office/powerpoint/2010/main" val="16879721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52450" y="533400"/>
            <a:ext cx="11087100" cy="553998"/>
          </a:xfrm>
        </p:spPr>
        <p:txBody>
          <a:bodyPr/>
          <a:lstStyle>
            <a:lvl1pPr>
              <a:defRPr>
                <a:solidFill>
                  <a:schemeClr val="tx1"/>
                </a:solidFill>
              </a:defRPr>
            </a:lvl1pPr>
          </a:lstStyle>
          <a:p>
            <a:r>
              <a:rPr lang="es-MX" b="1" dirty="0" err="1">
                <a:effectLst/>
              </a:rPr>
              <a:t>Source</a:t>
            </a:r>
            <a:r>
              <a:rPr lang="es-MX" b="1" dirty="0">
                <a:effectLst/>
              </a:rPr>
              <a:t> </a:t>
            </a:r>
            <a:r>
              <a:rPr lang="es-MX" b="1" dirty="0" err="1">
                <a:effectLst/>
              </a:rPr>
              <a:t>Code</a:t>
            </a:r>
            <a:r>
              <a:rPr lang="es-MX" b="1" dirty="0">
                <a:effectLst/>
              </a:rPr>
              <a:t> - Código Fuente</a:t>
            </a:r>
          </a:p>
        </p:txBody>
      </p:sp>
      <p:sp>
        <p:nvSpPr>
          <p:cNvPr id="8" name="Subtitle">
            <a:extLst>
              <a:ext uri="{FF2B5EF4-FFF2-40B4-BE49-F238E27FC236}">
                <a16:creationId xmlns:a16="http://schemas.microsoft.com/office/drawing/2014/main" id="{DB3BD0B5-A273-F406-FA5A-9FA8E3597643}"/>
              </a:ext>
            </a:extLst>
          </p:cNvPr>
          <p:cNvSpPr txBox="1">
            <a:spLocks/>
          </p:cNvSpPr>
          <p:nvPr/>
        </p:nvSpPr>
        <p:spPr>
          <a:xfrm>
            <a:off x="273452" y="1493937"/>
            <a:ext cx="11645095"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b="1" dirty="0">
                <a:hlinkClick r:id="rId3"/>
              </a:rPr>
              <a:t>https://github.com/Gilberto-Guzman-Student-Ambassadors/python-openai-demos-mod?wt.mc_id=studentamb_336682</a:t>
            </a:r>
            <a:endParaRPr lang="en-US" b="1" dirty="0"/>
          </a:p>
        </p:txBody>
      </p:sp>
      <p:pic>
        <p:nvPicPr>
          <p:cNvPr id="10" name="Imagen 9">
            <a:extLst>
              <a:ext uri="{FF2B5EF4-FFF2-40B4-BE49-F238E27FC236}">
                <a16:creationId xmlns:a16="http://schemas.microsoft.com/office/drawing/2014/main" id="{9CF383E1-68CF-7232-3C2A-68FF4DFDB91A}"/>
              </a:ext>
            </a:extLst>
          </p:cNvPr>
          <p:cNvPicPr>
            <a:picLocks noChangeAspect="1"/>
          </p:cNvPicPr>
          <p:nvPr/>
        </p:nvPicPr>
        <p:blipFill>
          <a:blip r:embed="rId4"/>
          <a:stretch>
            <a:fillRect/>
          </a:stretch>
        </p:blipFill>
        <p:spPr>
          <a:xfrm>
            <a:off x="4190999" y="2585916"/>
            <a:ext cx="3810000" cy="3832747"/>
          </a:xfrm>
          <a:prstGeom prst="rect">
            <a:avLst/>
          </a:prstGeom>
        </p:spPr>
      </p:pic>
    </p:spTree>
    <p:extLst>
      <p:ext uri="{BB962C8B-B14F-4D97-AF65-F5344CB8AC3E}">
        <p14:creationId xmlns:p14="http://schemas.microsoft.com/office/powerpoint/2010/main" val="13469005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1397508" y="1928443"/>
            <a:ext cx="9396984" cy="1495794"/>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Download and configuration of our LLM model with user interface (UI) and customized knowledge base </a:t>
            </a:r>
          </a:p>
        </p:txBody>
      </p:sp>
      <p:sp>
        <p:nvSpPr>
          <p:cNvPr id="2" name="Title">
            <a:extLst>
              <a:ext uri="{FF2B5EF4-FFF2-40B4-BE49-F238E27FC236}">
                <a16:creationId xmlns:a16="http://schemas.microsoft.com/office/drawing/2014/main" id="{6A0154E1-4BFE-1E1A-3093-B729B21DCA8E}"/>
              </a:ext>
            </a:extLst>
          </p:cNvPr>
          <p:cNvSpPr txBox="1">
            <a:spLocks/>
          </p:cNvSpPr>
          <p:nvPr/>
        </p:nvSpPr>
        <p:spPr>
          <a:xfrm>
            <a:off x="1397508" y="4114800"/>
            <a:ext cx="9396984" cy="1495794"/>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Descarga y configuración de nuestro modelo LLM con interfaz de usuario (UI) y base de conocimientos personalizado </a:t>
            </a:r>
            <a:endParaRPr lang="en-US" dirty="0"/>
          </a:p>
        </p:txBody>
      </p:sp>
    </p:spTree>
    <p:extLst>
      <p:ext uri="{BB962C8B-B14F-4D97-AF65-F5344CB8AC3E}">
        <p14:creationId xmlns:p14="http://schemas.microsoft.com/office/powerpoint/2010/main" val="152574913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b="1" dirty="0" err="1">
                <a:effectLst/>
              </a:rPr>
              <a:t>Download</a:t>
            </a:r>
            <a:r>
              <a:rPr lang="es-MX" b="1" dirty="0">
                <a:effectLst/>
              </a:rPr>
              <a:t> OLLAMA - Descargar OLLAMA</a:t>
            </a:r>
          </a:p>
        </p:txBody>
      </p:sp>
      <p:sp>
        <p:nvSpPr>
          <p:cNvPr id="3" name="Subtitle"/>
          <p:cNvSpPr>
            <a:spLocks noGrp="1"/>
          </p:cNvSpPr>
          <p:nvPr>
            <p:ph sz="quarter" idx="10"/>
          </p:nvPr>
        </p:nvSpPr>
        <p:spPr>
          <a:xfrm>
            <a:off x="586581" y="1524000"/>
            <a:ext cx="11018838" cy="81253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s-MX" sz="2400" b="1" dirty="0">
                <a:hlinkClick r:id="rId3"/>
              </a:rPr>
              <a:t>https://ollama.com/</a:t>
            </a:r>
            <a:endParaRPr lang="es-MX" sz="2400" b="1" dirty="0"/>
          </a:p>
          <a:p>
            <a:pPr marL="457200" indent="-457200">
              <a:buFontTx/>
              <a:buChar char="-"/>
            </a:pPr>
            <a:r>
              <a:rPr lang="es-MX" sz="2400" b="1" dirty="0" err="1"/>
              <a:t>ollama</a:t>
            </a:r>
            <a:r>
              <a:rPr lang="es-MX" sz="2400" b="1" dirty="0"/>
              <a:t> run llama3.1</a:t>
            </a:r>
            <a:endParaRPr lang="en-US" sz="2400" b="1" dirty="0"/>
          </a:p>
        </p:txBody>
      </p:sp>
      <p:pic>
        <p:nvPicPr>
          <p:cNvPr id="9" name="Imagen 8">
            <a:extLst>
              <a:ext uri="{FF2B5EF4-FFF2-40B4-BE49-F238E27FC236}">
                <a16:creationId xmlns:a16="http://schemas.microsoft.com/office/drawing/2014/main" id="{6153CF54-0362-4F36-3240-C91996D5A3F5}"/>
              </a:ext>
            </a:extLst>
          </p:cNvPr>
          <p:cNvPicPr>
            <a:picLocks noChangeAspect="1"/>
          </p:cNvPicPr>
          <p:nvPr/>
        </p:nvPicPr>
        <p:blipFill>
          <a:blip r:embed="rId4"/>
          <a:stretch>
            <a:fillRect/>
          </a:stretch>
        </p:blipFill>
        <p:spPr>
          <a:xfrm>
            <a:off x="1220733" y="2625088"/>
            <a:ext cx="4509508" cy="3792766"/>
          </a:xfrm>
          <a:prstGeom prst="rect">
            <a:avLst/>
          </a:prstGeom>
        </p:spPr>
      </p:pic>
      <p:pic>
        <p:nvPicPr>
          <p:cNvPr id="11" name="Imagen 10">
            <a:extLst>
              <a:ext uri="{FF2B5EF4-FFF2-40B4-BE49-F238E27FC236}">
                <a16:creationId xmlns:a16="http://schemas.microsoft.com/office/drawing/2014/main" id="{196DAD81-3B6B-2311-01F2-B917C7E0BE7A}"/>
              </a:ext>
            </a:extLst>
          </p:cNvPr>
          <p:cNvPicPr>
            <a:picLocks noChangeAspect="1"/>
          </p:cNvPicPr>
          <p:nvPr/>
        </p:nvPicPr>
        <p:blipFill>
          <a:blip r:embed="rId5"/>
          <a:stretch>
            <a:fillRect/>
          </a:stretch>
        </p:blipFill>
        <p:spPr>
          <a:xfrm>
            <a:off x="6705600" y="1913964"/>
            <a:ext cx="3996852" cy="3920962"/>
          </a:xfrm>
          <a:prstGeom prst="rect">
            <a:avLst/>
          </a:prstGeom>
        </p:spPr>
      </p:pic>
    </p:spTree>
    <p:extLst>
      <p:ext uri="{BB962C8B-B14F-4D97-AF65-F5344CB8AC3E}">
        <p14:creationId xmlns:p14="http://schemas.microsoft.com/office/powerpoint/2010/main" val="33867809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678E7-A0D7-77A5-2720-832B222271C4}"/>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D3425547-ED50-6BC7-99A6-BD1D7986D13B}"/>
              </a:ext>
            </a:extLst>
          </p:cNvPr>
          <p:cNvSpPr>
            <a:spLocks noGrp="1"/>
          </p:cNvSpPr>
          <p:nvPr>
            <p:ph type="title"/>
          </p:nvPr>
        </p:nvSpPr>
        <p:spPr>
          <a:xfrm>
            <a:off x="588263" y="457200"/>
            <a:ext cx="11018520" cy="548640"/>
          </a:xfrm>
        </p:spPr>
        <p:txBody>
          <a:bodyPr/>
          <a:lstStyle>
            <a:lvl1pPr>
              <a:defRPr>
                <a:solidFill>
                  <a:schemeClr val="tx1"/>
                </a:solidFill>
              </a:defRPr>
            </a:lvl1pPr>
          </a:lstStyle>
          <a:p>
            <a:r>
              <a:rPr lang="es-MX" b="1" dirty="0" err="1">
                <a:effectLst/>
              </a:rPr>
              <a:t>Download</a:t>
            </a:r>
            <a:r>
              <a:rPr lang="es-MX" b="1" dirty="0">
                <a:effectLst/>
              </a:rPr>
              <a:t> Docker - Descargar Docker</a:t>
            </a:r>
          </a:p>
        </p:txBody>
      </p:sp>
      <p:sp>
        <p:nvSpPr>
          <p:cNvPr id="3" name="Subtitle">
            <a:extLst>
              <a:ext uri="{FF2B5EF4-FFF2-40B4-BE49-F238E27FC236}">
                <a16:creationId xmlns:a16="http://schemas.microsoft.com/office/drawing/2014/main" id="{18325FE0-880F-25F7-0ED9-1355D471BABB}"/>
              </a:ext>
            </a:extLst>
          </p:cNvPr>
          <p:cNvSpPr>
            <a:spLocks noGrp="1"/>
          </p:cNvSpPr>
          <p:nvPr>
            <p:ph sz="quarter" idx="10"/>
          </p:nvPr>
        </p:nvSpPr>
        <p:spPr>
          <a:xfrm>
            <a:off x="586581" y="1524000"/>
            <a:ext cx="11018838" cy="36933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s-MX" sz="2400" b="1" dirty="0">
                <a:hlinkClick r:id="rId3"/>
              </a:rPr>
              <a:t>https://www.docker.com/</a:t>
            </a:r>
            <a:endParaRPr lang="es-MX" sz="2400" b="1" dirty="0"/>
          </a:p>
        </p:txBody>
      </p:sp>
      <p:pic>
        <p:nvPicPr>
          <p:cNvPr id="5" name="Imagen 4">
            <a:extLst>
              <a:ext uri="{FF2B5EF4-FFF2-40B4-BE49-F238E27FC236}">
                <a16:creationId xmlns:a16="http://schemas.microsoft.com/office/drawing/2014/main" id="{A2A32E6F-ACDB-6411-6F85-382B15776A2D}"/>
              </a:ext>
            </a:extLst>
          </p:cNvPr>
          <p:cNvPicPr>
            <a:picLocks noChangeAspect="1"/>
          </p:cNvPicPr>
          <p:nvPr/>
        </p:nvPicPr>
        <p:blipFill>
          <a:blip r:embed="rId4"/>
          <a:srcRect t="13495"/>
          <a:stretch/>
        </p:blipFill>
        <p:spPr>
          <a:xfrm>
            <a:off x="586581" y="2286000"/>
            <a:ext cx="5883150" cy="3493882"/>
          </a:xfrm>
          <a:prstGeom prst="rect">
            <a:avLst/>
          </a:prstGeom>
        </p:spPr>
      </p:pic>
      <p:pic>
        <p:nvPicPr>
          <p:cNvPr id="7" name="Imagen 6">
            <a:extLst>
              <a:ext uri="{FF2B5EF4-FFF2-40B4-BE49-F238E27FC236}">
                <a16:creationId xmlns:a16="http://schemas.microsoft.com/office/drawing/2014/main" id="{79442A6F-52AC-3044-69B8-2E691F0C9676}"/>
              </a:ext>
            </a:extLst>
          </p:cNvPr>
          <p:cNvPicPr>
            <a:picLocks noChangeAspect="1"/>
          </p:cNvPicPr>
          <p:nvPr/>
        </p:nvPicPr>
        <p:blipFill>
          <a:blip r:embed="rId5"/>
          <a:stretch>
            <a:fillRect/>
          </a:stretch>
        </p:blipFill>
        <p:spPr>
          <a:xfrm>
            <a:off x="7467600" y="1708666"/>
            <a:ext cx="4038600" cy="4013120"/>
          </a:xfrm>
          <a:prstGeom prst="rect">
            <a:avLst/>
          </a:prstGeom>
        </p:spPr>
      </p:pic>
    </p:spTree>
    <p:extLst>
      <p:ext uri="{BB962C8B-B14F-4D97-AF65-F5344CB8AC3E}">
        <p14:creationId xmlns:p14="http://schemas.microsoft.com/office/powerpoint/2010/main" val="21438156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E4A19-D02C-206E-2A03-713D41E411B7}"/>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139D0730-8D69-E6D6-76B9-A26B4E58119D}"/>
              </a:ext>
            </a:extLst>
          </p:cNvPr>
          <p:cNvSpPr>
            <a:spLocks noGrp="1"/>
          </p:cNvSpPr>
          <p:nvPr>
            <p:ph type="title"/>
          </p:nvPr>
        </p:nvSpPr>
        <p:spPr>
          <a:xfrm>
            <a:off x="588263" y="457200"/>
            <a:ext cx="11018520" cy="548640"/>
          </a:xfrm>
        </p:spPr>
        <p:txBody>
          <a:bodyPr/>
          <a:lstStyle>
            <a:lvl1pPr>
              <a:defRPr>
                <a:solidFill>
                  <a:schemeClr val="tx1"/>
                </a:solidFill>
              </a:defRPr>
            </a:lvl1pPr>
          </a:lstStyle>
          <a:p>
            <a:r>
              <a:rPr lang="es-MX" b="1" dirty="0">
                <a:effectLst/>
              </a:rPr>
              <a:t>Configure Docker – Configurar Docker</a:t>
            </a:r>
          </a:p>
        </p:txBody>
      </p:sp>
      <p:sp>
        <p:nvSpPr>
          <p:cNvPr id="3" name="Subtitle">
            <a:extLst>
              <a:ext uri="{FF2B5EF4-FFF2-40B4-BE49-F238E27FC236}">
                <a16:creationId xmlns:a16="http://schemas.microsoft.com/office/drawing/2014/main" id="{5580C192-868B-4C99-66D9-AA799CAECAFC}"/>
              </a:ext>
            </a:extLst>
          </p:cNvPr>
          <p:cNvSpPr>
            <a:spLocks noGrp="1"/>
          </p:cNvSpPr>
          <p:nvPr>
            <p:ph sz="quarter" idx="10"/>
          </p:nvPr>
        </p:nvSpPr>
        <p:spPr>
          <a:xfrm>
            <a:off x="586581" y="1219200"/>
            <a:ext cx="11018838" cy="369331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s-MX" sz="2400" b="1" dirty="0" err="1"/>
              <a:t>docker</a:t>
            </a:r>
            <a:r>
              <a:rPr lang="es-MX" sz="2400" b="1" dirty="0"/>
              <a:t> run -d -p 3000:8080 --</a:t>
            </a:r>
            <a:r>
              <a:rPr lang="es-MX" sz="2400" b="1" dirty="0" err="1"/>
              <a:t>add</a:t>
            </a:r>
            <a:r>
              <a:rPr lang="es-MX" sz="2400" b="1" dirty="0"/>
              <a:t>-host=</a:t>
            </a:r>
            <a:r>
              <a:rPr lang="es-MX" sz="2400" b="1" dirty="0" err="1"/>
              <a:t>host.docker.internal:host-gateway</a:t>
            </a:r>
            <a:r>
              <a:rPr lang="es-MX" sz="2400" b="1" dirty="0"/>
              <a:t> -v open-</a:t>
            </a:r>
            <a:r>
              <a:rPr lang="es-MX" sz="2400" b="1" dirty="0" err="1"/>
              <a:t>webui</a:t>
            </a:r>
            <a:r>
              <a:rPr lang="es-MX" sz="2400" b="1" dirty="0"/>
              <a:t>:/app/</a:t>
            </a:r>
            <a:r>
              <a:rPr lang="es-MX" sz="2400" b="1" dirty="0" err="1"/>
              <a:t>backend</a:t>
            </a:r>
            <a:r>
              <a:rPr lang="es-MX" sz="2400" b="1" dirty="0"/>
              <a:t>/data --</a:t>
            </a:r>
            <a:r>
              <a:rPr lang="es-MX" sz="2400" b="1" dirty="0" err="1"/>
              <a:t>name</a:t>
            </a:r>
            <a:r>
              <a:rPr lang="es-MX" sz="2400" b="1" dirty="0"/>
              <a:t> open-</a:t>
            </a:r>
            <a:r>
              <a:rPr lang="es-MX" sz="2400" b="1" dirty="0" err="1"/>
              <a:t>webui</a:t>
            </a:r>
            <a:r>
              <a:rPr lang="es-MX" sz="2400" b="1" dirty="0"/>
              <a:t> --</a:t>
            </a:r>
            <a:r>
              <a:rPr lang="es-MX" sz="2400" b="1" dirty="0" err="1"/>
              <a:t>restart</a:t>
            </a:r>
            <a:r>
              <a:rPr lang="es-MX" sz="2400" b="1" dirty="0"/>
              <a:t> </a:t>
            </a:r>
            <a:r>
              <a:rPr lang="es-MX" sz="2400" b="1" dirty="0" err="1"/>
              <a:t>always</a:t>
            </a:r>
            <a:r>
              <a:rPr lang="es-MX" sz="2400" b="1" dirty="0"/>
              <a:t> ghcr.io/open-</a:t>
            </a:r>
            <a:r>
              <a:rPr lang="es-MX" sz="2400" b="1" dirty="0" err="1"/>
              <a:t>webui</a:t>
            </a:r>
            <a:r>
              <a:rPr lang="es-MX" sz="2400" b="1" dirty="0"/>
              <a:t>/</a:t>
            </a:r>
            <a:r>
              <a:rPr lang="es-MX" sz="2400" b="1" dirty="0" err="1"/>
              <a:t>open-webui:main</a:t>
            </a:r>
            <a:endParaRPr lang="es-MX" sz="2400" b="1" dirty="0"/>
          </a:p>
          <a:p>
            <a:pPr marL="457200" indent="-457200">
              <a:buFontTx/>
              <a:buChar char="-"/>
            </a:pPr>
            <a:endParaRPr lang="es-MX" sz="2400" b="1" dirty="0"/>
          </a:p>
          <a:p>
            <a:pPr marL="457200" indent="-457200">
              <a:buFontTx/>
              <a:buChar char="-"/>
            </a:pPr>
            <a:r>
              <a:rPr lang="es-MX" sz="2400" b="1" dirty="0">
                <a:hlinkClick r:id="rId3"/>
              </a:rPr>
              <a:t>https://github.com/open-webui/open-webui</a:t>
            </a:r>
            <a:r>
              <a:rPr lang="nl-NL" sz="2400" b="1" dirty="0">
                <a:hlinkClick r:id="rId3"/>
              </a:rPr>
              <a:t>?wt.mc_id=studentamb_336682</a:t>
            </a:r>
            <a:endParaRPr lang="es-MX" sz="2400" b="1" dirty="0"/>
          </a:p>
          <a:p>
            <a:pPr marL="457200" indent="-457200">
              <a:buFontTx/>
              <a:buChar char="-"/>
            </a:pPr>
            <a:endParaRPr lang="es-MX" sz="2400" b="1" dirty="0"/>
          </a:p>
          <a:p>
            <a:pPr marL="457200" indent="-457200">
              <a:buFontTx/>
              <a:buChar char="-"/>
            </a:pPr>
            <a:endParaRPr lang="es-MX" sz="2400" b="1" dirty="0"/>
          </a:p>
          <a:p>
            <a:pPr marL="457200" indent="-457200">
              <a:buFontTx/>
              <a:buChar char="-"/>
            </a:pPr>
            <a:endParaRPr lang="en-US" sz="2400" b="1" dirty="0"/>
          </a:p>
        </p:txBody>
      </p:sp>
      <p:pic>
        <p:nvPicPr>
          <p:cNvPr id="5" name="Imagen 4">
            <a:extLst>
              <a:ext uri="{FF2B5EF4-FFF2-40B4-BE49-F238E27FC236}">
                <a16:creationId xmlns:a16="http://schemas.microsoft.com/office/drawing/2014/main" id="{1C8CD6C0-73C5-F765-EC33-C9ED451FD017}"/>
              </a:ext>
            </a:extLst>
          </p:cNvPr>
          <p:cNvPicPr>
            <a:picLocks noChangeAspect="1"/>
          </p:cNvPicPr>
          <p:nvPr/>
        </p:nvPicPr>
        <p:blipFill>
          <a:blip r:embed="rId4"/>
          <a:stretch>
            <a:fillRect/>
          </a:stretch>
        </p:blipFill>
        <p:spPr>
          <a:xfrm>
            <a:off x="4545302" y="3756605"/>
            <a:ext cx="3101395" cy="3101395"/>
          </a:xfrm>
          <a:prstGeom prst="rect">
            <a:avLst/>
          </a:prstGeom>
        </p:spPr>
      </p:pic>
    </p:spTree>
    <p:extLst>
      <p:ext uri="{BB962C8B-B14F-4D97-AF65-F5344CB8AC3E}">
        <p14:creationId xmlns:p14="http://schemas.microsoft.com/office/powerpoint/2010/main" val="41522441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33398" y="2959179"/>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AI Adventures: Exploring LLM models.</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Gilberto Guzmán</a:t>
            </a:r>
          </a:p>
        </p:txBody>
      </p:sp>
      <p:sp>
        <p:nvSpPr>
          <p:cNvPr id="7" name="Text Placeholder 15"/>
          <p:cNvSpPr>
            <a:spLocks noGrp="1"/>
          </p:cNvSpPr>
          <p:nvPr>
            <p:ph type="body" sz="quarter" idx="15" hasCustomPrompt="1"/>
          </p:nvPr>
        </p:nvSpPr>
        <p:spPr>
          <a:xfrm>
            <a:off x="8469313" y="4038600"/>
            <a:ext cx="3646487" cy="1495794"/>
          </a:xfrm>
        </p:spPr>
        <p:txBody>
          <a:bodyPr/>
          <a:lstStyle>
            <a:lvl1pPr marL="0" indent="0">
              <a:buNone/>
              <a:defRPr sz="1800"/>
            </a:lvl1pPr>
          </a:lstStyle>
          <a:p>
            <a:r>
              <a:rPr lang="en-US" sz="1800" dirty="0">
                <a:solidFill>
                  <a:schemeClr val="bg1"/>
                </a:solidFill>
              </a:rPr>
              <a:t>Software Development Engineering Student</a:t>
            </a:r>
          </a:p>
          <a:p>
            <a:endParaRPr lang="en-US" dirty="0">
              <a:solidFill>
                <a:schemeClr val="bg1"/>
              </a:solidFill>
            </a:endParaRPr>
          </a:p>
          <a:p>
            <a:r>
              <a:rPr lang="es-MX" sz="1800" dirty="0">
                <a:solidFill>
                  <a:schemeClr val="bg1"/>
                </a:solidFill>
              </a:rPr>
              <a:t>Estudiante de Ingeniería en Desarrollo de </a:t>
            </a:r>
            <a:r>
              <a:rPr lang="es-MX" dirty="0">
                <a:solidFill>
                  <a:schemeClr val="bg1"/>
                </a:solidFill>
              </a:rPr>
              <a:t>S</a:t>
            </a:r>
            <a:r>
              <a:rPr lang="es-MX" sz="1800" dirty="0">
                <a:solidFill>
                  <a:schemeClr val="bg1"/>
                </a:solidFill>
              </a:rPr>
              <a:t>oftware</a:t>
            </a:r>
            <a:endParaRPr lang="en-US" sz="1800" dirty="0">
              <a:solidFill>
                <a:schemeClr val="bg1"/>
              </a:solidFill>
            </a:endParaRPr>
          </a:p>
        </p:txBody>
      </p:sp>
      <p:sp>
        <p:nvSpPr>
          <p:cNvPr id="8" name="Title">
            <a:extLst>
              <a:ext uri="{FF2B5EF4-FFF2-40B4-BE49-F238E27FC236}">
                <a16:creationId xmlns:a16="http://schemas.microsoft.com/office/drawing/2014/main" id="{DEF7683C-F395-CF08-2BED-9B91FB66A3E4}"/>
              </a:ext>
            </a:extLst>
          </p:cNvPr>
          <p:cNvSpPr txBox="1">
            <a:spLocks/>
          </p:cNvSpPr>
          <p:nvPr/>
        </p:nvSpPr>
        <p:spPr>
          <a:xfrm>
            <a:off x="533399" y="4426398"/>
            <a:ext cx="6816725"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0078D4"/>
                </a:solidFill>
                <a:effectLst/>
                <a:latin typeface="+mj-lt"/>
                <a:ea typeface="+mn-ea"/>
                <a:cs typeface="Segoe UI" pitchFamily="34" charset="0"/>
              </a:defRPr>
            </a:lvl1pPr>
          </a:lstStyle>
          <a:p>
            <a:r>
              <a:rPr lang="es-MX" dirty="0"/>
              <a:t>Aventuras de la IA: Exploración de modelos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Knowledge check</a:t>
            </a:r>
          </a:p>
        </p:txBody>
      </p:sp>
      <p:sp>
        <p:nvSpPr>
          <p:cNvPr id="3" name="Title">
            <a:extLst>
              <a:ext uri="{FF2B5EF4-FFF2-40B4-BE49-F238E27FC236}">
                <a16:creationId xmlns:a16="http://schemas.microsoft.com/office/drawing/2014/main" id="{2CE22FAF-736D-06CA-E01F-DE2C27A96BF3}"/>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Comprobación de conocimientos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dirty="0">
                <a:solidFill>
                  <a:srgbClr val="000000"/>
                </a:solidFill>
              </a:rPr>
              <a:t>32x32x3 tensor of floats in the range 0..1</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b="1" dirty="0">
                <a:solidFill>
                  <a:srgbClr val="000000"/>
                </a:solidFill>
                <a:highlight>
                  <a:srgbClr val="F0F788"/>
                </a:highlight>
              </a:rPr>
              <a:t>32x32x3 tensor of floats in the range 0..1 </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b="1" dirty="0">
                <a:solidFill>
                  <a:srgbClr val="000000"/>
                </a:solidFill>
                <a:highlight>
                  <a:srgbClr val="F0F788"/>
                </a:highlight>
              </a:rPr>
              <a:t>Tensor 32 x 32 x 3 de valores </a:t>
            </a:r>
            <a:r>
              <a:rPr lang="es-MX" sz="2400" b="1" dirty="0" err="1">
                <a:solidFill>
                  <a:srgbClr val="000000"/>
                </a:solidFill>
                <a:highlight>
                  <a:srgbClr val="F0F788"/>
                </a:highlight>
              </a:rPr>
              <a:t>float</a:t>
            </a:r>
            <a:r>
              <a:rPr lang="es-MX" sz="2400" b="1" dirty="0">
                <a:solidFill>
                  <a:srgbClr val="000000"/>
                </a:solidFill>
                <a:highlight>
                  <a:srgbClr val="F0F788"/>
                </a:highlight>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extLst>
      <p:ext uri="{BB962C8B-B14F-4D97-AF65-F5344CB8AC3E}">
        <p14:creationId xmlns:p14="http://schemas.microsoft.com/office/powerpoint/2010/main" val="92766941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
        <p:nvSpPr>
          <p:cNvPr id="3" name="Title">
            <a:extLst>
              <a:ext uri="{FF2B5EF4-FFF2-40B4-BE49-F238E27FC236}">
                <a16:creationId xmlns:a16="http://schemas.microsoft.com/office/drawing/2014/main" id="{5AB4355A-F9DB-96D4-82E4-19BDB15353F0}"/>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254176"/>
            <a:ext cx="11018520" cy="548640"/>
          </a:xfrm>
        </p:spPr>
        <p:txBody>
          <a:bodyPr/>
          <a:lstStyle>
            <a:lvl1pPr>
              <a:defRPr>
                <a:solidFill>
                  <a:schemeClr val="tx1"/>
                </a:solidFill>
              </a:defRPr>
            </a:lvl1pPr>
          </a:lstStyle>
          <a:p>
            <a:r>
              <a:rPr lang="en-US" dirty="0"/>
              <a:t>Summary</a:t>
            </a:r>
          </a:p>
        </p:txBody>
      </p:sp>
      <p:sp>
        <p:nvSpPr>
          <p:cNvPr id="3" name="Subtitle"/>
          <p:cNvSpPr>
            <a:spLocks noGrp="1"/>
          </p:cNvSpPr>
          <p:nvPr>
            <p:ph sz="quarter" idx="10"/>
          </p:nvPr>
        </p:nvSpPr>
        <p:spPr>
          <a:xfrm>
            <a:off x="580136" y="868696"/>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CNNs are also the simple building blocks for solving more complex computer vision tasks, such as Image Generation.</a:t>
            </a:r>
            <a:endParaRPr dirty="0"/>
          </a:p>
        </p:txBody>
      </p:sp>
      <p:sp>
        <p:nvSpPr>
          <p:cNvPr id="4" name="New shape"/>
          <p:cNvSpPr/>
          <p:nvPr/>
        </p:nvSpPr>
        <p:spPr>
          <a:xfrm>
            <a:off x="600773" y="1889817"/>
            <a:ext cx="11512297" cy="114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n-US" sz="1800" dirty="0">
                <a:solidFill>
                  <a:srgbClr val="000000"/>
                </a:solidFill>
              </a:rPr>
              <a:t>CNNs are used for object detection, instance segmentation, etc. </a:t>
            </a:r>
          </a:p>
          <a:p>
            <a:pPr marL="635000" indent="-365760">
              <a:spcBef>
                <a:spcPct val="20000"/>
              </a:spcBef>
              <a:spcAft>
                <a:spcPct val="20000"/>
              </a:spcAft>
              <a:buChar char="•"/>
            </a:pPr>
            <a:r>
              <a:rPr lang="en-US" sz="1800" dirty="0">
                <a:solidFill>
                  <a:srgbClr val="000000"/>
                </a:solidFill>
              </a:rPr>
              <a:t>CNNs can also be used for finding patterns in 1-dimensional signals, and in multi-dimensional structures.</a:t>
            </a:r>
          </a:p>
          <a:p>
            <a:pPr marL="635000" indent="-365760">
              <a:spcBef>
                <a:spcPct val="20000"/>
              </a:spcBef>
              <a:spcAft>
                <a:spcPct val="20000"/>
              </a:spcAft>
              <a:buChar char="•"/>
            </a:pPr>
            <a:r>
              <a:rPr lang="en-US" sz="1800" dirty="0">
                <a:solidFill>
                  <a:srgbClr val="000000"/>
                </a:solidFill>
              </a:rPr>
              <a:t>Generative Adversarial Networks can be used to generate images similar to the ones in the given dataset.</a:t>
            </a:r>
          </a:p>
        </p:txBody>
      </p:sp>
      <p:sp>
        <p:nvSpPr>
          <p:cNvPr id="5" name="Title">
            <a:extLst>
              <a:ext uri="{FF2B5EF4-FFF2-40B4-BE49-F238E27FC236}">
                <a16:creationId xmlns:a16="http://schemas.microsoft.com/office/drawing/2014/main" id="{5369D47E-9192-C4DF-AC0C-B2763D3B6B1E}"/>
              </a:ext>
            </a:extLst>
          </p:cNvPr>
          <p:cNvSpPr txBox="1">
            <a:spLocks/>
          </p:cNvSpPr>
          <p:nvPr/>
        </p:nvSpPr>
        <p:spPr>
          <a:xfrm>
            <a:off x="588263" y="2990951"/>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
        <p:nvSpPr>
          <p:cNvPr id="6" name="Subtitle">
            <a:extLst>
              <a:ext uri="{FF2B5EF4-FFF2-40B4-BE49-F238E27FC236}">
                <a16:creationId xmlns:a16="http://schemas.microsoft.com/office/drawing/2014/main" id="{99504A7F-4B87-8B2A-DA53-1540B8DC1833}"/>
              </a:ext>
            </a:extLst>
          </p:cNvPr>
          <p:cNvSpPr txBox="1">
            <a:spLocks/>
          </p:cNvSpPr>
          <p:nvPr/>
        </p:nvSpPr>
        <p:spPr>
          <a:xfrm>
            <a:off x="584199" y="3691991"/>
            <a:ext cx="11383263"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Las CNN también son los bloques de construcción simples para resolver tareas de visión por computadora más complejas, como la generación de imágenes.</a:t>
            </a:r>
            <a:endParaRPr lang="en-US" dirty="0"/>
          </a:p>
        </p:txBody>
      </p:sp>
      <p:sp>
        <p:nvSpPr>
          <p:cNvPr id="7" name="New shape">
            <a:extLst>
              <a:ext uri="{FF2B5EF4-FFF2-40B4-BE49-F238E27FC236}">
                <a16:creationId xmlns:a16="http://schemas.microsoft.com/office/drawing/2014/main" id="{58095131-6CEA-7A82-419A-D1D67A9A3312}"/>
              </a:ext>
            </a:extLst>
          </p:cNvPr>
          <p:cNvSpPr/>
          <p:nvPr/>
        </p:nvSpPr>
        <p:spPr>
          <a:xfrm>
            <a:off x="605537" y="5055072"/>
            <a:ext cx="11510262" cy="1698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s-MX" sz="1800" dirty="0">
                <a:solidFill>
                  <a:srgbClr val="000000"/>
                </a:solidFill>
              </a:rPr>
              <a:t>Las CNN se utilizan para la detección de objetos, la segmentación de instancias, etc.</a:t>
            </a:r>
          </a:p>
          <a:p>
            <a:pPr marL="635000" indent="-365760">
              <a:spcBef>
                <a:spcPct val="20000"/>
              </a:spcBef>
              <a:spcAft>
                <a:spcPct val="20000"/>
              </a:spcAft>
              <a:buChar char="•"/>
            </a:pPr>
            <a:r>
              <a:rPr lang="es-MX" sz="1800" dirty="0">
                <a:solidFill>
                  <a:srgbClr val="000000"/>
                </a:solidFill>
              </a:rPr>
              <a:t>Las CNN también se pueden usar para encontrar patrones en señales unidimensionales y en estructuras multidimensionales.</a:t>
            </a:r>
          </a:p>
          <a:p>
            <a:pPr marL="635000" indent="-365760">
              <a:spcBef>
                <a:spcPct val="20000"/>
              </a:spcBef>
              <a:spcAft>
                <a:spcPct val="20000"/>
              </a:spcAft>
              <a:buChar char="•"/>
            </a:pPr>
            <a:r>
              <a:rPr lang="es-MX" sz="1800" dirty="0">
                <a:solidFill>
                  <a:srgbClr val="000000"/>
                </a:solidFill>
              </a:rPr>
              <a:t>Las Redes Generativas Antagónicas (Generative Adversarial Networks) se pueden usar para generar imágenes similares a las del conjunto de datos dado.</a:t>
            </a:r>
            <a:endParaRPr lang="en-US" sz="1800" dirty="0">
              <a:solidFill>
                <a:srgbClr val="000000"/>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1828800" y="391651"/>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3600" b="1" i="0" dirty="0" err="1">
                <a:solidFill>
                  <a:srgbClr val="000000"/>
                </a:solidFill>
                <a:effectLst/>
                <a:latin typeface="Segoe UI" panose="020B0502040204020203" pitchFamily="34" charset="0"/>
              </a:rPr>
              <a:t>Confirm</a:t>
            </a:r>
            <a:r>
              <a:rPr lang="es-MX" sz="3600" b="1" i="0" dirty="0">
                <a:solidFill>
                  <a:srgbClr val="000000"/>
                </a:solidFill>
                <a:effectLst/>
                <a:latin typeface="Segoe UI" panose="020B0502040204020203" pitchFamily="34" charset="0"/>
              </a:rPr>
              <a:t> </a:t>
            </a:r>
            <a:r>
              <a:rPr lang="es-MX" sz="3600" b="1" i="0" dirty="0" err="1">
                <a:solidFill>
                  <a:srgbClr val="000000"/>
                </a:solidFill>
                <a:effectLst/>
                <a:latin typeface="Segoe UI" panose="020B0502040204020203" pitchFamily="34" charset="0"/>
              </a:rPr>
              <a:t>Attendance</a:t>
            </a:r>
            <a:endParaRPr lang="en-US" sz="3600" b="1" dirty="0">
              <a:latin typeface="+mj-lt"/>
            </a:endParaRP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endParaRPr lang="en-US" sz="24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3238531" y="1078324"/>
            <a:ext cx="5714935" cy="2954655"/>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0" i="0" dirty="0">
                <a:solidFill>
                  <a:srgbClr val="24292F"/>
                </a:solidFill>
                <a:effectLst/>
                <a:hlinkClick r:id="rId3"/>
              </a:rPr>
              <a:t>https://forms.office.com/Pages/ResponsePage.aspx?id=oBzDhDusrk6tEVGdgCM-b3OCv62PznhHm-dSCaLwRlhUNVlQU0hJQkpFUkg2T09LMTVSVU44RjZKRC4u</a:t>
            </a:r>
            <a:r>
              <a:rPr lang="nl-NL" sz="2400" b="0" i="0" dirty="0">
                <a:solidFill>
                  <a:srgbClr val="24292F"/>
                </a:solidFill>
                <a:effectLst/>
                <a:hlinkClick r:id="rId3"/>
              </a:rPr>
              <a:t>&amp;wt.mc_id=studentamb_336682</a:t>
            </a:r>
            <a:endParaRPr lang="nl-NL" sz="2400" b="0" i="0" dirty="0">
              <a:solidFill>
                <a:srgbClr val="24292F"/>
              </a:solidFill>
              <a:effectLst/>
            </a:endParaRPr>
          </a:p>
          <a:p>
            <a:pPr algn="l"/>
            <a:endParaRPr lang="en-US" sz="2400" b="0" i="0" dirty="0">
              <a:solidFill>
                <a:srgbClr val="24292F"/>
              </a:solidFill>
              <a:effectLst/>
            </a:endParaRPr>
          </a:p>
          <a:p>
            <a:pPr algn="l"/>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5532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3600" b="1" i="0" dirty="0">
                <a:solidFill>
                  <a:srgbClr val="000000"/>
                </a:solidFill>
                <a:effectLst/>
                <a:latin typeface="Segoe UI" panose="020B0502040204020203" pitchFamily="34" charset="0"/>
              </a:rPr>
              <a:t> Confirmar Asistencia</a:t>
            </a:r>
            <a:endParaRPr lang="en-US" sz="3600" b="1" dirty="0">
              <a:latin typeface="+mj-lt"/>
            </a:endParaRPr>
          </a:p>
        </p:txBody>
      </p:sp>
      <p:pic>
        <p:nvPicPr>
          <p:cNvPr id="3" name="Imagen 2">
            <a:extLst>
              <a:ext uri="{FF2B5EF4-FFF2-40B4-BE49-F238E27FC236}">
                <a16:creationId xmlns:a16="http://schemas.microsoft.com/office/drawing/2014/main" id="{64A37478-82A0-7F5E-F747-900E59D64A36}"/>
              </a:ext>
            </a:extLst>
          </p:cNvPr>
          <p:cNvPicPr>
            <a:picLocks noChangeAspect="1"/>
          </p:cNvPicPr>
          <p:nvPr/>
        </p:nvPicPr>
        <p:blipFill>
          <a:blip r:embed="rId4"/>
          <a:stretch>
            <a:fillRect/>
          </a:stretch>
        </p:blipFill>
        <p:spPr>
          <a:xfrm>
            <a:off x="4351137" y="3429000"/>
            <a:ext cx="3301421" cy="3331164"/>
          </a:xfrm>
          <a:prstGeom prst="rect">
            <a:avLst/>
          </a:prstGeom>
        </p:spPr>
      </p:pic>
    </p:spTree>
    <p:extLst>
      <p:ext uri="{BB962C8B-B14F-4D97-AF65-F5344CB8AC3E}">
        <p14:creationId xmlns:p14="http://schemas.microsoft.com/office/powerpoint/2010/main" val="105775414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513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381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562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endParaRPr lang="en-US" sz="2800" dirty="0"/>
          </a:p>
          <a:p>
            <a:pPr defTabSz="932742">
              <a:spcAft>
                <a:spcPts val="600"/>
              </a:spcAft>
              <a:buSzPct val="90000"/>
            </a:pPr>
            <a:r>
              <a:rPr lang="en-US" sz="2800" dirty="0">
                <a:hlinkClick r:id="rId3"/>
              </a:rPr>
              <a:t>https://aka.ms/workshopomatic-feedback?wt.mc_id=studentamb_336682</a:t>
            </a: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06961" y="2102573"/>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a:p>
            <a:pPr algn="l">
              <a:buFont typeface="Arial" panose="020B0604020202020204" pitchFamily="34" charset="0"/>
              <a:buChar char="•"/>
            </a:pPr>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228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err="1">
                <a:latin typeface="+mj-lt"/>
              </a:rPr>
              <a:t>Próximos</a:t>
            </a:r>
            <a:r>
              <a:rPr lang="en-US" sz="3600" dirty="0">
                <a:latin typeface="+mj-lt"/>
              </a:rPr>
              <a:t> pasos</a:t>
            </a:r>
          </a:p>
        </p:txBody>
      </p:sp>
      <p:sp>
        <p:nvSpPr>
          <p:cNvPr id="14" name="Rectangle 5">
            <a:extLst>
              <a:ext uri="{FF2B5EF4-FFF2-40B4-BE49-F238E27FC236}">
                <a16:creationId xmlns:a16="http://schemas.microsoft.com/office/drawing/2014/main" id="{56859606-5FE3-8D2F-6685-F5B2F909041F}"/>
              </a:ext>
            </a:extLst>
          </p:cNvPr>
          <p:cNvSpPr/>
          <p:nvPr/>
        </p:nvSpPr>
        <p:spPr bwMode="auto">
          <a:xfrm>
            <a:off x="6096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5" name="TextBox 10">
            <a:extLst>
              <a:ext uri="{FF2B5EF4-FFF2-40B4-BE49-F238E27FC236}">
                <a16:creationId xmlns:a16="http://schemas.microsoft.com/office/drawing/2014/main" id="{E7ECD4F5-C351-F976-B79C-A44CFB8DF74C}"/>
              </a:ext>
            </a:extLst>
          </p:cNvPr>
          <p:cNvSpPr txBox="1"/>
          <p:nvPr/>
        </p:nvSpPr>
        <p:spPr>
          <a:xfrm>
            <a:off x="6277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t>Díganos qué le ha parecido este taller rellenando esta encuesta:</a:t>
            </a:r>
          </a:p>
          <a:p>
            <a:pPr defTabSz="932742">
              <a:spcAft>
                <a:spcPts val="600"/>
              </a:spcAft>
              <a:buSzPct val="90000"/>
            </a:pPr>
            <a:r>
              <a:rPr lang="en-US" sz="2800" dirty="0">
                <a:hlinkClick r:id="rId3"/>
              </a:rPr>
              <a:t>https://aka.ms/workshopomatic-feedback?wt.mc_id=studentamb_336682</a:t>
            </a:r>
            <a:endParaRPr lang="en-US" sz="2800" dirty="0"/>
          </a:p>
        </p:txBody>
      </p:sp>
      <p:sp>
        <p:nvSpPr>
          <p:cNvPr id="17" name="Content Placeholder 2">
            <a:extLst>
              <a:ext uri="{FF2B5EF4-FFF2-40B4-BE49-F238E27FC236}">
                <a16:creationId xmlns:a16="http://schemas.microsoft.com/office/drawing/2014/main" id="{2B42651C-7993-33AA-B533-BFBBC74E4905}"/>
              </a:ext>
            </a:extLst>
          </p:cNvPr>
          <p:cNvSpPr txBox="1">
            <a:spLocks/>
          </p:cNvSpPr>
          <p:nvPr/>
        </p:nvSpPr>
        <p:spPr>
          <a:xfrm>
            <a:off x="6228100" y="1190814"/>
            <a:ext cx="5317559"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s-MX" sz="2400" dirty="0"/>
              <a:t>Practica tus conocimientos probando estos módulos de </a:t>
            </a:r>
            <a:r>
              <a:rPr lang="es-MX" sz="2400" dirty="0" err="1"/>
              <a:t>Learn</a:t>
            </a:r>
            <a:r>
              <a:rPr lang="es-MX" sz="2400" dirty="0"/>
              <a:t>:</a:t>
            </a:r>
            <a:endParaRPr lang="en-US" sz="2400" dirty="0"/>
          </a:p>
          <a:p>
            <a:pPr>
              <a:lnSpc>
                <a:spcPct val="90000"/>
              </a:lnSpc>
            </a:pPr>
            <a:endParaRPr lang="en-US" sz="2400" dirty="0"/>
          </a:p>
        </p:txBody>
      </p:sp>
      <p:sp>
        <p:nvSpPr>
          <p:cNvPr id="18" name="Content Placeholder 2">
            <a:extLst>
              <a:ext uri="{FF2B5EF4-FFF2-40B4-BE49-F238E27FC236}">
                <a16:creationId xmlns:a16="http://schemas.microsoft.com/office/drawing/2014/main" id="{23623AE7-8ED5-3E0D-E5D4-4A68CCD7494D}"/>
              </a:ext>
            </a:extLst>
          </p:cNvPr>
          <p:cNvSpPr txBox="1">
            <a:spLocks/>
          </p:cNvSpPr>
          <p:nvPr/>
        </p:nvSpPr>
        <p:spPr>
          <a:xfrm>
            <a:off x="6221961" y="2031453"/>
            <a:ext cx="5323763" cy="1107996"/>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p:txBody>
      </p:sp>
    </p:spTree>
    <p:extLst>
      <p:ext uri="{BB962C8B-B14F-4D97-AF65-F5344CB8AC3E}">
        <p14:creationId xmlns:p14="http://schemas.microsoft.com/office/powerpoint/2010/main" val="25300309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133600"/>
            <a:ext cx="3182027" cy="553998"/>
          </a:xfrm>
        </p:spPr>
        <p:txBody>
          <a:bodyPr anchor="t"/>
          <a:lstStyle>
            <a:lvl1pPr>
              <a:defRPr>
                <a:solidFill>
                  <a:schemeClr val="tx1"/>
                </a:solidFill>
              </a:defRPr>
            </a:lvl1pPr>
          </a:lstStyle>
          <a:p>
            <a:r>
              <a:rPr lang="en-US" dirty="0"/>
              <a:t>Prerequisites</a:t>
            </a:r>
          </a:p>
        </p:txBody>
      </p:sp>
      <p:sp>
        <p:nvSpPr>
          <p:cNvPr id="3" name="Subtitle"/>
          <p:cNvSpPr>
            <a:spLocks noGrp="1"/>
          </p:cNvSpPr>
          <p:nvPr>
            <p:ph type="body" sz="quarter" idx="11"/>
          </p:nvPr>
        </p:nvSpPr>
        <p:spPr>
          <a:xfrm>
            <a:off x="4356100" y="2133600"/>
            <a:ext cx="7253288" cy="1415772"/>
          </a:xfrm>
        </p:spPr>
        <p:txBody>
          <a:bodyPr anchor="t"/>
          <a:lstStyle>
            <a:lvl1pPr marL="231775" indent="-231775">
              <a:spcAft>
                <a:spcPts val="600"/>
              </a:spcAft>
              <a:buFont typeface="Wingdings" panose="05000000000000000000" pitchFamily="2" charset="2"/>
              <a:buChar char=""/>
              <a:defRPr/>
            </a:lvl1pPr>
          </a:lstStyle>
          <a:p>
            <a:pPr lvl="1"/>
            <a:r>
              <a:rPr lang="en-US" dirty="0"/>
              <a:t>Basic knowledge of Python and Docker</a:t>
            </a:r>
          </a:p>
          <a:p>
            <a:pPr lvl="1"/>
            <a:r>
              <a:rPr lang="en-US" dirty="0"/>
              <a:t>Basic understanding of AI technologies</a:t>
            </a:r>
          </a:p>
          <a:p>
            <a:pPr lvl="1"/>
            <a:r>
              <a:rPr lang="en-US" b="1" dirty="0"/>
              <a:t>Python </a:t>
            </a:r>
            <a:r>
              <a:rPr lang="en-US" dirty="0"/>
              <a:t>locally installed</a:t>
            </a:r>
          </a:p>
          <a:p>
            <a:pPr lvl="1"/>
            <a:r>
              <a:rPr lang="en-US" dirty="0"/>
              <a:t>A code editor, such as </a:t>
            </a:r>
            <a:r>
              <a:rPr lang="en-US" b="1" dirty="0">
                <a:hlinkClick r:id="rId3"/>
              </a:rPr>
              <a:t>Visual Studio Code</a:t>
            </a:r>
            <a:endParaRPr lang="en-US" b="1" dirty="0"/>
          </a:p>
        </p:txBody>
      </p:sp>
      <p:sp>
        <p:nvSpPr>
          <p:cNvPr id="4" name="Title">
            <a:extLst>
              <a:ext uri="{FF2B5EF4-FFF2-40B4-BE49-F238E27FC236}">
                <a16:creationId xmlns:a16="http://schemas.microsoft.com/office/drawing/2014/main" id="{B645657C-FC18-E7E7-9CF6-C717CFAFA500}"/>
              </a:ext>
            </a:extLst>
          </p:cNvPr>
          <p:cNvSpPr txBox="1">
            <a:spLocks/>
          </p:cNvSpPr>
          <p:nvPr/>
        </p:nvSpPr>
        <p:spPr>
          <a:xfrm>
            <a:off x="582612" y="4170403"/>
            <a:ext cx="318202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Prerrequisitos</a:t>
            </a:r>
          </a:p>
        </p:txBody>
      </p:sp>
      <p:sp>
        <p:nvSpPr>
          <p:cNvPr id="5" name="Subtitle">
            <a:extLst>
              <a:ext uri="{FF2B5EF4-FFF2-40B4-BE49-F238E27FC236}">
                <a16:creationId xmlns:a16="http://schemas.microsoft.com/office/drawing/2014/main" id="{2778878F-58AF-F722-8A70-EF2C561DFAA5}"/>
              </a:ext>
            </a:extLst>
          </p:cNvPr>
          <p:cNvSpPr txBox="1">
            <a:spLocks/>
          </p:cNvSpPr>
          <p:nvPr/>
        </p:nvSpPr>
        <p:spPr>
          <a:xfrm>
            <a:off x="4356100" y="4191000"/>
            <a:ext cx="7454900" cy="1415772"/>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s-MX" dirty="0"/>
              <a:t>Conocimientos básicos de Python y Docker</a:t>
            </a:r>
          </a:p>
          <a:p>
            <a:pPr lvl="1"/>
            <a:r>
              <a:rPr lang="es-MX" dirty="0"/>
              <a:t>Entendimiento básico de tecnologías de IA</a:t>
            </a:r>
          </a:p>
          <a:p>
            <a:pPr lvl="1"/>
            <a:r>
              <a:rPr lang="es-MX" b="1" dirty="0"/>
              <a:t>Python</a:t>
            </a:r>
            <a:r>
              <a:rPr lang="es-MX" dirty="0"/>
              <a:t> instalado localmente</a:t>
            </a:r>
          </a:p>
          <a:p>
            <a:pPr lvl="1"/>
            <a:r>
              <a:rPr lang="es-MX" dirty="0"/>
              <a:t>Un editor de código, como </a:t>
            </a:r>
            <a:r>
              <a:rPr lang="en-US" b="1" dirty="0">
                <a:hlinkClick r:id="rId3"/>
              </a:rPr>
              <a:t>Visual Studio Code</a:t>
            </a:r>
            <a:endParaRPr lang="en-US" b="1"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356100" y="2309812"/>
            <a:ext cx="7253288" cy="1661993"/>
          </a:xfrm>
        </p:spPr>
        <p:txBody>
          <a:bodyPr anchor="t"/>
          <a:lstStyle>
            <a:lvl1pPr marL="231775" indent="-231775">
              <a:spcAft>
                <a:spcPts val="600"/>
              </a:spcAft>
              <a:buFont typeface="Wingdings" panose="05000000000000000000" pitchFamily="2" charset="2"/>
              <a:buChar char=""/>
              <a:defRPr/>
            </a:lvl1pPr>
          </a:lstStyle>
          <a:p>
            <a:pPr lvl="1"/>
            <a:r>
              <a:rPr lang="en-US" dirty="0"/>
              <a:t>Learn how to build computer vision machine learning models</a:t>
            </a:r>
          </a:p>
          <a:p>
            <a:pPr lvl="1"/>
            <a:r>
              <a:rPr lang="en-US" dirty="0"/>
              <a:t>Learn how to represent images as tensors</a:t>
            </a:r>
          </a:p>
          <a:p>
            <a:pPr lvl="1"/>
            <a:r>
              <a:rPr lang="en-US" dirty="0"/>
              <a:t>Learn how to build Dense Neural Networks and Convolutional Neural Networks</a:t>
            </a:r>
          </a:p>
        </p:txBody>
      </p:sp>
      <p:sp>
        <p:nvSpPr>
          <p:cNvPr id="5" name="Title">
            <a:extLst>
              <a:ext uri="{FF2B5EF4-FFF2-40B4-BE49-F238E27FC236}">
                <a16:creationId xmlns:a16="http://schemas.microsoft.com/office/drawing/2014/main" id="{30B9D606-EC2F-FCDD-3CB9-7F2483426E31}"/>
              </a:ext>
            </a:extLst>
          </p:cNvPr>
          <p:cNvSpPr txBox="1">
            <a:spLocks/>
          </p:cNvSpPr>
          <p:nvPr/>
        </p:nvSpPr>
        <p:spPr>
          <a:xfrm>
            <a:off x="582612" y="4267200"/>
            <a:ext cx="3182027" cy="10972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Objetivos de aprendizaje</a:t>
            </a:r>
          </a:p>
        </p:txBody>
      </p:sp>
      <p:sp>
        <p:nvSpPr>
          <p:cNvPr id="6" name="Subtitle">
            <a:extLst>
              <a:ext uri="{FF2B5EF4-FFF2-40B4-BE49-F238E27FC236}">
                <a16:creationId xmlns:a16="http://schemas.microsoft.com/office/drawing/2014/main" id="{578123C2-B37B-FA0F-65DB-B4BB34F55944}"/>
              </a:ext>
            </a:extLst>
          </p:cNvPr>
          <p:cNvSpPr txBox="1">
            <a:spLocks/>
          </p:cNvSpPr>
          <p:nvPr/>
        </p:nvSpPr>
        <p:spPr>
          <a:xfrm>
            <a:off x="4353496" y="4267200"/>
            <a:ext cx="7253288" cy="1661993"/>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err="1"/>
              <a:t>Aprende</a:t>
            </a:r>
            <a:r>
              <a:rPr lang="en-US" dirty="0"/>
              <a:t> a </a:t>
            </a:r>
            <a:r>
              <a:rPr lang="en-US" dirty="0" err="1"/>
              <a:t>construir</a:t>
            </a:r>
            <a:r>
              <a:rPr lang="en-US" dirty="0"/>
              <a:t> </a:t>
            </a:r>
            <a:r>
              <a:rPr lang="en-US" dirty="0" err="1"/>
              <a:t>modelos</a:t>
            </a:r>
            <a:r>
              <a:rPr lang="en-US" dirty="0"/>
              <a:t> de </a:t>
            </a:r>
            <a:r>
              <a:rPr lang="en-US" dirty="0" err="1"/>
              <a:t>aprendizaje</a:t>
            </a:r>
            <a:r>
              <a:rPr lang="en-US" dirty="0"/>
              <a:t> </a:t>
            </a:r>
            <a:r>
              <a:rPr lang="en-US" dirty="0" err="1"/>
              <a:t>automático</a:t>
            </a:r>
            <a:r>
              <a:rPr lang="en-US" dirty="0"/>
              <a:t> de </a:t>
            </a:r>
            <a:r>
              <a:rPr lang="en-US" dirty="0" err="1"/>
              <a:t>visión</a:t>
            </a:r>
            <a:r>
              <a:rPr lang="en-US" dirty="0"/>
              <a:t> </a:t>
            </a:r>
            <a:r>
              <a:rPr lang="en-US" dirty="0" err="1"/>
              <a:t>por</a:t>
            </a:r>
            <a:r>
              <a:rPr lang="en-US" dirty="0"/>
              <a:t> </a:t>
            </a:r>
            <a:r>
              <a:rPr lang="en-US" dirty="0" err="1"/>
              <a:t>computadora</a:t>
            </a:r>
            <a:endParaRPr lang="en-US" dirty="0"/>
          </a:p>
          <a:p>
            <a:pPr lvl="1"/>
            <a:r>
              <a:rPr lang="en-US" dirty="0" err="1"/>
              <a:t>Aprende</a:t>
            </a:r>
            <a:r>
              <a:rPr lang="en-US" dirty="0"/>
              <a:t> a </a:t>
            </a:r>
            <a:r>
              <a:rPr lang="en-US" dirty="0" err="1"/>
              <a:t>representar</a:t>
            </a:r>
            <a:r>
              <a:rPr lang="en-US" dirty="0"/>
              <a:t> </a:t>
            </a:r>
            <a:r>
              <a:rPr lang="en-US" dirty="0" err="1"/>
              <a:t>imágenes</a:t>
            </a:r>
            <a:r>
              <a:rPr lang="en-US" dirty="0"/>
              <a:t> </a:t>
            </a:r>
            <a:r>
              <a:rPr lang="en-US" dirty="0" err="1"/>
              <a:t>como</a:t>
            </a:r>
            <a:r>
              <a:rPr lang="en-US" dirty="0"/>
              <a:t> </a:t>
            </a:r>
            <a:r>
              <a:rPr lang="en-US" dirty="0" err="1"/>
              <a:t>tensores</a:t>
            </a:r>
            <a:endParaRPr lang="en-US" dirty="0"/>
          </a:p>
          <a:p>
            <a:pPr lvl="1"/>
            <a:r>
              <a:rPr lang="en-US" dirty="0" err="1"/>
              <a:t>Aprende</a:t>
            </a:r>
            <a:r>
              <a:rPr lang="en-US" dirty="0"/>
              <a:t> a </a:t>
            </a:r>
            <a:r>
              <a:rPr lang="en-US" dirty="0" err="1"/>
              <a:t>construir</a:t>
            </a:r>
            <a:r>
              <a:rPr lang="en-US" dirty="0"/>
              <a:t> Redes </a:t>
            </a:r>
            <a:r>
              <a:rPr lang="en-US" dirty="0" err="1"/>
              <a:t>Neuronales</a:t>
            </a:r>
            <a:r>
              <a:rPr lang="en-US" dirty="0"/>
              <a:t> </a:t>
            </a:r>
            <a:r>
              <a:rPr lang="en-US" dirty="0" err="1"/>
              <a:t>Densas</a:t>
            </a:r>
            <a:r>
              <a:rPr lang="en-US" dirty="0"/>
              <a:t> y Redes </a:t>
            </a:r>
            <a:r>
              <a:rPr lang="en-US" dirty="0" err="1"/>
              <a:t>Neuronales</a:t>
            </a:r>
            <a:r>
              <a:rPr lang="en-US" dirty="0"/>
              <a:t> </a:t>
            </a:r>
            <a:r>
              <a:rPr lang="en-US" dirty="0" err="1"/>
              <a:t>Convolucionales</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330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LLMS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Introduction</a:t>
            </a:r>
            <a:r>
              <a:rPr lang="es-MX" b="1" dirty="0">
                <a:effectLst/>
              </a:rPr>
              <a:t> </a:t>
            </a:r>
            <a:r>
              <a:rPr lang="es-MX" b="1" dirty="0" err="1">
                <a:effectLst/>
              </a:rPr>
              <a:t>to</a:t>
            </a:r>
            <a:r>
              <a:rPr lang="es-MX" b="1" dirty="0">
                <a:effectLst/>
              </a:rPr>
              <a:t> LLMS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70A0A-4FB8-1F95-5694-307EC1A3727A}"/>
            </a:ext>
          </a:extLst>
        </p:cNvPr>
        <p:cNvGrpSpPr/>
        <p:nvPr/>
      </p:nvGrpSpPr>
      <p:grpSpPr>
        <a:xfrm>
          <a:off x="0" y="0"/>
          <a:ext cx="0" cy="0"/>
          <a:chOff x="0" y="0"/>
          <a:chExt cx="0" cy="0"/>
        </a:xfrm>
      </p:grpSpPr>
      <p:pic>
        <p:nvPicPr>
          <p:cNvPr id="2050" name="Picture 2" descr="CDN media">
            <a:extLst>
              <a:ext uri="{FF2B5EF4-FFF2-40B4-BE49-F238E27FC236}">
                <a16:creationId xmlns:a16="http://schemas.microsoft.com/office/drawing/2014/main" id="{45B7C7E3-4BF1-2F77-0598-1300BB7A2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193" y="138537"/>
            <a:ext cx="9421614" cy="658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6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B7D3C-1B74-C24C-88E6-97D9D3CE3E0C}"/>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5C7BA914-A581-4B7B-2149-FA260E641B01}"/>
              </a:ext>
            </a:extLst>
          </p:cNvPr>
          <p:cNvPicPr>
            <a:picLocks noChangeAspect="1"/>
          </p:cNvPicPr>
          <p:nvPr/>
        </p:nvPicPr>
        <p:blipFill>
          <a:blip r:embed="rId3"/>
          <a:stretch>
            <a:fillRect/>
          </a:stretch>
        </p:blipFill>
        <p:spPr>
          <a:xfrm>
            <a:off x="1201218" y="0"/>
            <a:ext cx="9789563" cy="6858000"/>
          </a:xfrm>
          <a:prstGeom prst="rect">
            <a:avLst/>
          </a:prstGeom>
        </p:spPr>
      </p:pic>
    </p:spTree>
    <p:extLst>
      <p:ext uri="{BB962C8B-B14F-4D97-AF65-F5344CB8AC3E}">
        <p14:creationId xmlns:p14="http://schemas.microsoft.com/office/powerpoint/2010/main" val="6478264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64160" y="426720"/>
            <a:ext cx="5355337" cy="548640"/>
          </a:xfrm>
        </p:spPr>
        <p:txBody>
          <a:bodyPr/>
          <a:lstStyle>
            <a:lvl1pPr>
              <a:defRPr>
                <a:solidFill>
                  <a:schemeClr val="tx1"/>
                </a:solidFill>
              </a:defRPr>
            </a:lvl1pPr>
          </a:lstStyle>
          <a:p>
            <a:r>
              <a:rPr lang="es-MX" b="1" dirty="0" err="1">
                <a:effectLst/>
              </a:rPr>
              <a:t>Introduction</a:t>
            </a:r>
            <a:r>
              <a:rPr lang="es-MX" b="1" dirty="0">
                <a:effectLst/>
              </a:rPr>
              <a:t> </a:t>
            </a:r>
            <a:r>
              <a:rPr lang="es-MX" b="1" dirty="0" err="1">
                <a:effectLst/>
              </a:rPr>
              <a:t>to</a:t>
            </a:r>
            <a:r>
              <a:rPr lang="es-MX" b="1" dirty="0">
                <a:effectLst/>
              </a:rPr>
              <a:t> LLMS</a:t>
            </a:r>
          </a:p>
        </p:txBody>
      </p:sp>
      <p:sp>
        <p:nvSpPr>
          <p:cNvPr id="3" name="Subtitle"/>
          <p:cNvSpPr>
            <a:spLocks noGrp="1"/>
          </p:cNvSpPr>
          <p:nvPr>
            <p:ph sz="quarter" idx="10"/>
          </p:nvPr>
        </p:nvSpPr>
        <p:spPr>
          <a:xfrm>
            <a:off x="264160" y="1215218"/>
            <a:ext cx="5664200" cy="224061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Large Language Model.</a:t>
            </a:r>
          </a:p>
          <a:p>
            <a:pPr marL="457200" indent="-457200">
              <a:buFontTx/>
              <a:buChar char="-"/>
            </a:pPr>
            <a:r>
              <a:rPr lang="en-US" dirty="0"/>
              <a:t>An LLM is a model that is so large that it </a:t>
            </a:r>
            <a:r>
              <a:rPr lang="en-US" dirty="0" err="1"/>
              <a:t>archieves</a:t>
            </a:r>
            <a:r>
              <a:rPr lang="en-US" dirty="0"/>
              <a:t> general-purpose language understanding and generation.</a:t>
            </a:r>
            <a:endParaRPr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6080760" y="426720"/>
            <a:ext cx="4508172"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LLMS</a:t>
            </a:r>
            <a:endParaRPr lang="en-US"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6098451" y="1215217"/>
            <a:ext cx="6093549"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Modelo lingüístico grande.</a:t>
            </a:r>
          </a:p>
          <a:p>
            <a:pPr marL="457200" indent="-457200">
              <a:buFontTx/>
              <a:buChar char="-"/>
            </a:pPr>
            <a:r>
              <a:rPr lang="es-MX" dirty="0"/>
              <a:t>Un LLM es un modelo tan grande que archiva la comprensión y generación de lenguaje de propósito general.</a:t>
            </a:r>
            <a:endParaRPr lang="en-US" dirty="0"/>
          </a:p>
        </p:txBody>
      </p:sp>
      <p:pic>
        <p:nvPicPr>
          <p:cNvPr id="1028" name="Picture 4" descr="What is a Large Language Model (LLM)? | OVHcloud UK">
            <a:extLst>
              <a:ext uri="{FF2B5EF4-FFF2-40B4-BE49-F238E27FC236}">
                <a16:creationId xmlns:a16="http://schemas.microsoft.com/office/drawing/2014/main" id="{2EF1FD95-B4C4-EE02-B44A-9F03A6C95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946" y="3810000"/>
            <a:ext cx="2857627" cy="280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1179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Explorando LLMS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err="1"/>
              <a:t>Exploring</a:t>
            </a:r>
            <a:r>
              <a:rPr lang="es-MX" dirty="0"/>
              <a:t> LLMS</a:t>
            </a:r>
            <a:endParaRPr lang="en-US" dirty="0"/>
          </a:p>
        </p:txBody>
      </p:sp>
    </p:spTree>
    <p:extLst>
      <p:ext uri="{BB962C8B-B14F-4D97-AF65-F5344CB8AC3E}">
        <p14:creationId xmlns:p14="http://schemas.microsoft.com/office/powerpoint/2010/main" val="256233299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1596</TotalTime>
  <Words>1382</Words>
  <Application>Microsoft Office PowerPoint</Application>
  <PresentationFormat>Panorámica</PresentationFormat>
  <Paragraphs>159</Paragraphs>
  <Slides>27</Slides>
  <Notes>26</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27</vt:i4>
      </vt:variant>
    </vt:vector>
  </HeadingPairs>
  <TitlesOfParts>
    <vt:vector size="37"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AI Adventures: Exploring LLM models.</vt:lpstr>
      <vt:lpstr>Prerequisites</vt:lpstr>
      <vt:lpstr>Learning objectives</vt:lpstr>
      <vt:lpstr>Presentación de PowerPoint</vt:lpstr>
      <vt:lpstr>Presentación de PowerPoint</vt:lpstr>
      <vt:lpstr>Presentación de PowerPoint</vt:lpstr>
      <vt:lpstr>Introduction to LLMS</vt:lpstr>
      <vt:lpstr>Presentación de PowerPoint</vt:lpstr>
      <vt:lpstr>Microsoft Azure</vt:lpstr>
      <vt:lpstr>Ollama</vt:lpstr>
      <vt:lpstr>OpenAI</vt:lpstr>
      <vt:lpstr>Github Models</vt:lpstr>
      <vt:lpstr>Presentación de PowerPoint</vt:lpstr>
      <vt:lpstr>Source Code - Código Fuente</vt:lpstr>
      <vt:lpstr>Presentación de PowerPoint</vt:lpstr>
      <vt:lpstr>Download OLLAMA - Descargar OLLAMA</vt:lpstr>
      <vt:lpstr>Download Docker - Descargar Docker</vt:lpstr>
      <vt:lpstr>Configure Docker – Configurar Docker</vt:lpstr>
      <vt:lpstr>Knowledge check</vt:lpstr>
      <vt:lpstr>Question 1</vt:lpstr>
      <vt:lpstr>Question 1</vt:lpstr>
      <vt:lpstr>Summary</vt:lpstr>
      <vt:lpstr>Summary</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 GILBERTO GUZMAN GUTIERREZ</cp:lastModifiedBy>
  <cp:revision>144</cp:revision>
  <cp:lastPrinted>2022-02-01T22:58:36Z</cp:lastPrinted>
  <dcterms:created xsi:type="dcterms:W3CDTF">2022-02-01T22:58:36Z</dcterms:created>
  <dcterms:modified xsi:type="dcterms:W3CDTF">2024-10-07T04:50:53Z</dcterms:modified>
</cp:coreProperties>
</file>