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9"/>
  </p:notesMasterIdLst>
  <p:sldIdLst>
    <p:sldId id="258" r:id="rId5"/>
    <p:sldId id="260" r:id="rId6"/>
    <p:sldId id="262" r:id="rId7"/>
    <p:sldId id="264" r:id="rId8"/>
    <p:sldId id="272" r:id="rId9"/>
    <p:sldId id="274" r:id="rId10"/>
    <p:sldId id="282" r:id="rId11"/>
    <p:sldId id="286" r:id="rId12"/>
    <p:sldId id="288" r:id="rId13"/>
    <p:sldId id="296" r:id="rId14"/>
    <p:sldId id="300" r:id="rId15"/>
    <p:sldId id="304" r:id="rId16"/>
    <p:sldId id="381" r:id="rId17"/>
    <p:sldId id="312" r:id="rId18"/>
    <p:sldId id="314" r:id="rId19"/>
    <p:sldId id="316" r:id="rId20"/>
    <p:sldId id="382" r:id="rId21"/>
    <p:sldId id="326" r:id="rId22"/>
    <p:sldId id="330" r:id="rId23"/>
    <p:sldId id="332" r:id="rId24"/>
    <p:sldId id="334" r:id="rId25"/>
    <p:sldId id="383" r:id="rId26"/>
    <p:sldId id="350" r:id="rId27"/>
    <p:sldId id="362" r:id="rId28"/>
    <p:sldId id="364" r:id="rId29"/>
    <p:sldId id="366" r:id="rId30"/>
    <p:sldId id="368" r:id="rId31"/>
    <p:sldId id="370" r:id="rId32"/>
    <p:sldId id="372" r:id="rId33"/>
    <p:sldId id="374" r:id="rId34"/>
    <p:sldId id="376" r:id="rId35"/>
    <p:sldId id="378" r:id="rId36"/>
    <p:sldId id="384" r:id="rId37"/>
    <p:sldId id="380"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68912" autoAdjust="0"/>
  </p:normalViewPr>
  <p:slideViewPr>
    <p:cSldViewPr>
      <p:cViewPr varScale="1">
        <p:scale>
          <a:sx n="57" d="100"/>
          <a:sy n="57" d="100"/>
        </p:scale>
        <p:origin x="1632" y="43"/>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0" sldId="386"/>
        </pc:sldMkLst>
      </pc:sldChg>
      <pc:sldChg chg="add">
        <pc:chgData name="Christopher Harrison" userId="5895b409-c973-4cd3-8090-c5ebb14fce87" providerId="ADAL" clId="{FC049BE8-D68C-4428-B006-A721E426A9FF}" dt="2022-02-01T23:45:48.592" v="4103"/>
        <pc:sldMkLst>
          <pc:docMk/>
          <pc:sldMk cId="0"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0" sldId="388"/>
        </pc:sldMkLst>
        <pc:spChg chg="mod">
          <ac:chgData name="Christopher Harrison" userId="5895b409-c973-4cd3-8090-c5ebb14fce87" providerId="ADAL" clId="{FC049BE8-D68C-4428-B006-A721E426A9FF}" dt="2022-02-02T00:08:01.847" v="4897" actId="20577"/>
          <ac:spMkLst>
            <pc:docMk/>
            <pc:sldMk cId="0"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0"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0"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0"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0"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0"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0" sldId="389"/>
        </pc:sldMkLst>
      </pc:sldChg>
      <pc:sldChg chg="add">
        <pc:chgData name="Christopher Harrison" userId="5895b409-c973-4cd3-8090-c5ebb14fce87" providerId="ADAL" clId="{FC049BE8-D68C-4428-B006-A721E426A9FF}" dt="2022-02-01T23:45:48.592" v="4103"/>
        <pc:sldMkLst>
          <pc:docMk/>
          <pc:sldMk cId="0" sldId="390"/>
        </pc:sldMkLst>
      </pc:sldChg>
      <pc:sldChg chg="add">
        <pc:chgData name="Christopher Harrison" userId="5895b409-c973-4cd3-8090-c5ebb14fce87" providerId="ADAL" clId="{FC049BE8-D68C-4428-B006-A721E426A9FF}" dt="2022-02-01T23:45:48.592" v="4103"/>
        <pc:sldMkLst>
          <pc:docMk/>
          <pc:sldMk cId="0" sldId="391"/>
        </pc:sldMkLst>
      </pc:sldChg>
      <pc:sldChg chg="add">
        <pc:chgData name="Christopher Harrison" userId="5895b409-c973-4cd3-8090-c5ebb14fce87" providerId="ADAL" clId="{FC049BE8-D68C-4428-B006-A721E426A9FF}" dt="2022-02-01T23:45:48.592" v="4103"/>
        <pc:sldMkLst>
          <pc:docMk/>
          <pc:sldMk cId="0" sldId="392"/>
        </pc:sldMkLst>
      </pc:sldChg>
      <pc:sldChg chg="add">
        <pc:chgData name="Christopher Harrison" userId="5895b409-c973-4cd3-8090-c5ebb14fce87" providerId="ADAL" clId="{FC049BE8-D68C-4428-B006-A721E426A9FF}" dt="2022-02-01T23:45:48.592" v="4103"/>
        <pc:sldMkLst>
          <pc:docMk/>
          <pc:sldMk cId="0"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09/06/2024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https://learn.microsoft.com/es-mx/training/modules/react-get-started/?wt.mc_id=studentamb_336682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https://learn.microsoft.com/es-mx/training/modules/react-get-started/?wt.mc_id=studentamb_336682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is a blend of JavaScript and XML.</a:t>
            </a:r>
            <a:endParaRPr lang="es-MX" dirty="0"/>
          </a:p>
          <a:p>
            <a:endParaRPr lang="es-MX" dirty="0"/>
          </a:p>
          <a:p>
            <a:r>
              <a:rPr lang="es-MX" dirty="0"/>
              <a:t>Explicación: Correcto. JSX es una mezcla de JavaScript y XML.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is a blend of JavaScript and XML.</a:t>
            </a:r>
            <a:endParaRPr lang="es-MX" dirty="0"/>
          </a:p>
          <a:p>
            <a:endParaRPr lang="es-MX" dirty="0"/>
          </a:p>
          <a:p>
            <a:r>
              <a:rPr lang="es-MX" dirty="0"/>
              <a:t>Explicación: Correcto. JSX es una mezcla de JavaScript y XML.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Explanation: Correct. JSX allows you to combine logic and HTML. It's the preferred method for creating React components and applications.</a:t>
            </a:r>
          </a:p>
          <a:p>
            <a:endParaRPr lang="en-US" dirty="0"/>
          </a:p>
          <a:p>
            <a:r>
              <a:rPr lang="es-MX" dirty="0"/>
              <a:t>Explicación: Correcto. JSX permite combinar lógica y HTML. Es el método preferido para crear componentes y aplicaciones </a:t>
            </a:r>
            <a:r>
              <a:rPr lang="es-MX" dirty="0" err="1"/>
              <a:t>React</a:t>
            </a:r>
            <a:r>
              <a:rPr lang="es-MX" dirty="0"/>
              <a:t>.</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JSX allows you to combine logic and HTML. It's the preferred method for creating React components and applications.</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Explicación: Correcto. JSX permite combinar lógica y HTML. Es el método preferido para crear componentes y aplicaciones </a:t>
            </a:r>
            <a:r>
              <a:rPr lang="es-MX" dirty="0" err="1"/>
              <a:t>React</a:t>
            </a:r>
            <a:r>
              <a:rPr lang="es-MX" dirty="0"/>
              <a:t>.</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Bundlers convert JSX and other file types into JavaScript code that the browser can read.</a:t>
            </a:r>
            <a:endParaRPr lang="es-MX" dirty="0"/>
          </a:p>
          <a:p>
            <a:endParaRPr lang="es-MX" dirty="0"/>
          </a:p>
          <a:p>
            <a:r>
              <a:rPr lang="es-MX" dirty="0"/>
              <a:t>Explicación: Correcto. Los </a:t>
            </a:r>
            <a:r>
              <a:rPr lang="es-MX" dirty="0" err="1"/>
              <a:t>bundlers</a:t>
            </a:r>
            <a:r>
              <a:rPr lang="es-MX" dirty="0"/>
              <a:t> convierten JSX y otros tipos de archivos en código JavaScript que el navegador puede leer.</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Bundlers convert JSX and other file types into JavaScript code that the browser can read.</a:t>
            </a:r>
            <a:endParaRPr lang="es-MX" dirty="0"/>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Explicación: Correcto. Los </a:t>
            </a:r>
            <a:r>
              <a:rPr lang="es-MX" dirty="0" err="1"/>
              <a:t>bundlers</a:t>
            </a:r>
            <a:r>
              <a:rPr lang="es-MX" dirty="0"/>
              <a:t> convierten JSX y otros tipos de archivos en código JavaScript que el navegador puede leer.</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33</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6/9/2024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6/9/2024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6/9/2024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6/9/2024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6/9/2024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6/9/2024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6/9/2024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6/9/2024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6/9/2024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6/9/2024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6/9/2024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6/9/2024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hyperlink" Target="https://docs.microsoft.com/learn/paths/build-javascript-applications-nodejs/?wt.mc_id=studentamb_336682" TargetMode="External"/><Relationship Id="rId5" Type="http://schemas.openxmlformats.org/officeDocument/2006/relationships/hyperlink" Target="https://docs.microsoft.com/learn/paths/azure-static-web-apps/?wt.mc_id=studentamb_336682" TargetMode="External"/><Relationship Id="rId4" Type="http://schemas.openxmlformats.org/officeDocument/2006/relationships/hyperlink" Target="https://docs.microsoft.com/en-us/learn/paths/react/?wt.mc_id=studentamb_33668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3491580"/>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Get started with React</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7857"/>
            <a:ext cx="6816725" cy="548640"/>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Primeros pasos con </a:t>
            </a:r>
            <a:r>
              <a:rPr lang="es-MX" dirty="0" err="1"/>
              <a:t>React</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200" y="1435100"/>
            <a:ext cx="2997200"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JSX?</a:t>
            </a:r>
          </a:p>
        </p:txBody>
      </p:sp>
      <p:sp>
        <p:nvSpPr>
          <p:cNvPr id="4" name="New shape"/>
          <p:cNvSpPr/>
          <p:nvPr/>
        </p:nvSpPr>
        <p:spPr>
          <a:xfrm>
            <a:off x="586581" y="2361438"/>
            <a:ext cx="5509419" cy="1448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A combination of JavaScript and XML</a:t>
            </a:r>
          </a:p>
          <a:p>
            <a:pPr lvl="1" indent="-457200">
              <a:spcAft>
                <a:spcPct val="15000"/>
              </a:spcAft>
              <a:buAutoNum type="alphaUcPeriod"/>
            </a:pPr>
            <a:r>
              <a:rPr sz="2500" dirty="0">
                <a:solidFill>
                  <a:srgbClr val="000000"/>
                </a:solidFill>
              </a:rPr>
              <a:t>A new version of JavaScript</a:t>
            </a:r>
          </a:p>
          <a:p>
            <a:pPr lvl="1" indent="-457200">
              <a:spcAft>
                <a:spcPct val="15000"/>
              </a:spcAft>
              <a:buAutoNum type="alphaUcPeriod"/>
            </a:pPr>
            <a:r>
              <a:rPr sz="2500" dirty="0">
                <a:solidFill>
                  <a:srgbClr val="000000"/>
                </a:solidFill>
              </a:rPr>
              <a:t>The output of a React project</a:t>
            </a:r>
          </a:p>
        </p:txBody>
      </p:sp>
      <p:sp>
        <p:nvSpPr>
          <p:cNvPr id="8" name="Title">
            <a:extLst>
              <a:ext uri="{FF2B5EF4-FFF2-40B4-BE49-F238E27FC236}">
                <a16:creationId xmlns:a16="http://schemas.microsoft.com/office/drawing/2014/main" id="{A9A0792F-83C2-CFAF-FCCB-301D51CDCFC8}"/>
              </a:ext>
            </a:extLst>
          </p:cNvPr>
          <p:cNvSpPr txBox="1">
            <a:spLocks/>
          </p:cNvSpPr>
          <p:nvPr/>
        </p:nvSpPr>
        <p:spPr>
          <a:xfrm>
            <a:off x="6096000" y="448235"/>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9" name="Subtitle">
            <a:extLst>
              <a:ext uri="{FF2B5EF4-FFF2-40B4-BE49-F238E27FC236}">
                <a16:creationId xmlns:a16="http://schemas.microsoft.com/office/drawing/2014/main" id="{8675CDFC-35B1-CC02-7432-BB7C09BE8620}"/>
              </a:ext>
            </a:extLst>
          </p:cNvPr>
          <p:cNvSpPr txBox="1">
            <a:spLocks/>
          </p:cNvSpPr>
          <p:nvPr/>
        </p:nvSpPr>
        <p:spPr>
          <a:xfrm>
            <a:off x="6091937" y="1426135"/>
            <a:ext cx="299720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JSX?</a:t>
            </a:r>
          </a:p>
        </p:txBody>
      </p:sp>
      <p:sp>
        <p:nvSpPr>
          <p:cNvPr id="10" name="New shape">
            <a:extLst>
              <a:ext uri="{FF2B5EF4-FFF2-40B4-BE49-F238E27FC236}">
                <a16:creationId xmlns:a16="http://schemas.microsoft.com/office/drawing/2014/main" id="{BD6627F6-008C-4EE6-0074-F30EEC0A2C2D}"/>
              </a:ext>
            </a:extLst>
          </p:cNvPr>
          <p:cNvSpPr/>
          <p:nvPr/>
        </p:nvSpPr>
        <p:spPr>
          <a:xfrm>
            <a:off x="6094318" y="2352472"/>
            <a:ext cx="5509419" cy="1990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Una combinación de JavaScript y XML</a:t>
            </a:r>
          </a:p>
          <a:p>
            <a:pPr lvl="1" indent="-457200">
              <a:spcAft>
                <a:spcPct val="15000"/>
              </a:spcAft>
              <a:buAutoNum type="alphaUcPeriod"/>
            </a:pPr>
            <a:r>
              <a:rPr lang="es-MX" sz="2500" dirty="0">
                <a:solidFill>
                  <a:srgbClr val="000000"/>
                </a:solidFill>
              </a:rPr>
              <a:t>Una nueva versión de JavaScript</a:t>
            </a:r>
          </a:p>
          <a:p>
            <a:pPr lvl="1" indent="-457200">
              <a:spcAft>
                <a:spcPct val="15000"/>
              </a:spcAft>
              <a:buAutoNum type="alphaUcPeriod"/>
            </a:pPr>
            <a:r>
              <a:rPr lang="es-MX" sz="2500" dirty="0">
                <a:solidFill>
                  <a:srgbClr val="000000"/>
                </a:solidFill>
              </a:rPr>
              <a:t>El resultado de un proyecto </a:t>
            </a:r>
            <a:r>
              <a:rPr lang="es-MX" sz="2500" dirty="0" err="1">
                <a:solidFill>
                  <a:srgbClr val="000000"/>
                </a:solidFill>
              </a:rPr>
              <a:t>React</a:t>
            </a:r>
            <a:endParaRPr sz="2500" dirty="0">
              <a:solidFill>
                <a:srgbClr val="00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785576A-5B3A-B7D1-9123-70AD8B1D05E2}"/>
              </a:ext>
            </a:extLst>
          </p:cNvPr>
          <p:cNvSpPr>
            <a:spLocks noGrp="1"/>
          </p:cNvSpPr>
          <p:nvPr>
            <p:ph type="title"/>
          </p:nvPr>
        </p:nvSpPr>
        <p:spPr>
          <a:xfrm>
            <a:off x="588263" y="457200"/>
            <a:ext cx="2993137" cy="600202"/>
          </a:xfrm>
        </p:spPr>
        <p:txBody>
          <a:bodyPr/>
          <a:lstStyle>
            <a:lvl1pPr>
              <a:defRPr>
                <a:solidFill>
                  <a:schemeClr val="tx1"/>
                </a:solidFill>
              </a:defRPr>
            </a:lvl1pPr>
          </a:lstStyle>
          <a:p>
            <a:r>
              <a:rPr lang="en-US" dirty="0"/>
              <a:t>Question 1</a:t>
            </a:r>
          </a:p>
        </p:txBody>
      </p:sp>
      <p:sp>
        <p:nvSpPr>
          <p:cNvPr id="10" name="Subtitle">
            <a:extLst>
              <a:ext uri="{FF2B5EF4-FFF2-40B4-BE49-F238E27FC236}">
                <a16:creationId xmlns:a16="http://schemas.microsoft.com/office/drawing/2014/main" id="{67A9821E-4B11-ED23-052A-0CA7FA9C0865}"/>
              </a:ext>
            </a:extLst>
          </p:cNvPr>
          <p:cNvSpPr>
            <a:spLocks noGrp="1"/>
          </p:cNvSpPr>
          <p:nvPr>
            <p:ph sz="quarter" idx="10"/>
          </p:nvPr>
        </p:nvSpPr>
        <p:spPr>
          <a:xfrm>
            <a:off x="584200" y="1435100"/>
            <a:ext cx="2997200"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JSX?</a:t>
            </a:r>
          </a:p>
        </p:txBody>
      </p:sp>
      <p:sp>
        <p:nvSpPr>
          <p:cNvPr id="11" name="New shape">
            <a:extLst>
              <a:ext uri="{FF2B5EF4-FFF2-40B4-BE49-F238E27FC236}">
                <a16:creationId xmlns:a16="http://schemas.microsoft.com/office/drawing/2014/main" id="{AEFA14F4-5468-6B22-CF4F-F2FC4581E2D2}"/>
              </a:ext>
            </a:extLst>
          </p:cNvPr>
          <p:cNvSpPr/>
          <p:nvPr/>
        </p:nvSpPr>
        <p:spPr>
          <a:xfrm>
            <a:off x="586581" y="2361438"/>
            <a:ext cx="5509419" cy="1448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b="1" dirty="0">
                <a:solidFill>
                  <a:srgbClr val="000000"/>
                </a:solidFill>
                <a:highlight>
                  <a:srgbClr val="F0F788"/>
                </a:highlight>
              </a:rPr>
              <a:t>A combination of JavaScript and XML</a:t>
            </a:r>
          </a:p>
          <a:p>
            <a:pPr lvl="1" indent="-457200">
              <a:spcAft>
                <a:spcPct val="15000"/>
              </a:spcAft>
              <a:buAutoNum type="alphaUcPeriod"/>
            </a:pPr>
            <a:r>
              <a:rPr sz="2500" dirty="0">
                <a:solidFill>
                  <a:srgbClr val="000000"/>
                </a:solidFill>
              </a:rPr>
              <a:t>A new version of JavaScript</a:t>
            </a:r>
          </a:p>
          <a:p>
            <a:pPr lvl="1" indent="-457200">
              <a:spcAft>
                <a:spcPct val="15000"/>
              </a:spcAft>
              <a:buAutoNum type="alphaUcPeriod"/>
            </a:pPr>
            <a:r>
              <a:rPr sz="2500" dirty="0">
                <a:solidFill>
                  <a:srgbClr val="000000"/>
                </a:solidFill>
              </a:rPr>
              <a:t>The output of a React project</a:t>
            </a:r>
          </a:p>
        </p:txBody>
      </p:sp>
      <p:sp>
        <p:nvSpPr>
          <p:cNvPr id="12" name="Title">
            <a:extLst>
              <a:ext uri="{FF2B5EF4-FFF2-40B4-BE49-F238E27FC236}">
                <a16:creationId xmlns:a16="http://schemas.microsoft.com/office/drawing/2014/main" id="{174C6D5E-311B-E314-BFE6-3D1199FE7C77}"/>
              </a:ext>
            </a:extLst>
          </p:cNvPr>
          <p:cNvSpPr txBox="1">
            <a:spLocks/>
          </p:cNvSpPr>
          <p:nvPr/>
        </p:nvSpPr>
        <p:spPr>
          <a:xfrm>
            <a:off x="6096000" y="448235"/>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3" name="Subtitle">
            <a:extLst>
              <a:ext uri="{FF2B5EF4-FFF2-40B4-BE49-F238E27FC236}">
                <a16:creationId xmlns:a16="http://schemas.microsoft.com/office/drawing/2014/main" id="{F028DA87-F8F9-559B-CE48-3F310431BE61}"/>
              </a:ext>
            </a:extLst>
          </p:cNvPr>
          <p:cNvSpPr txBox="1">
            <a:spLocks/>
          </p:cNvSpPr>
          <p:nvPr/>
        </p:nvSpPr>
        <p:spPr>
          <a:xfrm>
            <a:off x="6091937" y="1426135"/>
            <a:ext cx="299720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Qué es JSX?</a:t>
            </a:r>
          </a:p>
        </p:txBody>
      </p:sp>
      <p:sp>
        <p:nvSpPr>
          <p:cNvPr id="14" name="New shape">
            <a:extLst>
              <a:ext uri="{FF2B5EF4-FFF2-40B4-BE49-F238E27FC236}">
                <a16:creationId xmlns:a16="http://schemas.microsoft.com/office/drawing/2014/main" id="{1F21900D-C411-018D-67B3-B8B745DD8E0B}"/>
              </a:ext>
            </a:extLst>
          </p:cNvPr>
          <p:cNvSpPr/>
          <p:nvPr/>
        </p:nvSpPr>
        <p:spPr>
          <a:xfrm>
            <a:off x="6094318" y="2352472"/>
            <a:ext cx="5509419" cy="1990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F0F788"/>
                </a:highlight>
              </a:rPr>
              <a:t>Una combinación de JavaScript y XML</a:t>
            </a:r>
          </a:p>
          <a:p>
            <a:pPr lvl="1" indent="-457200">
              <a:spcAft>
                <a:spcPct val="15000"/>
              </a:spcAft>
              <a:buAutoNum type="alphaUcPeriod"/>
            </a:pPr>
            <a:r>
              <a:rPr lang="es-MX" sz="2500" dirty="0">
                <a:solidFill>
                  <a:srgbClr val="000000"/>
                </a:solidFill>
              </a:rPr>
              <a:t>Una nueva versión de JavaScript</a:t>
            </a:r>
          </a:p>
          <a:p>
            <a:pPr lvl="1" indent="-457200">
              <a:spcAft>
                <a:spcPct val="15000"/>
              </a:spcAft>
              <a:buAutoNum type="alphaUcPeriod"/>
            </a:pPr>
            <a:r>
              <a:rPr lang="es-MX" sz="2500" dirty="0">
                <a:solidFill>
                  <a:srgbClr val="000000"/>
                </a:solidFill>
              </a:rPr>
              <a:t>El resultado de un proyecto </a:t>
            </a:r>
            <a:r>
              <a:rPr lang="es-MX" sz="2500" dirty="0" err="1">
                <a:solidFill>
                  <a:srgbClr val="000000"/>
                </a:solidFill>
              </a:rPr>
              <a:t>React</a:t>
            </a:r>
            <a:endParaRPr sz="2500" dirty="0">
              <a:solidFill>
                <a:srgbClr val="000000"/>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5505356" cy="548640"/>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200" y="1435100"/>
            <a:ext cx="5509419" cy="4699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Why would you use JSX to create a React application?</a:t>
            </a:r>
          </a:p>
        </p:txBody>
      </p:sp>
      <p:sp>
        <p:nvSpPr>
          <p:cNvPr id="4" name="New shape"/>
          <p:cNvSpPr/>
          <p:nvPr/>
        </p:nvSpPr>
        <p:spPr>
          <a:xfrm>
            <a:off x="584200"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JSX is the only supported method for creating React applications.</a:t>
            </a:r>
          </a:p>
          <a:p>
            <a:pPr lvl="1" indent="-457200">
              <a:spcAft>
                <a:spcPct val="15000"/>
              </a:spcAft>
              <a:buAutoNum type="alphaUcPeriod"/>
            </a:pPr>
            <a:r>
              <a:rPr sz="2500" dirty="0">
                <a:solidFill>
                  <a:srgbClr val="000000"/>
                </a:solidFill>
              </a:rPr>
              <a:t>JSX allows for good code management. It injects the necessary logic with your HTML.</a:t>
            </a:r>
          </a:p>
          <a:p>
            <a:pPr lvl="1" indent="-457200">
              <a:spcAft>
                <a:spcPct val="15000"/>
              </a:spcAft>
              <a:buAutoNum type="alphaUcPeriod"/>
            </a:pPr>
            <a:r>
              <a:rPr sz="2500" dirty="0">
                <a:solidFill>
                  <a:srgbClr val="000000"/>
                </a:solidFill>
              </a:rPr>
              <a:t>JSX is supported by all browsers.</a:t>
            </a:r>
          </a:p>
        </p:txBody>
      </p:sp>
      <p:sp>
        <p:nvSpPr>
          <p:cNvPr id="5" name="Title">
            <a:extLst>
              <a:ext uri="{FF2B5EF4-FFF2-40B4-BE49-F238E27FC236}">
                <a16:creationId xmlns:a16="http://schemas.microsoft.com/office/drawing/2014/main" id="{AD9A2B1A-67A9-076E-869C-A1F09489F831}"/>
              </a:ext>
            </a:extLst>
          </p:cNvPr>
          <p:cNvSpPr txBox="1">
            <a:spLocks/>
          </p:cNvSpPr>
          <p:nvPr/>
        </p:nvSpPr>
        <p:spPr>
          <a:xfrm>
            <a:off x="6324600" y="457200"/>
            <a:ext cx="5505356"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6" name="Subtitle">
            <a:extLst>
              <a:ext uri="{FF2B5EF4-FFF2-40B4-BE49-F238E27FC236}">
                <a16:creationId xmlns:a16="http://schemas.microsoft.com/office/drawing/2014/main" id="{B2B15426-2FE6-5D17-886D-E91F8F373A49}"/>
              </a:ext>
            </a:extLst>
          </p:cNvPr>
          <p:cNvSpPr txBox="1">
            <a:spLocks/>
          </p:cNvSpPr>
          <p:nvPr/>
        </p:nvSpPr>
        <p:spPr>
          <a:xfrm>
            <a:off x="63205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¿Por qué utilizar JSX para crear una aplicación </a:t>
            </a:r>
            <a:r>
              <a:rPr lang="es-MX" dirty="0" err="1"/>
              <a:t>React</a:t>
            </a:r>
            <a:r>
              <a:rPr lang="es-MX" dirty="0"/>
              <a:t>?</a:t>
            </a:r>
            <a:endParaRPr lang="en-US" dirty="0"/>
          </a:p>
        </p:txBody>
      </p:sp>
      <p:sp>
        <p:nvSpPr>
          <p:cNvPr id="7" name="New shape">
            <a:extLst>
              <a:ext uri="{FF2B5EF4-FFF2-40B4-BE49-F238E27FC236}">
                <a16:creationId xmlns:a16="http://schemas.microsoft.com/office/drawing/2014/main" id="{BD71EF82-F894-BE7C-6479-8FC93D755D58}"/>
              </a:ext>
            </a:extLst>
          </p:cNvPr>
          <p:cNvSpPr/>
          <p:nvPr/>
        </p:nvSpPr>
        <p:spPr>
          <a:xfrm>
            <a:off x="6320537"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JSX es el único método soportado para crear aplicaciones </a:t>
            </a:r>
            <a:r>
              <a:rPr lang="es-MX" sz="2500" dirty="0" err="1">
                <a:solidFill>
                  <a:srgbClr val="000000"/>
                </a:solidFill>
              </a:rPr>
              <a:t>React</a:t>
            </a:r>
            <a:r>
              <a:rPr lang="es-MX" sz="2500" dirty="0">
                <a:solidFill>
                  <a:srgbClr val="000000"/>
                </a:solidFill>
              </a:rPr>
              <a:t>.</a:t>
            </a:r>
          </a:p>
          <a:p>
            <a:pPr lvl="1" indent="-457200">
              <a:spcAft>
                <a:spcPct val="15000"/>
              </a:spcAft>
              <a:buAutoNum type="alphaUcPeriod"/>
            </a:pPr>
            <a:r>
              <a:rPr lang="es-MX" sz="2500" dirty="0">
                <a:solidFill>
                  <a:srgbClr val="000000"/>
                </a:solidFill>
              </a:rPr>
              <a:t>JSX permite una buena gestión del código. Inyecta la lógica necesaria con tu HTML.</a:t>
            </a:r>
          </a:p>
          <a:p>
            <a:pPr lvl="1" indent="-457200">
              <a:spcAft>
                <a:spcPct val="15000"/>
              </a:spcAft>
              <a:buAutoNum type="alphaUcPeriod"/>
            </a:pPr>
            <a:r>
              <a:rPr lang="es-MX" sz="2500" dirty="0">
                <a:solidFill>
                  <a:srgbClr val="000000"/>
                </a:solidFill>
              </a:rPr>
              <a:t>JSX es compatible con todos los navegadores.</a:t>
            </a:r>
            <a:endParaRPr lang="en-US" sz="2500" dirty="0">
              <a:solidFill>
                <a:srgbClr val="000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26ED05F-35ED-1161-57E6-E20710E0BCD7}"/>
              </a:ext>
            </a:extLst>
          </p:cNvPr>
          <p:cNvSpPr>
            <a:spLocks noGrp="1"/>
          </p:cNvSpPr>
          <p:nvPr>
            <p:ph type="title"/>
          </p:nvPr>
        </p:nvSpPr>
        <p:spPr>
          <a:xfrm>
            <a:off x="588263" y="457200"/>
            <a:ext cx="5505356" cy="548640"/>
          </a:xfrm>
        </p:spPr>
        <p:txBody>
          <a:bodyPr/>
          <a:lstStyle>
            <a:lvl1pPr>
              <a:defRPr>
                <a:solidFill>
                  <a:schemeClr val="tx1"/>
                </a:solidFill>
              </a:defRPr>
            </a:lvl1pPr>
          </a:lstStyle>
          <a:p>
            <a:r>
              <a:rPr lang="en-US" dirty="0"/>
              <a:t>Question 2</a:t>
            </a:r>
          </a:p>
        </p:txBody>
      </p:sp>
      <p:sp>
        <p:nvSpPr>
          <p:cNvPr id="10" name="Subtitle">
            <a:extLst>
              <a:ext uri="{FF2B5EF4-FFF2-40B4-BE49-F238E27FC236}">
                <a16:creationId xmlns:a16="http://schemas.microsoft.com/office/drawing/2014/main" id="{70DE4F82-A744-84D5-BD4F-DD296FBEF547}"/>
              </a:ext>
            </a:extLst>
          </p:cNvPr>
          <p:cNvSpPr>
            <a:spLocks noGrp="1"/>
          </p:cNvSpPr>
          <p:nvPr>
            <p:ph sz="quarter" idx="10"/>
          </p:nvPr>
        </p:nvSpPr>
        <p:spPr>
          <a:xfrm>
            <a:off x="584200" y="1435100"/>
            <a:ext cx="5509419" cy="4699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Why would you use JSX to create a React application?</a:t>
            </a:r>
          </a:p>
        </p:txBody>
      </p:sp>
      <p:sp>
        <p:nvSpPr>
          <p:cNvPr id="11" name="New shape">
            <a:extLst>
              <a:ext uri="{FF2B5EF4-FFF2-40B4-BE49-F238E27FC236}">
                <a16:creationId xmlns:a16="http://schemas.microsoft.com/office/drawing/2014/main" id="{A4B5B69B-7036-7718-774B-212BEB0955AC}"/>
              </a:ext>
            </a:extLst>
          </p:cNvPr>
          <p:cNvSpPr/>
          <p:nvPr/>
        </p:nvSpPr>
        <p:spPr>
          <a:xfrm>
            <a:off x="584200"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JSX is the only supported method for creating React applications.</a:t>
            </a:r>
          </a:p>
          <a:p>
            <a:pPr lvl="1" indent="-457200">
              <a:spcAft>
                <a:spcPct val="15000"/>
              </a:spcAft>
              <a:buAutoNum type="alphaUcPeriod"/>
            </a:pPr>
            <a:r>
              <a:rPr lang="en-US" sz="2500" b="1" dirty="0">
                <a:solidFill>
                  <a:srgbClr val="000000"/>
                </a:solidFill>
                <a:highlight>
                  <a:srgbClr val="F0F788"/>
                </a:highlight>
              </a:rPr>
              <a:t>JSX allows for good code management. It injects the necessary logic with your HTML.</a:t>
            </a:r>
          </a:p>
          <a:p>
            <a:pPr lvl="1" indent="-457200">
              <a:spcAft>
                <a:spcPct val="15000"/>
              </a:spcAft>
              <a:buAutoNum type="alphaUcPeriod"/>
            </a:pPr>
            <a:r>
              <a:rPr sz="2500" dirty="0">
                <a:solidFill>
                  <a:srgbClr val="000000"/>
                </a:solidFill>
              </a:rPr>
              <a:t>JSX is supported by all browsers.</a:t>
            </a:r>
          </a:p>
        </p:txBody>
      </p:sp>
      <p:sp>
        <p:nvSpPr>
          <p:cNvPr id="12" name="Title">
            <a:extLst>
              <a:ext uri="{FF2B5EF4-FFF2-40B4-BE49-F238E27FC236}">
                <a16:creationId xmlns:a16="http://schemas.microsoft.com/office/drawing/2014/main" id="{6AA132D7-C881-51F1-73BE-BD44895F29B5}"/>
              </a:ext>
            </a:extLst>
          </p:cNvPr>
          <p:cNvSpPr txBox="1">
            <a:spLocks/>
          </p:cNvSpPr>
          <p:nvPr/>
        </p:nvSpPr>
        <p:spPr>
          <a:xfrm>
            <a:off x="6324600" y="457200"/>
            <a:ext cx="5505356"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3" name="Subtitle">
            <a:extLst>
              <a:ext uri="{FF2B5EF4-FFF2-40B4-BE49-F238E27FC236}">
                <a16:creationId xmlns:a16="http://schemas.microsoft.com/office/drawing/2014/main" id="{E6098A21-12AE-3E7E-4EF7-A38A7AFF1C48}"/>
              </a:ext>
            </a:extLst>
          </p:cNvPr>
          <p:cNvSpPr txBox="1">
            <a:spLocks/>
          </p:cNvSpPr>
          <p:nvPr/>
        </p:nvSpPr>
        <p:spPr>
          <a:xfrm>
            <a:off x="63205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¿Por qué utilizar JSX para crear una aplicación </a:t>
            </a:r>
            <a:r>
              <a:rPr lang="es-MX" dirty="0" err="1"/>
              <a:t>React</a:t>
            </a:r>
            <a:r>
              <a:rPr lang="es-MX" dirty="0"/>
              <a:t>?</a:t>
            </a:r>
            <a:endParaRPr lang="en-US" dirty="0"/>
          </a:p>
        </p:txBody>
      </p:sp>
      <p:sp>
        <p:nvSpPr>
          <p:cNvPr id="14" name="New shape">
            <a:extLst>
              <a:ext uri="{FF2B5EF4-FFF2-40B4-BE49-F238E27FC236}">
                <a16:creationId xmlns:a16="http://schemas.microsoft.com/office/drawing/2014/main" id="{203E6185-ACAB-ACA9-A976-E2A4E85214CB}"/>
              </a:ext>
            </a:extLst>
          </p:cNvPr>
          <p:cNvSpPr/>
          <p:nvPr/>
        </p:nvSpPr>
        <p:spPr>
          <a:xfrm>
            <a:off x="6320537" y="27432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JSX es el único método soportado para crear aplicaciones </a:t>
            </a:r>
            <a:r>
              <a:rPr lang="es-MX" sz="2500" dirty="0" err="1">
                <a:solidFill>
                  <a:srgbClr val="000000"/>
                </a:solidFill>
              </a:rPr>
              <a:t>React</a:t>
            </a:r>
            <a:r>
              <a:rPr lang="es-MX" sz="2500" dirty="0">
                <a:solidFill>
                  <a:srgbClr val="000000"/>
                </a:solidFill>
              </a:rPr>
              <a:t>.</a:t>
            </a:r>
          </a:p>
          <a:p>
            <a:pPr lvl="1" indent="-457200">
              <a:spcAft>
                <a:spcPct val="15000"/>
              </a:spcAft>
              <a:buAutoNum type="alphaUcPeriod"/>
            </a:pPr>
            <a:r>
              <a:rPr lang="es-MX" sz="2500" b="1" dirty="0">
                <a:solidFill>
                  <a:srgbClr val="000000"/>
                </a:solidFill>
                <a:highlight>
                  <a:srgbClr val="F0F788"/>
                </a:highlight>
              </a:rPr>
              <a:t>JSX permite una buena gestión del código. Inyecta la lógica necesaria con tu HTML.</a:t>
            </a:r>
          </a:p>
          <a:p>
            <a:pPr lvl="1" indent="-457200">
              <a:spcAft>
                <a:spcPct val="15000"/>
              </a:spcAft>
              <a:buAutoNum type="alphaUcPeriod"/>
            </a:pPr>
            <a:r>
              <a:rPr lang="es-MX" sz="2500" dirty="0">
                <a:solidFill>
                  <a:srgbClr val="000000"/>
                </a:solidFill>
              </a:rPr>
              <a:t>JSX es compatible con todos los navegadores.</a:t>
            </a:r>
            <a:endParaRPr lang="en-US" sz="2500" dirty="0">
              <a:solidFill>
                <a:srgbClr val="00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2459737"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5509419"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the purpose of a bundler in web development?</a:t>
            </a:r>
          </a:p>
        </p:txBody>
      </p:sp>
      <p:sp>
        <p:nvSpPr>
          <p:cNvPr id="4" name="New shape"/>
          <p:cNvSpPr/>
          <p:nvPr/>
        </p:nvSpPr>
        <p:spPr>
          <a:xfrm>
            <a:off x="584200"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To generate JSX</a:t>
            </a:r>
          </a:p>
          <a:p>
            <a:pPr lvl="1" indent="-457200">
              <a:spcAft>
                <a:spcPct val="15000"/>
              </a:spcAft>
              <a:buAutoNum type="alphaUcPeriod"/>
            </a:pPr>
            <a:r>
              <a:rPr lang="en-US" sz="2500" dirty="0">
                <a:solidFill>
                  <a:srgbClr val="000000"/>
                </a:solidFill>
              </a:rPr>
              <a:t>To convert JSX and other resources into JavaScript</a:t>
            </a:r>
          </a:p>
          <a:p>
            <a:pPr lvl="1" indent="-457200">
              <a:spcAft>
                <a:spcPct val="15000"/>
              </a:spcAft>
              <a:buAutoNum type="alphaUcPeriod"/>
            </a:pPr>
            <a:r>
              <a:rPr sz="2500" dirty="0">
                <a:solidFill>
                  <a:srgbClr val="000000"/>
                </a:solidFill>
              </a:rPr>
              <a:t>To bootstrap an application</a:t>
            </a:r>
          </a:p>
        </p:txBody>
      </p:sp>
      <p:sp>
        <p:nvSpPr>
          <p:cNvPr id="5" name="Title">
            <a:extLst>
              <a:ext uri="{FF2B5EF4-FFF2-40B4-BE49-F238E27FC236}">
                <a16:creationId xmlns:a16="http://schemas.microsoft.com/office/drawing/2014/main" id="{035117BF-FF50-5DBA-FC51-468F37523F22}"/>
              </a:ext>
            </a:extLst>
          </p:cNvPr>
          <p:cNvSpPr txBox="1">
            <a:spLocks/>
          </p:cNvSpPr>
          <p:nvPr/>
        </p:nvSpPr>
        <p:spPr>
          <a:xfrm>
            <a:off x="6629400" y="457200"/>
            <a:ext cx="2459737"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6" name="Subtitle">
            <a:extLst>
              <a:ext uri="{FF2B5EF4-FFF2-40B4-BE49-F238E27FC236}">
                <a16:creationId xmlns:a16="http://schemas.microsoft.com/office/drawing/2014/main" id="{7B894FA0-55A3-E650-EA2F-84581B613A91}"/>
              </a:ext>
            </a:extLst>
          </p:cNvPr>
          <p:cNvSpPr txBox="1">
            <a:spLocks/>
          </p:cNvSpPr>
          <p:nvPr/>
        </p:nvSpPr>
        <p:spPr>
          <a:xfrm>
            <a:off x="66253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qué sirve un </a:t>
            </a:r>
            <a:r>
              <a:rPr lang="es-MX" dirty="0" err="1"/>
              <a:t>bundler</a:t>
            </a:r>
            <a:r>
              <a:rPr lang="es-MX" dirty="0"/>
              <a:t> en el desarrollo web?</a:t>
            </a:r>
            <a:endParaRPr lang="en-US" dirty="0"/>
          </a:p>
        </p:txBody>
      </p:sp>
      <p:sp>
        <p:nvSpPr>
          <p:cNvPr id="7" name="New shape">
            <a:extLst>
              <a:ext uri="{FF2B5EF4-FFF2-40B4-BE49-F238E27FC236}">
                <a16:creationId xmlns:a16="http://schemas.microsoft.com/office/drawing/2014/main" id="{CE49AEC5-664B-247E-A7D6-6EBC4B3843CD}"/>
              </a:ext>
            </a:extLst>
          </p:cNvPr>
          <p:cNvSpPr/>
          <p:nvPr/>
        </p:nvSpPr>
        <p:spPr>
          <a:xfrm>
            <a:off x="6625337"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Para generar JSX</a:t>
            </a:r>
          </a:p>
          <a:p>
            <a:pPr lvl="1" indent="-457200">
              <a:spcAft>
                <a:spcPct val="15000"/>
              </a:spcAft>
              <a:buAutoNum type="alphaUcPeriod"/>
            </a:pPr>
            <a:r>
              <a:rPr lang="es-MX" sz="2500" dirty="0">
                <a:solidFill>
                  <a:srgbClr val="000000"/>
                </a:solidFill>
              </a:rPr>
              <a:t>Convertir JSX y otros recursos en JavaScript</a:t>
            </a:r>
          </a:p>
          <a:p>
            <a:pPr lvl="1" indent="-457200">
              <a:spcAft>
                <a:spcPct val="15000"/>
              </a:spcAft>
              <a:buAutoNum type="alphaUcPeriod"/>
            </a:pPr>
            <a:r>
              <a:rPr lang="es-MX" sz="2500" dirty="0">
                <a:solidFill>
                  <a:srgbClr val="000000"/>
                </a:solidFill>
              </a:rPr>
              <a:t>Para arrancar una aplicación</a:t>
            </a:r>
            <a:endParaRPr sz="2500" dirty="0">
              <a:solidFill>
                <a:srgbClr val="0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Knowledge of </a:t>
            </a:r>
            <a:r>
              <a:rPr b="1" dirty="0"/>
              <a:t>HTML</a:t>
            </a:r>
            <a:r>
              <a:rPr dirty="0"/>
              <a:t>, </a:t>
            </a:r>
            <a:r>
              <a:rPr b="1" dirty="0"/>
              <a:t>CSS</a:t>
            </a:r>
            <a:r>
              <a:rPr dirty="0"/>
              <a:t>, </a:t>
            </a:r>
            <a:r>
              <a:rPr b="1" dirty="0"/>
              <a:t>JavaScript</a:t>
            </a:r>
            <a:r>
              <a:rPr dirty="0"/>
              <a:t>, and </a:t>
            </a:r>
            <a:r>
              <a:rPr b="1" dirty="0"/>
              <a:t>Git</a:t>
            </a:r>
          </a:p>
          <a:p>
            <a:pPr lvl="1"/>
            <a:r>
              <a:rPr dirty="0"/>
              <a:t>Knowledge of package management with </a:t>
            </a:r>
            <a:r>
              <a:rPr b="1" dirty="0"/>
              <a:t>Node.js </a:t>
            </a:r>
            <a:r>
              <a:rPr dirty="0"/>
              <a:t>and </a:t>
            </a:r>
            <a:r>
              <a:rPr b="1" dirty="0"/>
              <a:t>npm</a:t>
            </a:r>
          </a:p>
          <a:p>
            <a:pPr lvl="1"/>
            <a:r>
              <a:rPr lang="en-US" b="1" dirty="0"/>
              <a:t>Node.js </a:t>
            </a:r>
            <a:r>
              <a:rPr lang="en-US" dirty="0"/>
              <a:t>and </a:t>
            </a:r>
            <a:r>
              <a:rPr lang="en-US" b="1" dirty="0"/>
              <a:t>npm </a:t>
            </a:r>
            <a:r>
              <a:rPr lang="en-US" dirty="0"/>
              <a:t>locally installed</a:t>
            </a:r>
          </a:p>
          <a:p>
            <a:pPr lvl="1"/>
            <a:r>
              <a:rPr dirty="0"/>
              <a:t>A code editor, such as </a:t>
            </a:r>
            <a:r>
              <a:rPr b="1" dirty="0">
                <a:hlinkClick r:id="rId3"/>
              </a:rPr>
              <a:t>Visual Studio Code</a:t>
            </a:r>
            <a:endParaRPr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5216" y="4191000"/>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253288"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Conocimientos</a:t>
            </a:r>
            <a:r>
              <a:rPr lang="en-US" dirty="0"/>
              <a:t> </a:t>
            </a:r>
            <a:r>
              <a:rPr lang="en-US" dirty="0" err="1"/>
              <a:t>en</a:t>
            </a:r>
            <a:r>
              <a:rPr lang="en-US" dirty="0"/>
              <a:t> </a:t>
            </a:r>
            <a:r>
              <a:rPr lang="en-US" b="1" dirty="0"/>
              <a:t>HTML</a:t>
            </a:r>
            <a:r>
              <a:rPr lang="en-US" dirty="0"/>
              <a:t>, </a:t>
            </a:r>
            <a:r>
              <a:rPr lang="en-US" b="1" dirty="0"/>
              <a:t>CSS</a:t>
            </a:r>
            <a:r>
              <a:rPr lang="en-US" dirty="0"/>
              <a:t>, </a:t>
            </a:r>
            <a:r>
              <a:rPr lang="en-US" b="1" dirty="0"/>
              <a:t>JavaScript</a:t>
            </a:r>
            <a:r>
              <a:rPr lang="en-US" dirty="0"/>
              <a:t> y </a:t>
            </a:r>
            <a:r>
              <a:rPr lang="en-US" b="1" dirty="0"/>
              <a:t>Git</a:t>
            </a:r>
          </a:p>
          <a:p>
            <a:pPr lvl="1"/>
            <a:r>
              <a:rPr lang="en-US" dirty="0" err="1"/>
              <a:t>Conocimientos</a:t>
            </a:r>
            <a:r>
              <a:rPr lang="en-US" dirty="0"/>
              <a:t> de </a:t>
            </a:r>
            <a:r>
              <a:rPr lang="en-US" dirty="0" err="1"/>
              <a:t>gestión</a:t>
            </a:r>
            <a:r>
              <a:rPr lang="en-US" dirty="0"/>
              <a:t> de </a:t>
            </a:r>
            <a:r>
              <a:rPr lang="en-US" dirty="0" err="1"/>
              <a:t>paquetes</a:t>
            </a:r>
            <a:r>
              <a:rPr lang="en-US" dirty="0"/>
              <a:t> con </a:t>
            </a:r>
            <a:r>
              <a:rPr lang="en-US" b="1" dirty="0"/>
              <a:t>Node.js </a:t>
            </a:r>
            <a:r>
              <a:rPr lang="en-US" dirty="0"/>
              <a:t>y </a:t>
            </a:r>
            <a:r>
              <a:rPr lang="en-US" b="1" dirty="0" err="1"/>
              <a:t>npm</a:t>
            </a:r>
            <a:endParaRPr lang="en-US" b="1" dirty="0"/>
          </a:p>
          <a:p>
            <a:pPr lvl="1"/>
            <a:r>
              <a:rPr lang="en-US" b="1" dirty="0"/>
              <a:t>Node.js </a:t>
            </a:r>
            <a:r>
              <a:rPr lang="en-US" dirty="0"/>
              <a:t>y </a:t>
            </a:r>
            <a:r>
              <a:rPr lang="en-US" b="1" dirty="0" err="1"/>
              <a:t>npm</a:t>
            </a:r>
            <a:r>
              <a:rPr lang="en-US" b="1" dirty="0"/>
              <a:t> </a:t>
            </a:r>
            <a:r>
              <a:rPr lang="en-US" dirty="0" err="1"/>
              <a:t>deben</a:t>
            </a:r>
            <a:r>
              <a:rPr lang="en-US" dirty="0"/>
              <a:t> de </a:t>
            </a:r>
            <a:r>
              <a:rPr lang="en-US" dirty="0" err="1"/>
              <a:t>estar</a:t>
            </a:r>
            <a:r>
              <a:rPr lang="en-US" dirty="0"/>
              <a:t> </a:t>
            </a:r>
            <a:r>
              <a:rPr lang="en-US" dirty="0" err="1"/>
              <a:t>instalados</a:t>
            </a:r>
            <a:r>
              <a:rPr lang="en-US" dirty="0"/>
              <a:t> </a:t>
            </a:r>
            <a:r>
              <a:rPr lang="en-US" dirty="0" err="1"/>
              <a:t>localmente</a:t>
            </a:r>
            <a:endParaRPr lang="en-US" dirty="0"/>
          </a:p>
          <a:p>
            <a:pPr lvl="1"/>
            <a:r>
              <a:rPr lang="en-US" dirty="0"/>
              <a:t>Un editor de </a:t>
            </a:r>
            <a:r>
              <a:rPr lang="en-US" dirty="0" err="1"/>
              <a:t>código</a:t>
            </a:r>
            <a:r>
              <a:rPr lang="en-US" dirty="0"/>
              <a:t>, </a:t>
            </a:r>
            <a:r>
              <a:rPr lang="en-US" dirty="0" err="1"/>
              <a:t>como</a:t>
            </a:r>
            <a:r>
              <a:rPr lang="en-US" dirty="0"/>
              <a:t> </a:t>
            </a:r>
            <a:r>
              <a:rPr lang="en-US" dirty="0" err="1"/>
              <a:t>por</a:t>
            </a:r>
            <a:r>
              <a:rPr lang="en-US" dirty="0"/>
              <a:t> </a:t>
            </a:r>
            <a:r>
              <a:rPr lang="en-US" dirty="0" err="1"/>
              <a:t>ejemplo</a:t>
            </a:r>
            <a:r>
              <a:rPr lang="en-US" dirty="0"/>
              <a:t>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5EB63E25-22B4-00EF-AE6A-589B4B053F49}"/>
              </a:ext>
            </a:extLst>
          </p:cNvPr>
          <p:cNvSpPr>
            <a:spLocks noGrp="1"/>
          </p:cNvSpPr>
          <p:nvPr>
            <p:ph type="title"/>
          </p:nvPr>
        </p:nvSpPr>
        <p:spPr>
          <a:xfrm>
            <a:off x="588263" y="457200"/>
            <a:ext cx="2459737" cy="548640"/>
          </a:xfrm>
        </p:spPr>
        <p:txBody>
          <a:bodyPr/>
          <a:lstStyle>
            <a:lvl1pPr>
              <a:defRPr>
                <a:solidFill>
                  <a:schemeClr val="tx1"/>
                </a:solidFill>
              </a:defRPr>
            </a:lvl1pPr>
          </a:lstStyle>
          <a:p>
            <a:r>
              <a:rPr lang="en-US" dirty="0"/>
              <a:t>Question 3</a:t>
            </a:r>
          </a:p>
        </p:txBody>
      </p:sp>
      <p:sp>
        <p:nvSpPr>
          <p:cNvPr id="10" name="Subtitle">
            <a:extLst>
              <a:ext uri="{FF2B5EF4-FFF2-40B4-BE49-F238E27FC236}">
                <a16:creationId xmlns:a16="http://schemas.microsoft.com/office/drawing/2014/main" id="{120F23B0-2B38-07A6-25B2-DF67E717A0D2}"/>
              </a:ext>
            </a:extLst>
          </p:cNvPr>
          <p:cNvSpPr>
            <a:spLocks noGrp="1"/>
          </p:cNvSpPr>
          <p:nvPr>
            <p:ph sz="quarter" idx="10"/>
          </p:nvPr>
        </p:nvSpPr>
        <p:spPr>
          <a:xfrm>
            <a:off x="584200" y="1435100"/>
            <a:ext cx="5509419" cy="5486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is the purpose of a bundler in web development?</a:t>
            </a:r>
          </a:p>
        </p:txBody>
      </p:sp>
      <p:sp>
        <p:nvSpPr>
          <p:cNvPr id="11" name="New shape">
            <a:extLst>
              <a:ext uri="{FF2B5EF4-FFF2-40B4-BE49-F238E27FC236}">
                <a16:creationId xmlns:a16="http://schemas.microsoft.com/office/drawing/2014/main" id="{4E1D1493-B717-CA15-9CF3-923BDF6C69AF}"/>
              </a:ext>
            </a:extLst>
          </p:cNvPr>
          <p:cNvSpPr/>
          <p:nvPr/>
        </p:nvSpPr>
        <p:spPr>
          <a:xfrm>
            <a:off x="584200"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To generate JSX</a:t>
            </a:r>
          </a:p>
          <a:p>
            <a:pPr lvl="1" indent="-457200">
              <a:spcAft>
                <a:spcPct val="15000"/>
              </a:spcAft>
              <a:buAutoNum type="alphaUcPeriod"/>
            </a:pPr>
            <a:r>
              <a:rPr lang="en-US" sz="2500" b="1" dirty="0">
                <a:solidFill>
                  <a:srgbClr val="000000"/>
                </a:solidFill>
                <a:highlight>
                  <a:srgbClr val="F0F788"/>
                </a:highlight>
              </a:rPr>
              <a:t>To convert JSX and other resources into JavaScript</a:t>
            </a:r>
          </a:p>
          <a:p>
            <a:pPr lvl="1" indent="-457200">
              <a:spcAft>
                <a:spcPct val="15000"/>
              </a:spcAft>
              <a:buAutoNum type="alphaUcPeriod"/>
            </a:pPr>
            <a:r>
              <a:rPr sz="2500" dirty="0">
                <a:solidFill>
                  <a:srgbClr val="000000"/>
                </a:solidFill>
              </a:rPr>
              <a:t>To bootstrap an application</a:t>
            </a:r>
          </a:p>
        </p:txBody>
      </p:sp>
      <p:sp>
        <p:nvSpPr>
          <p:cNvPr id="12" name="Title">
            <a:extLst>
              <a:ext uri="{FF2B5EF4-FFF2-40B4-BE49-F238E27FC236}">
                <a16:creationId xmlns:a16="http://schemas.microsoft.com/office/drawing/2014/main" id="{F7D4AE89-BDC9-4E10-3F95-EAB08FA00C43}"/>
              </a:ext>
            </a:extLst>
          </p:cNvPr>
          <p:cNvSpPr txBox="1">
            <a:spLocks/>
          </p:cNvSpPr>
          <p:nvPr/>
        </p:nvSpPr>
        <p:spPr>
          <a:xfrm>
            <a:off x="6629400" y="457200"/>
            <a:ext cx="2459737"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3" name="Subtitle">
            <a:extLst>
              <a:ext uri="{FF2B5EF4-FFF2-40B4-BE49-F238E27FC236}">
                <a16:creationId xmlns:a16="http://schemas.microsoft.com/office/drawing/2014/main" id="{64279D6F-B087-7572-BB66-2E3072188365}"/>
              </a:ext>
            </a:extLst>
          </p:cNvPr>
          <p:cNvSpPr txBox="1">
            <a:spLocks/>
          </p:cNvSpPr>
          <p:nvPr/>
        </p:nvSpPr>
        <p:spPr>
          <a:xfrm>
            <a:off x="6625337" y="1435100"/>
            <a:ext cx="5509419"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qué sirve un </a:t>
            </a:r>
            <a:r>
              <a:rPr lang="es-MX" dirty="0" err="1"/>
              <a:t>bundler</a:t>
            </a:r>
            <a:r>
              <a:rPr lang="es-MX" dirty="0"/>
              <a:t> en el desarrollo web?</a:t>
            </a:r>
            <a:endParaRPr lang="en-US" dirty="0"/>
          </a:p>
        </p:txBody>
      </p:sp>
      <p:sp>
        <p:nvSpPr>
          <p:cNvPr id="14" name="New shape">
            <a:extLst>
              <a:ext uri="{FF2B5EF4-FFF2-40B4-BE49-F238E27FC236}">
                <a16:creationId xmlns:a16="http://schemas.microsoft.com/office/drawing/2014/main" id="{F69D27A0-CD88-69E8-5A04-1326CF656E8D}"/>
              </a:ext>
            </a:extLst>
          </p:cNvPr>
          <p:cNvSpPr/>
          <p:nvPr/>
        </p:nvSpPr>
        <p:spPr>
          <a:xfrm>
            <a:off x="6625337" y="2667000"/>
            <a:ext cx="5509419"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Para generar JSX</a:t>
            </a:r>
          </a:p>
          <a:p>
            <a:pPr lvl="1" indent="-457200">
              <a:spcAft>
                <a:spcPct val="15000"/>
              </a:spcAft>
              <a:buAutoNum type="alphaUcPeriod"/>
            </a:pPr>
            <a:r>
              <a:rPr lang="es-MX" sz="2500" b="1" dirty="0">
                <a:solidFill>
                  <a:srgbClr val="000000"/>
                </a:solidFill>
                <a:highlight>
                  <a:srgbClr val="F0F788"/>
                </a:highlight>
              </a:rPr>
              <a:t>Convertir JSX y otros recursos en JavaScript</a:t>
            </a:r>
          </a:p>
          <a:p>
            <a:pPr lvl="1" indent="-457200">
              <a:spcAft>
                <a:spcPct val="15000"/>
              </a:spcAft>
              <a:buAutoNum type="alphaUcPeriod"/>
            </a:pPr>
            <a:r>
              <a:rPr lang="es-MX" sz="2500" dirty="0">
                <a:solidFill>
                  <a:srgbClr val="000000"/>
                </a:solidFill>
              </a:rPr>
              <a:t>Para arrancar una aplicación</a:t>
            </a:r>
            <a:endParaRPr sz="2500"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React is the most popular front-end JavaScript framework.</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the core concepts of React.</a:t>
            </a:r>
          </a:p>
          <a:p>
            <a:pPr marL="635000" indent="-365760">
              <a:spcBef>
                <a:spcPct val="20000"/>
              </a:spcBef>
              <a:spcAft>
                <a:spcPct val="20000"/>
              </a:spcAft>
              <a:buChar char="•"/>
            </a:pPr>
            <a:r>
              <a:rPr sz="1800">
                <a:solidFill>
                  <a:srgbClr val="000000"/>
                </a:solidFill>
              </a:rPr>
              <a:t>Create a React application.</a:t>
            </a:r>
          </a:p>
          <a:p>
            <a:pPr marL="635000" indent="-365760">
              <a:spcBef>
                <a:spcPct val="20000"/>
              </a:spcBef>
              <a:spcAft>
                <a:spcPct val="20000"/>
              </a:spcAft>
              <a:buChar char="•"/>
            </a:pPr>
            <a:r>
              <a:rPr sz="1800">
                <a:solidFill>
                  <a:srgbClr val="000000"/>
                </a:solidFill>
              </a:rPr>
              <a:t>Create a component.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4200" y="3612516"/>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0137" y="4590416"/>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err="1"/>
              <a:t>React</a:t>
            </a:r>
            <a:r>
              <a:rPr lang="es-MX" dirty="0"/>
              <a:t> es el </a:t>
            </a:r>
            <a:r>
              <a:rPr lang="es-MX" dirty="0" err="1"/>
              <a:t>framework</a:t>
            </a:r>
            <a:r>
              <a:rPr lang="es-MX" dirty="0"/>
              <a:t> JavaScript de </a:t>
            </a:r>
            <a:r>
              <a:rPr lang="es-MX" dirty="0" err="1"/>
              <a:t>front-end</a:t>
            </a:r>
            <a:r>
              <a:rPr lang="es-MX" dirty="0"/>
              <a:t> más popular.</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261409"/>
            <a:ext cx="10972800"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sz="1800" dirty="0">
                <a:solidFill>
                  <a:srgbClr val="000000"/>
                </a:solidFill>
              </a:rPr>
              <a:t>Comprender los conceptos básicos de </a:t>
            </a:r>
            <a:r>
              <a:rPr lang="es-MX" sz="1800" dirty="0" err="1">
                <a:solidFill>
                  <a:srgbClr val="000000"/>
                </a:solidFill>
              </a:rPr>
              <a:t>React</a:t>
            </a:r>
            <a:r>
              <a:rPr lang="es-MX" sz="1800" dirty="0">
                <a:solidFill>
                  <a:srgbClr val="000000"/>
                </a:solidFill>
              </a:rPr>
              <a:t>.</a:t>
            </a:r>
          </a:p>
          <a:p>
            <a:pPr marL="635000" indent="-365760">
              <a:spcBef>
                <a:spcPct val="20000"/>
              </a:spcBef>
              <a:spcAft>
                <a:spcPct val="20000"/>
              </a:spcAft>
              <a:buChar char="•"/>
            </a:pPr>
            <a:r>
              <a:rPr lang="es-MX" sz="1800" dirty="0">
                <a:solidFill>
                  <a:srgbClr val="000000"/>
                </a:solidFill>
              </a:rPr>
              <a:t>Crear una aplicación </a:t>
            </a:r>
            <a:r>
              <a:rPr lang="es-MX" sz="1800" dirty="0" err="1">
                <a:solidFill>
                  <a:srgbClr val="000000"/>
                </a:solidFill>
              </a:rPr>
              <a:t>React</a:t>
            </a:r>
            <a:r>
              <a:rPr lang="es-MX" sz="1800" dirty="0">
                <a:solidFill>
                  <a:srgbClr val="000000"/>
                </a:solidFill>
              </a:rPr>
              <a:t>.</a:t>
            </a:r>
          </a:p>
          <a:p>
            <a:pPr marL="635000" indent="-365760">
              <a:spcBef>
                <a:spcPct val="20000"/>
              </a:spcBef>
              <a:spcAft>
                <a:spcPct val="20000"/>
              </a:spcAft>
              <a:buChar char="•"/>
            </a:pPr>
            <a:r>
              <a:rPr lang="es-MX" sz="1800" dirty="0">
                <a:solidFill>
                  <a:srgbClr val="000000"/>
                </a:solidFill>
              </a:rPr>
              <a:t>Crear un componente.</a:t>
            </a:r>
            <a:endParaRPr lang="en-US" sz="1800" dirty="0">
              <a:solidFill>
                <a:srgbClr val="0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u="sng" dirty="0">
                <a:solidFill>
                  <a:srgbClr val="24292F"/>
                </a:solidFill>
                <a:effectLst/>
                <a:hlinkClick r:id="rId4"/>
              </a:rPr>
              <a:t>Intro to React Learning Path</a:t>
            </a:r>
            <a:endParaRPr lang="en-US" sz="2400" b="0" i="0" u="sng" dirty="0">
              <a:solidFill>
                <a:srgbClr val="24292F"/>
              </a:solidFill>
              <a:effectLst/>
            </a:endParaRPr>
          </a:p>
          <a:p>
            <a:pPr algn="l">
              <a:buFont typeface="Arial" panose="020B0604020202020204" pitchFamily="34" charset="0"/>
              <a:buChar char="•"/>
            </a:pPr>
            <a:r>
              <a:rPr lang="en-US" sz="2400" b="0" i="0" u="sng" dirty="0">
                <a:solidFill>
                  <a:srgbClr val="24292F"/>
                </a:solidFill>
                <a:effectLst/>
                <a:hlinkClick r:id="rId5"/>
              </a:rPr>
              <a:t>Explore Azure Static Web Apps</a:t>
            </a:r>
            <a:endParaRPr lang="en-US" sz="2400" b="0" i="0" dirty="0">
              <a:solidFill>
                <a:srgbClr val="24292F"/>
              </a:solidFill>
              <a:effectLst/>
            </a:endParaRPr>
          </a:p>
          <a:p>
            <a:pPr algn="l">
              <a:buFont typeface="Arial" panose="020B0604020202020204" pitchFamily="34" charset="0"/>
              <a:buChar char="•"/>
            </a:pPr>
            <a:r>
              <a:rPr lang="en-US" sz="2400" b="0" i="0" u="none" strike="noStrike" dirty="0">
                <a:solidFill>
                  <a:srgbClr val="24292F"/>
                </a:solidFill>
                <a:effectLst/>
                <a:hlinkClick r:id="rId6" tooltip="https://docs.microsoft.com/learn/paths/build-javascript-applications-nodejs/?WT.mc_id=academic-56602-chrhar"/>
              </a:rPr>
              <a:t>Build JavaScript applications with Node.js</a:t>
            </a: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u="sng" dirty="0">
                <a:solidFill>
                  <a:srgbClr val="24292F"/>
                </a:solidFill>
                <a:effectLst/>
                <a:hlinkClick r:id="rId4"/>
              </a:rPr>
              <a:t>Intro to React Learning Path</a:t>
            </a:r>
            <a:endParaRPr lang="en-US" sz="2400" b="0" i="0" u="sng" dirty="0">
              <a:solidFill>
                <a:srgbClr val="24292F"/>
              </a:solidFill>
              <a:effectLst/>
            </a:endParaRPr>
          </a:p>
          <a:p>
            <a:pPr algn="l">
              <a:buFont typeface="Arial" panose="020B0604020202020204" pitchFamily="34" charset="0"/>
              <a:buChar char="•"/>
            </a:pPr>
            <a:r>
              <a:rPr lang="en-US" sz="2400" b="0" i="0" u="sng" dirty="0">
                <a:solidFill>
                  <a:srgbClr val="24292F"/>
                </a:solidFill>
                <a:effectLst/>
                <a:hlinkClick r:id="rId5"/>
              </a:rPr>
              <a:t>Explore Azure Static Web Apps</a:t>
            </a:r>
            <a:endParaRPr lang="en-US" sz="2400" b="0" i="0" dirty="0">
              <a:solidFill>
                <a:srgbClr val="24292F"/>
              </a:solidFill>
              <a:effectLst/>
            </a:endParaRPr>
          </a:p>
          <a:p>
            <a:pPr algn="l">
              <a:buFont typeface="Arial" panose="020B0604020202020204" pitchFamily="34" charset="0"/>
              <a:buChar char="•"/>
            </a:pPr>
            <a:r>
              <a:rPr lang="en-US" sz="2400" b="0" i="0" u="none" strike="noStrike" dirty="0">
                <a:solidFill>
                  <a:srgbClr val="24292F"/>
                </a:solidFill>
                <a:effectLst/>
                <a:hlinkClick r:id="rId6" tooltip="https://docs.microsoft.com/learn/paths/build-javascript-applications-nodejs/?WT.mc_id=academic-56602-chrhar"/>
              </a:rPr>
              <a:t>Build JavaScript applications with Node.js</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Explore React and JSX</a:t>
            </a:r>
          </a:p>
          <a:p>
            <a:pPr lvl="1"/>
            <a:r>
              <a:rPr dirty="0"/>
              <a:t>Install React</a:t>
            </a:r>
            <a:r>
              <a:rPr lang="en-US" dirty="0"/>
              <a:t> and create a project</a:t>
            </a:r>
            <a:endParaRPr dirty="0"/>
          </a:p>
          <a:p>
            <a:pPr lvl="1"/>
            <a:r>
              <a:rPr lang="en-US" dirty="0"/>
              <a:t>Create a React component and dynamically display data</a:t>
            </a:r>
          </a:p>
          <a:p>
            <a:pPr lvl="1"/>
            <a:r>
              <a:rPr lang="en-US" dirty="0"/>
              <a:t>Apply style to a React component</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415772"/>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Explorar</a:t>
            </a:r>
            <a:r>
              <a:rPr lang="en-US" dirty="0"/>
              <a:t> React and JSX</a:t>
            </a:r>
          </a:p>
          <a:p>
            <a:pPr lvl="1"/>
            <a:r>
              <a:rPr lang="es-MX" dirty="0"/>
              <a:t>Instalar</a:t>
            </a:r>
            <a:r>
              <a:rPr lang="en-US" dirty="0"/>
              <a:t> React y </a:t>
            </a:r>
            <a:r>
              <a:rPr lang="es-MX" dirty="0"/>
              <a:t>crear</a:t>
            </a:r>
            <a:r>
              <a:rPr lang="en-US" dirty="0"/>
              <a:t> un </a:t>
            </a:r>
            <a:r>
              <a:rPr lang="en-US" dirty="0" err="1"/>
              <a:t>proyecto</a:t>
            </a:r>
            <a:endParaRPr lang="en-US" dirty="0"/>
          </a:p>
          <a:p>
            <a:pPr lvl="1"/>
            <a:r>
              <a:rPr lang="es-MX" dirty="0"/>
              <a:t>Crear un componente </a:t>
            </a:r>
            <a:r>
              <a:rPr lang="es-MX" dirty="0" err="1"/>
              <a:t>React</a:t>
            </a:r>
            <a:r>
              <a:rPr lang="es-MX" dirty="0"/>
              <a:t> y mostrar datos dinámicamente</a:t>
            </a:r>
          </a:p>
          <a:p>
            <a:pPr lvl="1"/>
            <a:r>
              <a:rPr lang="es-MX" dirty="0"/>
              <a:t>Aplicar estilo a un componente </a:t>
            </a:r>
            <a:r>
              <a:rPr lang="es-MX" dirty="0" err="1"/>
              <a:t>React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r>
              <a:rPr lang="es-MX" dirty="0"/>
              <a:t> y a JSX</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 to React and JSX</a:t>
            </a:r>
            <a:endParaRPr lang="es-MX"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606</TotalTime>
  <Words>3976</Words>
  <Application>Microsoft Office PowerPoint</Application>
  <PresentationFormat>Panorámica</PresentationFormat>
  <Paragraphs>385</Paragraphs>
  <Slides>34</Slides>
  <Notes>33</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34</vt:i4>
      </vt:variant>
    </vt:vector>
  </HeadingPairs>
  <TitlesOfParts>
    <vt:vector size="44"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Get started with React</vt:lpstr>
      <vt:lpstr>Prerequisites</vt:lpstr>
      <vt:lpstr>Learning objectives</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54</cp:revision>
  <cp:lastPrinted>2022-02-01T22:58:36Z</cp:lastPrinted>
  <dcterms:created xsi:type="dcterms:W3CDTF">2022-02-01T22:58:36Z</dcterms:created>
  <dcterms:modified xsi:type="dcterms:W3CDTF">2024-06-09T21:22:17Z</dcterms:modified>
</cp:coreProperties>
</file>