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3"/>
  </p:notesMasterIdLst>
  <p:sldIdLst>
    <p:sldId id="258" r:id="rId5"/>
    <p:sldId id="260" r:id="rId6"/>
    <p:sldId id="262" r:id="rId7"/>
    <p:sldId id="264" r:id="rId8"/>
    <p:sldId id="272" r:id="rId9"/>
    <p:sldId id="274" r:id="rId10"/>
    <p:sldId id="282" r:id="rId11"/>
    <p:sldId id="286" r:id="rId12"/>
    <p:sldId id="288" r:id="rId13"/>
    <p:sldId id="296" r:id="rId14"/>
    <p:sldId id="300" r:id="rId15"/>
    <p:sldId id="304" r:id="rId16"/>
    <p:sldId id="381" r:id="rId17"/>
    <p:sldId id="312" r:id="rId18"/>
    <p:sldId id="314" r:id="rId19"/>
    <p:sldId id="316" r:id="rId20"/>
    <p:sldId id="382" r:id="rId21"/>
    <p:sldId id="326" r:id="rId22"/>
    <p:sldId id="330" r:id="rId23"/>
    <p:sldId id="332" r:id="rId24"/>
    <p:sldId id="334" r:id="rId25"/>
    <p:sldId id="383" r:id="rId26"/>
    <p:sldId id="350" r:id="rId27"/>
    <p:sldId id="362" r:id="rId28"/>
    <p:sldId id="364" r:id="rId29"/>
    <p:sldId id="385" r:id="rId30"/>
    <p:sldId id="389" r:id="rId31"/>
    <p:sldId id="388" r:id="rId32"/>
    <p:sldId id="390" r:id="rId33"/>
    <p:sldId id="391" r:id="rId34"/>
    <p:sldId id="392" r:id="rId35"/>
    <p:sldId id="393" r:id="rId36"/>
    <p:sldId id="386" r:id="rId37"/>
    <p:sldId id="387" r:id="rId38"/>
    <p:sldId id="376" r:id="rId39"/>
    <p:sldId id="378" r:id="rId40"/>
    <p:sldId id="384" r:id="rId41"/>
    <p:sldId id="380" r:id="rId42"/>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66144" autoAdjust="0"/>
  </p:normalViewPr>
  <p:slideViewPr>
    <p:cSldViewPr>
      <p:cViewPr>
        <p:scale>
          <a:sx n="66" d="100"/>
          <a:sy n="66" d="100"/>
        </p:scale>
        <p:origin x="1282" y="-8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0" sldId="386"/>
        </pc:sldMkLst>
      </pc:sldChg>
      <pc:sldChg chg="add">
        <pc:chgData name="Christopher Harrison" userId="5895b409-c973-4cd3-8090-c5ebb14fce87" providerId="ADAL" clId="{FC049BE8-D68C-4428-B006-A721E426A9FF}" dt="2022-02-01T23:45:48.592" v="4103"/>
        <pc:sldMkLst>
          <pc:docMk/>
          <pc:sldMk cId="0"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0" sldId="388"/>
        </pc:sldMkLst>
        <pc:spChg chg="mod">
          <ac:chgData name="Christopher Harrison" userId="5895b409-c973-4cd3-8090-c5ebb14fce87" providerId="ADAL" clId="{FC049BE8-D68C-4428-B006-A721E426A9FF}" dt="2022-02-02T00:08:01.847" v="4897" actId="20577"/>
          <ac:spMkLst>
            <pc:docMk/>
            <pc:sldMk cId="0"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0"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0"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0"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0"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0"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0" sldId="389"/>
        </pc:sldMkLst>
      </pc:sldChg>
      <pc:sldChg chg="add">
        <pc:chgData name="Christopher Harrison" userId="5895b409-c973-4cd3-8090-c5ebb14fce87" providerId="ADAL" clId="{FC049BE8-D68C-4428-B006-A721E426A9FF}" dt="2022-02-01T23:45:48.592" v="4103"/>
        <pc:sldMkLst>
          <pc:docMk/>
          <pc:sldMk cId="0" sldId="390"/>
        </pc:sldMkLst>
      </pc:sldChg>
      <pc:sldChg chg="add">
        <pc:chgData name="Christopher Harrison" userId="5895b409-c973-4cd3-8090-c5ebb14fce87" providerId="ADAL" clId="{FC049BE8-D68C-4428-B006-A721E426A9FF}" dt="2022-02-01T23:45:48.592" v="4103"/>
        <pc:sldMkLst>
          <pc:docMk/>
          <pc:sldMk cId="0" sldId="391"/>
        </pc:sldMkLst>
      </pc:sldChg>
      <pc:sldChg chg="add">
        <pc:chgData name="Christopher Harrison" userId="5895b409-c973-4cd3-8090-c5ebb14fce87" providerId="ADAL" clId="{FC049BE8-D68C-4428-B006-A721E426A9FF}" dt="2022-02-01T23:45:48.592" v="4103"/>
        <pc:sldMkLst>
          <pc:docMk/>
          <pc:sldMk cId="0" sldId="392"/>
        </pc:sldMkLst>
      </pc:sldChg>
      <pc:sldChg chg="add">
        <pc:chgData name="Christopher Harrison" userId="5895b409-c973-4cd3-8090-c5ebb14fce87" providerId="ADAL" clId="{FC049BE8-D68C-4428-B006-A721E426A9FF}" dt="2022-02-01T23:45:48.592" v="4103"/>
        <pc:sldMkLst>
          <pc:docMk/>
          <pc:sldMk cId="0" sldId="393"/>
        </pc:sldMkLst>
      </pc:sldChg>
      <pc:sldChg chg="add">
        <pc:chgData name="Christopher Harrison" userId="5895b409-c973-4cd3-8090-c5ebb14fce87" providerId="ADAL" clId="{FC049BE8-D68C-4428-B006-A721E426A9FF}" dt="2022-02-01T23:45:48.592" v="4103"/>
        <pc:sldMkLst>
          <pc:docMk/>
          <pc:sldMk cId="0" sldId="394"/>
        </pc:sldMkLst>
      </pc:sldChg>
      <pc:sldChg chg="add">
        <pc:chgData name="Christopher Harrison" userId="5895b409-c973-4cd3-8090-c5ebb14fce87" providerId="ADAL" clId="{FC049BE8-D68C-4428-B006-A721E426A9FF}" dt="2022-02-01T23:45:48.592" v="4103"/>
        <pc:sldMkLst>
          <pc:docMk/>
          <pc:sldMk cId="0" sldId="395"/>
        </pc:sldMkLst>
      </pc:sldChg>
      <pc:sldChg chg="add">
        <pc:chgData name="Christopher Harrison" userId="5895b409-c973-4cd3-8090-c5ebb14fce87" providerId="ADAL" clId="{FC049BE8-D68C-4428-B006-A721E426A9FF}" dt="2022-02-01T23:45:48.592" v="4103"/>
        <pc:sldMkLst>
          <pc:docMk/>
          <pc:sldMk cId="0" sldId="396"/>
        </pc:sldMkLst>
      </pc:sldChg>
      <pc:sldChg chg="add">
        <pc:chgData name="Christopher Harrison" userId="5895b409-c973-4cd3-8090-c5ebb14fce87" providerId="ADAL" clId="{FC049BE8-D68C-4428-B006-A721E426A9FF}" dt="2022-02-01T23:45:48.592" v="4103"/>
        <pc:sldMkLst>
          <pc:docMk/>
          <pc:sldMk cId="0"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03/09/2024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p>
          <a:p>
            <a:pPr>
              <a:spcBef>
                <a:spcPct val="43750"/>
              </a:spcBef>
              <a:spcAft>
                <a:spcPct val="43750"/>
              </a:spcAft>
            </a:pPr>
            <a:endParaRPr lang="en-US" b="0" dirty="0"/>
          </a:p>
          <a:p>
            <a:pPr>
              <a:spcBef>
                <a:spcPct val="43750"/>
              </a:spcBef>
              <a:spcAft>
                <a:spcPct val="43750"/>
              </a:spcAft>
            </a:pPr>
            <a:r>
              <a:rPr lang="es-MX" dirty="0"/>
              <a:t>Resalta el elemento </a:t>
            </a:r>
            <a:r>
              <a:rPr lang="es-MX" dirty="0" err="1"/>
              <a:t>div</a:t>
            </a:r>
            <a:r>
              <a:rPr lang="es-MX" dirty="0"/>
              <a:t>, que será reemplazado por la aplicación </a:t>
            </a:r>
            <a:r>
              <a:rPr lang="es-MX" dirty="0" err="1"/>
              <a:t>React</a:t>
            </a:r>
            <a:r>
              <a:rPr lang="es-MX" dirty="0"/>
              <a:t>. Fíjate también en la referencia a </a:t>
            </a:r>
            <a:r>
              <a:rPr lang="en-US" dirty="0"/>
              <a:t>to </a:t>
            </a:r>
            <a:r>
              <a:rPr lang="en-US" b="1" dirty="0"/>
              <a:t>index.js</a:t>
            </a:r>
            <a:r>
              <a:rPr lang="es-MX" dirty="0"/>
              <a:t>, NO a </a:t>
            </a:r>
            <a:r>
              <a:rPr lang="en-US" b="1" dirty="0" err="1"/>
              <a:t>index.jsx</a:t>
            </a:r>
            <a:r>
              <a:rPr lang="es-MX" dirty="0"/>
              <a:t>. Esto se debe a que el archivo HTML hará referencia al archivo JavaScript, no al archivo JSX. El archivo JavaScript se creará durante el proceso de compilación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p>
          <a:p>
            <a:pPr>
              <a:spcBef>
                <a:spcPct val="43750"/>
              </a:spcBef>
              <a:spcAft>
                <a:spcPct val="43750"/>
              </a:spcAft>
            </a:pPr>
            <a:endParaRPr lang="en-US" b="0" dirty="0"/>
          </a:p>
          <a:p>
            <a:pPr>
              <a:spcBef>
                <a:spcPct val="43750"/>
              </a:spcBef>
              <a:spcAft>
                <a:spcPct val="43750"/>
              </a:spcAft>
            </a:pPr>
            <a:r>
              <a:rPr lang="es-MX" dirty="0" err="1"/>
              <a:t>Fijese</a:t>
            </a:r>
            <a:r>
              <a:rPr lang="es-MX" dirty="0"/>
              <a:t> en </a:t>
            </a:r>
            <a:r>
              <a:rPr lang="en-US" b="1" dirty="0" err="1"/>
              <a:t>index.jsx</a:t>
            </a:r>
            <a:r>
              <a:rPr lang="es-MX" dirty="0"/>
              <a:t>. Resalta la función </a:t>
            </a:r>
            <a:r>
              <a:rPr lang="en-US" b="1" dirty="0"/>
              <a:t>render</a:t>
            </a:r>
            <a:r>
              <a:rPr lang="es-MX" dirty="0"/>
              <a:t>. Observe que el primer parámetro es sólo HTML de </a:t>
            </a:r>
            <a:r>
              <a:rPr lang="en-US" b="1" dirty="0">
                <a:latin typeface="Consolas" panose="020B0609020204030204" pitchFamily="49" charset="0"/>
              </a:rPr>
              <a:t>&lt;h1&gt;Hello, world!&lt;/h1&gt;</a:t>
            </a:r>
            <a:r>
              <a:rPr lang="es-MX" dirty="0"/>
              <a:t>. Esto es JSX en acción. El segundo parámetro accede al elemento con el ID de app, que es nuestro elemento </a:t>
            </a:r>
            <a:r>
              <a:rPr lang="en-US" b="1" dirty="0"/>
              <a:t>div</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Haz que los asistentes sigan los pasos en:</a:t>
            </a:r>
            <a:r>
              <a:rPr lang="en-US" dirty="0"/>
              <a:t> </a:t>
            </a:r>
            <a:r>
              <a:rPr lang="en-US" dirty="0">
                <a:hlinkClick r:id="rId3"/>
              </a:rPr>
              <a:t>Hello, world!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lang="es-MX" dirty="0"/>
          </a:p>
          <a:p>
            <a:r>
              <a:rPr lang="es-MX" dirty="0"/>
              <a:t>El desarrollo de </a:t>
            </a:r>
            <a:r>
              <a:rPr lang="es-MX" dirty="0" err="1"/>
              <a:t>React</a:t>
            </a:r>
            <a:r>
              <a:rPr lang="es-MX" dirty="0"/>
              <a:t> se basa en componentes. Estas unidades autónomas están diseñadas para la reutilización y la modularidad. Los proyectos </a:t>
            </a:r>
            <a:r>
              <a:rPr lang="es-MX" dirty="0" err="1"/>
              <a:t>React</a:t>
            </a:r>
            <a:r>
              <a:rPr lang="es-MX" dirty="0"/>
              <a:t> suelen contener muchos componentes.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lang="es-MX" dirty="0"/>
          </a:p>
          <a:p>
            <a:r>
              <a:rPr lang="es-MX" dirty="0"/>
              <a:t>Un componente puede ser una función o una clase. La mayoría de los desarrolladores de </a:t>
            </a:r>
            <a:r>
              <a:rPr lang="es-MX" dirty="0" err="1"/>
              <a:t>React</a:t>
            </a:r>
            <a:r>
              <a:rPr lang="es-MX" dirty="0"/>
              <a:t> prefieren crear componentes usando funciones, así que nos centraremos en este estilo.</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endParaRPr lang="es-MX" dirty="0"/>
          </a:p>
          <a:p>
            <a:pPr>
              <a:spcBef>
                <a:spcPct val="43750"/>
              </a:spcBef>
              <a:spcAft>
                <a:spcPct val="43750"/>
              </a:spcAft>
            </a:pPr>
            <a:endParaRPr lang="es-MX" dirty="0"/>
          </a:p>
          <a:p>
            <a:pPr>
              <a:spcBef>
                <a:spcPct val="43750"/>
              </a:spcBef>
              <a:spcAft>
                <a:spcPct val="43750"/>
              </a:spcAft>
            </a:pPr>
            <a:r>
              <a:rPr lang="es-MX" dirty="0"/>
              <a:t>Las aplicaciones generalmente tienen un componente central, comúnmente llamado App. La App actúa como la raíz de la aplicación. Comenzaremos creando nuestro componente App.</a:t>
            </a:r>
          </a:p>
          <a:p>
            <a:pPr>
              <a:spcBef>
                <a:spcPct val="43750"/>
              </a:spcBef>
              <a:spcAft>
                <a:spcPct val="43750"/>
              </a:spcAft>
            </a:pPr>
            <a:endParaRPr lang="es-MX" dirty="0"/>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p>
          <a:p>
            <a:pPr marL="171450" indent="-171450">
              <a:spcBef>
                <a:spcPct val="43750"/>
              </a:spcBef>
              <a:spcAft>
                <a:spcPct val="43750"/>
              </a:spcAft>
              <a:buFontTx/>
              <a:buChar char="-"/>
            </a:pPr>
            <a:endParaRPr lang="en-US" b="0" dirty="0"/>
          </a:p>
          <a:p>
            <a:pPr marL="0" indent="0">
              <a:spcBef>
                <a:spcPct val="43750"/>
              </a:spcBef>
              <a:spcAft>
                <a:spcPct val="43750"/>
              </a:spcAft>
              <a:buFontTx/>
              <a:buNone/>
            </a:pPr>
            <a:r>
              <a:rPr lang="es-MX" dirty="0"/>
              <a:t>Recorre el JSX proporcionado en esta diapositiva</a:t>
            </a:r>
            <a:endParaRPr lang="en-US" b="0" dirty="0"/>
          </a:p>
          <a:p>
            <a:pPr marL="171450" indent="-171450">
              <a:spcBef>
                <a:spcPct val="43750"/>
              </a:spcBef>
              <a:spcAft>
                <a:spcPct val="43750"/>
              </a:spcAft>
              <a:buFontTx/>
              <a:buChar char="-"/>
            </a:pPr>
            <a:r>
              <a:rPr lang="es-MX" b="0" dirty="0"/>
              <a:t>Observa la función llamada App. Esto generará el HTML a mostrar</a:t>
            </a:r>
          </a:p>
          <a:p>
            <a:pPr marL="171450" indent="-171450">
              <a:spcBef>
                <a:spcPct val="43750"/>
              </a:spcBef>
              <a:spcAft>
                <a:spcPct val="43750"/>
              </a:spcAft>
              <a:buFontTx/>
              <a:buChar char="-"/>
            </a:pPr>
            <a:r>
              <a:rPr lang="es-MX" dirty="0"/>
              <a:t>Observe la llamada de </a:t>
            </a:r>
            <a:r>
              <a:rPr lang="en-US" b="1" dirty="0"/>
              <a:t>return </a:t>
            </a:r>
            <a:r>
              <a:rPr lang="es-MX" b="0" dirty="0"/>
              <a:t>con el HTML dentro del paréntesis. Esto es JSX en acción Observe también cómo todo está contenido dentro del elemento </a:t>
            </a:r>
            <a:r>
              <a:rPr lang="en-US" b="1" dirty="0"/>
              <a:t>article</a:t>
            </a:r>
            <a:r>
              <a:rPr lang="es-MX" b="0" dirty="0"/>
              <a:t>. Si bien esto no es necesario, vamos a añadir elementos a esto más tarde, así que queríamos un elemento raíz.</a:t>
            </a:r>
          </a:p>
          <a:p>
            <a:pPr marL="171450" indent="-171450">
              <a:spcBef>
                <a:spcPct val="43750"/>
              </a:spcBef>
              <a:spcAft>
                <a:spcPct val="43750"/>
              </a:spcAft>
              <a:buFontTx/>
              <a:buChar char="-"/>
            </a:pPr>
            <a:r>
              <a:rPr lang="es-MX" b="0" dirty="0"/>
              <a:t>Fíjese en la </a:t>
            </a:r>
            <a:r>
              <a:rPr lang="en-US" b="1" dirty="0"/>
              <a:t>export default App</a:t>
            </a:r>
            <a:r>
              <a:rPr lang="en-US" b="0" dirty="0"/>
              <a:t> </a:t>
            </a:r>
            <a:r>
              <a:rPr lang="es-MX" b="0" dirty="0"/>
              <a:t>en la parte inferior. Esto devuelve el componente, lo que permite importarlo como un módulo JavaScript normal.</a:t>
            </a:r>
          </a:p>
          <a:p>
            <a:pPr marL="628650" lvl="1" indent="-171450">
              <a:spcBef>
                <a:spcPct val="43750"/>
              </a:spcBef>
              <a:spcAft>
                <a:spcPct val="43750"/>
              </a:spcAft>
              <a:buFontTx/>
              <a:buChar cha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asistentes pasarán por </a:t>
            </a:r>
            <a:r>
              <a:rPr lang="en-US" dirty="0">
                <a:hlinkClick r:id="rId3"/>
              </a:rPr>
              <a:t>Create your first component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display dynamic data inside a component, use the syntax { }, sometimes called </a:t>
            </a:r>
            <a:r>
              <a:rPr i="1" dirty="0"/>
              <a:t>handlebars</a:t>
            </a:r>
            <a:r>
              <a:rPr dirty="0"/>
              <a:t>. This style of syntax is relatively common in HTML templating tools. Use these handlebars to effectively switch to JavaScript mode and run almost any valid JavaScript.</a:t>
            </a:r>
          </a:p>
          <a:p>
            <a:endParaRPr lang="es-MX" dirty="0"/>
          </a:p>
          <a:p>
            <a:r>
              <a:rPr lang="es-MX" dirty="0"/>
              <a:t>Para mostrar datos dinámicos dentro de un componente, utilice la sintaxis { }, a veces llamada </a:t>
            </a:r>
            <a:r>
              <a:rPr lang="es-MX" i="1" dirty="0" err="1"/>
              <a:t>handlebars</a:t>
            </a:r>
            <a:r>
              <a:rPr lang="es-MX" dirty="0"/>
              <a:t>. Este estilo de sintaxis es relativamente común en las herramientas de plantillas HTML. Utilice estos manillares para cambiar efectivamente al modo JavaScript y ejecutar casi cualquier JavaScript válido.</a:t>
            </a:r>
          </a:p>
          <a:p>
            <a:endParaRPr dirty="0"/>
          </a:p>
          <a:p>
            <a:pPr>
              <a:spcBef>
                <a:spcPct val="43750"/>
              </a:spcBef>
              <a:spcAft>
                <a:spcPct val="43750"/>
              </a:spcAft>
            </a:pPr>
            <a:r>
              <a:rPr dirty="0"/>
              <a:t>For example, to display the current time, you could use the following code:</a:t>
            </a:r>
          </a:p>
          <a:p>
            <a:endParaRPr lang="es-MX" dirty="0"/>
          </a:p>
          <a:p>
            <a:r>
              <a:rPr lang="es-MX" dirty="0"/>
              <a:t>Por ejemplo, para mostrar la hora actual, puede utilizar el siguiente código:</a:t>
            </a:r>
          </a:p>
          <a:p>
            <a:endParaRPr dirty="0"/>
          </a:p>
          <a:p>
            <a:r>
              <a:rPr dirty="0"/>
              <a:t>&lt;div&gt;{ </a:t>
            </a:r>
            <a:r>
              <a:rPr dirty="0" err="1"/>
              <a:t>Date.now</a:t>
            </a:r>
            <a:r>
              <a:rPr dirty="0"/>
              <a:t>()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a:t>
            </a:r>
            <a:r>
              <a:rPr lang="es-MX" dirty="0"/>
              <a:t>https://learn.microsoft.com/en-us/training/modules/intro-computer-vision-tensorflow/?wt.mc_id=studentamb_336682</a:t>
            </a:r>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https://learn.microsoft.com/en-us/training/modules/intro-computer-vision-tensorflow/?wt.mc_id=studentamb_336682</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p>
          <a:p>
            <a:pPr>
              <a:spcBef>
                <a:spcPct val="43750"/>
              </a:spcBef>
              <a:spcAft>
                <a:spcPct val="43750"/>
              </a:spcAft>
            </a:pPr>
            <a:endParaRPr lang="en-US" b="0"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s-MX" dirty="0"/>
              <a:t>Recorre el JSX para crear el componente. Resalte la constante de </a:t>
            </a:r>
            <a:r>
              <a:rPr lang="en-US" b="1" dirty="0"/>
              <a:t>title</a:t>
            </a:r>
            <a:r>
              <a:rPr lang="en-US" b="0" dirty="0"/>
              <a:t>. A </a:t>
            </a:r>
            <a:r>
              <a:rPr lang="en-US" b="0" dirty="0" err="1"/>
              <a:t>continuación</a:t>
            </a:r>
            <a:r>
              <a:rPr lang="en-US" b="0" dirty="0"/>
              <a:t>, </a:t>
            </a:r>
            <a:r>
              <a:rPr lang="en-US" b="0" dirty="0" err="1"/>
              <a:t>anote</a:t>
            </a:r>
            <a:r>
              <a:rPr lang="en-US" b="0" dirty="0"/>
              <a:t> </a:t>
            </a:r>
            <a:r>
              <a:rPr lang="en-US" b="0" dirty="0" err="1"/>
              <a:t>el</a:t>
            </a:r>
            <a:r>
              <a:rPr lang="en-US" b="0" dirty="0"/>
              <a:t> </a:t>
            </a:r>
            <a:r>
              <a:rPr lang="en-US" b="1" dirty="0"/>
              <a:t>{ title }</a:t>
            </a:r>
            <a:r>
              <a:rPr lang="en-US" b="0" dirty="0"/>
              <a:t>, que </a:t>
            </a:r>
            <a:r>
              <a:rPr lang="en-US" b="0" dirty="0" err="1"/>
              <a:t>mostrará</a:t>
            </a:r>
            <a:r>
              <a:rPr lang="en-US" b="0" dirty="0"/>
              <a:t> </a:t>
            </a:r>
            <a:r>
              <a:rPr lang="en-US" b="0" dirty="0" err="1"/>
              <a:t>el</a:t>
            </a:r>
            <a:r>
              <a:rPr lang="en-US" b="0" dirty="0"/>
              <a:t> valor</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Notice that we create a constant named title. We then use the handlebar syntax { } to tell React we want to display the value of title inside the &lt;h2&gt; element. This feature of JSX allows us to mix JavaScript and HTML.</a:t>
            </a:r>
            <a:endParaRPr lang="es-MX" dirty="0"/>
          </a:p>
          <a:p>
            <a:pPr>
              <a:spcBef>
                <a:spcPct val="43750"/>
              </a:spcBef>
              <a:spcAft>
                <a:spcPct val="43750"/>
              </a:spcAft>
            </a:pPr>
            <a:endParaRPr lang="es-MX" dirty="0"/>
          </a:p>
          <a:p>
            <a:pPr>
              <a:spcBef>
                <a:spcPct val="43750"/>
              </a:spcBef>
              <a:spcAft>
                <a:spcPct val="43750"/>
              </a:spcAft>
            </a:pPr>
            <a:r>
              <a:rPr lang="es-MX" dirty="0"/>
              <a:t>Observa que creamos una constante llamada </a:t>
            </a:r>
            <a:r>
              <a:rPr lang="es-MX" dirty="0" err="1"/>
              <a:t>title</a:t>
            </a:r>
            <a:r>
              <a:rPr lang="es-MX" dirty="0"/>
              <a:t>. Luego usamos la sintaxis </a:t>
            </a:r>
            <a:r>
              <a:rPr lang="es-MX" dirty="0" err="1"/>
              <a:t>handlebar</a:t>
            </a:r>
            <a:r>
              <a:rPr lang="es-MX" dirty="0"/>
              <a:t> { } para decirle a </a:t>
            </a:r>
            <a:r>
              <a:rPr lang="es-MX" dirty="0" err="1"/>
              <a:t>React</a:t>
            </a:r>
            <a:r>
              <a:rPr lang="es-MX" dirty="0"/>
              <a:t> que queremos mostrar el valor de </a:t>
            </a:r>
            <a:r>
              <a:rPr lang="es-MX" dirty="0" err="1"/>
              <a:t>title</a:t>
            </a:r>
            <a:r>
              <a:rPr lang="es-MX" dirty="0"/>
              <a:t> dentro del elemento &lt;h2&gt;. Esta característica de JSX nos permite mezclar JavaScript y HTML.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lang="en-US" dirty="0"/>
          </a:p>
          <a:p>
            <a:endParaRPr lang="en-US" dirty="0"/>
          </a:p>
          <a:p>
            <a:r>
              <a:rPr lang="es-MX" dirty="0"/>
              <a:t>Pida a los asistentes que creen el componente </a:t>
            </a:r>
            <a:r>
              <a:rPr lang="es-MX" dirty="0" err="1"/>
              <a:t>RecipeTitle</a:t>
            </a:r>
            <a:r>
              <a:rPr lang="es-MX" dirty="0"/>
              <a:t> realizando el ejercicio</a:t>
            </a:r>
            <a:r>
              <a:rPr lang="en-US" dirty="0"/>
              <a:t>: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Pida a los asistentes que añadan estilo a su componente realizando el ejercicio:</a:t>
            </a:r>
            <a:r>
              <a:rPr lang="en-US" dirty="0"/>
              <a:t> </a:t>
            </a:r>
            <a:r>
              <a:rPr lang="en-US" dirty="0">
                <a:hlinkClick r:id="rId3"/>
              </a:rPr>
              <a:t>Add style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n-US" dirty="0" err="1"/>
              <a:t>Explicación</a:t>
            </a:r>
            <a:r>
              <a:rPr lang="en-US" dirty="0"/>
              <a:t>: </a:t>
            </a:r>
            <a:r>
              <a:rPr lang="en-US" b="0" i="0" dirty="0">
                <a:solidFill>
                  <a:srgbClr val="161616"/>
                </a:solidFill>
                <a:effectLst/>
                <a:latin typeface="Segoe UI" panose="020B0502040204020203" pitchFamily="34" charset="0"/>
              </a:rPr>
              <a:t>Tensor 32 x 32 x 3 de </a:t>
            </a:r>
            <a:r>
              <a:rPr lang="en-US" b="0" i="0" dirty="0" err="1">
                <a:solidFill>
                  <a:srgbClr val="161616"/>
                </a:solidFill>
                <a:effectLst/>
                <a:latin typeface="Segoe UI" panose="020B0502040204020203" pitchFamily="34" charset="0"/>
              </a:rPr>
              <a:t>valores</a:t>
            </a:r>
            <a:r>
              <a:rPr lang="en-US" b="0" i="0" dirty="0">
                <a:solidFill>
                  <a:srgbClr val="161616"/>
                </a:solidFill>
                <a:effectLst/>
                <a:latin typeface="Segoe UI" panose="020B0502040204020203" pitchFamily="34" charset="0"/>
              </a:rPr>
              <a:t> float </a:t>
            </a:r>
            <a:r>
              <a:rPr lang="en-US" b="0" i="0" dirty="0" err="1">
                <a:solidFill>
                  <a:srgbClr val="161616"/>
                </a:solidFill>
                <a:effectLst/>
                <a:latin typeface="Segoe UI" panose="020B0502040204020203" pitchFamily="34" charset="0"/>
              </a:rPr>
              <a:t>en</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rango</a:t>
            </a:r>
            <a:r>
              <a:rPr lang="en-US" b="0" i="0" dirty="0">
                <a:solidFill>
                  <a:srgbClr val="161616"/>
                </a:solidFill>
                <a:effectLst/>
                <a:latin typeface="Segoe UI" panose="020B0502040204020203" pitchFamily="34" charset="0"/>
              </a:rPr>
              <a:t> 0..1</a:t>
            </a:r>
            <a:r>
              <a:rPr lang="en-US" dirty="0"/>
              <a:t> .</a:t>
            </a:r>
            <a:r>
              <a:rPr lang="en-US" dirty="0" err="1"/>
              <a:t>Correcto</a:t>
            </a:r>
            <a:r>
              <a:rPr lang="en-US" dirty="0"/>
              <a:t>. </a:t>
            </a:r>
            <a:r>
              <a:rPr lang="en-US" dirty="0" err="1"/>
              <a:t>Tenemos</a:t>
            </a:r>
            <a:r>
              <a:rPr lang="en-US" dirty="0"/>
              <a:t> 3 canales de color y </a:t>
            </a:r>
            <a:r>
              <a:rPr lang="en-US" dirty="0" err="1"/>
              <a:t>cada</a:t>
            </a:r>
            <a:r>
              <a:rPr lang="en-US" dirty="0"/>
              <a:t> canal se </a:t>
            </a:r>
            <a:r>
              <a:rPr lang="en-US" dirty="0" err="1"/>
              <a:t>normaliza</a:t>
            </a:r>
            <a:r>
              <a:rPr lang="en-US" dirty="0"/>
              <a:t> </a:t>
            </a:r>
            <a:r>
              <a:rPr lang="en-US" dirty="0" err="1"/>
              <a:t>en</a:t>
            </a:r>
            <a:r>
              <a:rPr lang="en-US" dirty="0"/>
              <a:t> </a:t>
            </a:r>
            <a:r>
              <a:rPr lang="en-US" dirty="0" err="1"/>
              <a:t>el</a:t>
            </a:r>
            <a:r>
              <a:rPr lang="en-US" dirty="0"/>
              <a:t> </a:t>
            </a:r>
            <a:r>
              <a:rPr lang="en-US" dirty="0" err="1"/>
              <a:t>intervalo</a:t>
            </a:r>
            <a:r>
              <a:rPr lang="en-US" dirty="0"/>
              <a:t> de 0..1.</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s-MX" dirty="0"/>
              <a:t>Explicación: </a:t>
            </a:r>
            <a:r>
              <a:rPr lang="es-MX" b="0" i="0" dirty="0">
                <a:solidFill>
                  <a:srgbClr val="161616"/>
                </a:solidFill>
                <a:effectLst/>
                <a:latin typeface="Segoe UI" panose="020B0502040204020203" pitchFamily="34" charset="0"/>
              </a:rPr>
              <a:t>Tensor 32 x 32 x 3 de valores </a:t>
            </a:r>
            <a:r>
              <a:rPr lang="es-MX" b="0" i="0" dirty="0" err="1">
                <a:solidFill>
                  <a:srgbClr val="161616"/>
                </a:solidFill>
                <a:effectLst/>
                <a:latin typeface="Segoe UI" panose="020B0502040204020203" pitchFamily="34" charset="0"/>
              </a:rPr>
              <a:t>float</a:t>
            </a:r>
            <a:r>
              <a:rPr lang="es-MX" b="0" i="0" dirty="0">
                <a:solidFill>
                  <a:srgbClr val="161616"/>
                </a:solidFill>
                <a:effectLst/>
                <a:latin typeface="Segoe UI" panose="020B0502040204020203" pitchFamily="34" charset="0"/>
              </a:rPr>
              <a:t> en el rango 0..1</a:t>
            </a:r>
            <a:r>
              <a:rPr lang="es-MX" dirty="0"/>
              <a:t> .Correcto. Tenemos 3 canales de color y cada canal se normaliza en el intervalo de 0..1.</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extLst>
      <p:ext uri="{BB962C8B-B14F-4D97-AF65-F5344CB8AC3E}">
        <p14:creationId xmlns:p14="http://schemas.microsoft.com/office/powerpoint/2010/main" val="2300727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extLst>
      <p:ext uri="{BB962C8B-B14F-4D97-AF65-F5344CB8AC3E}">
        <p14:creationId xmlns:p14="http://schemas.microsoft.com/office/powerpoint/2010/main" val="1123905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extLst>
      <p:ext uri="{BB962C8B-B14F-4D97-AF65-F5344CB8AC3E}">
        <p14:creationId xmlns:p14="http://schemas.microsoft.com/office/powerpoint/2010/main" val="1487183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extLst>
      <p:ext uri="{BB962C8B-B14F-4D97-AF65-F5344CB8AC3E}">
        <p14:creationId xmlns:p14="http://schemas.microsoft.com/office/powerpoint/2010/main" val="93105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extLst>
      <p:ext uri="{BB962C8B-B14F-4D97-AF65-F5344CB8AC3E}">
        <p14:creationId xmlns:p14="http://schemas.microsoft.com/office/powerpoint/2010/main" val="989328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extLst>
      <p:ext uri="{BB962C8B-B14F-4D97-AF65-F5344CB8AC3E}">
        <p14:creationId xmlns:p14="http://schemas.microsoft.com/office/powerpoint/2010/main" val="3271516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6610698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extLst>
      <p:ext uri="{BB962C8B-B14F-4D97-AF65-F5344CB8AC3E}">
        <p14:creationId xmlns:p14="http://schemas.microsoft.com/office/powerpoint/2010/main" val="499089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extLst>
      <p:ext uri="{BB962C8B-B14F-4D97-AF65-F5344CB8AC3E}">
        <p14:creationId xmlns:p14="http://schemas.microsoft.com/office/powerpoint/2010/main" val="438661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37</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un </a:t>
            </a:r>
            <a:r>
              <a:rPr lang="es-MX" dirty="0" err="1"/>
              <a:t>framework</a:t>
            </a:r>
            <a:r>
              <a:rPr lang="es-MX" dirty="0"/>
              <a:t> de código abierto para crear interfaces de usuario. Es más famoso para crear aplicaciones web. Pero </a:t>
            </a:r>
            <a:r>
              <a:rPr lang="es-MX" dirty="0" err="1"/>
              <a:t>React</a:t>
            </a:r>
            <a:r>
              <a:rPr lang="es-MX" dirty="0"/>
              <a:t> se puede utilizar para crear aplicaciones móviles o de escritorio a través de </a:t>
            </a:r>
            <a:r>
              <a:rPr lang="es-MX" dirty="0" err="1"/>
              <a:t>React</a:t>
            </a:r>
            <a:r>
              <a:rPr lang="es-MX" dirty="0"/>
              <a:t> Native. </a:t>
            </a:r>
            <a:r>
              <a:rPr lang="es-MX" dirty="0" err="1"/>
              <a:t>React</a:t>
            </a:r>
            <a:r>
              <a:rPr lang="es-MX" dirty="0"/>
              <a:t> se centra en </a:t>
            </a:r>
            <a:r>
              <a:rPr lang="es-MX" dirty="0" err="1">
                <a:hlinkClick r:id="rId3"/>
              </a:rPr>
              <a:t>Model</a:t>
            </a:r>
            <a:r>
              <a:rPr lang="es-MX" dirty="0">
                <a:hlinkClick r:id="rId3"/>
              </a:rPr>
              <a:t>-View-</a:t>
            </a:r>
            <a:r>
              <a:rPr lang="es-MX" dirty="0" err="1">
                <a:hlinkClick r:id="rId3"/>
              </a:rPr>
              <a:t>Controller</a:t>
            </a:r>
            <a:r>
              <a:rPr lang="es-MX" dirty="0"/>
              <a:t>. Así que puede utilizar otras bibliotecas para el enrutamiento, la gestión del estado y el acceso a las API.</a:t>
            </a:r>
          </a:p>
          <a:p>
            <a:pPr>
              <a:spcBef>
                <a:spcPct val="43750"/>
              </a:spcBef>
              <a:spcAft>
                <a:spcPct val="43750"/>
              </a:spcAft>
            </a:pPr>
            <a:endParaRPr lang="es-MX" dirty="0"/>
          </a:p>
          <a:p>
            <a:pPr>
              <a:spcBef>
                <a:spcPct val="43750"/>
              </a:spcBef>
              <a:spcAft>
                <a:spcPct val="43750"/>
              </a:spcAft>
            </a:pPr>
            <a:r>
              <a:rPr lang="es-MX" dirty="0"/>
              <a:t>Este módulo explora los conceptos básicos de </a:t>
            </a:r>
            <a:r>
              <a:rPr lang="es-MX" dirty="0" err="1"/>
              <a:t>React</a:t>
            </a:r>
            <a:r>
              <a:rPr lang="es-MX" dirty="0"/>
              <a:t>. Introduce JavaScript XML (JSX), componentes y visualización de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lang="es-MX" dirty="0"/>
          </a:p>
          <a:p>
            <a:r>
              <a:rPr lang="es-MX" dirty="0" err="1"/>
              <a:t>React</a:t>
            </a:r>
            <a:r>
              <a:rPr lang="es-MX" dirty="0"/>
              <a:t> utiliza una sintaxis especial conocida como JavaScript XML (JSX). JSX te permite integrar tanto HTML (o componentes personalizados que puedas crear) como JavaScript en un único archivo o incluso en una única línea de código. Al utilizar JSX, puede confiar en la sintaxis de JavaScript para la lógica. Visual Studio </a:t>
            </a:r>
            <a:r>
              <a:rPr lang="es-MX" dirty="0" err="1"/>
              <a:t>Code</a:t>
            </a:r>
            <a:r>
              <a:rPr lang="es-MX" dirty="0"/>
              <a:t> proporciona </a:t>
            </a:r>
            <a:r>
              <a:rPr lang="es-MX" dirty="0" err="1"/>
              <a:t>IntelliSense</a:t>
            </a:r>
            <a:r>
              <a:rPr lang="es-MX" dirty="0"/>
              <a:t> para archivos JSX, por lo que es una herramienta útil cuando se trabaja con </a:t>
            </a:r>
            <a:r>
              <a:rPr lang="es-MX" dirty="0" err="1"/>
              <a:t>React.Traducción</a:t>
            </a:r>
            <a:r>
              <a:rPr lang="es-MX" dirty="0"/>
              <a:t> realizada con la versión gratuita del traductor DeepL.com</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s-MX" dirty="0"/>
              <a:t>[NOTA: JSX se basa en el Lenguaje de Marcado Extensible (XML). La sintaxis de XML es similar a la de HTML. En muchos casos puede que no notes la diferencia. Sin embargo, XML impone un par de restricciones importantes a su sintaxis, como se indica en la diapositiva</a:t>
            </a:r>
            <a:endParaRPr lang="en-US" dirty="0"/>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a:spcBef>
                <a:spcPct val="43750"/>
              </a:spcBef>
              <a:spcAft>
                <a:spcPct val="43750"/>
              </a:spcAft>
            </a:pPr>
            <a:endParaRPr lang="en-US" dirty="0"/>
          </a:p>
          <a:p>
            <a:pPr>
              <a:spcBef>
                <a:spcPct val="43750"/>
              </a:spcBef>
              <a:spcAft>
                <a:spcPct val="43750"/>
              </a:spcAft>
            </a:pPr>
            <a:r>
              <a:rPr lang="es-MX" dirty="0"/>
              <a:t>Los navegadores no soportan JSX de forma nativa. Por tanto, JavaScript y HTML deben generarse a partir de los archivos JSX para que puedan ser visualizados por un navegador. Varios </a:t>
            </a:r>
            <a:r>
              <a:rPr lang="es-MX" dirty="0" err="1"/>
              <a:t>bundlers</a:t>
            </a:r>
            <a:r>
              <a:rPr lang="es-MX" dirty="0"/>
              <a:t> y otras herramientas pueden realizar las tareas necesarias. Estas herramientas incluyen </a:t>
            </a:r>
            <a:r>
              <a:rPr lang="en-US" dirty="0">
                <a:hlinkClick r:id="rId3"/>
              </a:rPr>
              <a:t>Webpack</a:t>
            </a:r>
            <a:r>
              <a:rPr lang="en-US" dirty="0"/>
              <a:t>, </a:t>
            </a:r>
            <a:r>
              <a:rPr lang="en-US" dirty="0">
                <a:hlinkClick r:id="rId4"/>
              </a:rPr>
              <a:t>Parcel</a:t>
            </a:r>
            <a:r>
              <a:rPr lang="en-US" dirty="0"/>
              <a:t>, y </a:t>
            </a:r>
            <a:r>
              <a:rPr lang="en-US" dirty="0">
                <a:hlinkClick r:id="rId5"/>
              </a:rPr>
              <a:t>Snowpack</a:t>
            </a:r>
            <a:r>
              <a:rPr lang="es-MX" dirty="0"/>
              <a:t>. Utilizaremos </a:t>
            </a:r>
            <a:r>
              <a:rPr lang="es-MX" dirty="0" err="1"/>
              <a:t>Snowpack</a:t>
            </a:r>
            <a:r>
              <a:rPr lang="es-MX" dirty="0"/>
              <a:t> porque no requiere código ni scripts adicionales.</a:t>
            </a:r>
            <a:endParaRPr lang="en-US" dirty="0"/>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s-MX" dirty="0"/>
              <a:t>El desarrollo de </a:t>
            </a:r>
            <a:r>
              <a:rPr lang="es-MX" dirty="0" err="1"/>
              <a:t>React</a:t>
            </a:r>
            <a:r>
              <a:rPr lang="es-MX" dirty="0"/>
              <a:t> se basa en componentes. Los componentes son unidades autónomas tanto de visualización como de trabajo. Pueden ser reutilizados en tu aplicación. Utilízalos para dividir lógicamente tu aplicación en trozos más pequeños (o componentes).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p>
          <a:p>
            <a:pPr>
              <a:spcBef>
                <a:spcPct val="43750"/>
              </a:spcBef>
              <a:spcAft>
                <a:spcPct val="43750"/>
              </a:spcAft>
            </a:pPr>
            <a:endParaRPr lang="en-US" dirty="0"/>
          </a:p>
          <a:p>
            <a:pPr>
              <a:spcBef>
                <a:spcPct val="43750"/>
              </a:spcBef>
              <a:spcAft>
                <a:spcPct val="43750"/>
              </a:spcAft>
            </a:pPr>
            <a:r>
              <a:rPr lang="es-MX" dirty="0"/>
              <a:t>La diapositiva muestra un ejemplo utilizando un componente para un carrito (</a:t>
            </a:r>
            <a:r>
              <a:rPr lang="es-MX" dirty="0" err="1"/>
              <a:t>Cart.jsx</a:t>
            </a:r>
            <a:r>
              <a:rPr lang="es-MX" dirty="0"/>
              <a:t>), uno para una lista de productos (</a:t>
            </a:r>
            <a:r>
              <a:rPr lang="es-MX" dirty="0" err="1"/>
              <a:t>ProductList.jsx</a:t>
            </a:r>
            <a:r>
              <a:rPr lang="es-MX" dirty="0"/>
              <a:t>), y cada producto es una instancia de un componente de producto (</a:t>
            </a:r>
            <a:r>
              <a:rPr lang="es-MX" dirty="0" err="1"/>
              <a:t>Product.jsx</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 provided</a:t>
            </a:r>
          </a:p>
          <a:p>
            <a:endParaRPr lang="en-US" dirty="0"/>
          </a:p>
          <a:p>
            <a:r>
              <a:rPr lang="es-MX" dirty="0"/>
              <a:t>Los asistentes seguirán los pasos de </a:t>
            </a:r>
            <a:r>
              <a:rPr lang="en-US" dirty="0">
                <a:hlinkClick r:id="rId3"/>
              </a:rPr>
              <a:t>Create a starter project - Learn | Microsoft Docs</a:t>
            </a:r>
            <a:endParaRPr lang="en-US" dirty="0"/>
          </a:p>
          <a:p>
            <a:r>
              <a:rPr lang="es-MX" dirty="0"/>
              <a:t>Haga que los asistentes revisen la estructura del proyecto proporcionada.</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9/3/2024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9/3/2024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9/3/2024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9/3/2024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9/3/2024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9/3/2024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9/3/2024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37.xml"/><Relationship Id="rId1" Type="http://schemas.openxmlformats.org/officeDocument/2006/relationships/slideLayout" Target="../slideLayouts/slideLayout20.xml"/><Relationship Id="rId5" Type="http://schemas.openxmlformats.org/officeDocument/2006/relationships/hyperlink" Target="https://learn.microsoft.com/en-us/training/modules/intro-computer-vision-pytorch/?wt.mc_id=studentamb_336682" TargetMode="External"/><Relationship Id="rId4" Type="http://schemas.openxmlformats.org/officeDocument/2006/relationships/hyperlink" Target="https://learn.microsoft.com/en-us/training/paths/tensorflow-fundamentals/?wt.mc_id=studentamb_33668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
        <p:nvSpPr>
          <p:cNvPr id="3" name="Title">
            <a:extLst>
              <a:ext uri="{FF2B5EF4-FFF2-40B4-BE49-F238E27FC236}">
                <a16:creationId xmlns:a16="http://schemas.microsoft.com/office/drawing/2014/main" id="{0EA5BF80-856C-96CE-C611-DE1DB80F2F0F}"/>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Estructura de una app en </a:t>
            </a:r>
            <a:r>
              <a:rPr lang="es-MX" dirty="0" err="1"/>
              <a:t>React</a:t>
            </a:r>
            <a:endParaRPr lang="es-MX"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155918"/>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2677" y="977797"/>
            <a:ext cx="5511800"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10" name="Title">
            <a:extLst>
              <a:ext uri="{FF2B5EF4-FFF2-40B4-BE49-F238E27FC236}">
                <a16:creationId xmlns:a16="http://schemas.microsoft.com/office/drawing/2014/main" id="{52019DC5-2DBF-17B2-8735-C879133BC8C7}"/>
              </a:ext>
            </a:extLst>
          </p:cNvPr>
          <p:cNvSpPr txBox="1">
            <a:spLocks/>
          </p:cNvSpPr>
          <p:nvPr/>
        </p:nvSpPr>
        <p:spPr>
          <a:xfrm>
            <a:off x="6681217" y="155918"/>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host de la aplicación</a:t>
            </a:r>
          </a:p>
        </p:txBody>
      </p:sp>
      <p:sp>
        <p:nvSpPr>
          <p:cNvPr id="11" name="Subtitle">
            <a:extLst>
              <a:ext uri="{FF2B5EF4-FFF2-40B4-BE49-F238E27FC236}">
                <a16:creationId xmlns:a16="http://schemas.microsoft.com/office/drawing/2014/main" id="{D9B0F4D6-71E1-C62D-BC8E-19EB32C96366}"/>
              </a:ext>
            </a:extLst>
          </p:cNvPr>
          <p:cNvSpPr txBox="1">
            <a:spLocks/>
          </p:cNvSpPr>
          <p:nvPr/>
        </p:nvSpPr>
        <p:spPr>
          <a:xfrm>
            <a:off x="6677154" y="977797"/>
            <a:ext cx="551180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Cada aplicación </a:t>
            </a:r>
            <a:r>
              <a:rPr lang="es-MX" dirty="0" err="1"/>
              <a:t>React</a:t>
            </a:r>
            <a:r>
              <a:rPr lang="es-MX" dirty="0"/>
              <a:t> contiene un archivo HTML para alojar la aplicación</a:t>
            </a:r>
          </a:p>
          <a:p>
            <a:pPr marL="457200" indent="-457200">
              <a:buFontTx/>
              <a:buChar char="-"/>
            </a:pPr>
            <a:r>
              <a:rPr lang="en-US" dirty="0"/>
              <a:t>Note </a:t>
            </a:r>
            <a:r>
              <a:rPr lang="en-US" dirty="0" err="1"/>
              <a:t>el</a:t>
            </a:r>
            <a:r>
              <a:rPr lang="en-US" dirty="0"/>
              <a:t> </a:t>
            </a:r>
            <a:r>
              <a:rPr lang="en-US" dirty="0" err="1"/>
              <a:t>elemento</a:t>
            </a:r>
            <a:r>
              <a:rPr lang="en-US" dirty="0"/>
              <a:t> </a:t>
            </a:r>
            <a:r>
              <a:rPr lang="en-US" b="1" dirty="0">
                <a:latin typeface="Consolas" panose="020B0609020204030204" pitchFamily="49" charset="0"/>
              </a:rPr>
              <a:t>div</a:t>
            </a:r>
            <a:r>
              <a:rPr lang="en-US" dirty="0"/>
              <a:t> con </a:t>
            </a:r>
            <a:r>
              <a:rPr lang="en-US" dirty="0" err="1"/>
              <a:t>el</a:t>
            </a:r>
            <a:r>
              <a:rPr lang="en-US" dirty="0"/>
              <a:t> id </a:t>
            </a:r>
            <a:r>
              <a:rPr lang="en-US" b="1" dirty="0">
                <a:latin typeface="Consolas" panose="020B0609020204030204" pitchFamily="49" charset="0"/>
              </a:rPr>
              <a:t>app</a:t>
            </a:r>
          </a:p>
        </p:txBody>
      </p:sp>
      <p:sp>
        <p:nvSpPr>
          <p:cNvPr id="16" name="New shape">
            <a:extLst>
              <a:ext uri="{FF2B5EF4-FFF2-40B4-BE49-F238E27FC236}">
                <a16:creationId xmlns:a16="http://schemas.microsoft.com/office/drawing/2014/main" id="{E0F026F8-CE18-398E-1666-7C78B6B1F238}"/>
              </a:ext>
            </a:extLst>
          </p:cNvPr>
          <p:cNvSpPr/>
          <p:nvPr/>
        </p:nvSpPr>
        <p:spPr>
          <a:xfrm>
            <a:off x="2133600" y="3643414"/>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17" name="New shape">
            <a:extLst>
              <a:ext uri="{FF2B5EF4-FFF2-40B4-BE49-F238E27FC236}">
                <a16:creationId xmlns:a16="http://schemas.microsoft.com/office/drawing/2014/main" id="{9883E864-B6A1-6804-0702-0E6FB2BC53C7}"/>
              </a:ext>
            </a:extLst>
          </p:cNvPr>
          <p:cNvSpPr/>
          <p:nvPr/>
        </p:nvSpPr>
        <p:spPr>
          <a:xfrm>
            <a:off x="2133600" y="3308769"/>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1524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3463" y="964668"/>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3918324"/>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3552564"/>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4" name="Subtitle">
            <a:extLst>
              <a:ext uri="{FF2B5EF4-FFF2-40B4-BE49-F238E27FC236}">
                <a16:creationId xmlns:a16="http://schemas.microsoft.com/office/drawing/2014/main" id="{93F2A682-7C38-E4B2-30A0-15C88BC062F4}"/>
              </a:ext>
            </a:extLst>
          </p:cNvPr>
          <p:cNvSpPr txBox="1">
            <a:spLocks/>
          </p:cNvSpPr>
          <p:nvPr/>
        </p:nvSpPr>
        <p:spPr>
          <a:xfrm>
            <a:off x="561051" y="1993368"/>
            <a:ext cx="11018838"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Las aplicaciones </a:t>
            </a:r>
            <a:r>
              <a:rPr lang="es-MX" dirty="0" err="1"/>
              <a:t>React</a:t>
            </a:r>
            <a:r>
              <a:rPr lang="es-MX" dirty="0"/>
              <a:t> suelen utilizar </a:t>
            </a:r>
            <a:r>
              <a:rPr lang="en-US" b="1" dirty="0" err="1"/>
              <a:t>index.jsx</a:t>
            </a:r>
            <a:r>
              <a:rPr lang="en-US" dirty="0"/>
              <a:t> </a:t>
            </a:r>
            <a:r>
              <a:rPr lang="en-US" dirty="0" err="1"/>
              <a:t>como</a:t>
            </a:r>
            <a:r>
              <a:rPr lang="en-US" dirty="0"/>
              <a:t> </a:t>
            </a:r>
            <a:r>
              <a:rPr lang="en-US" dirty="0" err="1"/>
              <a:t>raíz</a:t>
            </a:r>
            <a:r>
              <a:rPr lang="en-US" dirty="0"/>
              <a:t> del </a:t>
            </a:r>
            <a:r>
              <a:rPr lang="en-US" dirty="0" err="1"/>
              <a:t>proyecto</a:t>
            </a:r>
            <a:endParaRPr lang="en-US" dirty="0"/>
          </a:p>
          <a:p>
            <a:pPr marL="457200" indent="-457200">
              <a:buFontTx/>
              <a:buChar char="-"/>
            </a:pPr>
            <a:r>
              <a:rPr lang="es-MX" dirty="0"/>
              <a:t>Esto suele cargar la aplicación </a:t>
            </a:r>
            <a:r>
              <a:rPr lang="es-MX" dirty="0" err="1"/>
              <a:t>React</a:t>
            </a:r>
            <a:r>
              <a:rPr lang="es-MX" dirty="0"/>
              <a:t> y colocarla en la página</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
        <p:nvSpPr>
          <p:cNvPr id="4" name="Title">
            <a:extLst>
              <a:ext uri="{FF2B5EF4-FFF2-40B4-BE49-F238E27FC236}">
                <a16:creationId xmlns:a16="http://schemas.microsoft.com/office/drawing/2014/main" id="{CF102F28-77B8-7062-BB96-FF32AF69AC38}"/>
              </a:ext>
            </a:extLst>
          </p:cNvPr>
          <p:cNvSpPr txBox="1">
            <a:spLocks/>
          </p:cNvSpPr>
          <p:nvPr/>
        </p:nvSpPr>
        <p:spPr>
          <a:xfrm>
            <a:off x="580734"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¡Hola mundo!</a:t>
            </a:r>
          </a:p>
        </p:txBody>
      </p:sp>
    </p:spTree>
    <p:extLst>
      <p:ext uri="{BB962C8B-B14F-4D97-AF65-F5344CB8AC3E}">
        <p14:creationId xmlns:p14="http://schemas.microsoft.com/office/powerpoint/2010/main" val="791027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your first component</a:t>
            </a:r>
          </a:p>
        </p:txBody>
      </p:sp>
      <p:sp>
        <p:nvSpPr>
          <p:cNvPr id="3" name="Title">
            <a:extLst>
              <a:ext uri="{FF2B5EF4-FFF2-40B4-BE49-F238E27FC236}">
                <a16:creationId xmlns:a16="http://schemas.microsoft.com/office/drawing/2014/main" id="{C928F179-8169-740B-527E-46E4015AEBB8}"/>
              </a:ext>
            </a:extLst>
          </p:cNvPr>
          <p:cNvSpPr txBox="1">
            <a:spLocks/>
          </p:cNvSpPr>
          <p:nvPr/>
        </p:nvSpPr>
        <p:spPr>
          <a:xfrm>
            <a:off x="589698"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your first component</a:t>
            </a:r>
          </a:p>
        </p:txBody>
      </p:sp>
      <p:sp>
        <p:nvSpPr>
          <p:cNvPr id="3" name="Subtitle"/>
          <p:cNvSpPr>
            <a:spLocks noGrp="1"/>
          </p:cNvSpPr>
          <p:nvPr>
            <p:ph sz="quarter" idx="10"/>
          </p:nvPr>
        </p:nvSpPr>
        <p:spPr>
          <a:xfrm>
            <a:off x="586581" y="1143000"/>
            <a:ext cx="11018838" cy="20682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sz="2400" dirty="0"/>
              <a:t>React development is based on </a:t>
            </a:r>
            <a:r>
              <a:rPr sz="2400" b="1" dirty="0"/>
              <a:t>components</a:t>
            </a:r>
            <a:endParaRPr lang="en-US" sz="2400" b="1" dirty="0"/>
          </a:p>
          <a:p>
            <a:pPr marL="457200" indent="-457200">
              <a:buFontTx/>
              <a:buChar char="-"/>
            </a:pPr>
            <a:r>
              <a:rPr lang="en-US" sz="2400" dirty="0"/>
              <a:t>Components are self-contained, reusable units of UI and logic</a:t>
            </a:r>
          </a:p>
          <a:p>
            <a:pPr marL="457200" indent="-457200">
              <a:buFontTx/>
              <a:buChar char="-"/>
            </a:pPr>
            <a:r>
              <a:rPr lang="en-US" sz="2400" dirty="0"/>
              <a:t>React projects typically contain many components</a:t>
            </a:r>
          </a:p>
          <a:p>
            <a:pPr marL="457200" indent="-457200">
              <a:buFontTx/>
              <a:buChar char="-"/>
            </a:pPr>
            <a:r>
              <a:rPr lang="en-US" sz="2400" dirty="0"/>
              <a:t>While React components can be a function or a class, we will use functions in this workshop</a:t>
            </a:r>
            <a:endParaRPr sz="2400" dirty="0"/>
          </a:p>
        </p:txBody>
      </p:sp>
      <p:sp>
        <p:nvSpPr>
          <p:cNvPr id="4" name="Title">
            <a:extLst>
              <a:ext uri="{FF2B5EF4-FFF2-40B4-BE49-F238E27FC236}">
                <a16:creationId xmlns:a16="http://schemas.microsoft.com/office/drawing/2014/main" id="{BFB0B9ED-3A8B-8C83-C7AC-B5168935C7FA}"/>
              </a:ext>
            </a:extLst>
          </p:cNvPr>
          <p:cNvSpPr txBox="1">
            <a:spLocks/>
          </p:cNvSpPr>
          <p:nvPr/>
        </p:nvSpPr>
        <p:spPr>
          <a:xfrm>
            <a:off x="586899" y="34290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
        <p:nvSpPr>
          <p:cNvPr id="5" name="Subtitle">
            <a:extLst>
              <a:ext uri="{FF2B5EF4-FFF2-40B4-BE49-F238E27FC236}">
                <a16:creationId xmlns:a16="http://schemas.microsoft.com/office/drawing/2014/main" id="{78ACF7DC-7624-0661-60E8-96A991E206E3}"/>
              </a:ext>
            </a:extLst>
          </p:cNvPr>
          <p:cNvSpPr txBox="1">
            <a:spLocks/>
          </p:cNvSpPr>
          <p:nvPr/>
        </p:nvSpPr>
        <p:spPr>
          <a:xfrm>
            <a:off x="585216" y="4114800"/>
            <a:ext cx="11454383" cy="24375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El desarrollo de </a:t>
            </a:r>
            <a:r>
              <a:rPr lang="es-MX" sz="2400" dirty="0" err="1"/>
              <a:t>React</a:t>
            </a:r>
            <a:r>
              <a:rPr lang="es-MX" sz="2400" dirty="0"/>
              <a:t> se basa en </a:t>
            </a:r>
            <a:r>
              <a:rPr lang="en-US" sz="2400" b="1" dirty="0" err="1"/>
              <a:t>componentes</a:t>
            </a:r>
            <a:endParaRPr lang="en-US" sz="2400" b="1" dirty="0"/>
          </a:p>
          <a:p>
            <a:pPr marL="457200" indent="-457200">
              <a:buFontTx/>
              <a:buChar char="-"/>
            </a:pPr>
            <a:r>
              <a:rPr lang="es-MX" sz="2400" dirty="0"/>
              <a:t>Los componentes son unidades autónomas y reutilizables de interfaz de usuario y lógica.</a:t>
            </a:r>
          </a:p>
          <a:p>
            <a:pPr marL="457200" indent="-457200">
              <a:buFontTx/>
              <a:buChar char="-"/>
            </a:pPr>
            <a:r>
              <a:rPr lang="es-MX" sz="2400" dirty="0"/>
              <a:t>Los proyectos </a:t>
            </a:r>
            <a:r>
              <a:rPr lang="es-MX" sz="2400" dirty="0" err="1"/>
              <a:t>React</a:t>
            </a:r>
            <a:r>
              <a:rPr lang="es-MX" sz="2400" dirty="0"/>
              <a:t> suelen contener muchos componentes</a:t>
            </a:r>
          </a:p>
          <a:p>
            <a:pPr marL="457200" indent="-457200">
              <a:buFontTx/>
              <a:buChar char="-"/>
            </a:pPr>
            <a:r>
              <a:rPr lang="es-MX" sz="2400" dirty="0"/>
              <a:t>Aunque los componentes de </a:t>
            </a:r>
            <a:r>
              <a:rPr lang="es-MX" sz="2400" dirty="0" err="1"/>
              <a:t>React</a:t>
            </a:r>
            <a:r>
              <a:rPr lang="es-MX" sz="2400" dirty="0"/>
              <a:t> pueden ser una función o una clase, en este taller utilizaremos funciones</a:t>
            </a:r>
            <a:endParaRPr lang="en-US"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4364737"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8263" y="1225948"/>
            <a:ext cx="4745737"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318516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81940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10" name="Title">
            <a:extLst>
              <a:ext uri="{FF2B5EF4-FFF2-40B4-BE49-F238E27FC236}">
                <a16:creationId xmlns:a16="http://schemas.microsoft.com/office/drawing/2014/main" id="{09FCC861-D07C-C292-A342-800BBC851CBF}"/>
              </a:ext>
            </a:extLst>
          </p:cNvPr>
          <p:cNvSpPr txBox="1">
            <a:spLocks/>
          </p:cNvSpPr>
          <p:nvPr/>
        </p:nvSpPr>
        <p:spPr>
          <a:xfrm>
            <a:off x="6781800" y="451842"/>
            <a:ext cx="501467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componente principal</a:t>
            </a:r>
          </a:p>
        </p:txBody>
      </p:sp>
      <p:sp>
        <p:nvSpPr>
          <p:cNvPr id="11" name="Subtitle">
            <a:extLst>
              <a:ext uri="{FF2B5EF4-FFF2-40B4-BE49-F238E27FC236}">
                <a16:creationId xmlns:a16="http://schemas.microsoft.com/office/drawing/2014/main" id="{8601448D-3646-C89F-32B6-7BE3BA761F41}"/>
              </a:ext>
            </a:extLst>
          </p:cNvPr>
          <p:cNvSpPr txBox="1">
            <a:spLocks/>
          </p:cNvSpPr>
          <p:nvPr/>
        </p:nvSpPr>
        <p:spPr>
          <a:xfrm>
            <a:off x="6781800" y="1220590"/>
            <a:ext cx="501467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Muchos proyectos </a:t>
            </a:r>
            <a:r>
              <a:rPr lang="es-MX" dirty="0" err="1"/>
              <a:t>React</a:t>
            </a:r>
            <a:r>
              <a:rPr lang="es-MX" dirty="0"/>
              <a:t> comienzan con un componente central llamado </a:t>
            </a:r>
            <a:r>
              <a:rPr lang="en-US" b="1" dirty="0"/>
              <a:t>App</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
        <p:nvSpPr>
          <p:cNvPr id="3" name="Title">
            <a:extLst>
              <a:ext uri="{FF2B5EF4-FFF2-40B4-BE49-F238E27FC236}">
                <a16:creationId xmlns:a16="http://schemas.microsoft.com/office/drawing/2014/main" id="{B344CDB7-248B-4A06-85C1-8166549CA432}"/>
              </a:ext>
            </a:extLst>
          </p:cNvPr>
          <p:cNvSpPr txBox="1">
            <a:spLocks/>
          </p:cNvSpPr>
          <p:nvPr/>
        </p:nvSpPr>
        <p:spPr>
          <a:xfrm>
            <a:off x="585216" y="3657600"/>
            <a:ext cx="8711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Cree su primer componente</a:t>
            </a:r>
            <a:endParaRPr lang="en-US" dirty="0"/>
          </a:p>
        </p:txBody>
      </p:sp>
    </p:spTree>
    <p:extLst>
      <p:ext uri="{BB962C8B-B14F-4D97-AF65-F5344CB8AC3E}">
        <p14:creationId xmlns:p14="http://schemas.microsoft.com/office/powerpoint/2010/main" val="9642876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Display dynamic data</a:t>
            </a:r>
          </a:p>
        </p:txBody>
      </p:sp>
      <p:sp>
        <p:nvSpPr>
          <p:cNvPr id="3" name="Title">
            <a:extLst>
              <a:ext uri="{FF2B5EF4-FFF2-40B4-BE49-F238E27FC236}">
                <a16:creationId xmlns:a16="http://schemas.microsoft.com/office/drawing/2014/main" id="{6F3194FB-877C-6F20-4997-A3CDFAFCA838}"/>
              </a:ext>
            </a:extLst>
          </p:cNvPr>
          <p:cNvSpPr txBox="1">
            <a:spLocks/>
          </p:cNvSpPr>
          <p:nvPr/>
        </p:nvSpPr>
        <p:spPr>
          <a:xfrm>
            <a:off x="585216"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5315349"/>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5028764"/>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Title">
            <a:extLst>
              <a:ext uri="{FF2B5EF4-FFF2-40B4-BE49-F238E27FC236}">
                <a16:creationId xmlns:a16="http://schemas.microsoft.com/office/drawing/2014/main" id="{7A238A46-24EF-8CD9-C396-2C3C96872523}"/>
              </a:ext>
            </a:extLst>
          </p:cNvPr>
          <p:cNvSpPr txBox="1">
            <a:spLocks/>
          </p:cNvSpPr>
          <p:nvPr/>
        </p:nvSpPr>
        <p:spPr>
          <a:xfrm>
            <a:off x="586740" y="274204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
        <p:nvSpPr>
          <p:cNvPr id="7" name="Subtitle">
            <a:extLst>
              <a:ext uri="{FF2B5EF4-FFF2-40B4-BE49-F238E27FC236}">
                <a16:creationId xmlns:a16="http://schemas.microsoft.com/office/drawing/2014/main" id="{A1BF4F6F-8EFD-63C8-6D0D-19B83D027A83}"/>
              </a:ext>
            </a:extLst>
          </p:cNvPr>
          <p:cNvSpPr txBox="1">
            <a:spLocks/>
          </p:cNvSpPr>
          <p:nvPr/>
        </p:nvSpPr>
        <p:spPr>
          <a:xfrm>
            <a:off x="582677" y="3719940"/>
            <a:ext cx="11018838"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mostrar datos dinámicos contenidos dentro de JavaScript, utilice la sintaxis { }, a veces llamada </a:t>
            </a:r>
            <a:r>
              <a:rPr lang="es-MX" i="1" dirty="0" err="1"/>
              <a:t>handlebars</a:t>
            </a:r>
            <a:r>
              <a:rPr lang="es-MX" dirty="0"/>
              <a:t>.</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2932224"/>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computer vision with TensorFlow</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2499"/>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Introducción a la visión por computadora con </a:t>
            </a:r>
            <a:r>
              <a:rPr lang="es-MX" dirty="0" err="1"/>
              <a:t>TensorFlow</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304800"/>
            <a:ext cx="4821937" cy="1107996"/>
          </a:xfrm>
        </p:spPr>
        <p:txBody>
          <a:bodyPr/>
          <a:lstStyle>
            <a:lvl1pPr>
              <a:defRPr>
                <a:solidFill>
                  <a:schemeClr val="tx1"/>
                </a:solidFill>
              </a:defRPr>
            </a:lvl1pPr>
          </a:lstStyle>
          <a:p>
            <a:r>
              <a:rPr lang="en-US" dirty="0"/>
              <a:t>Create a </a:t>
            </a:r>
            <a:r>
              <a:rPr lang="en-US" dirty="0" err="1"/>
              <a:t>RecipeTitle</a:t>
            </a:r>
            <a:r>
              <a:rPr lang="en-US" dirty="0"/>
              <a:t> component</a:t>
            </a:r>
          </a:p>
        </p:txBody>
      </p:sp>
      <p:sp>
        <p:nvSpPr>
          <p:cNvPr id="3" name="Subtitle"/>
          <p:cNvSpPr>
            <a:spLocks noGrp="1"/>
          </p:cNvSpPr>
          <p:nvPr>
            <p:ph sz="quarter" idx="10"/>
          </p:nvPr>
        </p:nvSpPr>
        <p:spPr>
          <a:xfrm>
            <a:off x="586581" y="1516700"/>
            <a:ext cx="5509419" cy="13027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3657599" y="3332188"/>
            <a:ext cx="5219700" cy="360201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dirty="0">
                <a:solidFill>
                  <a:srgbClr val="000000"/>
                </a:solidFill>
                <a:latin typeface="Consolas" panose="020B0609020204030204" pitchFamily="49" charset="0"/>
              </a:rPr>
              <a:t>import React from 'react';</a:t>
            </a:r>
            <a:br>
              <a:rPr dirty="0">
                <a:solidFill>
                  <a:srgbClr val="000000"/>
                </a:solidFill>
                <a:latin typeface="Consolas" panose="020B0609020204030204" pitchFamily="49" charset="0"/>
              </a:rPr>
            </a:br>
            <a:br>
              <a:rPr dirty="0">
                <a:solidFill>
                  <a:srgbClr val="000000"/>
                </a:solidFill>
                <a:latin typeface="Consolas" panose="020B0609020204030204" pitchFamily="49" charset="0"/>
              </a:rPr>
            </a:br>
            <a:r>
              <a:rPr dirty="0">
                <a:solidFill>
                  <a:srgbClr val="000000"/>
                </a:solidFill>
                <a:latin typeface="Consolas" panose="020B0609020204030204" pitchFamily="49" charset="0"/>
              </a:rPr>
              <a:t>function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const title = 'Mashed potatoes';</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return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&lt;h2&gt;{ title }&lt;/h2&gt;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export default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a:t>
            </a:r>
          </a:p>
        </p:txBody>
      </p:sp>
      <p:sp>
        <p:nvSpPr>
          <p:cNvPr id="6" name="New shape"/>
          <p:cNvSpPr/>
          <p:nvPr/>
        </p:nvSpPr>
        <p:spPr>
          <a:xfrm>
            <a:off x="3657600" y="2962856"/>
            <a:ext cx="52196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
        <p:nvSpPr>
          <p:cNvPr id="4" name="Title">
            <a:extLst>
              <a:ext uri="{FF2B5EF4-FFF2-40B4-BE49-F238E27FC236}">
                <a16:creationId xmlns:a16="http://schemas.microsoft.com/office/drawing/2014/main" id="{917C0D77-FD4E-3384-3575-4F26ADC8EA75}"/>
              </a:ext>
            </a:extLst>
          </p:cNvPr>
          <p:cNvSpPr txBox="1">
            <a:spLocks/>
          </p:cNvSpPr>
          <p:nvPr/>
        </p:nvSpPr>
        <p:spPr>
          <a:xfrm>
            <a:off x="6466330" y="232276"/>
            <a:ext cx="4821937"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un componente </a:t>
            </a:r>
            <a:r>
              <a:rPr lang="es-MX" dirty="0" err="1"/>
              <a:t>RecipeTitle</a:t>
            </a:r>
            <a:endParaRPr lang="es-MX" dirty="0"/>
          </a:p>
        </p:txBody>
      </p:sp>
      <p:sp>
        <p:nvSpPr>
          <p:cNvPr id="7" name="Subtitle">
            <a:extLst>
              <a:ext uri="{FF2B5EF4-FFF2-40B4-BE49-F238E27FC236}">
                <a16:creationId xmlns:a16="http://schemas.microsoft.com/office/drawing/2014/main" id="{7CEA2DF2-2A55-BA86-1DDD-6D0C7987B63E}"/>
              </a:ext>
            </a:extLst>
          </p:cNvPr>
          <p:cNvSpPr txBox="1">
            <a:spLocks/>
          </p:cNvSpPr>
          <p:nvPr/>
        </p:nvSpPr>
        <p:spPr>
          <a:xfrm>
            <a:off x="6466330" y="1516700"/>
            <a:ext cx="6108352" cy="1302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nuestro ejemplo, crearemos un componente para el título de una receta.</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Notice that we create a constant named title.</a:t>
            </a:r>
          </a:p>
        </p:txBody>
      </p:sp>
      <p:sp>
        <p:nvSpPr>
          <p:cNvPr id="4" name="Title">
            <a:extLst>
              <a:ext uri="{FF2B5EF4-FFF2-40B4-BE49-F238E27FC236}">
                <a16:creationId xmlns:a16="http://schemas.microsoft.com/office/drawing/2014/main" id="{408E6643-0409-32DC-E43D-1A309E66D0B3}"/>
              </a:ext>
            </a:extLst>
          </p:cNvPr>
          <p:cNvSpPr txBox="1">
            <a:spLocks/>
          </p:cNvSpPr>
          <p:nvPr/>
        </p:nvSpPr>
        <p:spPr>
          <a:xfrm>
            <a:off x="586740" y="229108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Explorar el código</a:t>
            </a:r>
          </a:p>
        </p:txBody>
      </p:sp>
      <p:sp>
        <p:nvSpPr>
          <p:cNvPr id="5" name="Subtitle">
            <a:extLst>
              <a:ext uri="{FF2B5EF4-FFF2-40B4-BE49-F238E27FC236}">
                <a16:creationId xmlns:a16="http://schemas.microsoft.com/office/drawing/2014/main" id="{F6062E0D-C08D-6A33-1F3E-9E279321992F}"/>
              </a:ext>
            </a:extLst>
          </p:cNvPr>
          <p:cNvSpPr txBox="1">
            <a:spLocks/>
          </p:cNvSpPr>
          <p:nvPr/>
        </p:nvSpPr>
        <p:spPr>
          <a:xfrm>
            <a:off x="582677" y="326898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Observa</a:t>
            </a:r>
            <a:r>
              <a:rPr lang="en-US" dirty="0"/>
              <a:t> que </a:t>
            </a:r>
            <a:r>
              <a:rPr lang="en-US" dirty="0" err="1"/>
              <a:t>creamos</a:t>
            </a:r>
            <a:r>
              <a:rPr lang="en-US" dirty="0"/>
              <a:t> </a:t>
            </a:r>
            <a:r>
              <a:rPr lang="en-US" dirty="0" err="1"/>
              <a:t>una</a:t>
            </a:r>
            <a:r>
              <a:rPr lang="en-US" dirty="0"/>
              <a:t> </a:t>
            </a:r>
            <a:r>
              <a:rPr lang="en-US" dirty="0" err="1"/>
              <a:t>constante</a:t>
            </a:r>
            <a:r>
              <a:rPr lang="en-US" dirty="0"/>
              <a:t> </a:t>
            </a:r>
            <a:r>
              <a:rPr lang="en-US" dirty="0" err="1"/>
              <a:t>llamada</a:t>
            </a:r>
            <a:r>
              <a:rPr lang="en-US" dirty="0"/>
              <a:t> </a:t>
            </a:r>
            <a:r>
              <a:rPr lang="en-US" dirty="0" err="1"/>
              <a:t>título</a:t>
            </a:r>
            <a:r>
              <a:rPr lang="en-US" dirty="0"/>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
        <p:nvSpPr>
          <p:cNvPr id="3" name="Title">
            <a:extLst>
              <a:ext uri="{FF2B5EF4-FFF2-40B4-BE49-F238E27FC236}">
                <a16:creationId xmlns:a16="http://schemas.microsoft.com/office/drawing/2014/main" id="{91507A85-3994-7944-4660-80A292F69312}"/>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Visualizar datos dinámicos</a:t>
            </a:r>
          </a:p>
        </p:txBody>
      </p:sp>
    </p:spTree>
    <p:extLst>
      <p:ext uri="{BB962C8B-B14F-4D97-AF65-F5344CB8AC3E}">
        <p14:creationId xmlns:p14="http://schemas.microsoft.com/office/powerpoint/2010/main" val="1766769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
        <p:nvSpPr>
          <p:cNvPr id="3" name="Title">
            <a:extLst>
              <a:ext uri="{FF2B5EF4-FFF2-40B4-BE49-F238E27FC236}">
                <a16:creationId xmlns:a16="http://schemas.microsoft.com/office/drawing/2014/main" id="{D3145E5A-8D6E-D155-94AC-1AF1DC42AA16}"/>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Añadir estilo a un componente </a:t>
            </a:r>
            <a:r>
              <a:rPr lang="es-MX" dirty="0" err="1"/>
              <a:t>React</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dirty="0">
                <a:solidFill>
                  <a:srgbClr val="000000"/>
                </a:solidFill>
              </a:rPr>
              <a:t>32x32x3 tensor of floats in the range 0..1</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b="1" dirty="0">
                <a:solidFill>
                  <a:srgbClr val="000000"/>
                </a:solidFill>
                <a:highlight>
                  <a:srgbClr val="F0F788"/>
                </a:highlight>
              </a:rPr>
              <a:t>32x32x3 tensor of floats in the range 0..1 </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b="1" dirty="0">
                <a:solidFill>
                  <a:srgbClr val="000000"/>
                </a:solidFill>
                <a:highlight>
                  <a:srgbClr val="F0F788"/>
                </a:highlight>
              </a:rPr>
              <a:t>Tensor 32 x 32 x 3 de valores </a:t>
            </a:r>
            <a:r>
              <a:rPr lang="es-MX" sz="2400" b="1" dirty="0" err="1">
                <a:solidFill>
                  <a:srgbClr val="000000"/>
                </a:solidFill>
                <a:highlight>
                  <a:srgbClr val="F0F788"/>
                </a:highlight>
              </a:rPr>
              <a:t>float</a:t>
            </a:r>
            <a:r>
              <a:rPr lang="es-MX" sz="2400" b="1" dirty="0">
                <a:solidFill>
                  <a:srgbClr val="000000"/>
                </a:solidFill>
                <a:highlight>
                  <a:srgbClr val="F0F788"/>
                </a:highlight>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extLst>
      <p:ext uri="{BB962C8B-B14F-4D97-AF65-F5344CB8AC3E}">
        <p14:creationId xmlns:p14="http://schemas.microsoft.com/office/powerpoint/2010/main" val="9276694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Opciones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15622842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b="1" dirty="0">
                <a:solidFill>
                  <a:srgbClr val="000000"/>
                </a:solidFill>
                <a:highlight>
                  <a:srgbClr val="F0F788"/>
                </a:highlight>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n-US" sz="2400" b="1" dirty="0" err="1">
                <a:solidFill>
                  <a:srgbClr val="000000"/>
                </a:solidFill>
                <a:highlight>
                  <a:srgbClr val="F0F788"/>
                </a:highlight>
              </a:rPr>
              <a:t>Opciones</a:t>
            </a:r>
            <a:r>
              <a:rPr lang="en-US" sz="2400" b="1" dirty="0">
                <a:solidFill>
                  <a:srgbClr val="000000"/>
                </a:solidFill>
                <a:highlight>
                  <a:srgbClr val="F0F788"/>
                </a:highlight>
              </a:rPr>
              <a:t>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4204708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dirty="0">
                <a:solidFill>
                  <a:srgbClr val="000000"/>
                </a:solidFill>
              </a:rPr>
              <a:t>We have forgotten to specify activation function between layers</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dirty="0">
                <a:solidFill>
                  <a:srgbClr val="000000"/>
                </a:solidFill>
              </a:rPr>
              <a:t>Hemos olvidado especificar la función de activación entre capas.</a:t>
            </a:r>
            <a:endParaRPr sz="2400" dirty="0">
              <a:solidFill>
                <a:srgbClr val="000000"/>
              </a:solidFill>
            </a:endParaRPr>
          </a:p>
        </p:txBody>
      </p:sp>
    </p:spTree>
    <p:extLst>
      <p:ext uri="{BB962C8B-B14F-4D97-AF65-F5344CB8AC3E}">
        <p14:creationId xmlns:p14="http://schemas.microsoft.com/office/powerpoint/2010/main" val="1236999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785104"/>
          </a:xfrm>
        </p:spPr>
        <p:txBody>
          <a:bodyPr anchor="t"/>
          <a:lstStyle>
            <a:lvl1pPr marL="231775" indent="-231775">
              <a:spcAft>
                <a:spcPts val="600"/>
              </a:spcAft>
              <a:buFont typeface="Wingdings" panose="05000000000000000000" pitchFamily="2" charset="2"/>
              <a:buChar char=""/>
              <a:defRPr/>
            </a:lvl1pPr>
          </a:lstStyle>
          <a:p>
            <a:pPr lvl="1"/>
            <a:r>
              <a:rPr lang="en-US" dirty="0"/>
              <a:t>Basic Python knowledge</a:t>
            </a:r>
          </a:p>
          <a:p>
            <a:pPr lvl="1"/>
            <a:r>
              <a:rPr lang="en-US" dirty="0"/>
              <a:t>Basic knowledge about how to use </a:t>
            </a:r>
            <a:r>
              <a:rPr lang="en-US" b="1" dirty="0" err="1"/>
              <a:t>Jupyter</a:t>
            </a:r>
            <a:r>
              <a:rPr lang="en-US" b="1" dirty="0"/>
              <a:t> Notebooks</a:t>
            </a:r>
          </a:p>
          <a:p>
            <a:pPr lvl="1"/>
            <a:r>
              <a:rPr lang="en-US" dirty="0"/>
              <a:t>Basic understanding of machine learning</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78510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a:t>
            </a:r>
          </a:p>
          <a:p>
            <a:pPr lvl="1"/>
            <a:r>
              <a:rPr lang="es-MX" dirty="0"/>
              <a:t>Conocimientos básicos sobre cómo usar </a:t>
            </a:r>
            <a:r>
              <a:rPr lang="es-MX" b="1" dirty="0" err="1"/>
              <a:t>Jupyter</a:t>
            </a:r>
            <a:r>
              <a:rPr lang="es-MX" b="1" dirty="0"/>
              <a:t> Notebooks</a:t>
            </a:r>
          </a:p>
          <a:p>
            <a:pPr lvl="1"/>
            <a:r>
              <a:rPr lang="es-MX" dirty="0"/>
              <a:t>Entendimiento básico del aprendizaje automático</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b="1" dirty="0">
                <a:solidFill>
                  <a:srgbClr val="000000"/>
                </a:solidFill>
                <a:highlight>
                  <a:srgbClr val="F0F788"/>
                </a:highlight>
              </a:rPr>
              <a:t>We have forgotten to specify activation function between layers</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b="1" dirty="0">
                <a:solidFill>
                  <a:srgbClr val="000000"/>
                </a:solidFill>
                <a:highlight>
                  <a:srgbClr val="F0F788"/>
                </a:highlight>
              </a:rPr>
              <a:t>Hemos olvidado especificar la función de activación entre capas.</a:t>
            </a:r>
          </a:p>
        </p:txBody>
      </p:sp>
    </p:spTree>
    <p:extLst>
      <p:ext uri="{BB962C8B-B14F-4D97-AF65-F5344CB8AC3E}">
        <p14:creationId xmlns:p14="http://schemas.microsoft.com/office/powerpoint/2010/main" val="394650693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242834450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364399168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err="1">
                <a:solidFill>
                  <a:srgbClr val="000000"/>
                </a:solidFill>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11679352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FontTx/>
              <a:buAutoNum type="alphaUcPeriod"/>
            </a:pPr>
            <a:r>
              <a:rPr lang="en-US" sz="2400" b="1" dirty="0">
                <a:solidFill>
                  <a:srgbClr val="000000"/>
                </a:solidFill>
                <a:highlight>
                  <a:srgbClr val="F0F788"/>
                </a:highlight>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0404297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CNNs are also the simple building blocks for solving more complex computer vision tasks, such as Image Generation.</a:t>
            </a:r>
            <a:endParaRPr dirty="0"/>
          </a:p>
        </p:txBody>
      </p:sp>
      <p:sp>
        <p:nvSpPr>
          <p:cNvPr id="4" name="New shape"/>
          <p:cNvSpPr/>
          <p:nvPr/>
        </p:nvSpPr>
        <p:spPr>
          <a:xfrm>
            <a:off x="600773" y="1889817"/>
            <a:ext cx="11512297"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CNNs are used for object detection, instance segmentation, etc. </a:t>
            </a:r>
          </a:p>
          <a:p>
            <a:pPr marL="635000" indent="-365760">
              <a:spcBef>
                <a:spcPct val="20000"/>
              </a:spcBef>
              <a:spcAft>
                <a:spcPct val="20000"/>
              </a:spcAft>
              <a:buChar char="•"/>
            </a:pPr>
            <a:r>
              <a:rPr lang="en-US" sz="1800" dirty="0">
                <a:solidFill>
                  <a:srgbClr val="000000"/>
                </a:solidFill>
              </a:rPr>
              <a:t>CNNs can also be used for finding patterns in 1-dimensional signals, and in multi-dimensional structures.</a:t>
            </a:r>
          </a:p>
          <a:p>
            <a:pPr marL="635000" indent="-365760">
              <a:spcBef>
                <a:spcPct val="20000"/>
              </a:spcBef>
              <a:spcAft>
                <a:spcPct val="20000"/>
              </a:spcAft>
              <a:buChar char="•"/>
            </a:pPr>
            <a:r>
              <a:rPr lang="en-US" sz="1800" dirty="0">
                <a:solidFill>
                  <a:srgbClr val="000000"/>
                </a:solidFill>
              </a:rPr>
              <a:t>Generative Adversarial Networks can be used to generate images similar to the ones in the given dataset.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Las CNN también son los bloques de construcción simples para resolver tareas de visión por computadora más complejas, como la generación de imágenes.</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055072"/>
            <a:ext cx="11510262"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sz="1800" dirty="0">
                <a:solidFill>
                  <a:srgbClr val="000000"/>
                </a:solidFill>
              </a:rPr>
              <a:t>Las CNN se utilizan para la detección de objetos, la segmentación de instancias, etc.</a:t>
            </a:r>
          </a:p>
          <a:p>
            <a:pPr marL="635000" indent="-365760">
              <a:spcBef>
                <a:spcPct val="20000"/>
              </a:spcBef>
              <a:spcAft>
                <a:spcPct val="20000"/>
              </a:spcAft>
              <a:buChar char="•"/>
            </a:pPr>
            <a:r>
              <a:rPr lang="es-MX" sz="1800" dirty="0">
                <a:solidFill>
                  <a:srgbClr val="000000"/>
                </a:solidFill>
              </a:rPr>
              <a:t>Las CNN también se pueden usar para encontrar patrones en señales unidimensionales y en estructuras multidimensionales.</a:t>
            </a:r>
          </a:p>
          <a:p>
            <a:pPr marL="635000" indent="-365760">
              <a:spcBef>
                <a:spcPct val="20000"/>
              </a:spcBef>
              <a:spcAft>
                <a:spcPct val="20000"/>
              </a:spcAft>
              <a:buChar char="•"/>
            </a:pPr>
            <a:r>
              <a:rPr lang="es-MX" sz="1800" dirty="0">
                <a:solidFill>
                  <a:srgbClr val="000000"/>
                </a:solidFill>
              </a:rPr>
              <a:t>Las Redes Generativas Antagónicas (Generative Adversarial Networks) se pueden usar para generar imágenes similares a las del conjunto de datos dado.</a:t>
            </a:r>
            <a:endParaRPr lang="en-US" sz="1800" dirty="0">
              <a:solidFill>
                <a:srgbClr val="000000"/>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a:p>
            <a:pPr algn="l">
              <a:buFont typeface="Arial" panose="020B0604020202020204" pitchFamily="34" charset="0"/>
              <a:buChar char="•"/>
            </a:pP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n-US" dirty="0"/>
              <a:t>Learn how to build computer vision machine learning models</a:t>
            </a:r>
          </a:p>
          <a:p>
            <a:pPr lvl="1"/>
            <a:r>
              <a:rPr lang="en-US" dirty="0"/>
              <a:t>Learn how to represent images as tensors</a:t>
            </a:r>
          </a:p>
          <a:p>
            <a:pPr lvl="1"/>
            <a:r>
              <a:rPr lang="en-US" dirty="0"/>
              <a:t>Learn how to build Dense Neural Networks and Convolutional Neural Networks</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661993"/>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Aprende</a:t>
            </a:r>
            <a:r>
              <a:rPr lang="en-US" dirty="0"/>
              <a:t> a </a:t>
            </a:r>
            <a:r>
              <a:rPr lang="en-US" dirty="0" err="1"/>
              <a:t>construir</a:t>
            </a:r>
            <a:r>
              <a:rPr lang="en-US" dirty="0"/>
              <a:t> </a:t>
            </a:r>
            <a:r>
              <a:rPr lang="en-US" dirty="0" err="1"/>
              <a:t>modelos</a:t>
            </a:r>
            <a:r>
              <a:rPr lang="en-US" dirty="0"/>
              <a:t> de </a:t>
            </a:r>
            <a:r>
              <a:rPr lang="en-US" dirty="0" err="1"/>
              <a:t>aprendizaje</a:t>
            </a:r>
            <a:r>
              <a:rPr lang="en-US" dirty="0"/>
              <a:t> </a:t>
            </a:r>
            <a:r>
              <a:rPr lang="en-US" dirty="0" err="1"/>
              <a:t>automático</a:t>
            </a:r>
            <a:r>
              <a:rPr lang="en-US" dirty="0"/>
              <a:t> de </a:t>
            </a:r>
            <a:r>
              <a:rPr lang="en-US" dirty="0" err="1"/>
              <a:t>visión</a:t>
            </a:r>
            <a:r>
              <a:rPr lang="en-US" dirty="0"/>
              <a:t> </a:t>
            </a:r>
            <a:r>
              <a:rPr lang="en-US" dirty="0" err="1"/>
              <a:t>por</a:t>
            </a:r>
            <a:r>
              <a:rPr lang="en-US" dirty="0"/>
              <a:t> </a:t>
            </a:r>
            <a:r>
              <a:rPr lang="en-US" dirty="0" err="1"/>
              <a:t>computadora</a:t>
            </a:r>
            <a:endParaRPr lang="en-US" dirty="0"/>
          </a:p>
          <a:p>
            <a:pPr lvl="1"/>
            <a:r>
              <a:rPr lang="en-US" dirty="0" err="1"/>
              <a:t>Aprende</a:t>
            </a:r>
            <a:r>
              <a:rPr lang="en-US" dirty="0"/>
              <a:t> a </a:t>
            </a:r>
            <a:r>
              <a:rPr lang="en-US" dirty="0" err="1"/>
              <a:t>representar</a:t>
            </a:r>
            <a:r>
              <a:rPr lang="en-US" dirty="0"/>
              <a:t> </a:t>
            </a:r>
            <a:r>
              <a:rPr lang="en-US" dirty="0" err="1"/>
              <a:t>imágenes</a:t>
            </a:r>
            <a:r>
              <a:rPr lang="en-US" dirty="0"/>
              <a:t> </a:t>
            </a:r>
            <a:r>
              <a:rPr lang="en-US" dirty="0" err="1"/>
              <a:t>como</a:t>
            </a:r>
            <a:r>
              <a:rPr lang="en-US" dirty="0"/>
              <a:t> </a:t>
            </a:r>
            <a:r>
              <a:rPr lang="en-US" dirty="0" err="1"/>
              <a:t>tensores</a:t>
            </a:r>
            <a:endParaRPr lang="en-US" dirty="0"/>
          </a:p>
          <a:p>
            <a:pPr lvl="1"/>
            <a:r>
              <a:rPr lang="en-US" dirty="0" err="1"/>
              <a:t>Aprende</a:t>
            </a:r>
            <a:r>
              <a:rPr lang="en-US" dirty="0"/>
              <a:t> a </a:t>
            </a:r>
            <a:r>
              <a:rPr lang="en-US" dirty="0" err="1"/>
              <a:t>construir</a:t>
            </a:r>
            <a:r>
              <a:rPr lang="en-US" dirty="0"/>
              <a:t> Redes </a:t>
            </a:r>
            <a:r>
              <a:rPr lang="en-US" dirty="0" err="1"/>
              <a:t>Neuronales</a:t>
            </a:r>
            <a:r>
              <a:rPr lang="en-US" dirty="0"/>
              <a:t> </a:t>
            </a:r>
            <a:r>
              <a:rPr lang="en-US" dirty="0" err="1"/>
              <a:t>Densas</a:t>
            </a:r>
            <a:r>
              <a:rPr lang="en-US" dirty="0"/>
              <a:t> y Redes </a:t>
            </a:r>
            <a:r>
              <a:rPr lang="en-US" dirty="0" err="1"/>
              <a:t>Neuronales</a:t>
            </a:r>
            <a:r>
              <a:rPr lang="en-US" dirty="0"/>
              <a:t> </a:t>
            </a:r>
            <a:r>
              <a:rPr lang="en-US" dirty="0" err="1"/>
              <a:t>Convolucionales</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r>
              <a:rPr lang="es-MX" dirty="0"/>
              <a:t> y a JSX</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Introduction to React and JSX</a:t>
            </a:r>
            <a:endParaRPr lang="es-MX"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endParaRPr lang="es-MX"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93164" y="4566453"/>
            <a:ext cx="11446435" cy="18343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err="1"/>
              <a:t>React</a:t>
            </a:r>
            <a:r>
              <a:rPr lang="es-MX" dirty="0"/>
              <a:t> es un </a:t>
            </a:r>
            <a:r>
              <a:rPr lang="es-MX" dirty="0" err="1"/>
              <a:t>framework</a:t>
            </a:r>
            <a:r>
              <a:rPr lang="es-MX" dirty="0"/>
              <a:t> </a:t>
            </a:r>
            <a:r>
              <a:rPr lang="es-MX" dirty="0" err="1"/>
              <a:t>front-end</a:t>
            </a:r>
            <a:r>
              <a:rPr lang="es-MX" dirty="0"/>
              <a:t> de código abierto</a:t>
            </a:r>
          </a:p>
          <a:p>
            <a:pPr marL="457200" indent="-457200">
              <a:buFontTx/>
              <a:buChar char="-"/>
            </a:pPr>
            <a:r>
              <a:rPr lang="en-US" dirty="0"/>
              <a:t>React introduce JSX, o JavaScript XML</a:t>
            </a:r>
          </a:p>
          <a:p>
            <a:pPr marL="914400" lvl="1" indent="-457200">
              <a:buFontTx/>
              <a:buChar char="-"/>
            </a:pPr>
            <a:r>
              <a:rPr lang="es-MX" dirty="0"/>
              <a:t>JSX se puede utilizar para crear componentes </a:t>
            </a:r>
            <a:r>
              <a:rPr lang="es-MX" dirty="0" err="1"/>
              <a:t>React</a:t>
            </a:r>
            <a:endParaRPr lang="en-US" dirty="0"/>
          </a:p>
          <a:p>
            <a:pPr marL="457200" indent="-457200">
              <a:buFontTx/>
              <a:buChar char="-"/>
            </a:pPr>
            <a:r>
              <a:rPr lang="en-US" dirty="0"/>
              <a:t>Durante </a:t>
            </a:r>
            <a:r>
              <a:rPr lang="en-US" dirty="0" err="1"/>
              <a:t>este</a:t>
            </a:r>
            <a:r>
              <a:rPr lang="en-US" dirty="0"/>
              <a:t> taller </a:t>
            </a:r>
            <a:r>
              <a:rPr lang="en-US" dirty="0" err="1"/>
              <a:t>crearás</a:t>
            </a:r>
            <a:r>
              <a:rPr lang="en-US" dirty="0"/>
              <a:t> </a:t>
            </a:r>
            <a:r>
              <a:rPr lang="en-US" dirty="0" err="1"/>
              <a:t>una</a:t>
            </a:r>
            <a:r>
              <a:rPr lang="en-US" dirty="0"/>
              <a:t> </a:t>
            </a:r>
            <a:r>
              <a:rPr lang="en-US" dirty="0" err="1"/>
              <a:t>página</a:t>
            </a:r>
            <a:r>
              <a:rPr lang="en-US" dirty="0"/>
              <a:t> para </a:t>
            </a:r>
            <a:r>
              <a:rPr lang="en-US" dirty="0" err="1"/>
              <a:t>mostrar</a:t>
            </a:r>
            <a:r>
              <a:rPr lang="en-US" dirty="0"/>
              <a:t> </a:t>
            </a:r>
            <a:r>
              <a:rPr lang="en-US" dirty="0" err="1"/>
              <a:t>títulos</a:t>
            </a:r>
            <a:r>
              <a:rPr lang="en-US" dirty="0"/>
              <a:t> de </a:t>
            </a:r>
            <a:r>
              <a:rPr lang="en-US" dirty="0" err="1"/>
              <a:t>recetas</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55595" y="467233"/>
            <a:ext cx="4114800" cy="548640"/>
          </a:xfrm>
        </p:spPr>
        <p:txBody>
          <a:bodyPr/>
          <a:lstStyle>
            <a:lvl1pPr>
              <a:defRPr>
                <a:solidFill>
                  <a:schemeClr val="tx1"/>
                </a:solidFill>
              </a:defRPr>
            </a:lvl1pPr>
          </a:lstStyle>
          <a:p>
            <a:r>
              <a:rPr lang="en-US" dirty="0"/>
              <a:t>Introduction to JSX</a:t>
            </a:r>
          </a:p>
        </p:txBody>
      </p:sp>
      <p:sp>
        <p:nvSpPr>
          <p:cNvPr id="3" name="Subtitle"/>
          <p:cNvSpPr>
            <a:spLocks noGrp="1"/>
          </p:cNvSpPr>
          <p:nvPr>
            <p:ph sz="quarter" idx="10"/>
          </p:nvPr>
        </p:nvSpPr>
        <p:spPr>
          <a:xfrm>
            <a:off x="304800" y="1295400"/>
            <a:ext cx="5562600" cy="452431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JSX allows HTML (XML) and JavaScript to be combined in one file</a:t>
            </a:r>
          </a:p>
          <a:p>
            <a:pPr marL="457200" indent="-457200">
              <a:buFontTx/>
              <a:buChar char="-"/>
            </a:pPr>
            <a:r>
              <a:rPr lang="en-US" sz="2400" dirty="0"/>
              <a:t>Allows for faster development</a:t>
            </a:r>
          </a:p>
          <a:p>
            <a:pPr marL="457200" indent="-457200">
              <a:buFontTx/>
              <a:buChar char="-"/>
            </a:pPr>
            <a:r>
              <a:rPr lang="en-US" sz="2400" dirty="0"/>
              <a:t>JSX follows XML rules</a:t>
            </a:r>
          </a:p>
          <a:p>
            <a:pPr marL="914400" lvl="1" indent="-457200">
              <a:buFontTx/>
              <a:buChar char="-"/>
            </a:pPr>
            <a:r>
              <a:rPr lang="en-US" sz="1800" dirty="0"/>
              <a:t>All elements must be placed inside one parent element</a:t>
            </a:r>
          </a:p>
          <a:p>
            <a:pPr marL="914400" lvl="1" indent="-457200">
              <a:buFontTx/>
              <a:buChar char="-"/>
            </a:pPr>
            <a:r>
              <a:rPr lang="en-US" sz="1800" dirty="0"/>
              <a:t>All elements must be closed</a:t>
            </a:r>
          </a:p>
          <a:p>
            <a:pPr marL="457200" indent="-457200">
              <a:buFontTx/>
              <a:buChar char="-"/>
            </a:pPr>
            <a:r>
              <a:rPr lang="en-US" sz="2400" dirty="0"/>
              <a:t>Browsers do not natively support JSX</a:t>
            </a:r>
          </a:p>
          <a:p>
            <a:pPr marL="914400" lvl="1" indent="-457200">
              <a:buFontTx/>
              <a:buChar char="-"/>
            </a:pPr>
            <a:r>
              <a:rPr lang="en-US" sz="1800" dirty="0"/>
              <a:t>JSX must be converted to HTML and JavaScript through the build process</a:t>
            </a:r>
          </a:p>
          <a:p>
            <a:pPr marL="914400" lvl="1" indent="-457200">
              <a:buFontTx/>
              <a:buChar char="-"/>
            </a:pPr>
            <a:r>
              <a:rPr lang="en-US" sz="1800" dirty="0"/>
              <a:t>Several tools exist for managing this process including </a:t>
            </a:r>
            <a:r>
              <a:rPr lang="en-US" sz="1800" dirty="0" err="1"/>
              <a:t>Vite</a:t>
            </a:r>
            <a:r>
              <a:rPr lang="en-US" sz="1800" dirty="0"/>
              <a:t>, Webpack and Snowpack</a:t>
            </a:r>
          </a:p>
          <a:p>
            <a:pPr marL="1114425" lvl="2" indent="-457200">
              <a:buFontTx/>
              <a:buChar char="-"/>
            </a:pPr>
            <a:r>
              <a:rPr lang="en-US" sz="1400" dirty="0"/>
              <a:t>This course uses Snowpack</a:t>
            </a:r>
          </a:p>
        </p:txBody>
      </p:sp>
      <p:sp>
        <p:nvSpPr>
          <p:cNvPr id="8" name="Title">
            <a:extLst>
              <a:ext uri="{FF2B5EF4-FFF2-40B4-BE49-F238E27FC236}">
                <a16:creationId xmlns:a16="http://schemas.microsoft.com/office/drawing/2014/main" id="{4772FBF6-64D6-5325-3FD9-3833A5967AE4}"/>
              </a:ext>
            </a:extLst>
          </p:cNvPr>
          <p:cNvSpPr txBox="1">
            <a:spLocks/>
          </p:cNvSpPr>
          <p:nvPr/>
        </p:nvSpPr>
        <p:spPr>
          <a:xfrm>
            <a:off x="7026088" y="467233"/>
            <a:ext cx="411480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JSX</a:t>
            </a:r>
          </a:p>
        </p:txBody>
      </p:sp>
      <p:sp>
        <p:nvSpPr>
          <p:cNvPr id="10" name="Subtitle">
            <a:extLst>
              <a:ext uri="{FF2B5EF4-FFF2-40B4-BE49-F238E27FC236}">
                <a16:creationId xmlns:a16="http://schemas.microsoft.com/office/drawing/2014/main" id="{A9815229-FA49-94A1-8C31-8F6139DB083E}"/>
              </a:ext>
            </a:extLst>
          </p:cNvPr>
          <p:cNvSpPr txBox="1">
            <a:spLocks/>
          </p:cNvSpPr>
          <p:nvPr/>
        </p:nvSpPr>
        <p:spPr>
          <a:xfrm>
            <a:off x="6302188" y="1304365"/>
            <a:ext cx="5562600" cy="48567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JSX permite combinar HTML (XML) y JavaScript en un solo archivo</a:t>
            </a:r>
          </a:p>
          <a:p>
            <a:pPr marL="457200" indent="-457200">
              <a:buFontTx/>
              <a:buChar char="-"/>
            </a:pPr>
            <a:r>
              <a:rPr lang="es-MX" sz="2400" dirty="0"/>
              <a:t>Permite un desarrollo más rápido</a:t>
            </a:r>
          </a:p>
          <a:p>
            <a:pPr marL="457200" indent="-457200">
              <a:buFontTx/>
              <a:buChar char="-"/>
            </a:pPr>
            <a:r>
              <a:rPr lang="es-MX" sz="2400" dirty="0"/>
              <a:t>JSX sigue las reglas de XML</a:t>
            </a:r>
          </a:p>
          <a:p>
            <a:pPr marL="457200" indent="-457200">
              <a:buFontTx/>
              <a:buChar char="-"/>
            </a:pPr>
            <a:r>
              <a:rPr lang="es-MX" sz="1800" dirty="0"/>
              <a:t>Todos los elementos deben colocarse dentro de un elemento padre</a:t>
            </a:r>
          </a:p>
          <a:p>
            <a:pPr marL="457200" indent="-457200">
              <a:buFontTx/>
              <a:buChar char="-"/>
            </a:pPr>
            <a:r>
              <a:rPr lang="es-MX" sz="1800" dirty="0"/>
              <a:t>Todos los elementos deben estar cerrados</a:t>
            </a:r>
          </a:p>
          <a:p>
            <a:pPr marL="457200" indent="-457200">
              <a:buFontTx/>
              <a:buChar char="-"/>
            </a:pPr>
            <a:r>
              <a:rPr lang="en-US" sz="2400" dirty="0"/>
              <a:t>Los </a:t>
            </a:r>
            <a:r>
              <a:rPr lang="en-US" sz="2400" dirty="0" err="1"/>
              <a:t>navegadores</a:t>
            </a:r>
            <a:r>
              <a:rPr lang="en-US" sz="2400" dirty="0"/>
              <a:t> no </a:t>
            </a:r>
            <a:r>
              <a:rPr lang="en-US" sz="2400" dirty="0" err="1"/>
              <a:t>admiten</a:t>
            </a:r>
            <a:r>
              <a:rPr lang="en-US" sz="2400" dirty="0"/>
              <a:t> JSX de forma </a:t>
            </a:r>
            <a:r>
              <a:rPr lang="en-US" sz="2400" dirty="0" err="1"/>
              <a:t>nativa</a:t>
            </a:r>
            <a:endParaRPr lang="en-US" sz="2400" dirty="0"/>
          </a:p>
          <a:p>
            <a:pPr marL="457200" indent="-457200">
              <a:buFontTx/>
              <a:buChar char="-"/>
            </a:pPr>
            <a:r>
              <a:rPr lang="es-MX" sz="1800" dirty="0"/>
              <a:t>JSX debe convertirse a HTML y JavaScript mediante el proceso de compilación</a:t>
            </a:r>
          </a:p>
          <a:p>
            <a:pPr marL="457200" indent="-457200">
              <a:buFontTx/>
              <a:buChar char="-"/>
            </a:pPr>
            <a:r>
              <a:rPr lang="es-MX" sz="1800" dirty="0"/>
              <a:t>Existen varias herramientas para gestionar este proceso, como Vite, </a:t>
            </a:r>
            <a:r>
              <a:rPr lang="es-MX" sz="1800" dirty="0" err="1"/>
              <a:t>Webpack</a:t>
            </a:r>
            <a:r>
              <a:rPr lang="es-MX" sz="1800" dirty="0"/>
              <a:t> y </a:t>
            </a:r>
            <a:r>
              <a:rPr lang="es-MX" sz="1800" dirty="0" err="1"/>
              <a:t>Snowpack</a:t>
            </a:r>
            <a:endParaRPr lang="es-MX" sz="1800" dirty="0"/>
          </a:p>
          <a:p>
            <a:pPr marL="457200" indent="-457200">
              <a:buFontTx/>
              <a:buChar char="-"/>
            </a:pPr>
            <a:r>
              <a:rPr lang="en-US" sz="1400" dirty="0"/>
              <a:t>Este </a:t>
            </a:r>
            <a:r>
              <a:rPr lang="en-US" sz="1400" dirty="0" err="1"/>
              <a:t>curso</a:t>
            </a:r>
            <a:r>
              <a:rPr lang="en-US" sz="1400" dirty="0"/>
              <a:t> </a:t>
            </a:r>
            <a:r>
              <a:rPr lang="en-US" sz="1400" dirty="0" err="1"/>
              <a:t>utiliza</a:t>
            </a:r>
            <a:r>
              <a:rPr lang="en-US" sz="1400" dirty="0"/>
              <a:t> Snowpack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34456"/>
            <a:ext cx="11018520" cy="1077640"/>
          </a:xfrm>
        </p:spPr>
        <p:txBody>
          <a:bodyPr/>
          <a:lstStyle>
            <a:lvl1pPr>
              <a:defRPr>
                <a:solidFill>
                  <a:schemeClr val="tx1"/>
                </a:solidFill>
              </a:defRPr>
            </a:lvl1pPr>
          </a:lstStyle>
          <a:p>
            <a:r>
              <a:rPr lang="en-US" dirty="0"/>
              <a:t>Components</a:t>
            </a:r>
          </a:p>
        </p:txBody>
      </p:sp>
      <p:sp>
        <p:nvSpPr>
          <p:cNvPr id="3" name="Subtitle"/>
          <p:cNvSpPr>
            <a:spLocks noGrp="1"/>
          </p:cNvSpPr>
          <p:nvPr>
            <p:ph sz="quarter" idx="10"/>
          </p:nvPr>
        </p:nvSpPr>
        <p:spPr>
          <a:xfrm>
            <a:off x="588263" y="1125634"/>
            <a:ext cx="5588000" cy="18619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905763" y="3429000"/>
            <a:ext cx="4953000" cy="3581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3290375" y="3575203"/>
            <a:ext cx="2310653"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1286763" y="4230523"/>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1743963" y="5802956"/>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1743963" y="499093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6" name="Title">
            <a:extLst>
              <a:ext uri="{FF2B5EF4-FFF2-40B4-BE49-F238E27FC236}">
                <a16:creationId xmlns:a16="http://schemas.microsoft.com/office/drawing/2014/main" id="{9407B8DD-C65E-787E-6271-E0291CCB77DC}"/>
              </a:ext>
            </a:extLst>
          </p:cNvPr>
          <p:cNvSpPr txBox="1">
            <a:spLocks/>
          </p:cNvSpPr>
          <p:nvPr/>
        </p:nvSpPr>
        <p:spPr>
          <a:xfrm>
            <a:off x="6319792" y="4210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Componentes</a:t>
            </a:r>
          </a:p>
        </p:txBody>
      </p:sp>
      <p:sp>
        <p:nvSpPr>
          <p:cNvPr id="17" name="Subtitle">
            <a:extLst>
              <a:ext uri="{FF2B5EF4-FFF2-40B4-BE49-F238E27FC236}">
                <a16:creationId xmlns:a16="http://schemas.microsoft.com/office/drawing/2014/main" id="{50DCD418-2D87-4FAE-5CC9-59E7D563FAE7}"/>
              </a:ext>
            </a:extLst>
          </p:cNvPr>
          <p:cNvSpPr txBox="1">
            <a:spLocks/>
          </p:cNvSpPr>
          <p:nvPr/>
        </p:nvSpPr>
        <p:spPr>
          <a:xfrm>
            <a:off x="6319792" y="1112187"/>
            <a:ext cx="5719808"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El desarrollo de </a:t>
            </a:r>
            <a:r>
              <a:rPr lang="es-MX" dirty="0" err="1"/>
              <a:t>React</a:t>
            </a:r>
            <a:r>
              <a:rPr lang="es-MX" dirty="0"/>
              <a:t> se basa en componentes</a:t>
            </a:r>
          </a:p>
          <a:p>
            <a:pPr marL="457200" indent="-457200">
              <a:buFontTx/>
              <a:buChar char="-"/>
            </a:pPr>
            <a:r>
              <a:rPr lang="es-MX" dirty="0"/>
              <a:t>Los componentes son bloques reutilizables que contienen tanto interfaz de usuario como lógica.</a:t>
            </a:r>
            <a:endParaRPr lang="en-US" dirty="0"/>
          </a:p>
        </p:txBody>
      </p:sp>
      <p:sp>
        <p:nvSpPr>
          <p:cNvPr id="18" name="Rectangle: Rounded Corners 3">
            <a:extLst>
              <a:ext uri="{FF2B5EF4-FFF2-40B4-BE49-F238E27FC236}">
                <a16:creationId xmlns:a16="http://schemas.microsoft.com/office/drawing/2014/main" id="{DB3E0DF5-92F4-B41E-5844-C434870C970B}"/>
              </a:ext>
            </a:extLst>
          </p:cNvPr>
          <p:cNvSpPr/>
          <p:nvPr/>
        </p:nvSpPr>
        <p:spPr bwMode="auto">
          <a:xfrm>
            <a:off x="6637292" y="3428999"/>
            <a:ext cx="4953000" cy="35679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Rectangle: Rounded Corners 4">
            <a:extLst>
              <a:ext uri="{FF2B5EF4-FFF2-40B4-BE49-F238E27FC236}">
                <a16:creationId xmlns:a16="http://schemas.microsoft.com/office/drawing/2014/main" id="{1D6B3453-F01F-E9B9-08A9-24D7855AA44E}"/>
              </a:ext>
            </a:extLst>
          </p:cNvPr>
          <p:cNvSpPr/>
          <p:nvPr/>
        </p:nvSpPr>
        <p:spPr bwMode="auto">
          <a:xfrm>
            <a:off x="8764169" y="3562549"/>
            <a:ext cx="2568388"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Cart</a:t>
            </a:r>
          </a:p>
        </p:txBody>
      </p:sp>
      <p:sp>
        <p:nvSpPr>
          <p:cNvPr id="20" name="Rectangle: Rounded Corners 5">
            <a:extLst>
              <a:ext uri="{FF2B5EF4-FFF2-40B4-BE49-F238E27FC236}">
                <a16:creationId xmlns:a16="http://schemas.microsoft.com/office/drawing/2014/main" id="{AF9A7EF4-F1CC-1463-8747-721B65C7E801}"/>
              </a:ext>
            </a:extLst>
          </p:cNvPr>
          <p:cNvSpPr/>
          <p:nvPr/>
        </p:nvSpPr>
        <p:spPr bwMode="auto">
          <a:xfrm>
            <a:off x="7018292" y="4217076"/>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a:t>
            </a:r>
            <a:r>
              <a:rPr lang="en-US" sz="2000" dirty="0" err="1">
                <a:solidFill>
                  <a:schemeClr val="tx1"/>
                </a:solidFill>
                <a:ea typeface="Segoe UI" pitchFamily="34" charset="0"/>
                <a:cs typeface="Segoe UI" pitchFamily="34" charset="0"/>
              </a:rPr>
              <a:t>ProductList</a:t>
            </a:r>
            <a:endParaRPr lang="en-US" sz="2000" dirty="0">
              <a:solidFill>
                <a:schemeClr val="tx1"/>
              </a:solidFill>
              <a:ea typeface="Segoe UI" pitchFamily="34" charset="0"/>
              <a:cs typeface="Segoe UI" pitchFamily="34" charset="0"/>
            </a:endParaRPr>
          </a:p>
        </p:txBody>
      </p:sp>
      <p:sp>
        <p:nvSpPr>
          <p:cNvPr id="21" name="Rectangle: Rounded Corners 9">
            <a:extLst>
              <a:ext uri="{FF2B5EF4-FFF2-40B4-BE49-F238E27FC236}">
                <a16:creationId xmlns:a16="http://schemas.microsoft.com/office/drawing/2014/main" id="{0B6C0A63-592F-B122-3ADB-8578099432E4}"/>
              </a:ext>
            </a:extLst>
          </p:cNvPr>
          <p:cNvSpPr/>
          <p:nvPr/>
        </p:nvSpPr>
        <p:spPr bwMode="auto">
          <a:xfrm>
            <a:off x="7475492" y="578402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endParaRPr lang="en-US" sz="2000" dirty="0">
              <a:solidFill>
                <a:schemeClr val="tx1"/>
              </a:solidFill>
              <a:ea typeface="Segoe UI" pitchFamily="34" charset="0"/>
              <a:cs typeface="Segoe UI" pitchFamily="34" charset="0"/>
            </a:endParaRPr>
          </a:p>
          <a:p>
            <a:pPr algn="l" defTabSz="932472" fontAlgn="base">
              <a:spcBef>
                <a:spcPct val="0"/>
              </a:spcBef>
              <a:spcAft>
                <a:spcPct val="0"/>
              </a:spcAft>
            </a:pPr>
            <a:r>
              <a:rPr lang="en-US" sz="2000" dirty="0">
                <a:solidFill>
                  <a:schemeClr val="tx1"/>
                </a:solidFill>
                <a:ea typeface="Segoe UI" pitchFamily="34" charset="0"/>
                <a:cs typeface="Segoe UI" pitchFamily="34" charset="0"/>
              </a:rPr>
              <a:t>Product</a:t>
            </a:r>
          </a:p>
        </p:txBody>
      </p:sp>
      <p:sp>
        <p:nvSpPr>
          <p:cNvPr id="22" name="Rectangle: Rounded Corners 11">
            <a:extLst>
              <a:ext uri="{FF2B5EF4-FFF2-40B4-BE49-F238E27FC236}">
                <a16:creationId xmlns:a16="http://schemas.microsoft.com/office/drawing/2014/main" id="{78DB6215-0912-12E6-D65D-BD948BE9817E}"/>
              </a:ext>
            </a:extLst>
          </p:cNvPr>
          <p:cNvSpPr/>
          <p:nvPr/>
        </p:nvSpPr>
        <p:spPr bwMode="auto">
          <a:xfrm>
            <a:off x="7475492" y="4977491"/>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Product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
        <p:nvSpPr>
          <p:cNvPr id="3" name="Title">
            <a:extLst>
              <a:ext uri="{FF2B5EF4-FFF2-40B4-BE49-F238E27FC236}">
                <a16:creationId xmlns:a16="http://schemas.microsoft.com/office/drawing/2014/main" id="{FC676817-CAA4-0081-09F0-86FD08AB6DF5}"/>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un proyecto inicial</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852</TotalTime>
  <Words>5116</Words>
  <Application>Microsoft Office PowerPoint</Application>
  <PresentationFormat>Panorámica</PresentationFormat>
  <Paragraphs>459</Paragraphs>
  <Slides>38</Slides>
  <Notes>37</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38</vt:i4>
      </vt:variant>
    </vt:vector>
  </HeadingPairs>
  <TitlesOfParts>
    <vt:vector size="48"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Introduction to computer vision with TensorFlow</vt:lpstr>
      <vt:lpstr>Prerequisites</vt:lpstr>
      <vt:lpstr>Learning objectives</vt:lpstr>
      <vt:lpstr>Presentación de PowerPoint</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90</cp:revision>
  <cp:lastPrinted>2022-02-01T22:58:36Z</cp:lastPrinted>
  <dcterms:created xsi:type="dcterms:W3CDTF">2022-02-01T22:58:36Z</dcterms:created>
  <dcterms:modified xsi:type="dcterms:W3CDTF">2024-09-03T19:22:27Z</dcterms:modified>
</cp:coreProperties>
</file>