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8"/>
  </p:notesMasterIdLst>
  <p:sldIdLst>
    <p:sldId id="258" r:id="rId5"/>
    <p:sldId id="260" r:id="rId6"/>
    <p:sldId id="262" r:id="rId7"/>
    <p:sldId id="264" r:id="rId8"/>
    <p:sldId id="272" r:id="rId9"/>
    <p:sldId id="398" r:id="rId10"/>
    <p:sldId id="394" r:id="rId11"/>
    <p:sldId id="395" r:id="rId12"/>
    <p:sldId id="396" r:id="rId13"/>
    <p:sldId id="397" r:id="rId14"/>
    <p:sldId id="274" r:id="rId15"/>
    <p:sldId id="282" r:id="rId16"/>
    <p:sldId id="286" r:id="rId17"/>
    <p:sldId id="288" r:id="rId18"/>
    <p:sldId id="296" r:id="rId19"/>
    <p:sldId id="300" r:id="rId20"/>
    <p:sldId id="304" r:id="rId21"/>
    <p:sldId id="381" r:id="rId22"/>
    <p:sldId id="312" r:id="rId23"/>
    <p:sldId id="314" r:id="rId24"/>
    <p:sldId id="316" r:id="rId25"/>
    <p:sldId id="382" r:id="rId26"/>
    <p:sldId id="326" r:id="rId27"/>
    <p:sldId id="330" r:id="rId28"/>
    <p:sldId id="332" r:id="rId29"/>
    <p:sldId id="334" r:id="rId30"/>
    <p:sldId id="383" r:id="rId31"/>
    <p:sldId id="350" r:id="rId32"/>
    <p:sldId id="362" r:id="rId33"/>
    <p:sldId id="364" r:id="rId34"/>
    <p:sldId id="385" r:id="rId35"/>
    <p:sldId id="389" r:id="rId36"/>
    <p:sldId id="388" r:id="rId37"/>
    <p:sldId id="390" r:id="rId38"/>
    <p:sldId id="391" r:id="rId39"/>
    <p:sldId id="392" r:id="rId40"/>
    <p:sldId id="393" r:id="rId41"/>
    <p:sldId id="386" r:id="rId42"/>
    <p:sldId id="387" r:id="rId43"/>
    <p:sldId id="376" r:id="rId44"/>
    <p:sldId id="378" r:id="rId45"/>
    <p:sldId id="384" r:id="rId46"/>
    <p:sldId id="380" r:id="rId47"/>
  </p:sldIdLst>
  <p:sldSz cx="12192000" cy="6858000"/>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p:restoredTop sz="66144" autoAdjust="0"/>
  </p:normalViewPr>
  <p:slideViewPr>
    <p:cSldViewPr>
      <p:cViewPr varScale="1">
        <p:scale>
          <a:sx n="54" d="100"/>
          <a:sy n="54" d="100"/>
        </p:scale>
        <p:origin x="1762" y="6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0"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04/09/2024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2091860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42</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marL="171450" indent="-171450">
              <a:buFont typeface="Arial" panose="020B0604020202020204" pitchFamily="34" charset="0"/>
              <a:buChar char="•"/>
            </a:pPr>
            <a:r>
              <a:rPr lang="en-US" b="1" dirty="0"/>
              <a:t>Images as Data</a:t>
            </a:r>
            <a:r>
              <a:rPr lang="en-US" dirty="0"/>
              <a:t>: Digital images are made up of tiny dots called pixels. Each pixel has a value that represents its color. In a black-and-white image, this value can range from 0 (black) to 255 (white).</a:t>
            </a:r>
          </a:p>
          <a:p>
            <a:pPr marL="171450" indent="-171450">
              <a:buFont typeface="Arial" panose="020B0604020202020204" pitchFamily="34" charset="0"/>
              <a:buChar char="•"/>
            </a:pPr>
            <a:r>
              <a:rPr lang="en-US" b="1" dirty="0"/>
              <a:t>Color Images</a:t>
            </a:r>
            <a:r>
              <a:rPr lang="en-US" dirty="0"/>
              <a:t>: In a color image, each pixel has three values representing the colors red, green, and blue (RGB). By combining these values, different colors can be created.</a:t>
            </a:r>
          </a:p>
          <a:p>
            <a:pPr marL="171450" indent="-171450">
              <a:buFont typeface="Arial" panose="020B0604020202020204" pitchFamily="34" charset="0"/>
              <a:buChar char="•"/>
            </a:pPr>
            <a:r>
              <a:rPr lang="en-US" b="1" dirty="0"/>
              <a:t>Preparing for the Neural Network</a:t>
            </a:r>
            <a:r>
              <a:rPr lang="en-US" dirty="0"/>
              <a:t>: For a neural network to "learn" from images, we need to convert these pixel values into a format that the network can understand. Specifically, we normalize the values so they range from 0 to 1, which makes the learning process easier.</a:t>
            </a:r>
          </a:p>
          <a:p>
            <a:pPr>
              <a:buFont typeface="Arial" panose="020B0604020202020204" pitchFamily="34" charset="0"/>
              <a:buNone/>
            </a:pPr>
            <a:endParaRPr lang="es-MX" b="1"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Imágenes como Datos</a:t>
            </a:r>
            <a:r>
              <a:rPr lang="es-MX" dirty="0"/>
              <a:t>: Las imágenes digitales están compuestas por pequeños puntos llamados píxeles. Cada píxel tiene un valor que representa su color. En una imagen en blanco y negro, este valor puede variar del 0 (negro) al 255 (blanco).</a:t>
            </a:r>
          </a:p>
          <a:p>
            <a:pPr marL="171450" indent="-171450">
              <a:buFont typeface="Arial" panose="020B0604020202020204" pitchFamily="34" charset="0"/>
              <a:buChar char="•"/>
            </a:pPr>
            <a:r>
              <a:rPr lang="es-MX" b="1" dirty="0"/>
              <a:t>Imágenes a Color</a:t>
            </a:r>
            <a:r>
              <a:rPr lang="es-MX" dirty="0"/>
              <a:t>: En una imagen a color, cada píxel tiene tres valores que representan los colores rojo, verde y azul (RGB). Combinando estos valores, se pueden crear diferentes colores.</a:t>
            </a:r>
          </a:p>
          <a:p>
            <a:pPr marL="171450" indent="-171450">
              <a:buFont typeface="Arial" panose="020B0604020202020204" pitchFamily="34" charset="0"/>
              <a:buChar char="•"/>
            </a:pPr>
            <a:r>
              <a:rPr lang="es-MX" b="1" dirty="0"/>
              <a:t>Preparación para la Red Neuronal</a:t>
            </a:r>
            <a:r>
              <a:rPr lang="es-MX" dirty="0"/>
              <a:t>: Para que una red neuronal "aprenda" a partir de imágenes, necesitamos convertir esos valores de píxeles a un formato que la red pueda entender. Específicamente, normalizamos los valores para que estén en un rango de 0 a 1, lo cual facilita el proceso de aprendizaje.</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425909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1308114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166336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9/4/2024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42.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634984" cy="9971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Modelos entrenados previamente y aprendizaje por transferencia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930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Pretrained models and transfer learning</a:t>
            </a:r>
            <a:endParaRPr lang="es-MX" b="1" dirty="0">
              <a:effectLst/>
            </a:endParaRPr>
          </a:p>
        </p:txBody>
      </p:sp>
    </p:spTree>
    <p:extLst>
      <p:ext uri="{BB962C8B-B14F-4D97-AF65-F5344CB8AC3E}">
        <p14:creationId xmlns:p14="http://schemas.microsoft.com/office/powerpoint/2010/main" val="11449205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la visión por computadora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
        <p:nvSpPr>
          <p:cNvPr id="3" name="Subtitle"/>
          <p:cNvSpPr>
            <a:spLocks noGrp="1"/>
          </p:cNvSpPr>
          <p:nvPr>
            <p:ph sz="quarter" idx="10"/>
          </p:nvPr>
        </p:nvSpPr>
        <p:spPr>
          <a:xfrm>
            <a:off x="584200" y="1224829"/>
            <a:ext cx="11018838" cy="236372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Images as Data: Each pixel has a value that represents a color, ranging from 0 (black) to 255 (white).</a:t>
            </a:r>
          </a:p>
          <a:p>
            <a:pPr marL="457200" indent="-457200">
              <a:buFontTx/>
              <a:buChar char="-"/>
            </a:pPr>
            <a:r>
              <a:rPr lang="en-US" sz="2400" dirty="0"/>
              <a:t>Color Images: Each pixel has three values representing red, green, and blue (RGB).</a:t>
            </a:r>
          </a:p>
          <a:p>
            <a:pPr marL="457200" indent="-457200">
              <a:buFontTx/>
              <a:buChar char="-"/>
            </a:pPr>
            <a:r>
              <a:rPr lang="en-US" sz="2400" dirty="0"/>
              <a:t>Preparing for the Neural Network: The values are normalized to range from 0 to 1.</a:t>
            </a:r>
            <a:endParaRPr sz="2400"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23637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Imágenes como Datos: Cada pixel tiene un valor que representa un color que varia del 0(negro) al 255(blanco)</a:t>
            </a:r>
          </a:p>
          <a:p>
            <a:pPr marL="457200" indent="-457200">
              <a:buFontTx/>
              <a:buChar char="-"/>
            </a:pPr>
            <a:r>
              <a:rPr lang="en-US" sz="2400" dirty="0" err="1"/>
              <a:t>Imágenes</a:t>
            </a:r>
            <a:r>
              <a:rPr lang="en-US" sz="2400" dirty="0"/>
              <a:t> a Color: </a:t>
            </a:r>
            <a:r>
              <a:rPr lang="en-US" sz="2400" dirty="0" err="1"/>
              <a:t>Cada</a:t>
            </a:r>
            <a:r>
              <a:rPr lang="en-US" sz="2400" dirty="0"/>
              <a:t> pixel </a:t>
            </a:r>
            <a:r>
              <a:rPr lang="en-US" sz="2400" dirty="0" err="1"/>
              <a:t>tiene</a:t>
            </a:r>
            <a:r>
              <a:rPr lang="en-US" sz="2400" dirty="0"/>
              <a:t> </a:t>
            </a:r>
            <a:r>
              <a:rPr lang="en-US" sz="2400" dirty="0" err="1"/>
              <a:t>tres</a:t>
            </a:r>
            <a:r>
              <a:rPr lang="en-US" sz="2400" dirty="0"/>
              <a:t> </a:t>
            </a:r>
            <a:r>
              <a:rPr lang="en-US" sz="2400" dirty="0" err="1"/>
              <a:t>valores</a:t>
            </a:r>
            <a:r>
              <a:rPr lang="en-US" sz="2400" dirty="0"/>
              <a:t> que </a:t>
            </a:r>
            <a:r>
              <a:rPr lang="en-US" sz="2400" dirty="0" err="1"/>
              <a:t>representan</a:t>
            </a:r>
            <a:r>
              <a:rPr lang="en-US" sz="2400" dirty="0"/>
              <a:t> rojo, </a:t>
            </a:r>
            <a:r>
              <a:rPr lang="en-US" sz="2400" dirty="0" err="1"/>
              <a:t>verde</a:t>
            </a:r>
            <a:r>
              <a:rPr lang="en-US" sz="2400" dirty="0"/>
              <a:t> y </a:t>
            </a:r>
            <a:r>
              <a:rPr lang="en-US" sz="2400" dirty="0" err="1"/>
              <a:t>azul</a:t>
            </a:r>
            <a:r>
              <a:rPr lang="en-US" sz="2400" dirty="0"/>
              <a:t> (RGB)</a:t>
            </a:r>
          </a:p>
          <a:p>
            <a:pPr marL="457200" indent="-457200">
              <a:buFontTx/>
              <a:buChar char="-"/>
            </a:pPr>
            <a:r>
              <a:rPr lang="en-US" sz="2400" dirty="0" err="1"/>
              <a:t>Preparación</a:t>
            </a:r>
            <a:r>
              <a:rPr lang="en-US" sz="2400" dirty="0"/>
              <a:t> para la red neuronal: Se </a:t>
            </a:r>
            <a:r>
              <a:rPr lang="en-US" sz="2400" dirty="0" err="1"/>
              <a:t>normaliza</a:t>
            </a:r>
            <a:r>
              <a:rPr lang="en-US" sz="2400" dirty="0"/>
              <a:t> </a:t>
            </a:r>
            <a:r>
              <a:rPr lang="en-US" sz="2400" dirty="0" err="1"/>
              <a:t>los</a:t>
            </a:r>
            <a:r>
              <a:rPr lang="en-US" sz="2400" dirty="0"/>
              <a:t> </a:t>
            </a:r>
            <a:r>
              <a:rPr lang="en-US" sz="2400" dirty="0" err="1"/>
              <a:t>valores</a:t>
            </a:r>
            <a:r>
              <a:rPr lang="en-US" sz="2400" dirty="0"/>
              <a:t> para que </a:t>
            </a:r>
            <a:r>
              <a:rPr lang="en-US" sz="2400" dirty="0" err="1"/>
              <a:t>estén</a:t>
            </a:r>
            <a:r>
              <a:rPr lang="en-US" sz="2400" dirty="0"/>
              <a:t> </a:t>
            </a:r>
            <a:r>
              <a:rPr lang="en-US" sz="2400" dirty="0" err="1"/>
              <a:t>en</a:t>
            </a:r>
            <a:r>
              <a:rPr lang="en-US" sz="2400" dirty="0"/>
              <a:t> un </a:t>
            </a:r>
            <a:r>
              <a:rPr lang="en-US" sz="2400" dirty="0" err="1"/>
              <a:t>rango</a:t>
            </a:r>
            <a:r>
              <a:rPr lang="en-US" sz="2400" dirty="0"/>
              <a:t> de 0 a 1</a:t>
            </a:r>
          </a:p>
        </p:txBody>
      </p:sp>
    </p:spTree>
    <p:extLst>
      <p:ext uri="{BB962C8B-B14F-4D97-AF65-F5344CB8AC3E}">
        <p14:creationId xmlns:p14="http://schemas.microsoft.com/office/powerpoint/2010/main" val="31951179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Training a dense neural network</a:t>
            </a:r>
            <a:endParaRPr lang="es-MX" b="1" dirty="0">
              <a:effectLst/>
            </a:endParaRPr>
          </a:p>
        </p:txBody>
      </p:sp>
    </p:spTree>
    <p:extLst>
      <p:ext uri="{BB962C8B-B14F-4D97-AF65-F5344CB8AC3E}">
        <p14:creationId xmlns:p14="http://schemas.microsoft.com/office/powerpoint/2010/main" val="25623329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de varias capas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Multi-layer</a:t>
            </a:r>
            <a:r>
              <a:rPr lang="es-MX" b="1" dirty="0">
                <a:effectLst/>
              </a:rPr>
              <a:t> </a:t>
            </a:r>
            <a:r>
              <a:rPr lang="es-MX" b="1" dirty="0" err="1">
                <a:effectLst/>
              </a:rPr>
              <a:t>networks</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Tree>
    <p:extLst>
      <p:ext uri="{BB962C8B-B14F-4D97-AF65-F5344CB8AC3E}">
        <p14:creationId xmlns:p14="http://schemas.microsoft.com/office/powerpoint/2010/main" val="15257491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918</TotalTime>
  <Words>5565</Words>
  <Application>Microsoft Office PowerPoint</Application>
  <PresentationFormat>Panorámica</PresentationFormat>
  <Paragraphs>488</Paragraphs>
  <Slides>43</Slides>
  <Notes>42</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43</vt:i4>
      </vt:variant>
    </vt:vector>
  </HeadingPairs>
  <TitlesOfParts>
    <vt:vector size="53"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Introduction to image data</vt:lpstr>
      <vt:lpstr>Presentación de PowerPoint</vt:lpstr>
      <vt:lpstr>Presentación de PowerPoint</vt:lpstr>
      <vt:lpstr>Presentación de PowerPoint</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95</cp:revision>
  <cp:lastPrinted>2022-02-01T22:58:36Z</cp:lastPrinted>
  <dcterms:created xsi:type="dcterms:W3CDTF">2022-02-01T22:58:36Z</dcterms:created>
  <dcterms:modified xsi:type="dcterms:W3CDTF">2024-09-04T16:24:00Z</dcterms:modified>
</cp:coreProperties>
</file>