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 id="2147485227" r:id="rId4"/>
  </p:sldMasterIdLst>
  <p:notesMasterIdLst>
    <p:notesMasterId r:id="rId50"/>
  </p:notesMasterIdLst>
  <p:sldIdLst>
    <p:sldId id="258" r:id="rId5"/>
    <p:sldId id="260" r:id="rId6"/>
    <p:sldId id="262" r:id="rId7"/>
    <p:sldId id="264" r:id="rId8"/>
    <p:sldId id="272" r:id="rId9"/>
    <p:sldId id="398" r:id="rId10"/>
    <p:sldId id="394" r:id="rId11"/>
    <p:sldId id="401" r:id="rId12"/>
    <p:sldId id="395" r:id="rId13"/>
    <p:sldId id="400" r:id="rId14"/>
    <p:sldId id="396" r:id="rId15"/>
    <p:sldId id="397" r:id="rId16"/>
    <p:sldId id="274" r:id="rId17"/>
    <p:sldId id="282" r:id="rId18"/>
    <p:sldId id="286" r:id="rId19"/>
    <p:sldId id="288" r:id="rId20"/>
    <p:sldId id="296" r:id="rId21"/>
    <p:sldId id="300" r:id="rId22"/>
    <p:sldId id="304" r:id="rId23"/>
    <p:sldId id="381" r:id="rId24"/>
    <p:sldId id="312" r:id="rId25"/>
    <p:sldId id="314" r:id="rId26"/>
    <p:sldId id="316" r:id="rId27"/>
    <p:sldId id="382" r:id="rId28"/>
    <p:sldId id="326" r:id="rId29"/>
    <p:sldId id="330" r:id="rId30"/>
    <p:sldId id="332" r:id="rId31"/>
    <p:sldId id="334" r:id="rId32"/>
    <p:sldId id="383" r:id="rId33"/>
    <p:sldId id="350" r:id="rId34"/>
    <p:sldId id="362" r:id="rId35"/>
    <p:sldId id="364" r:id="rId36"/>
    <p:sldId id="385" r:id="rId37"/>
    <p:sldId id="389" r:id="rId38"/>
    <p:sldId id="388" r:id="rId39"/>
    <p:sldId id="390" r:id="rId40"/>
    <p:sldId id="391" r:id="rId41"/>
    <p:sldId id="392" r:id="rId42"/>
    <p:sldId id="393" r:id="rId43"/>
    <p:sldId id="386" r:id="rId44"/>
    <p:sldId id="387" r:id="rId45"/>
    <p:sldId id="376" r:id="rId46"/>
    <p:sldId id="378" r:id="rId47"/>
    <p:sldId id="384" r:id="rId48"/>
    <p:sldId id="380" r:id="rId49"/>
  </p:sldIdLst>
  <p:sldSz cx="12192000" cy="6858000"/>
  <p:notesSz cx="6858000" cy="9144000"/>
  <p:custDataLst>
    <p:tags r:id="rId5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049BE8-D68C-4428-B006-A721E426A9FF}" v="10" dt="2022-02-02T00:11:11.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p:restoredTop sz="66144" autoAdjust="0"/>
  </p:normalViewPr>
  <p:slideViewPr>
    <p:cSldViewPr>
      <p:cViewPr varScale="1">
        <p:scale>
          <a:sx n="54" d="100"/>
          <a:sy n="54" d="100"/>
        </p:scale>
        <p:origin x="1762" y="62"/>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tags" Target="tags/tag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Harrison" userId="5895b409-c973-4cd3-8090-c5ebb14fce87" providerId="ADAL" clId="{FC049BE8-D68C-4428-B006-A721E426A9FF}"/>
    <pc:docChg chg="undo custSel addSld delSld modSld sldOrd modMainMaster">
      <pc:chgData name="Christopher Harrison" userId="5895b409-c973-4cd3-8090-c5ebb14fce87" providerId="ADAL" clId="{FC049BE8-D68C-4428-B006-A721E426A9FF}" dt="2022-02-02T00:14:41.708" v="5599" actId="20577"/>
      <pc:docMkLst>
        <pc:docMk/>
      </pc:docMkLst>
      <pc:sldChg chg="delSp modSp mod">
        <pc:chgData name="Christopher Harrison" userId="5895b409-c973-4cd3-8090-c5ebb14fce87" providerId="ADAL" clId="{FC049BE8-D68C-4428-B006-A721E426A9FF}" dt="2022-02-01T23:09:54.822" v="193" actId="478"/>
        <pc:sldMkLst>
          <pc:docMk/>
          <pc:sldMk cId="0" sldId="260"/>
        </pc:sldMkLst>
        <pc:spChg chg="mod">
          <ac:chgData name="Christopher Harrison" userId="5895b409-c973-4cd3-8090-c5ebb14fce87" providerId="ADAL" clId="{FC049BE8-D68C-4428-B006-A721E426A9FF}" dt="2022-02-01T23:09:54.822" v="193" actId="478"/>
          <ac:spMkLst>
            <pc:docMk/>
            <pc:sldMk cId="0" sldId="260"/>
            <ac:spMk id="2" creationId="{00000000-0000-0000-0000-000000000000}"/>
          </ac:spMkLst>
        </pc:spChg>
        <pc:spChg chg="mod">
          <ac:chgData name="Christopher Harrison" userId="5895b409-c973-4cd3-8090-c5ebb14fce87" providerId="ADAL" clId="{FC049BE8-D68C-4428-B006-A721E426A9FF}" dt="2022-02-01T23:09:54.822" v="193" actId="478"/>
          <ac:spMkLst>
            <pc:docMk/>
            <pc:sldMk cId="0" sldId="260"/>
            <ac:spMk id="3" creationId="{00000000-0000-0000-0000-000000000000}"/>
          </ac:spMkLst>
        </pc:spChg>
        <pc:spChg chg="mod">
          <ac:chgData name="Christopher Harrison" userId="5895b409-c973-4cd3-8090-c5ebb14fce87" providerId="ADAL" clId="{FC049BE8-D68C-4428-B006-A721E426A9FF}" dt="2022-02-01T23:09:39.843" v="191" actId="20577"/>
          <ac:spMkLst>
            <pc:docMk/>
            <pc:sldMk cId="0" sldId="260"/>
            <ac:spMk id="4" creationId="{00000000-0000-0000-0000-000000000000}"/>
          </ac:spMkLst>
        </pc:spChg>
        <pc:spChg chg="del">
          <ac:chgData name="Christopher Harrison" userId="5895b409-c973-4cd3-8090-c5ebb14fce87" providerId="ADAL" clId="{FC049BE8-D68C-4428-B006-A721E426A9FF}" dt="2022-02-01T23:09:42.655" v="192" actId="478"/>
          <ac:spMkLst>
            <pc:docMk/>
            <pc:sldMk cId="0" sldId="260"/>
            <ac:spMk id="5" creationId="{00000000-0000-0000-0000-000000000000}"/>
          </ac:spMkLst>
        </pc:spChg>
      </pc:sldChg>
      <pc:sldChg chg="modSp mod">
        <pc:chgData name="Christopher Harrison" userId="5895b409-c973-4cd3-8090-c5ebb14fce87" providerId="ADAL" clId="{FC049BE8-D68C-4428-B006-A721E426A9FF}" dt="2022-02-01T23:11:00.041" v="240" actId="113"/>
        <pc:sldMkLst>
          <pc:docMk/>
          <pc:sldMk cId="0" sldId="262"/>
        </pc:sldMkLst>
        <pc:spChg chg="mod">
          <ac:chgData name="Christopher Harrison" userId="5895b409-c973-4cd3-8090-c5ebb14fce87" providerId="ADAL" clId="{FC049BE8-D68C-4428-B006-A721E426A9FF}" dt="2022-02-01T23:11:00.041" v="240" actId="113"/>
          <ac:spMkLst>
            <pc:docMk/>
            <pc:sldMk cId="0" sldId="262"/>
            <ac:spMk id="3" creationId="{00000000-0000-0000-0000-000000000000}"/>
          </ac:spMkLst>
        </pc:spChg>
      </pc:sldChg>
      <pc:sldChg chg="modSp mod">
        <pc:chgData name="Christopher Harrison" userId="5895b409-c973-4cd3-8090-c5ebb14fce87" providerId="ADAL" clId="{FC049BE8-D68C-4428-B006-A721E426A9FF}" dt="2022-02-01T23:46:30.724" v="4176" actId="20577"/>
        <pc:sldMkLst>
          <pc:docMk/>
          <pc:sldMk cId="0" sldId="264"/>
        </pc:sldMkLst>
        <pc:spChg chg="mod">
          <ac:chgData name="Christopher Harrison" userId="5895b409-c973-4cd3-8090-c5ebb14fce87" providerId="ADAL" clId="{FC049BE8-D68C-4428-B006-A721E426A9FF}" dt="2022-02-01T23:46:30.724" v="4176" actId="20577"/>
          <ac:spMkLst>
            <pc:docMk/>
            <pc:sldMk cId="0" sldId="264"/>
            <ac:spMk id="3" creationId="{00000000-0000-0000-0000-000000000000}"/>
          </ac:spMkLst>
        </pc:spChg>
      </pc:sldChg>
      <pc:sldChg chg="del">
        <pc:chgData name="Christopher Harrison" userId="5895b409-c973-4cd3-8090-c5ebb14fce87" providerId="ADAL" clId="{FC049BE8-D68C-4428-B006-A721E426A9FF}" dt="2022-02-01T23:00:59.323" v="0" actId="47"/>
        <pc:sldMkLst>
          <pc:docMk/>
          <pc:sldMk cId="0" sldId="266"/>
        </pc:sldMkLst>
      </pc:sldChg>
      <pc:sldChg chg="modSp del mod">
        <pc:chgData name="Christopher Harrison" userId="5895b409-c973-4cd3-8090-c5ebb14fce87" providerId="ADAL" clId="{FC049BE8-D68C-4428-B006-A721E426A9FF}" dt="2022-02-01T23:11:46.470" v="364" actId="47"/>
        <pc:sldMkLst>
          <pc:docMk/>
          <pc:sldMk cId="0" sldId="268"/>
        </pc:sldMkLst>
        <pc:spChg chg="mod">
          <ac:chgData name="Christopher Harrison" userId="5895b409-c973-4cd3-8090-c5ebb14fce87" providerId="ADAL" clId="{FC049BE8-D68C-4428-B006-A721E426A9FF}" dt="2022-02-01T23:01:13.537" v="1" actId="6549"/>
          <ac:spMkLst>
            <pc:docMk/>
            <pc:sldMk cId="0" sldId="268"/>
            <ac:spMk id="3"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0" sldId="270"/>
        </pc:sldMkLst>
      </pc:sldChg>
      <pc:sldChg chg="modSp mod">
        <pc:chgData name="Christopher Harrison" userId="5895b409-c973-4cd3-8090-c5ebb14fce87" providerId="ADAL" clId="{FC049BE8-D68C-4428-B006-A721E426A9FF}" dt="2022-02-01T23:12:07.663" v="372" actId="20577"/>
        <pc:sldMkLst>
          <pc:docMk/>
          <pc:sldMk cId="0" sldId="272"/>
        </pc:sldMkLst>
        <pc:spChg chg="mod">
          <ac:chgData name="Christopher Harrison" userId="5895b409-c973-4cd3-8090-c5ebb14fce87" providerId="ADAL" clId="{FC049BE8-D68C-4428-B006-A721E426A9FF}" dt="2022-02-01T23:12:07.663" v="372" actId="20577"/>
          <ac:spMkLst>
            <pc:docMk/>
            <pc:sldMk cId="0" sldId="272"/>
            <ac:spMk id="2" creationId="{00000000-0000-0000-0000-000000000000}"/>
          </ac:spMkLst>
        </pc:spChg>
      </pc:sldChg>
      <pc:sldChg chg="modSp mod">
        <pc:chgData name="Christopher Harrison" userId="5895b409-c973-4cd3-8090-c5ebb14fce87" providerId="ADAL" clId="{FC049BE8-D68C-4428-B006-A721E426A9FF}" dt="2022-02-01T23:35:56.874" v="3652" actId="20577"/>
        <pc:sldMkLst>
          <pc:docMk/>
          <pc:sldMk cId="0" sldId="274"/>
        </pc:sldMkLst>
        <pc:spChg chg="mod">
          <ac:chgData name="Christopher Harrison" userId="5895b409-c973-4cd3-8090-c5ebb14fce87" providerId="ADAL" clId="{FC049BE8-D68C-4428-B006-A721E426A9FF}" dt="2022-02-01T23:13:26.905" v="520" actId="20577"/>
          <ac:spMkLst>
            <pc:docMk/>
            <pc:sldMk cId="0" sldId="274"/>
            <ac:spMk id="2" creationId="{00000000-0000-0000-0000-000000000000}"/>
          </ac:spMkLst>
        </pc:spChg>
        <pc:spChg chg="mod">
          <ac:chgData name="Christopher Harrison" userId="5895b409-c973-4cd3-8090-c5ebb14fce87" providerId="ADAL" clId="{FC049BE8-D68C-4428-B006-A721E426A9FF}" dt="2022-02-01T23:35:56.874" v="3652" actId="20577"/>
          <ac:spMkLst>
            <pc:docMk/>
            <pc:sldMk cId="0" sldId="274"/>
            <ac:spMk id="3"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0" sldId="276"/>
        </pc:sldMkLst>
      </pc:sldChg>
      <pc:sldChg chg="add del">
        <pc:chgData name="Christopher Harrison" userId="5895b409-c973-4cd3-8090-c5ebb14fce87" providerId="ADAL" clId="{FC049BE8-D68C-4428-B006-A721E426A9FF}" dt="2022-02-01T23:54:48.399" v="4177" actId="47"/>
        <pc:sldMkLst>
          <pc:docMk/>
          <pc:sldMk cId="0" sldId="278"/>
        </pc:sldMkLst>
      </pc:sldChg>
      <pc:sldChg chg="add del">
        <pc:chgData name="Christopher Harrison" userId="5895b409-c973-4cd3-8090-c5ebb14fce87" providerId="ADAL" clId="{FC049BE8-D68C-4428-B006-A721E426A9FF}" dt="2022-02-01T23:54:48.399" v="4177" actId="47"/>
        <pc:sldMkLst>
          <pc:docMk/>
          <pc:sldMk cId="0" sldId="280"/>
        </pc:sldMkLst>
      </pc:sldChg>
      <pc:sldChg chg="delSp modSp mod modNotes modNotesTx">
        <pc:chgData name="Christopher Harrison" userId="5895b409-c973-4cd3-8090-c5ebb14fce87" providerId="ADAL" clId="{FC049BE8-D68C-4428-B006-A721E426A9FF}" dt="2022-02-01T23:16:35.967" v="1110" actId="20577"/>
        <pc:sldMkLst>
          <pc:docMk/>
          <pc:sldMk cId="0" sldId="282"/>
        </pc:sldMkLst>
        <pc:spChg chg="mod">
          <ac:chgData name="Christopher Harrison" userId="5895b409-c973-4cd3-8090-c5ebb14fce87" providerId="ADAL" clId="{FC049BE8-D68C-4428-B006-A721E426A9FF}" dt="2022-02-01T23:16:05.955" v="1062" actId="20577"/>
          <ac:spMkLst>
            <pc:docMk/>
            <pc:sldMk cId="0" sldId="282"/>
            <ac:spMk id="3" creationId="{00000000-0000-0000-0000-000000000000}"/>
          </ac:spMkLst>
        </pc:spChg>
        <pc:spChg chg="del">
          <ac:chgData name="Christopher Harrison" userId="5895b409-c973-4cd3-8090-c5ebb14fce87" providerId="ADAL" clId="{FC049BE8-D68C-4428-B006-A721E426A9FF}" dt="2022-02-01T23:15:06.405" v="805" actId="478"/>
          <ac:spMkLst>
            <pc:docMk/>
            <pc:sldMk cId="0" sldId="282"/>
            <ac:spMk id="4" creationId="{00000000-0000-0000-0000-000000000000}"/>
          </ac:spMkLst>
        </pc:spChg>
        <pc:spChg chg="del">
          <ac:chgData name="Christopher Harrison" userId="5895b409-c973-4cd3-8090-c5ebb14fce87" providerId="ADAL" clId="{FC049BE8-D68C-4428-B006-A721E426A9FF}" dt="2022-02-01T23:15:06.405" v="805" actId="478"/>
          <ac:spMkLst>
            <pc:docMk/>
            <pc:sldMk cId="0" sldId="282"/>
            <ac:spMk id="5" creationId="{00000000-0000-0000-0000-000000000000}"/>
          </ac:spMkLst>
        </pc:spChg>
      </pc:sldChg>
      <pc:sldChg chg="addSp modSp add del mod modNotesTx">
        <pc:chgData name="Christopher Harrison" userId="5895b409-c973-4cd3-8090-c5ebb14fce87" providerId="ADAL" clId="{FC049BE8-D68C-4428-B006-A721E426A9FF}" dt="2022-02-02T00:07:46.900" v="4885" actId="20577"/>
        <pc:sldMkLst>
          <pc:docMk/>
          <pc:sldMk cId="0" sldId="284"/>
        </pc:sldMkLst>
        <pc:spChg chg="mod">
          <ac:chgData name="Christopher Harrison" userId="5895b409-c973-4cd3-8090-c5ebb14fce87" providerId="ADAL" clId="{FC049BE8-D68C-4428-B006-A721E426A9FF}" dt="2022-02-02T00:07:21.374" v="4802" actId="20577"/>
          <ac:spMkLst>
            <pc:docMk/>
            <pc:sldMk cId="0" sldId="284"/>
            <ac:spMk id="3" creationId="{00000000-0000-0000-0000-000000000000}"/>
          </ac:spMkLst>
        </pc:spChg>
        <pc:spChg chg="add mod">
          <ac:chgData name="Christopher Harrison" userId="5895b409-c973-4cd3-8090-c5ebb14fce87" providerId="ADAL" clId="{FC049BE8-D68C-4428-B006-A721E426A9FF}" dt="2022-02-02T00:05:25.506" v="4683" actId="1035"/>
          <ac:spMkLst>
            <pc:docMk/>
            <pc:sldMk cId="0" sldId="284"/>
            <ac:spMk id="4" creationId="{82601D24-DB00-43F8-857C-576F5AC7371D}"/>
          </ac:spMkLst>
        </pc:spChg>
      </pc:sldChg>
      <pc:sldChg chg="addSp delSp modSp mod modNotesTx">
        <pc:chgData name="Christopher Harrison" userId="5895b409-c973-4cd3-8090-c5ebb14fce87" providerId="ADAL" clId="{FC049BE8-D68C-4428-B006-A721E426A9FF}" dt="2022-02-01T23:20:24.349" v="1529" actId="20577"/>
        <pc:sldMkLst>
          <pc:docMk/>
          <pc:sldMk cId="0" sldId="286"/>
        </pc:sldMkLst>
        <pc:spChg chg="mod">
          <ac:chgData name="Christopher Harrison" userId="5895b409-c973-4cd3-8090-c5ebb14fce87" providerId="ADAL" clId="{FC049BE8-D68C-4428-B006-A721E426A9FF}" dt="2022-02-01T23:17:17.780" v="1197" actId="6549"/>
          <ac:spMkLst>
            <pc:docMk/>
            <pc:sldMk cId="0" sldId="286"/>
            <ac:spMk id="3" creationId="{00000000-0000-0000-0000-000000000000}"/>
          </ac:spMkLst>
        </pc:spChg>
        <pc:spChg chg="add mod">
          <ac:chgData name="Christopher Harrison" userId="5895b409-c973-4cd3-8090-c5ebb14fce87" providerId="ADAL" clId="{FC049BE8-D68C-4428-B006-A721E426A9FF}" dt="2022-02-01T23:17:54.481" v="1330" actId="14100"/>
          <ac:spMkLst>
            <pc:docMk/>
            <pc:sldMk cId="0" sldId="286"/>
            <ac:spMk id="4" creationId="{F6DEDEA9-A1FB-494E-BB26-8A4E5383B315}"/>
          </ac:spMkLst>
        </pc:spChg>
        <pc:spChg chg="add mod">
          <ac:chgData name="Christopher Harrison" userId="5895b409-c973-4cd3-8090-c5ebb14fce87" providerId="ADAL" clId="{FC049BE8-D68C-4428-B006-A721E426A9FF}" dt="2022-02-01T23:20:12.562" v="1499" actId="14100"/>
          <ac:spMkLst>
            <pc:docMk/>
            <pc:sldMk cId="0" sldId="286"/>
            <ac:spMk id="5" creationId="{2BC8ABE5-D53C-4E99-83C8-EA9490CBD530}"/>
          </ac:spMkLst>
        </pc:spChg>
        <pc:spChg chg="add mod">
          <ac:chgData name="Christopher Harrison" userId="5895b409-c973-4cd3-8090-c5ebb14fce87" providerId="ADAL" clId="{FC049BE8-D68C-4428-B006-A721E426A9FF}" dt="2022-02-01T23:20:15.842" v="1509" actId="20577"/>
          <ac:spMkLst>
            <pc:docMk/>
            <pc:sldMk cId="0" sldId="286"/>
            <ac:spMk id="6" creationId="{145058B2-91DD-42A0-861D-7CC6E85A5E57}"/>
          </ac:spMkLst>
        </pc:spChg>
        <pc:spChg chg="add del">
          <ac:chgData name="Christopher Harrison" userId="5895b409-c973-4cd3-8090-c5ebb14fce87" providerId="ADAL" clId="{FC049BE8-D68C-4428-B006-A721E426A9FF}" dt="2022-02-01T23:19:12.640" v="1396" actId="478"/>
          <ac:spMkLst>
            <pc:docMk/>
            <pc:sldMk cId="0" sldId="286"/>
            <ac:spMk id="8" creationId="{F753D65E-560A-43EB-8948-AEAE096D97A2}"/>
          </ac:spMkLst>
        </pc:spChg>
        <pc:spChg chg="add mod">
          <ac:chgData name="Christopher Harrison" userId="5895b409-c973-4cd3-8090-c5ebb14fce87" providerId="ADAL" clId="{FC049BE8-D68C-4428-B006-A721E426A9FF}" dt="2022-02-01T23:20:24.349" v="1529" actId="20577"/>
          <ac:spMkLst>
            <pc:docMk/>
            <pc:sldMk cId="0" sldId="286"/>
            <ac:spMk id="10" creationId="{011018A3-87D6-4500-A017-E5F6A8E86AD2}"/>
          </ac:spMkLst>
        </pc:spChg>
        <pc:spChg chg="add mod">
          <ac:chgData name="Christopher Harrison" userId="5895b409-c973-4cd3-8090-c5ebb14fce87" providerId="ADAL" clId="{FC049BE8-D68C-4428-B006-A721E426A9FF}" dt="2022-02-01T23:20:20.189" v="1519" actId="20577"/>
          <ac:spMkLst>
            <pc:docMk/>
            <pc:sldMk cId="0" sldId="286"/>
            <ac:spMk id="12" creationId="{0ADFAE23-42D1-406D-A775-5144D87010DA}"/>
          </ac:spMkLst>
        </pc:spChg>
      </pc:sldChg>
      <pc:sldChg chg="modSp mod modNotesTx">
        <pc:chgData name="Christopher Harrison" userId="5895b409-c973-4cd3-8090-c5ebb14fce87" providerId="ADAL" clId="{FC049BE8-D68C-4428-B006-A721E426A9FF}" dt="2022-02-01T23:21:51.308" v="1652" actId="20577"/>
        <pc:sldMkLst>
          <pc:docMk/>
          <pc:sldMk cId="0" sldId="288"/>
        </pc:sldMkLst>
        <pc:spChg chg="mod">
          <ac:chgData name="Christopher Harrison" userId="5895b409-c973-4cd3-8090-c5ebb14fce87" providerId="ADAL" clId="{FC049BE8-D68C-4428-B006-A721E426A9FF}" dt="2022-02-01T23:20:40.829" v="1539" actId="20577"/>
          <ac:spMkLst>
            <pc:docMk/>
            <pc:sldMk cId="0" sldId="288"/>
            <ac:spMk id="2" creationId="{00000000-0000-0000-0000-000000000000}"/>
          </ac:spMkLst>
        </pc:spChg>
      </pc:sldChg>
      <pc:sldChg chg="modSp add del mod">
        <pc:chgData name="Christopher Harrison" userId="5895b409-c973-4cd3-8090-c5ebb14fce87" providerId="ADAL" clId="{FC049BE8-D68C-4428-B006-A721E426A9FF}" dt="2022-02-02T00:10:58.088" v="5262" actId="47"/>
        <pc:sldMkLst>
          <pc:docMk/>
          <pc:sldMk cId="0" sldId="290"/>
        </pc:sldMkLst>
        <pc:spChg chg="mod">
          <ac:chgData name="Christopher Harrison" userId="5895b409-c973-4cd3-8090-c5ebb14fce87" providerId="ADAL" clId="{FC049BE8-D68C-4428-B006-A721E426A9FF}" dt="2022-02-02T00:10:08.638" v="5259" actId="20577"/>
          <ac:spMkLst>
            <pc:docMk/>
            <pc:sldMk cId="0" sldId="290"/>
            <ac:spMk id="2" creationId="{00000000-0000-0000-0000-000000000000}"/>
          </ac:spMkLst>
        </pc:spChg>
      </pc:sldChg>
      <pc:sldChg chg="delSp modSp add del mod modNotes">
        <pc:chgData name="Christopher Harrison" userId="5895b409-c973-4cd3-8090-c5ebb14fce87" providerId="ADAL" clId="{FC049BE8-D68C-4428-B006-A721E426A9FF}" dt="2022-02-01T23:45:48.592" v="4103"/>
        <pc:sldMkLst>
          <pc:docMk/>
          <pc:sldMk cId="0" sldId="292"/>
        </pc:sldMkLst>
        <pc:spChg chg="del">
          <ac:chgData name="Christopher Harrison" userId="5895b409-c973-4cd3-8090-c5ebb14fce87" providerId="ADAL" clId="{FC049BE8-D68C-4428-B006-A721E426A9FF}" dt="2022-02-01T23:02:07.834" v="5" actId="478"/>
          <ac:spMkLst>
            <pc:docMk/>
            <pc:sldMk cId="0" sldId="292"/>
            <ac:spMk id="4" creationId="{00000000-0000-0000-0000-000000000000}"/>
          </ac:spMkLst>
        </pc:spChg>
        <pc:spChg chg="mod">
          <ac:chgData name="Christopher Harrison" userId="5895b409-c973-4cd3-8090-c5ebb14fce87" providerId="ADAL" clId="{FC049BE8-D68C-4428-B006-A721E426A9FF}" dt="2022-02-01T23:02:38.190" v="13"/>
          <ac:spMkLst>
            <pc:docMk/>
            <pc:sldMk cId="0" sldId="292"/>
            <ac:spMk id="5" creationId="{00000000-0000-0000-0000-000000000000}"/>
          </ac:spMkLst>
        </pc:spChg>
        <pc:spChg chg="del mod">
          <ac:chgData name="Christopher Harrison" userId="5895b409-c973-4cd3-8090-c5ebb14fce87" providerId="ADAL" clId="{FC049BE8-D68C-4428-B006-A721E426A9FF}" dt="2022-02-01T23:02:24.850" v="9" actId="478"/>
          <ac:spMkLst>
            <pc:docMk/>
            <pc:sldMk cId="0" sldId="29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294"/>
        </pc:sldMkLst>
      </pc:sldChg>
      <pc:sldChg chg="modSp mod">
        <pc:chgData name="Christopher Harrison" userId="5895b409-c973-4cd3-8090-c5ebb14fce87" providerId="ADAL" clId="{FC049BE8-D68C-4428-B006-A721E426A9FF}" dt="2022-02-01T23:23:43.136" v="1676" actId="20577"/>
        <pc:sldMkLst>
          <pc:docMk/>
          <pc:sldMk cId="0" sldId="296"/>
        </pc:sldMkLst>
        <pc:spChg chg="mod">
          <ac:chgData name="Christopher Harrison" userId="5895b409-c973-4cd3-8090-c5ebb14fce87" providerId="ADAL" clId="{FC049BE8-D68C-4428-B006-A721E426A9FF}" dt="2022-02-01T23:23:43.136" v="1676" actId="20577"/>
          <ac:spMkLst>
            <pc:docMk/>
            <pc:sldMk cId="0" sldId="296"/>
            <ac:spMk id="2"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298"/>
        </pc:sldMkLst>
      </pc:sldChg>
      <pc:sldChg chg="delSp modSp mod ord modNotesTx">
        <pc:chgData name="Christopher Harrison" userId="5895b409-c973-4cd3-8090-c5ebb14fce87" providerId="ADAL" clId="{FC049BE8-D68C-4428-B006-A721E426A9FF}" dt="2022-02-01T23:25:36.342" v="2068" actId="20577"/>
        <pc:sldMkLst>
          <pc:docMk/>
          <pc:sldMk cId="0" sldId="300"/>
        </pc:sldMkLst>
        <pc:spChg chg="mod">
          <ac:chgData name="Christopher Harrison" userId="5895b409-c973-4cd3-8090-c5ebb14fce87" providerId="ADAL" clId="{FC049BE8-D68C-4428-B006-A721E426A9FF}" dt="2022-02-01T23:23:48.796" v="1677" actId="20577"/>
          <ac:spMkLst>
            <pc:docMk/>
            <pc:sldMk cId="0" sldId="300"/>
            <ac:spMk id="2" creationId="{00000000-0000-0000-0000-000000000000}"/>
          </ac:spMkLst>
        </pc:spChg>
        <pc:spChg chg="mod">
          <ac:chgData name="Christopher Harrison" userId="5895b409-c973-4cd3-8090-c5ebb14fce87" providerId="ADAL" clId="{FC049BE8-D68C-4428-B006-A721E426A9FF}" dt="2022-02-01T23:24:30.574" v="1793" actId="113"/>
          <ac:spMkLst>
            <pc:docMk/>
            <pc:sldMk cId="0" sldId="300"/>
            <ac:spMk id="3" creationId="{00000000-0000-0000-0000-000000000000}"/>
          </ac:spMkLst>
        </pc:spChg>
        <pc:spChg chg="del">
          <ac:chgData name="Christopher Harrison" userId="5895b409-c973-4cd3-8090-c5ebb14fce87" providerId="ADAL" clId="{FC049BE8-D68C-4428-B006-A721E426A9FF}" dt="2022-02-01T23:03:02.520" v="14" actId="478"/>
          <ac:spMkLst>
            <pc:docMk/>
            <pc:sldMk cId="0" sldId="300"/>
            <ac:spMk id="4" creationId="{00000000-0000-0000-0000-000000000000}"/>
          </ac:spMkLst>
        </pc:spChg>
        <pc:spChg chg="mod">
          <ac:chgData name="Christopher Harrison" userId="5895b409-c973-4cd3-8090-c5ebb14fce87" providerId="ADAL" clId="{FC049BE8-D68C-4428-B006-A721E426A9FF}" dt="2022-02-01T23:03:20.186" v="21" actId="2711"/>
          <ac:spMkLst>
            <pc:docMk/>
            <pc:sldMk cId="0" sldId="300"/>
            <ac:spMk id="5" creationId="{00000000-0000-0000-0000-000000000000}"/>
          </ac:spMkLst>
        </pc:spChg>
        <pc:spChg chg="mod">
          <ac:chgData name="Christopher Harrison" userId="5895b409-c973-4cd3-8090-c5ebb14fce87" providerId="ADAL" clId="{FC049BE8-D68C-4428-B006-A721E426A9FF}" dt="2022-02-01T23:03:15.077" v="20" actId="1035"/>
          <ac:spMkLst>
            <pc:docMk/>
            <pc:sldMk cId="0" sldId="300"/>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02"/>
        </pc:sldMkLst>
      </pc:sldChg>
      <pc:sldChg chg="delSp modSp mod ord modNotesTx">
        <pc:chgData name="Christopher Harrison" userId="5895b409-c973-4cd3-8090-c5ebb14fce87" providerId="ADAL" clId="{FC049BE8-D68C-4428-B006-A721E426A9FF}" dt="2022-02-01T23:27:54.999" v="2488" actId="20577"/>
        <pc:sldMkLst>
          <pc:docMk/>
          <pc:sldMk cId="0" sldId="304"/>
        </pc:sldMkLst>
        <pc:spChg chg="mod">
          <ac:chgData name="Christopher Harrison" userId="5895b409-c973-4cd3-8090-c5ebb14fce87" providerId="ADAL" clId="{FC049BE8-D68C-4428-B006-A721E426A9FF}" dt="2022-02-01T23:25:55.171" v="2088" actId="20577"/>
          <ac:spMkLst>
            <pc:docMk/>
            <pc:sldMk cId="0" sldId="304"/>
            <ac:spMk id="2" creationId="{00000000-0000-0000-0000-000000000000}"/>
          </ac:spMkLst>
        </pc:spChg>
        <pc:spChg chg="mod">
          <ac:chgData name="Christopher Harrison" userId="5895b409-c973-4cd3-8090-c5ebb14fce87" providerId="ADAL" clId="{FC049BE8-D68C-4428-B006-A721E426A9FF}" dt="2022-02-01T23:26:38.561" v="2225" actId="20577"/>
          <ac:spMkLst>
            <pc:docMk/>
            <pc:sldMk cId="0" sldId="304"/>
            <ac:spMk id="3" creationId="{00000000-0000-0000-0000-000000000000}"/>
          </ac:spMkLst>
        </pc:spChg>
        <pc:spChg chg="del">
          <ac:chgData name="Christopher Harrison" userId="5895b409-c973-4cd3-8090-c5ebb14fce87" providerId="ADAL" clId="{FC049BE8-D68C-4428-B006-A721E426A9FF}" dt="2022-02-01T23:03:40.780" v="23" actId="478"/>
          <ac:spMkLst>
            <pc:docMk/>
            <pc:sldMk cId="0" sldId="304"/>
            <ac:spMk id="4" creationId="{00000000-0000-0000-0000-000000000000}"/>
          </ac:spMkLst>
        </pc:spChg>
        <pc:spChg chg="mod">
          <ac:chgData name="Christopher Harrison" userId="5895b409-c973-4cd3-8090-c5ebb14fce87" providerId="ADAL" clId="{FC049BE8-D68C-4428-B006-A721E426A9FF}" dt="2022-02-01T23:04:03.405" v="39" actId="2711"/>
          <ac:spMkLst>
            <pc:docMk/>
            <pc:sldMk cId="0" sldId="304"/>
            <ac:spMk id="5" creationId="{00000000-0000-0000-0000-000000000000}"/>
          </ac:spMkLst>
        </pc:spChg>
        <pc:spChg chg="mod">
          <ac:chgData name="Christopher Harrison" userId="5895b409-c973-4cd3-8090-c5ebb14fce87" providerId="ADAL" clId="{FC049BE8-D68C-4428-B006-A721E426A9FF}" dt="2022-02-01T23:03:58.453" v="38" actId="1076"/>
          <ac:spMkLst>
            <pc:docMk/>
            <pc:sldMk cId="0" sldId="304"/>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06"/>
        </pc:sldMkLst>
      </pc:sldChg>
      <pc:sldChg chg="add del">
        <pc:chgData name="Christopher Harrison" userId="5895b409-c973-4cd3-8090-c5ebb14fce87" providerId="ADAL" clId="{FC049BE8-D68C-4428-B006-A721E426A9FF}" dt="2022-02-01T23:45:48.592" v="4103"/>
        <pc:sldMkLst>
          <pc:docMk/>
          <pc:sldMk cId="0" sldId="308"/>
        </pc:sldMkLst>
      </pc:sldChg>
      <pc:sldChg chg="add del">
        <pc:chgData name="Christopher Harrison" userId="5895b409-c973-4cd3-8090-c5ebb14fce87" providerId="ADAL" clId="{FC049BE8-D68C-4428-B006-A721E426A9FF}" dt="2022-02-01T23:45:48.592" v="4103"/>
        <pc:sldMkLst>
          <pc:docMk/>
          <pc:sldMk cId="0" sldId="310"/>
        </pc:sldMkLst>
      </pc:sldChg>
      <pc:sldChg chg="modSp mod">
        <pc:chgData name="Christopher Harrison" userId="5895b409-c973-4cd3-8090-c5ebb14fce87" providerId="ADAL" clId="{FC049BE8-D68C-4428-B006-A721E426A9FF}" dt="2022-02-01T23:29:54.195" v="2798" actId="20577"/>
        <pc:sldMkLst>
          <pc:docMk/>
          <pc:sldMk cId="0" sldId="314"/>
        </pc:sldMkLst>
        <pc:spChg chg="mod">
          <ac:chgData name="Christopher Harrison" userId="5895b409-c973-4cd3-8090-c5ebb14fce87" providerId="ADAL" clId="{FC049BE8-D68C-4428-B006-A721E426A9FF}" dt="2022-02-01T23:29:54.195" v="2798" actId="20577"/>
          <ac:spMkLst>
            <pc:docMk/>
            <pc:sldMk cId="0" sldId="314"/>
            <ac:spMk id="3" creationId="{00000000-0000-0000-0000-000000000000}"/>
          </ac:spMkLst>
        </pc:spChg>
      </pc:sldChg>
      <pc:sldChg chg="delSp modSp mod modNotesTx">
        <pc:chgData name="Christopher Harrison" userId="5895b409-c973-4cd3-8090-c5ebb14fce87" providerId="ADAL" clId="{FC049BE8-D68C-4428-B006-A721E426A9FF}" dt="2022-02-01T23:32:37.320" v="3483" actId="20577"/>
        <pc:sldMkLst>
          <pc:docMk/>
          <pc:sldMk cId="0" sldId="316"/>
        </pc:sldMkLst>
        <pc:spChg chg="mod">
          <ac:chgData name="Christopher Harrison" userId="5895b409-c973-4cd3-8090-c5ebb14fce87" providerId="ADAL" clId="{FC049BE8-D68C-4428-B006-A721E426A9FF}" dt="2022-02-01T23:30:07.202" v="2816" actId="20577"/>
          <ac:spMkLst>
            <pc:docMk/>
            <pc:sldMk cId="0" sldId="316"/>
            <ac:spMk id="2" creationId="{00000000-0000-0000-0000-000000000000}"/>
          </ac:spMkLst>
        </pc:spChg>
        <pc:spChg chg="mod">
          <ac:chgData name="Christopher Harrison" userId="5895b409-c973-4cd3-8090-c5ebb14fce87" providerId="ADAL" clId="{FC049BE8-D68C-4428-B006-A721E426A9FF}" dt="2022-02-01T23:30:28.640" v="2892" actId="6549"/>
          <ac:spMkLst>
            <pc:docMk/>
            <pc:sldMk cId="0" sldId="316"/>
            <ac:spMk id="3" creationId="{00000000-0000-0000-0000-000000000000}"/>
          </ac:spMkLst>
        </pc:spChg>
        <pc:spChg chg="del">
          <ac:chgData name="Christopher Harrison" userId="5895b409-c973-4cd3-8090-c5ebb14fce87" providerId="ADAL" clId="{FC049BE8-D68C-4428-B006-A721E426A9FF}" dt="2022-02-01T23:04:40.811" v="42" actId="478"/>
          <ac:spMkLst>
            <pc:docMk/>
            <pc:sldMk cId="0" sldId="316"/>
            <ac:spMk id="4" creationId="{00000000-0000-0000-0000-000000000000}"/>
          </ac:spMkLst>
        </pc:spChg>
        <pc:spChg chg="mod">
          <ac:chgData name="Christopher Harrison" userId="5895b409-c973-4cd3-8090-c5ebb14fce87" providerId="ADAL" clId="{FC049BE8-D68C-4428-B006-A721E426A9FF}" dt="2022-02-01T23:04:59.124" v="84" actId="2711"/>
          <ac:spMkLst>
            <pc:docMk/>
            <pc:sldMk cId="0" sldId="316"/>
            <ac:spMk id="5" creationId="{00000000-0000-0000-0000-000000000000}"/>
          </ac:spMkLst>
        </pc:spChg>
        <pc:spChg chg="mod">
          <ac:chgData name="Christopher Harrison" userId="5895b409-c973-4cd3-8090-c5ebb14fce87" providerId="ADAL" clId="{FC049BE8-D68C-4428-B006-A721E426A9FF}" dt="2022-02-01T23:04:54.762" v="83" actId="1038"/>
          <ac:spMkLst>
            <pc:docMk/>
            <pc:sldMk cId="0" sldId="316"/>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18"/>
        </pc:sldMkLst>
      </pc:sldChg>
      <pc:sldChg chg="add del modNotes">
        <pc:chgData name="Christopher Harrison" userId="5895b409-c973-4cd3-8090-c5ebb14fce87" providerId="ADAL" clId="{FC049BE8-D68C-4428-B006-A721E426A9FF}" dt="2022-02-01T23:45:48.766" v="4105" actId="27636"/>
        <pc:sldMkLst>
          <pc:docMk/>
          <pc:sldMk cId="0" sldId="320"/>
        </pc:sldMkLst>
      </pc:sldChg>
      <pc:sldChg chg="delSp add del mod ord modNotes">
        <pc:chgData name="Christopher Harrison" userId="5895b409-c973-4cd3-8090-c5ebb14fce87" providerId="ADAL" clId="{FC049BE8-D68C-4428-B006-A721E426A9FF}" dt="2022-02-01T23:45:48.592" v="4103"/>
        <pc:sldMkLst>
          <pc:docMk/>
          <pc:sldMk cId="0" sldId="322"/>
        </pc:sldMkLst>
        <pc:spChg chg="del">
          <ac:chgData name="Christopher Harrison" userId="5895b409-c973-4cd3-8090-c5ebb14fce87" providerId="ADAL" clId="{FC049BE8-D68C-4428-B006-A721E426A9FF}" dt="2022-02-01T23:07:06.593" v="187" actId="478"/>
          <ac:spMkLst>
            <pc:docMk/>
            <pc:sldMk cId="0" sldId="32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24"/>
        </pc:sldMkLst>
      </pc:sldChg>
      <pc:sldChg chg="add del">
        <pc:chgData name="Christopher Harrison" userId="5895b409-c973-4cd3-8090-c5ebb14fce87" providerId="ADAL" clId="{FC049BE8-D68C-4428-B006-A721E426A9FF}" dt="2022-02-01T23:45:48.592" v="4103"/>
        <pc:sldMkLst>
          <pc:docMk/>
          <pc:sldMk cId="0" sldId="328"/>
        </pc:sldMkLst>
      </pc:sldChg>
      <pc:sldChg chg="modSp mod">
        <pc:chgData name="Christopher Harrison" userId="5895b409-c973-4cd3-8090-c5ebb14fce87" providerId="ADAL" clId="{FC049BE8-D68C-4428-B006-A721E426A9FF}" dt="2022-02-01T23:36:51.944" v="3689" actId="255"/>
        <pc:sldMkLst>
          <pc:docMk/>
          <pc:sldMk cId="0" sldId="330"/>
        </pc:sldMkLst>
        <pc:spChg chg="mod">
          <ac:chgData name="Christopher Harrison" userId="5895b409-c973-4cd3-8090-c5ebb14fce87" providerId="ADAL" clId="{FC049BE8-D68C-4428-B006-A721E426A9FF}" dt="2022-02-01T23:36:40.937" v="3687" actId="20577"/>
          <ac:spMkLst>
            <pc:docMk/>
            <pc:sldMk cId="0" sldId="330"/>
            <ac:spMk id="3" creationId="{00000000-0000-0000-0000-000000000000}"/>
          </ac:spMkLst>
        </pc:spChg>
        <pc:spChg chg="mod">
          <ac:chgData name="Christopher Harrison" userId="5895b409-c973-4cd3-8090-c5ebb14fce87" providerId="ADAL" clId="{FC049BE8-D68C-4428-B006-A721E426A9FF}" dt="2022-02-01T23:36:51.944" v="3689" actId="255"/>
          <ac:spMkLst>
            <pc:docMk/>
            <pc:sldMk cId="0" sldId="330"/>
            <ac:spMk id="4" creationId="{00000000-0000-0000-0000-000000000000}"/>
          </ac:spMkLst>
        </pc:spChg>
      </pc:sldChg>
      <pc:sldChg chg="delSp modSp mod modNotesTx">
        <pc:chgData name="Christopher Harrison" userId="5895b409-c973-4cd3-8090-c5ebb14fce87" providerId="ADAL" clId="{FC049BE8-D68C-4428-B006-A721E426A9FF}" dt="2022-02-01T23:38:12.947" v="3847" actId="20577"/>
        <pc:sldMkLst>
          <pc:docMk/>
          <pc:sldMk cId="0" sldId="332"/>
        </pc:sldMkLst>
        <pc:spChg chg="del">
          <ac:chgData name="Christopher Harrison" userId="5895b409-c973-4cd3-8090-c5ebb14fce87" providerId="ADAL" clId="{FC049BE8-D68C-4428-B006-A721E426A9FF}" dt="2022-02-01T23:37:02.427" v="3690" actId="478"/>
          <ac:spMkLst>
            <pc:docMk/>
            <pc:sldMk cId="0" sldId="332"/>
            <ac:spMk id="4" creationId="{00000000-0000-0000-0000-000000000000}"/>
          </ac:spMkLst>
        </pc:spChg>
        <pc:spChg chg="mod">
          <ac:chgData name="Christopher Harrison" userId="5895b409-c973-4cd3-8090-c5ebb14fce87" providerId="ADAL" clId="{FC049BE8-D68C-4428-B006-A721E426A9FF}" dt="2022-02-01T23:37:29.721" v="3700" actId="1076"/>
          <ac:spMkLst>
            <pc:docMk/>
            <pc:sldMk cId="0" sldId="332"/>
            <ac:spMk id="5" creationId="{00000000-0000-0000-0000-000000000000}"/>
          </ac:spMkLst>
        </pc:spChg>
        <pc:spChg chg="mod">
          <ac:chgData name="Christopher Harrison" userId="5895b409-c973-4cd3-8090-c5ebb14fce87" providerId="ADAL" clId="{FC049BE8-D68C-4428-B006-A721E426A9FF}" dt="2022-02-01T23:37:36.208" v="3702" actId="14100"/>
          <ac:spMkLst>
            <pc:docMk/>
            <pc:sldMk cId="0" sldId="332"/>
            <ac:spMk id="6"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36"/>
        </pc:sldMkLst>
      </pc:sldChg>
      <pc:sldChg chg="add del">
        <pc:chgData name="Christopher Harrison" userId="5895b409-c973-4cd3-8090-c5ebb14fce87" providerId="ADAL" clId="{FC049BE8-D68C-4428-B006-A721E426A9FF}" dt="2022-02-01T23:45:48.592" v="4103"/>
        <pc:sldMkLst>
          <pc:docMk/>
          <pc:sldMk cId="0" sldId="338"/>
        </pc:sldMkLst>
      </pc:sldChg>
      <pc:sldChg chg="add del">
        <pc:chgData name="Christopher Harrison" userId="5895b409-c973-4cd3-8090-c5ebb14fce87" providerId="ADAL" clId="{FC049BE8-D68C-4428-B006-A721E426A9FF}" dt="2022-02-01T23:45:48.592" v="4103"/>
        <pc:sldMkLst>
          <pc:docMk/>
          <pc:sldMk cId="0" sldId="340"/>
        </pc:sldMkLst>
      </pc:sldChg>
      <pc:sldChg chg="add del modNotes">
        <pc:chgData name="Christopher Harrison" userId="5895b409-c973-4cd3-8090-c5ebb14fce87" providerId="ADAL" clId="{FC049BE8-D68C-4428-B006-A721E426A9FF}" dt="2022-02-01T23:45:48.784" v="4107" actId="27636"/>
        <pc:sldMkLst>
          <pc:docMk/>
          <pc:sldMk cId="0" sldId="342"/>
        </pc:sldMkLst>
      </pc:sldChg>
      <pc:sldChg chg="add del">
        <pc:chgData name="Christopher Harrison" userId="5895b409-c973-4cd3-8090-c5ebb14fce87" providerId="ADAL" clId="{FC049BE8-D68C-4428-B006-A721E426A9FF}" dt="2022-02-01T23:45:48.592" v="4103"/>
        <pc:sldMkLst>
          <pc:docMk/>
          <pc:sldMk cId="0" sldId="344"/>
        </pc:sldMkLst>
      </pc:sldChg>
      <pc:sldChg chg="add del">
        <pc:chgData name="Christopher Harrison" userId="5895b409-c973-4cd3-8090-c5ebb14fce87" providerId="ADAL" clId="{FC049BE8-D68C-4428-B006-A721E426A9FF}" dt="2022-02-01T23:45:48.592" v="4103"/>
        <pc:sldMkLst>
          <pc:docMk/>
          <pc:sldMk cId="0" sldId="346"/>
        </pc:sldMkLst>
      </pc:sldChg>
      <pc:sldChg chg="add del">
        <pc:chgData name="Christopher Harrison" userId="5895b409-c973-4cd3-8090-c5ebb14fce87" providerId="ADAL" clId="{FC049BE8-D68C-4428-B006-A721E426A9FF}" dt="2022-02-01T23:45:48.592" v="4103"/>
        <pc:sldMkLst>
          <pc:docMk/>
          <pc:sldMk cId="0" sldId="348"/>
        </pc:sldMkLst>
      </pc:sldChg>
      <pc:sldChg chg="modSp mod modNotesTx">
        <pc:chgData name="Christopher Harrison" userId="5895b409-c973-4cd3-8090-c5ebb14fce87" providerId="ADAL" clId="{FC049BE8-D68C-4428-B006-A721E426A9FF}" dt="2022-02-01T23:40:56.230" v="4101"/>
        <pc:sldMkLst>
          <pc:docMk/>
          <pc:sldMk cId="0" sldId="350"/>
        </pc:sldMkLst>
        <pc:spChg chg="mod">
          <ac:chgData name="Christopher Harrison" userId="5895b409-c973-4cd3-8090-c5ebb14fce87" providerId="ADAL" clId="{FC049BE8-D68C-4428-B006-A721E426A9FF}" dt="2022-02-01T23:40:44.218" v="4019" actId="14100"/>
          <ac:spMkLst>
            <pc:docMk/>
            <pc:sldMk cId="0" sldId="350"/>
            <ac:spMk id="2" creationId="{00000000-0000-0000-0000-000000000000}"/>
          </ac:spMkLst>
        </pc:spChg>
      </pc:sldChg>
      <pc:sldChg chg="add del">
        <pc:chgData name="Christopher Harrison" userId="5895b409-c973-4cd3-8090-c5ebb14fce87" providerId="ADAL" clId="{FC049BE8-D68C-4428-B006-A721E426A9FF}" dt="2022-02-01T23:45:48.592" v="4103"/>
        <pc:sldMkLst>
          <pc:docMk/>
          <pc:sldMk cId="0" sldId="352"/>
        </pc:sldMkLst>
      </pc:sldChg>
      <pc:sldChg chg="add del">
        <pc:chgData name="Christopher Harrison" userId="5895b409-c973-4cd3-8090-c5ebb14fce87" providerId="ADAL" clId="{FC049BE8-D68C-4428-B006-A721E426A9FF}" dt="2022-02-01T23:45:48.592" v="4103"/>
        <pc:sldMkLst>
          <pc:docMk/>
          <pc:sldMk cId="0" sldId="354"/>
        </pc:sldMkLst>
      </pc:sldChg>
      <pc:sldChg chg="add del">
        <pc:chgData name="Christopher Harrison" userId="5895b409-c973-4cd3-8090-c5ebb14fce87" providerId="ADAL" clId="{FC049BE8-D68C-4428-B006-A721E426A9FF}" dt="2022-02-01T23:45:48.592" v="4103"/>
        <pc:sldMkLst>
          <pc:docMk/>
          <pc:sldMk cId="0" sldId="356"/>
        </pc:sldMkLst>
      </pc:sldChg>
      <pc:sldChg chg="add del modNotes">
        <pc:chgData name="Christopher Harrison" userId="5895b409-c973-4cd3-8090-c5ebb14fce87" providerId="ADAL" clId="{FC049BE8-D68C-4428-B006-A721E426A9FF}" dt="2022-02-01T23:45:48.592" v="4103"/>
        <pc:sldMkLst>
          <pc:docMk/>
          <pc:sldMk cId="0" sldId="358"/>
        </pc:sldMkLst>
      </pc:sldChg>
      <pc:sldChg chg="add del">
        <pc:chgData name="Christopher Harrison" userId="5895b409-c973-4cd3-8090-c5ebb14fce87" providerId="ADAL" clId="{FC049BE8-D68C-4428-B006-A721E426A9FF}" dt="2022-02-01T23:45:48.592" v="4103"/>
        <pc:sldMkLst>
          <pc:docMk/>
          <pc:sldMk cId="0" sldId="360"/>
        </pc:sldMkLst>
      </pc:sldChg>
      <pc:sldChg chg="modSp add mod modNotesTx">
        <pc:chgData name="Christopher Harrison" userId="5895b409-c973-4cd3-8090-c5ebb14fce87" providerId="ADAL" clId="{FC049BE8-D68C-4428-B006-A721E426A9FF}" dt="2022-02-01T23:28:39.200" v="2572"/>
        <pc:sldMkLst>
          <pc:docMk/>
          <pc:sldMk cId="79102756" sldId="381"/>
        </pc:sldMkLst>
        <pc:spChg chg="mod">
          <ac:chgData name="Christopher Harrison" userId="5895b409-c973-4cd3-8090-c5ebb14fce87" providerId="ADAL" clId="{FC049BE8-D68C-4428-B006-A721E426A9FF}" dt="2022-02-01T23:28:15.358" v="2521" actId="20577"/>
          <ac:spMkLst>
            <pc:docMk/>
            <pc:sldMk cId="79102756" sldId="381"/>
            <ac:spMk id="2" creationId="{00000000-0000-0000-0000-000000000000}"/>
          </ac:spMkLst>
        </pc:spChg>
      </pc:sldChg>
      <pc:sldChg chg="modSp add mod modNotesTx">
        <pc:chgData name="Christopher Harrison" userId="5895b409-c973-4cd3-8090-c5ebb14fce87" providerId="ADAL" clId="{FC049BE8-D68C-4428-B006-A721E426A9FF}" dt="2022-02-01T23:33:18.947" v="3567"/>
        <pc:sldMkLst>
          <pc:docMk/>
          <pc:sldMk cId="964287607" sldId="382"/>
        </pc:sldMkLst>
        <pc:spChg chg="mod">
          <ac:chgData name="Christopher Harrison" userId="5895b409-c973-4cd3-8090-c5ebb14fce87" providerId="ADAL" clId="{FC049BE8-D68C-4428-B006-A721E426A9FF}" dt="2022-02-01T23:33:07.804" v="3525" actId="14100"/>
          <ac:spMkLst>
            <pc:docMk/>
            <pc:sldMk cId="964287607" sldId="382"/>
            <ac:spMk id="2" creationId="{00000000-0000-0000-0000-000000000000}"/>
          </ac:spMkLst>
        </pc:spChg>
      </pc:sldChg>
      <pc:sldChg chg="modSp add mod modNotesTx">
        <pc:chgData name="Christopher Harrison" userId="5895b409-c973-4cd3-8090-c5ebb14fce87" providerId="ADAL" clId="{FC049BE8-D68C-4428-B006-A721E426A9FF}" dt="2022-02-01T23:38:55.191" v="3977"/>
        <pc:sldMkLst>
          <pc:docMk/>
          <pc:sldMk cId="176676964" sldId="383"/>
        </pc:sldMkLst>
        <pc:spChg chg="mod">
          <ac:chgData name="Christopher Harrison" userId="5895b409-c973-4cd3-8090-c5ebb14fce87" providerId="ADAL" clId="{FC049BE8-D68C-4428-B006-A721E426A9FF}" dt="2022-02-01T23:38:35.034" v="3879" actId="20577"/>
          <ac:spMkLst>
            <pc:docMk/>
            <pc:sldMk cId="176676964" sldId="383"/>
            <ac:spMk id="2" creationId="{00000000-0000-0000-0000-000000000000}"/>
          </ac:spMkLst>
        </pc:spChg>
      </pc:sldChg>
      <pc:sldChg chg="add del">
        <pc:chgData name="Christopher Harrison" userId="5895b409-c973-4cd3-8090-c5ebb14fce87" providerId="ADAL" clId="{FC049BE8-D68C-4428-B006-A721E426A9FF}" dt="2022-02-01T23:54:48.399" v="4177" actId="47"/>
        <pc:sldMkLst>
          <pc:docMk/>
          <pc:sldMk cId="2530030964" sldId="384"/>
        </pc:sldMkLst>
      </pc:sldChg>
      <pc:sldChg chg="add del">
        <pc:chgData name="Christopher Harrison" userId="5895b409-c973-4cd3-8090-c5ebb14fce87" providerId="ADAL" clId="{FC049BE8-D68C-4428-B006-A721E426A9FF}" dt="2022-02-01T23:54:48.399" v="4177" actId="47"/>
        <pc:sldMkLst>
          <pc:docMk/>
          <pc:sldMk cId="569180804" sldId="385"/>
        </pc:sldMkLst>
      </pc:sldChg>
      <pc:sldChg chg="add">
        <pc:chgData name="Christopher Harrison" userId="5895b409-c973-4cd3-8090-c5ebb14fce87" providerId="ADAL" clId="{FC049BE8-D68C-4428-B006-A721E426A9FF}" dt="2022-02-01T23:45:48.592" v="4103"/>
        <pc:sldMkLst>
          <pc:docMk/>
          <pc:sldMk cId="4116793525" sldId="386"/>
        </pc:sldMkLst>
      </pc:sldChg>
      <pc:sldChg chg="add">
        <pc:chgData name="Christopher Harrison" userId="5895b409-c973-4cd3-8090-c5ebb14fce87" providerId="ADAL" clId="{FC049BE8-D68C-4428-B006-A721E426A9FF}" dt="2022-02-01T23:45:48.592" v="4103"/>
        <pc:sldMkLst>
          <pc:docMk/>
          <pc:sldMk cId="404042975" sldId="387"/>
        </pc:sldMkLst>
      </pc:sldChg>
      <pc:sldChg chg="addSp delSp modSp add mod modNotes modNotesTx">
        <pc:chgData name="Christopher Harrison" userId="5895b409-c973-4cd3-8090-c5ebb14fce87" providerId="ADAL" clId="{FC049BE8-D68C-4428-B006-A721E426A9FF}" dt="2022-02-02T00:10:01.138" v="5231" actId="20577"/>
        <pc:sldMkLst>
          <pc:docMk/>
          <pc:sldMk cId="420470898" sldId="388"/>
        </pc:sldMkLst>
        <pc:spChg chg="mod">
          <ac:chgData name="Christopher Harrison" userId="5895b409-c973-4cd3-8090-c5ebb14fce87" providerId="ADAL" clId="{FC049BE8-D68C-4428-B006-A721E426A9FF}" dt="2022-02-02T00:08:01.847" v="4897" actId="20577"/>
          <ac:spMkLst>
            <pc:docMk/>
            <pc:sldMk cId="420470898" sldId="388"/>
            <ac:spMk id="2" creationId="{00000000-0000-0000-0000-000000000000}"/>
          </ac:spMkLst>
        </pc:spChg>
        <pc:spChg chg="del">
          <ac:chgData name="Christopher Harrison" userId="5895b409-c973-4cd3-8090-c5ebb14fce87" providerId="ADAL" clId="{FC049BE8-D68C-4428-B006-A721E426A9FF}" dt="2022-02-02T00:08:04.871" v="4898" actId="478"/>
          <ac:spMkLst>
            <pc:docMk/>
            <pc:sldMk cId="420470898" sldId="388"/>
            <ac:spMk id="3" creationId="{00000000-0000-0000-0000-000000000000}"/>
          </ac:spMkLst>
        </pc:spChg>
        <pc:spChg chg="del">
          <ac:chgData name="Christopher Harrison" userId="5895b409-c973-4cd3-8090-c5ebb14fce87" providerId="ADAL" clId="{FC049BE8-D68C-4428-B006-A721E426A9FF}" dt="2022-02-02T00:08:09.073" v="4900" actId="478"/>
          <ac:spMkLst>
            <pc:docMk/>
            <pc:sldMk cId="420470898" sldId="388"/>
            <ac:spMk id="4" creationId="{00000000-0000-0000-0000-000000000000}"/>
          </ac:spMkLst>
        </pc:spChg>
        <pc:spChg chg="mod">
          <ac:chgData name="Christopher Harrison" userId="5895b409-c973-4cd3-8090-c5ebb14fce87" providerId="ADAL" clId="{FC049BE8-D68C-4428-B006-A721E426A9FF}" dt="2022-02-02T00:09:04.704" v="4914" actId="113"/>
          <ac:spMkLst>
            <pc:docMk/>
            <pc:sldMk cId="420470898" sldId="388"/>
            <ac:spMk id="5" creationId="{00000000-0000-0000-0000-000000000000}"/>
          </ac:spMkLst>
        </pc:spChg>
        <pc:spChg chg="mod">
          <ac:chgData name="Christopher Harrison" userId="5895b409-c973-4cd3-8090-c5ebb14fce87" providerId="ADAL" clId="{FC049BE8-D68C-4428-B006-A721E426A9FF}" dt="2022-02-02T00:08:58.096" v="4912" actId="255"/>
          <ac:spMkLst>
            <pc:docMk/>
            <pc:sldMk cId="420470898" sldId="388"/>
            <ac:spMk id="6" creationId="{00000000-0000-0000-0000-000000000000}"/>
          </ac:spMkLst>
        </pc:spChg>
        <pc:spChg chg="add del mod">
          <ac:chgData name="Christopher Harrison" userId="5895b409-c973-4cd3-8090-c5ebb14fce87" providerId="ADAL" clId="{FC049BE8-D68C-4428-B006-A721E426A9FF}" dt="2022-02-02T00:08:07.316" v="4899" actId="478"/>
          <ac:spMkLst>
            <pc:docMk/>
            <pc:sldMk cId="420470898" sldId="388"/>
            <ac:spMk id="8" creationId="{6FA355F1-85B4-47BE-A5D6-B0CE05CB4334}"/>
          </ac:spMkLst>
        </pc:spChg>
      </pc:sldChg>
      <pc:sldChg chg="add">
        <pc:chgData name="Christopher Harrison" userId="5895b409-c973-4cd3-8090-c5ebb14fce87" providerId="ADAL" clId="{FC049BE8-D68C-4428-B006-A721E426A9FF}" dt="2022-02-01T23:45:48.592" v="4103"/>
        <pc:sldMkLst>
          <pc:docMk/>
          <pc:sldMk cId="1562284207" sldId="389"/>
        </pc:sldMkLst>
      </pc:sldChg>
      <pc:sldChg chg="add">
        <pc:chgData name="Christopher Harrison" userId="5895b409-c973-4cd3-8090-c5ebb14fce87" providerId="ADAL" clId="{FC049BE8-D68C-4428-B006-A721E426A9FF}" dt="2022-02-01T23:45:48.592" v="4103"/>
        <pc:sldMkLst>
          <pc:docMk/>
          <pc:sldMk cId="123699956" sldId="390"/>
        </pc:sldMkLst>
      </pc:sldChg>
      <pc:sldChg chg="add">
        <pc:chgData name="Christopher Harrison" userId="5895b409-c973-4cd3-8090-c5ebb14fce87" providerId="ADAL" clId="{FC049BE8-D68C-4428-B006-A721E426A9FF}" dt="2022-02-01T23:45:48.592" v="4103"/>
        <pc:sldMkLst>
          <pc:docMk/>
          <pc:sldMk cId="3946506935" sldId="391"/>
        </pc:sldMkLst>
      </pc:sldChg>
      <pc:sldChg chg="add">
        <pc:chgData name="Christopher Harrison" userId="5895b409-c973-4cd3-8090-c5ebb14fce87" providerId="ADAL" clId="{FC049BE8-D68C-4428-B006-A721E426A9FF}" dt="2022-02-01T23:45:48.592" v="4103"/>
        <pc:sldMkLst>
          <pc:docMk/>
          <pc:sldMk cId="2428344506" sldId="392"/>
        </pc:sldMkLst>
      </pc:sldChg>
      <pc:sldChg chg="add">
        <pc:chgData name="Christopher Harrison" userId="5895b409-c973-4cd3-8090-c5ebb14fce87" providerId="ADAL" clId="{FC049BE8-D68C-4428-B006-A721E426A9FF}" dt="2022-02-01T23:45:48.592" v="4103"/>
        <pc:sldMkLst>
          <pc:docMk/>
          <pc:sldMk cId="3643991682" sldId="393"/>
        </pc:sldMkLst>
      </pc:sldChg>
      <pc:sldChg chg="add">
        <pc:chgData name="Christopher Harrison" userId="5895b409-c973-4cd3-8090-c5ebb14fce87" providerId="ADAL" clId="{FC049BE8-D68C-4428-B006-A721E426A9FF}" dt="2022-02-01T23:45:48.592" v="4103"/>
        <pc:sldMkLst>
          <pc:docMk/>
          <pc:sldMk cId="2562332990" sldId="394"/>
        </pc:sldMkLst>
      </pc:sldChg>
      <pc:sldChg chg="add">
        <pc:chgData name="Christopher Harrison" userId="5895b409-c973-4cd3-8090-c5ebb14fce87" providerId="ADAL" clId="{FC049BE8-D68C-4428-B006-A721E426A9FF}" dt="2022-02-01T23:45:48.592" v="4103"/>
        <pc:sldMkLst>
          <pc:docMk/>
          <pc:sldMk cId="1687972152" sldId="395"/>
        </pc:sldMkLst>
      </pc:sldChg>
      <pc:sldChg chg="add">
        <pc:chgData name="Christopher Harrison" userId="5895b409-c973-4cd3-8090-c5ebb14fce87" providerId="ADAL" clId="{FC049BE8-D68C-4428-B006-A721E426A9FF}" dt="2022-02-01T23:45:48.592" v="4103"/>
        <pc:sldMkLst>
          <pc:docMk/>
          <pc:sldMk cId="1525749133" sldId="396"/>
        </pc:sldMkLst>
      </pc:sldChg>
      <pc:sldChg chg="add">
        <pc:chgData name="Christopher Harrison" userId="5895b409-c973-4cd3-8090-c5ebb14fce87" providerId="ADAL" clId="{FC049BE8-D68C-4428-B006-A721E426A9FF}" dt="2022-02-01T23:45:48.592" v="4103"/>
        <pc:sldMkLst>
          <pc:docMk/>
          <pc:sldMk cId="1144920564" sldId="397"/>
        </pc:sldMkLst>
      </pc:sldChg>
      <pc:sldChg chg="add modNotes">
        <pc:chgData name="Christopher Harrison" userId="5895b409-c973-4cd3-8090-c5ebb14fce87" providerId="ADAL" clId="{FC049BE8-D68C-4428-B006-A721E426A9FF}" dt="2022-02-01T23:45:48.784" v="4106" actId="27636"/>
        <pc:sldMkLst>
          <pc:docMk/>
          <pc:sldMk cId="3195117909" sldId="398"/>
        </pc:sldMkLst>
      </pc:sldChg>
      <pc:sldChg chg="add">
        <pc:chgData name="Christopher Harrison" userId="5895b409-c973-4cd3-8090-c5ebb14fce87" providerId="ADAL" clId="{FC049BE8-D68C-4428-B006-A721E426A9FF}" dt="2022-02-01T23:45:48.592" v="4103"/>
        <pc:sldMkLst>
          <pc:docMk/>
          <pc:sldMk cId="0" sldId="399"/>
        </pc:sldMkLst>
      </pc:sldChg>
      <pc:sldChg chg="add">
        <pc:chgData name="Christopher Harrison" userId="5895b409-c973-4cd3-8090-c5ebb14fce87" providerId="ADAL" clId="{FC049BE8-D68C-4428-B006-A721E426A9FF}" dt="2022-02-01T23:45:48.592" v="4103"/>
        <pc:sldMkLst>
          <pc:docMk/>
          <pc:sldMk cId="0" sldId="400"/>
        </pc:sldMkLst>
      </pc:sldChg>
      <pc:sldChg chg="modSp add mod modNotes modNotesTx">
        <pc:chgData name="Christopher Harrison" userId="5895b409-c973-4cd3-8090-c5ebb14fce87" providerId="ADAL" clId="{FC049BE8-D68C-4428-B006-A721E426A9FF}" dt="2022-02-02T00:14:41.708" v="5599" actId="20577"/>
        <pc:sldMkLst>
          <pc:docMk/>
          <pc:sldMk cId="3944643014" sldId="401"/>
        </pc:sldMkLst>
        <pc:spChg chg="mod">
          <ac:chgData name="Christopher Harrison" userId="5895b409-c973-4cd3-8090-c5ebb14fce87" providerId="ADAL" clId="{FC049BE8-D68C-4428-B006-A721E426A9FF}" dt="2022-02-02T00:11:06.496" v="5292" actId="20577"/>
          <ac:spMkLst>
            <pc:docMk/>
            <pc:sldMk cId="3944643014" sldId="401"/>
            <ac:spMk id="2" creationId="{00000000-0000-0000-0000-000000000000}"/>
          </ac:spMkLst>
        </pc:spChg>
        <pc:spChg chg="mod">
          <ac:chgData name="Christopher Harrison" userId="5895b409-c973-4cd3-8090-c5ebb14fce87" providerId="ADAL" clId="{FC049BE8-D68C-4428-B006-A721E426A9FF}" dt="2022-02-02T00:13:09.943" v="5446" actId="20577"/>
          <ac:spMkLst>
            <pc:docMk/>
            <pc:sldMk cId="3944643014" sldId="401"/>
            <ac:spMk id="5" creationId="{00000000-0000-0000-0000-000000000000}"/>
          </ac:spMkLst>
        </pc:spChg>
        <pc:spChg chg="mod">
          <ac:chgData name="Christopher Harrison" userId="5895b409-c973-4cd3-8090-c5ebb14fce87" providerId="ADAL" clId="{FC049BE8-D68C-4428-B006-A721E426A9FF}" dt="2022-02-02T00:12:51.283" v="5339" actId="14100"/>
          <ac:spMkLst>
            <pc:docMk/>
            <pc:sldMk cId="3944643014" sldId="401"/>
            <ac:spMk id="6" creationId="{00000000-0000-0000-0000-000000000000}"/>
          </ac:spMkLst>
        </pc:spChg>
      </pc:sldChg>
      <pc:sldChg chg="add del modNotes">
        <pc:chgData name="Christopher Harrison" userId="5895b409-c973-4cd3-8090-c5ebb14fce87" providerId="ADAL" clId="{FC049BE8-D68C-4428-B006-A721E426A9FF}" dt="2022-02-02T00:11:11.922" v="5296"/>
        <pc:sldMkLst>
          <pc:docMk/>
          <pc:sldMk cId="3210405496" sldId="402"/>
        </pc:sldMkLst>
      </pc:sldChg>
      <pc:sldMasterChg chg="modSldLayout">
        <pc:chgData name="Christopher Harrison" userId="5895b409-c973-4cd3-8090-c5ebb14fce87" providerId="ADAL" clId="{FC049BE8-D68C-4428-B006-A721E426A9FF}" dt="2022-02-01T23:09:57.189" v="197" actId="478"/>
        <pc:sldMasterMkLst>
          <pc:docMk/>
          <pc:sldMasterMk cId="3588427678" sldId="2147485141"/>
        </pc:sldMasterMkLst>
        <pc:sldLayoutChg chg="delSp mod">
          <pc:chgData name="Christopher Harrison" userId="5895b409-c973-4cd3-8090-c5ebb14fce87" providerId="ADAL" clId="{FC049BE8-D68C-4428-B006-A721E426A9FF}" dt="2022-02-01T23:09:57.189" v="197" actId="478"/>
          <pc:sldLayoutMkLst>
            <pc:docMk/>
            <pc:sldMasterMk cId="3588427678" sldId="2147485141"/>
            <pc:sldLayoutMk cId="2519655631" sldId="2147485096"/>
          </pc:sldLayoutMkLst>
          <pc:spChg chg="del">
            <ac:chgData name="Christopher Harrison" userId="5895b409-c973-4cd3-8090-c5ebb14fce87" providerId="ADAL" clId="{FC049BE8-D68C-4428-B006-A721E426A9FF}" dt="2022-02-01T23:09:57.189" v="197" actId="478"/>
            <ac:spMkLst>
              <pc:docMk/>
              <pc:sldMasterMk cId="3588427678" sldId="2147485141"/>
              <pc:sldLayoutMk cId="2519655631" sldId="2147485096"/>
              <ac:spMk id="13" creationId="{C6F207D6-EDBE-47EF-9813-F0AFFC849FF1}"/>
            </ac:spMkLst>
          </pc:spChg>
          <pc:spChg chg="del">
            <ac:chgData name="Christopher Harrison" userId="5895b409-c973-4cd3-8090-c5ebb14fce87" providerId="ADAL" clId="{FC049BE8-D68C-4428-B006-A721E426A9FF}" dt="2022-02-01T23:09:54.822" v="193" actId="478"/>
            <ac:spMkLst>
              <pc:docMk/>
              <pc:sldMasterMk cId="3588427678" sldId="2147485141"/>
              <pc:sldLayoutMk cId="2519655631" sldId="2147485096"/>
              <ac:spMk id="15" creationId="{49D96950-F223-4DE7-B742-331950579757}"/>
            </ac:spMkLst>
          </pc:spChg>
          <pc:spChg chg="del">
            <ac:chgData name="Christopher Harrison" userId="5895b409-c973-4cd3-8090-c5ebb14fce87" providerId="ADAL" clId="{FC049BE8-D68C-4428-B006-A721E426A9FF}" dt="2022-02-01T23:09:54.822" v="193" actId="478"/>
            <ac:spMkLst>
              <pc:docMk/>
              <pc:sldMasterMk cId="3588427678" sldId="2147485141"/>
              <pc:sldLayoutMk cId="2519655631" sldId="2147485096"/>
              <ac:spMk id="18" creationId="{04F4D17F-42BD-4AE6-A8EA-88A1F0D0246F}"/>
            </ac:spMkLst>
          </pc:spChg>
          <pc:picChg chg="del">
            <ac:chgData name="Christopher Harrison" userId="5895b409-c973-4cd3-8090-c5ebb14fce87" providerId="ADAL" clId="{FC049BE8-D68C-4428-B006-A721E426A9FF}" dt="2022-02-01T23:09:54.822" v="193" actId="478"/>
            <ac:picMkLst>
              <pc:docMk/>
              <pc:sldMasterMk cId="3588427678" sldId="2147485141"/>
              <pc:sldLayoutMk cId="2519655631" sldId="2147485096"/>
              <ac:picMk id="8" creationId="{E28FDEE4-C92F-4DA0-B508-28B2F349D577}"/>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F51D46-FFAD-4DCF-8910-CA24493D01C0}" type="datetimeFigureOut">
              <a:t>06/09/2024</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85F16-E851-4AD5-B8EC-1E58EAE4947F}" type="slidenum">
              <a:rPr smtClean="0"/>
              <a:t>‹Nº›</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Model%E2%80%93view%E2%80%93controller"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ebpack.js.org/?azure-portal=true"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www.snowpack.dev/?azure-portal=true" TargetMode="External"/><Relationship Id="rId4" Type="http://schemas.openxmlformats.org/officeDocument/2006/relationships/hyperlink" Target="https://parceljs.org/?azure-portal=true"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learn/modules/react-get-started/3-clone-starter"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learn/modules/react-get-started/4-hello-world-test"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learn/modules/react-get-started/5-create-first-component"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ocs.microsoft.com/en-us/learn/modules/react-get-started/6-dynamic-data-exercise"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microsoft.com/en-us/learn/modules/react-get-started/7-add-style"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D485F16-E851-4AD5-B8EC-1E58EAE4947F}" type="slidenum">
              <a:rPr lang="es-MX" smtClean="0"/>
              <a:t>1</a:t>
            </a:fld>
            <a:endParaRPr lang="es-MX"/>
          </a:p>
        </p:txBody>
      </p:sp>
    </p:spTree>
    <p:extLst>
      <p:ext uri="{BB962C8B-B14F-4D97-AF65-F5344CB8AC3E}">
        <p14:creationId xmlns:p14="http://schemas.microsoft.com/office/powerpoint/2010/main" val="3583281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b="1" dirty="0"/>
              <a:t>Multilayer Structure</a:t>
            </a:r>
            <a:r>
              <a:rPr lang="en-US" dirty="0"/>
              <a:t>: These networks have several layers. The first layers learn simple patterns, and as you go deeper, the later layers learn more complex patterns.</a:t>
            </a:r>
          </a:p>
          <a:p>
            <a:pPr marL="171450" indent="-171450">
              <a:buFont typeface="Arial" panose="020B0604020202020204" pitchFamily="34" charset="0"/>
              <a:buChar char="•"/>
            </a:pPr>
            <a:r>
              <a:rPr lang="en-US" b="1" dirty="0"/>
              <a:t>Activation Functions</a:t>
            </a:r>
            <a:r>
              <a:rPr lang="en-US" dirty="0"/>
              <a:t>: Neurons use special functions to decide whether to send information to the next layer. The most common is </a:t>
            </a:r>
            <a:r>
              <a:rPr lang="en-US" dirty="0" err="1"/>
              <a:t>ReLU</a:t>
            </a:r>
            <a:r>
              <a:rPr lang="en-US" dirty="0"/>
              <a:t>, which only allows positive values to pass through.</a:t>
            </a:r>
          </a:p>
          <a:p>
            <a:pPr marL="171450" indent="-171450">
              <a:buFont typeface="Arial" panose="020B0604020202020204" pitchFamily="34" charset="0"/>
              <a:buChar char="•"/>
            </a:pPr>
            <a:r>
              <a:rPr lang="en-US" b="1" dirty="0"/>
              <a:t>Training the Network</a:t>
            </a:r>
            <a:r>
              <a:rPr lang="en-US" dirty="0"/>
              <a:t>: The network adjusts its internal connections based on the errors it makes when predicting, and this way it improves over time.</a:t>
            </a:r>
            <a:endParaRPr lang="es-MX" b="1" dirty="0"/>
          </a:p>
          <a:p>
            <a:endParaRPr lang="es-MX" b="1" dirty="0"/>
          </a:p>
          <a:p>
            <a:pPr marL="171450" indent="-171450">
              <a:buFont typeface="Arial" panose="020B0604020202020204" pitchFamily="34" charset="0"/>
              <a:buChar char="•"/>
            </a:pPr>
            <a:r>
              <a:rPr lang="es-MX" b="1" dirty="0"/>
              <a:t>Estructura Multicapa</a:t>
            </a:r>
            <a:r>
              <a:rPr lang="es-MX" dirty="0"/>
              <a:t>: Estas redes tienen varias capas. Las primeras aprenden patrones simples y, a medida que se avanza, las capas más profundas aprenden patrones más complejos.</a:t>
            </a:r>
          </a:p>
          <a:p>
            <a:pPr marL="171450" indent="-171450">
              <a:buFont typeface="Arial" panose="020B0604020202020204" pitchFamily="34" charset="0"/>
              <a:buChar char="•"/>
            </a:pPr>
            <a:r>
              <a:rPr lang="es-MX" b="1" dirty="0"/>
              <a:t>Funciones de Activación</a:t>
            </a:r>
            <a:r>
              <a:rPr lang="es-MX" dirty="0"/>
              <a:t>: Las neuronas usan funciones especiales para decidir si envían información a la siguiente capa. La más común es </a:t>
            </a:r>
            <a:r>
              <a:rPr lang="es-MX" b="1" dirty="0" err="1"/>
              <a:t>ReLU</a:t>
            </a:r>
            <a:r>
              <a:rPr lang="es-MX" dirty="0"/>
              <a:t>, que solo permite pasar valores positivos.</a:t>
            </a:r>
          </a:p>
          <a:p>
            <a:pPr marL="171450" indent="-171450">
              <a:buFont typeface="Arial" panose="020B0604020202020204" pitchFamily="34" charset="0"/>
              <a:buChar char="•"/>
            </a:pPr>
            <a:r>
              <a:rPr lang="es-MX" b="1" dirty="0"/>
              <a:t>Entrenamiento de la Red</a:t>
            </a:r>
            <a:r>
              <a:rPr lang="es-MX" dirty="0"/>
              <a:t>: La red ajusta sus conexiones internas según los errores que comete al predecir, y así mejora con el tiempo.</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extLst>
      <p:ext uri="{BB962C8B-B14F-4D97-AF65-F5344CB8AC3E}">
        <p14:creationId xmlns:p14="http://schemas.microsoft.com/office/powerpoint/2010/main" val="1931103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extLst>
      <p:ext uri="{BB962C8B-B14F-4D97-AF65-F5344CB8AC3E}">
        <p14:creationId xmlns:p14="http://schemas.microsoft.com/office/powerpoint/2010/main" val="1663367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extLst>
      <p:ext uri="{BB962C8B-B14F-4D97-AF65-F5344CB8AC3E}">
        <p14:creationId xmlns:p14="http://schemas.microsoft.com/office/powerpoint/2010/main" val="2091860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a:bodyPr>
          <a:lstStyle/>
          <a:p>
            <a:pPr>
              <a:spcBef>
                <a:spcPct val="43750"/>
              </a:spcBef>
              <a:spcAft>
                <a:spcPct val="43750"/>
              </a:spcAft>
            </a:pPr>
            <a:r>
              <a:rPr dirty="0"/>
              <a:t>React is an open-source framework to create user interfaces. It's most famous for creating web applications. But React can be used to create mobile or desktop applications through React Native. React focuses on the </a:t>
            </a:r>
            <a:r>
              <a:rPr i="1" dirty="0"/>
              <a:t>View</a:t>
            </a:r>
            <a:r>
              <a:rPr dirty="0"/>
              <a:t> in </a:t>
            </a:r>
            <a:r>
              <a:rPr dirty="0">
                <a:hlinkClick r:id="rId3"/>
              </a:rPr>
              <a:t>Model-View-Controller</a:t>
            </a:r>
            <a:r>
              <a:rPr dirty="0"/>
              <a:t>. So you can use other libraries for routing, state management, and accessing APIs.</a:t>
            </a:r>
          </a:p>
          <a:p>
            <a:endParaRPr dirty="0"/>
          </a:p>
          <a:p>
            <a:pPr>
              <a:spcBef>
                <a:spcPct val="43750"/>
              </a:spcBef>
              <a:spcAft>
                <a:spcPct val="43750"/>
              </a:spcAft>
            </a:pPr>
            <a:r>
              <a:rPr dirty="0"/>
              <a:t>This module explores the core concepts of React. It introduces </a:t>
            </a:r>
            <a:r>
              <a:rPr i="1" dirty="0"/>
              <a:t>JavaScript XML</a:t>
            </a:r>
            <a:r>
              <a:rPr dirty="0"/>
              <a:t> (JSX), components, and displaying data.</a:t>
            </a:r>
            <a:endParaRPr lang="es-MX" dirty="0"/>
          </a:p>
          <a:p>
            <a:pPr>
              <a:spcBef>
                <a:spcPct val="43750"/>
              </a:spcBef>
              <a:spcAft>
                <a:spcPct val="43750"/>
              </a:spcAft>
            </a:pPr>
            <a:endParaRPr lang="es-MX" dirty="0"/>
          </a:p>
          <a:p>
            <a:pPr>
              <a:spcBef>
                <a:spcPct val="43750"/>
              </a:spcBef>
              <a:spcAft>
                <a:spcPct val="43750"/>
              </a:spcAft>
            </a:pPr>
            <a:r>
              <a:rPr lang="es-MX" dirty="0" err="1"/>
              <a:t>React</a:t>
            </a:r>
            <a:r>
              <a:rPr lang="es-MX" dirty="0"/>
              <a:t> es un </a:t>
            </a:r>
            <a:r>
              <a:rPr lang="es-MX" dirty="0" err="1"/>
              <a:t>framework</a:t>
            </a:r>
            <a:r>
              <a:rPr lang="es-MX" dirty="0"/>
              <a:t> de código abierto para crear interfaces de usuario. Es más famoso para crear aplicaciones web. Pero </a:t>
            </a:r>
            <a:r>
              <a:rPr lang="es-MX" dirty="0" err="1"/>
              <a:t>React</a:t>
            </a:r>
            <a:r>
              <a:rPr lang="es-MX" dirty="0"/>
              <a:t> se puede utilizar para crear aplicaciones móviles o de escritorio a través de </a:t>
            </a:r>
            <a:r>
              <a:rPr lang="es-MX" dirty="0" err="1"/>
              <a:t>React</a:t>
            </a:r>
            <a:r>
              <a:rPr lang="es-MX" dirty="0"/>
              <a:t> Native. </a:t>
            </a:r>
            <a:r>
              <a:rPr lang="es-MX" dirty="0" err="1"/>
              <a:t>React</a:t>
            </a:r>
            <a:r>
              <a:rPr lang="es-MX" dirty="0"/>
              <a:t> se centra en </a:t>
            </a:r>
            <a:r>
              <a:rPr lang="es-MX" dirty="0" err="1">
                <a:hlinkClick r:id="rId3"/>
              </a:rPr>
              <a:t>Model</a:t>
            </a:r>
            <a:r>
              <a:rPr lang="es-MX" dirty="0">
                <a:hlinkClick r:id="rId3"/>
              </a:rPr>
              <a:t>-View-</a:t>
            </a:r>
            <a:r>
              <a:rPr lang="es-MX" dirty="0" err="1">
                <a:hlinkClick r:id="rId3"/>
              </a:rPr>
              <a:t>Controller</a:t>
            </a:r>
            <a:r>
              <a:rPr lang="es-MX" dirty="0"/>
              <a:t>. Así que puede utilizar otras bibliotecas para el enrutamiento, la gestión del estado y el acceso a las API.</a:t>
            </a:r>
          </a:p>
          <a:p>
            <a:pPr>
              <a:spcBef>
                <a:spcPct val="43750"/>
              </a:spcBef>
              <a:spcAft>
                <a:spcPct val="43750"/>
              </a:spcAft>
            </a:pPr>
            <a:endParaRPr lang="es-MX" dirty="0"/>
          </a:p>
          <a:p>
            <a:pPr>
              <a:spcBef>
                <a:spcPct val="43750"/>
              </a:spcBef>
              <a:spcAft>
                <a:spcPct val="43750"/>
              </a:spcAft>
            </a:pPr>
            <a:r>
              <a:rPr lang="es-MX" dirty="0"/>
              <a:t>Este módulo explora los conceptos básicos de </a:t>
            </a:r>
            <a:r>
              <a:rPr lang="es-MX" dirty="0" err="1"/>
              <a:t>React</a:t>
            </a:r>
            <a:r>
              <a:rPr lang="es-MX" dirty="0"/>
              <a:t>. Introduce JavaScript XML (JSX), componentes y visualización de datos.</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67500" lnSpcReduction="20000"/>
          </a:bodyPr>
          <a:lstStyle/>
          <a:p>
            <a:pPr>
              <a:spcBef>
                <a:spcPct val="43750"/>
              </a:spcBef>
              <a:spcAft>
                <a:spcPct val="43750"/>
              </a:spcAft>
            </a:pPr>
            <a:r>
              <a:rPr dirty="0"/>
              <a:t>React uses a special syntax known as JavaScript XML (JSX). JSX allows you to integrate both HTML (or custom components you might create) and JavaScript into a single file or even single line of code. By using JSX, you can rely on JavaScript syntax for logic. Visual Studio Code provides IntelliSense for JSX files, so it's a useful tool when you're working with React.</a:t>
            </a:r>
          </a:p>
          <a:p>
            <a:endParaRPr lang="es-MX" dirty="0"/>
          </a:p>
          <a:p>
            <a:r>
              <a:rPr lang="es-MX" dirty="0" err="1"/>
              <a:t>React</a:t>
            </a:r>
            <a:r>
              <a:rPr lang="es-MX" dirty="0"/>
              <a:t> utiliza una sintaxis especial conocida como JavaScript XML (JSX). JSX te permite integrar tanto HTML (o componentes personalizados que puedas crear) como JavaScript en un único archivo o incluso en una única línea de código. Al utilizar JSX, puede confiar en la sintaxis de JavaScript para la lógica. Visual Studio </a:t>
            </a:r>
            <a:r>
              <a:rPr lang="es-MX" dirty="0" err="1"/>
              <a:t>Code</a:t>
            </a:r>
            <a:r>
              <a:rPr lang="es-MX" dirty="0"/>
              <a:t> proporciona </a:t>
            </a:r>
            <a:r>
              <a:rPr lang="es-MX" dirty="0" err="1"/>
              <a:t>IntelliSense</a:t>
            </a:r>
            <a:r>
              <a:rPr lang="es-MX" dirty="0"/>
              <a:t> para archivos JSX, por lo que es una herramienta útil cuando se trabaja con </a:t>
            </a:r>
            <a:r>
              <a:rPr lang="es-MX" dirty="0" err="1"/>
              <a:t>React.Traducción</a:t>
            </a:r>
            <a:r>
              <a:rPr lang="es-MX" dirty="0"/>
              <a:t> realizada con la versión gratuita del traductor DeepL.com</a:t>
            </a:r>
          </a:p>
          <a:p>
            <a:endParaRPr dirty="0"/>
          </a:p>
          <a:p>
            <a:pPr>
              <a:spcBef>
                <a:spcPct val="43750"/>
              </a:spcBef>
              <a:spcAft>
                <a:spcPct val="43750"/>
              </a:spcAft>
            </a:pPr>
            <a:r>
              <a:rPr dirty="0"/>
              <a:t>[!NOTE] JSX relies on Extensible Markup Language (XML). XML's syntax is similar to HTML. In many instances you might not notice a difference. However, XML places a couple of important restrictions on your syntax</a:t>
            </a:r>
            <a:r>
              <a:rPr lang="en-US" dirty="0"/>
              <a:t>, as noted on the slide</a:t>
            </a:r>
          </a:p>
          <a:p>
            <a:pPr>
              <a:spcBef>
                <a:spcPct val="43750"/>
              </a:spcBef>
              <a:spcAft>
                <a:spcPct val="43750"/>
              </a:spcAft>
            </a:pPr>
            <a:endParaRPr lang="en-US" dirty="0"/>
          </a:p>
          <a:p>
            <a:pPr>
              <a:spcBef>
                <a:spcPct val="43750"/>
              </a:spcBef>
              <a:spcAft>
                <a:spcPct val="43750"/>
              </a:spcAft>
            </a:pPr>
            <a:r>
              <a:rPr lang="es-MX" dirty="0"/>
              <a:t>[NOTA: JSX se basa en el Lenguaje de Marcado Extensible (XML). La sintaxis de XML es similar a la de HTML. En muchos casos puede que no notes la diferencia. Sin embargo, XML impone un par de restricciones importantes a su sintaxis, como se indica en la diapositiva</a:t>
            </a:r>
            <a:endParaRPr lang="en-US" dirty="0"/>
          </a:p>
          <a:p>
            <a:pPr>
              <a:spcBef>
                <a:spcPct val="43750"/>
              </a:spcBef>
              <a:spcAft>
                <a:spcPct val="43750"/>
              </a:spcAft>
            </a:pPr>
            <a:endParaRPr lang="en-US" dirty="0"/>
          </a:p>
          <a:p>
            <a:pPr>
              <a:spcBef>
                <a:spcPct val="43750"/>
              </a:spcBef>
              <a:spcAft>
                <a:spcPct val="43750"/>
              </a:spcAft>
            </a:pPr>
            <a:r>
              <a:rPr lang="en-US" dirty="0"/>
              <a:t>Browsers don't natively support JSX. So JavaScript and HTML must be generated from the JSX files to be rendered by a browser. Several bundlers and other tools can perform the necessary tasks. These tools include </a:t>
            </a:r>
            <a:r>
              <a:rPr lang="en-US" dirty="0">
                <a:hlinkClick r:id="rId3"/>
              </a:rPr>
              <a:t>Webpack</a:t>
            </a:r>
            <a:r>
              <a:rPr lang="en-US" dirty="0"/>
              <a:t>, </a:t>
            </a:r>
            <a:r>
              <a:rPr lang="en-US" dirty="0">
                <a:hlinkClick r:id="rId4"/>
              </a:rPr>
              <a:t>Parcel</a:t>
            </a:r>
            <a:r>
              <a:rPr lang="en-US" dirty="0"/>
              <a:t>, and </a:t>
            </a:r>
            <a:r>
              <a:rPr lang="en-US" dirty="0">
                <a:hlinkClick r:id="rId5"/>
              </a:rPr>
              <a:t>Snowpack</a:t>
            </a:r>
            <a:r>
              <a:rPr lang="en-US" dirty="0"/>
              <a:t>. We'll use Snowpack because it doesn't require code or extra scripting.</a:t>
            </a:r>
          </a:p>
          <a:p>
            <a:pPr>
              <a:spcBef>
                <a:spcPct val="43750"/>
              </a:spcBef>
              <a:spcAft>
                <a:spcPct val="43750"/>
              </a:spcAft>
            </a:pPr>
            <a:endParaRPr lang="en-US" dirty="0"/>
          </a:p>
          <a:p>
            <a:pPr>
              <a:spcBef>
                <a:spcPct val="43750"/>
              </a:spcBef>
              <a:spcAft>
                <a:spcPct val="43750"/>
              </a:spcAft>
            </a:pPr>
            <a:r>
              <a:rPr lang="es-MX" dirty="0"/>
              <a:t>Los navegadores no soportan JSX de forma nativa. Por tanto, JavaScript y HTML deben generarse a partir de los archivos JSX para que puedan ser visualizados por un navegador. Varios </a:t>
            </a:r>
            <a:r>
              <a:rPr lang="es-MX" dirty="0" err="1"/>
              <a:t>bundlers</a:t>
            </a:r>
            <a:r>
              <a:rPr lang="es-MX" dirty="0"/>
              <a:t> y otras herramientas pueden realizar las tareas necesarias. Estas herramientas incluyen </a:t>
            </a:r>
            <a:r>
              <a:rPr lang="en-US" dirty="0">
                <a:hlinkClick r:id="rId3"/>
              </a:rPr>
              <a:t>Webpack</a:t>
            </a:r>
            <a:r>
              <a:rPr lang="en-US" dirty="0"/>
              <a:t>, </a:t>
            </a:r>
            <a:r>
              <a:rPr lang="en-US" dirty="0">
                <a:hlinkClick r:id="rId4"/>
              </a:rPr>
              <a:t>Parcel</a:t>
            </a:r>
            <a:r>
              <a:rPr lang="en-US" dirty="0"/>
              <a:t>, y </a:t>
            </a:r>
            <a:r>
              <a:rPr lang="en-US" dirty="0">
                <a:hlinkClick r:id="rId5"/>
              </a:rPr>
              <a:t>Snowpack</a:t>
            </a:r>
            <a:r>
              <a:rPr lang="es-MX" dirty="0"/>
              <a:t>. Utilizaremos </a:t>
            </a:r>
            <a:r>
              <a:rPr lang="es-MX" dirty="0" err="1"/>
              <a:t>Snowpack</a:t>
            </a:r>
            <a:r>
              <a:rPr lang="es-MX" dirty="0"/>
              <a:t> porque no requiere código ni scripts adicionales.</a:t>
            </a:r>
            <a:endParaRPr lang="en-US" dirty="0"/>
          </a:p>
          <a:p>
            <a:pPr lvl="1">
              <a:spcBef>
                <a:spcPct val="43750"/>
              </a:spcBef>
              <a:spcAft>
                <a:spcPct val="43750"/>
              </a:spcAft>
            </a:pPr>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a:bodyPr>
          <a:lstStyle/>
          <a:p>
            <a:pPr>
              <a:spcBef>
                <a:spcPct val="43750"/>
              </a:spcBef>
              <a:spcAft>
                <a:spcPct val="43750"/>
              </a:spcAft>
            </a:pPr>
            <a:r>
              <a:rPr dirty="0"/>
              <a:t>React development is based on components. Components are self-contained units of both display and work. They can be reused in your application. Use them to logically break down your application into smaller chunks (or components).</a:t>
            </a:r>
            <a:endParaRPr lang="en-US" dirty="0"/>
          </a:p>
          <a:p>
            <a:pPr>
              <a:spcBef>
                <a:spcPct val="43750"/>
              </a:spcBef>
              <a:spcAft>
                <a:spcPct val="43750"/>
              </a:spcAft>
            </a:pPr>
            <a:endParaRPr lang="en-US" dirty="0"/>
          </a:p>
          <a:p>
            <a:pPr>
              <a:spcBef>
                <a:spcPct val="43750"/>
              </a:spcBef>
              <a:spcAft>
                <a:spcPct val="43750"/>
              </a:spcAft>
            </a:pPr>
            <a:r>
              <a:rPr lang="es-MX" dirty="0"/>
              <a:t>El desarrollo de </a:t>
            </a:r>
            <a:r>
              <a:rPr lang="es-MX" dirty="0" err="1"/>
              <a:t>React</a:t>
            </a:r>
            <a:r>
              <a:rPr lang="es-MX" dirty="0"/>
              <a:t> se basa en componentes. Los componentes son unidades autónomas tanto de visualización como de trabajo. Pueden ser reutilizados en tu aplicación. Utilízalos para dividir lógicamente tu aplicación en trozos más pequeños (o componentes).</a:t>
            </a:r>
            <a:endParaRPr lang="en-US" dirty="0"/>
          </a:p>
          <a:p>
            <a:pPr>
              <a:spcBef>
                <a:spcPct val="43750"/>
              </a:spcBef>
              <a:spcAft>
                <a:spcPct val="43750"/>
              </a:spcAft>
            </a:pPr>
            <a:endParaRPr lang="en-US" dirty="0"/>
          </a:p>
          <a:p>
            <a:pPr>
              <a:spcBef>
                <a:spcPct val="43750"/>
              </a:spcBef>
              <a:spcAft>
                <a:spcPct val="43750"/>
              </a:spcAft>
            </a:pPr>
            <a:r>
              <a:rPr lang="en-US" dirty="0"/>
              <a:t>The slide shows a sample using a component for a cart (</a:t>
            </a:r>
            <a:r>
              <a:rPr lang="en-US" dirty="0" err="1"/>
              <a:t>Cart.jsx</a:t>
            </a:r>
            <a:r>
              <a:rPr lang="en-US" dirty="0"/>
              <a:t>), one for a list of products (</a:t>
            </a:r>
            <a:r>
              <a:rPr lang="en-US" dirty="0" err="1"/>
              <a:t>ProductList.jsx</a:t>
            </a:r>
            <a:r>
              <a:rPr lang="en-US" dirty="0"/>
              <a:t>), and each product is an instance of a product component (</a:t>
            </a:r>
            <a:r>
              <a:rPr lang="en-US" dirty="0" err="1"/>
              <a:t>Product.jsx</a:t>
            </a:r>
            <a:r>
              <a:rPr lang="en-US" dirty="0"/>
              <a:t>)</a:t>
            </a:r>
          </a:p>
          <a:p>
            <a:pPr>
              <a:spcBef>
                <a:spcPct val="43750"/>
              </a:spcBef>
              <a:spcAft>
                <a:spcPct val="43750"/>
              </a:spcAft>
            </a:pPr>
            <a:endParaRPr lang="en-US" dirty="0"/>
          </a:p>
          <a:p>
            <a:pPr>
              <a:spcBef>
                <a:spcPct val="43750"/>
              </a:spcBef>
              <a:spcAft>
                <a:spcPct val="43750"/>
              </a:spcAft>
            </a:pPr>
            <a:r>
              <a:rPr lang="es-MX" dirty="0"/>
              <a:t>La diapositiva muestra un ejemplo utilizando un componente para un carrito (</a:t>
            </a:r>
            <a:r>
              <a:rPr lang="es-MX" dirty="0" err="1"/>
              <a:t>Cart.jsx</a:t>
            </a:r>
            <a:r>
              <a:rPr lang="es-MX" dirty="0"/>
              <a:t>), uno para una lista de productos (</a:t>
            </a:r>
            <a:r>
              <a:rPr lang="es-MX" dirty="0" err="1"/>
              <a:t>ProductList.jsx</a:t>
            </a:r>
            <a:r>
              <a:rPr lang="es-MX" dirty="0"/>
              <a:t>), y cada producto es una instancia de un componente de producto (</a:t>
            </a:r>
            <a:r>
              <a:rPr lang="es-MX" dirty="0" err="1"/>
              <a:t>Product.jsx</a:t>
            </a:r>
            <a:r>
              <a:rPr lang="es-MX" dirty="0"/>
              <a:t>)</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Attendees will walk through the steps at </a:t>
            </a:r>
            <a:r>
              <a:rPr lang="en-US" dirty="0">
                <a:hlinkClick r:id="rId3"/>
              </a:rPr>
              <a:t>Create a starter project - Learn | Microsoft Docs</a:t>
            </a:r>
            <a:endParaRPr lang="en-US" dirty="0"/>
          </a:p>
          <a:p>
            <a:r>
              <a:rPr lang="en-US" dirty="0"/>
              <a:t>Have the attendees look through the provided project structure provided</a:t>
            </a:r>
          </a:p>
          <a:p>
            <a:endParaRPr lang="en-US" dirty="0"/>
          </a:p>
          <a:p>
            <a:r>
              <a:rPr lang="es-MX" dirty="0"/>
              <a:t>Los asistentes seguirán los pasos de </a:t>
            </a:r>
            <a:r>
              <a:rPr lang="en-US" dirty="0">
                <a:hlinkClick r:id="rId3"/>
              </a:rPr>
              <a:t>Create a starter project - Learn | Microsoft Docs</a:t>
            </a:r>
            <a:endParaRPr lang="en-US" dirty="0"/>
          </a:p>
          <a:p>
            <a:r>
              <a:rPr lang="es-MX" dirty="0"/>
              <a:t>Haga que los asistentes revisen la estructura del proyecto proporcionada.</a:t>
            </a:r>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dirty="0"/>
              <a:t>Highlight the div element, which will be replaced by the React app. Also note the reference to </a:t>
            </a:r>
            <a:r>
              <a:rPr lang="en-US" b="1" dirty="0"/>
              <a:t>index.js</a:t>
            </a:r>
            <a:r>
              <a:rPr lang="en-US" b="0" dirty="0"/>
              <a:t>, NOT </a:t>
            </a:r>
            <a:r>
              <a:rPr lang="en-US" b="1" dirty="0" err="1"/>
              <a:t>index.jsx</a:t>
            </a:r>
            <a:r>
              <a:rPr lang="en-US" b="0" dirty="0"/>
              <a:t>. This is because the HTML file will reference the JavaScript file, not the JSX file. The JavaScript file will be created during the build process</a:t>
            </a:r>
          </a:p>
          <a:p>
            <a:pPr>
              <a:spcBef>
                <a:spcPct val="43750"/>
              </a:spcBef>
              <a:spcAft>
                <a:spcPct val="43750"/>
              </a:spcAft>
            </a:pPr>
            <a:endParaRPr lang="en-US" b="0" dirty="0"/>
          </a:p>
          <a:p>
            <a:pPr>
              <a:spcBef>
                <a:spcPct val="43750"/>
              </a:spcBef>
              <a:spcAft>
                <a:spcPct val="43750"/>
              </a:spcAft>
            </a:pPr>
            <a:r>
              <a:rPr lang="es-MX" dirty="0"/>
              <a:t>Resalta el elemento </a:t>
            </a:r>
            <a:r>
              <a:rPr lang="es-MX" dirty="0" err="1"/>
              <a:t>div</a:t>
            </a:r>
            <a:r>
              <a:rPr lang="es-MX" dirty="0"/>
              <a:t>, que será reemplazado por la aplicación </a:t>
            </a:r>
            <a:r>
              <a:rPr lang="es-MX" dirty="0" err="1"/>
              <a:t>React</a:t>
            </a:r>
            <a:r>
              <a:rPr lang="es-MX" dirty="0"/>
              <a:t>. Fíjate también en la referencia a </a:t>
            </a:r>
            <a:r>
              <a:rPr lang="en-US" dirty="0"/>
              <a:t>to </a:t>
            </a:r>
            <a:r>
              <a:rPr lang="en-US" b="1" dirty="0"/>
              <a:t>index.js</a:t>
            </a:r>
            <a:r>
              <a:rPr lang="es-MX" dirty="0"/>
              <a:t>, NO a </a:t>
            </a:r>
            <a:r>
              <a:rPr lang="en-US" b="1" dirty="0" err="1"/>
              <a:t>index.jsx</a:t>
            </a:r>
            <a:r>
              <a:rPr lang="es-MX" dirty="0"/>
              <a:t>. Esto se debe a que el archivo HTML hará referencia al archivo JavaScript, no al archivo JSX. El archivo JavaScript se creará durante el proceso de compilación</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dirty="0"/>
              <a:t>Notice </a:t>
            </a:r>
            <a:r>
              <a:rPr lang="en-US" b="1" dirty="0" err="1"/>
              <a:t>index.jsx</a:t>
            </a:r>
            <a:r>
              <a:rPr lang="en-US" b="0" dirty="0"/>
              <a:t>. Highlight the </a:t>
            </a:r>
            <a:r>
              <a:rPr lang="en-US" b="1" dirty="0"/>
              <a:t>render</a:t>
            </a:r>
            <a:r>
              <a:rPr lang="en-US" b="0" dirty="0"/>
              <a:t> function. Notice the first parameter is just HTML of </a:t>
            </a:r>
            <a:r>
              <a:rPr lang="en-US" b="1" dirty="0">
                <a:latin typeface="Consolas" panose="020B0609020204030204" pitchFamily="49" charset="0"/>
              </a:rPr>
              <a:t>&lt;h1&gt;Hello, world!&lt;/h1&gt;</a:t>
            </a:r>
            <a:r>
              <a:rPr lang="en-US" b="0" dirty="0"/>
              <a:t>. This is JSX in action. The second parameter is accesses the element with the ID of </a:t>
            </a:r>
            <a:r>
              <a:rPr lang="en-US" b="1" dirty="0"/>
              <a:t>app</a:t>
            </a:r>
            <a:r>
              <a:rPr lang="en-US" b="0" dirty="0"/>
              <a:t>, which is our </a:t>
            </a:r>
            <a:r>
              <a:rPr lang="en-US" b="1" dirty="0"/>
              <a:t>div</a:t>
            </a:r>
            <a:r>
              <a:rPr lang="en-US" b="0" dirty="0"/>
              <a:t> element.</a:t>
            </a:r>
          </a:p>
          <a:p>
            <a:pPr>
              <a:spcBef>
                <a:spcPct val="43750"/>
              </a:spcBef>
              <a:spcAft>
                <a:spcPct val="43750"/>
              </a:spcAft>
            </a:pPr>
            <a:endParaRPr lang="en-US" b="0" dirty="0"/>
          </a:p>
          <a:p>
            <a:pPr>
              <a:spcBef>
                <a:spcPct val="43750"/>
              </a:spcBef>
              <a:spcAft>
                <a:spcPct val="43750"/>
              </a:spcAft>
            </a:pPr>
            <a:r>
              <a:rPr lang="es-MX" dirty="0" err="1"/>
              <a:t>Fijese</a:t>
            </a:r>
            <a:r>
              <a:rPr lang="es-MX" dirty="0"/>
              <a:t> en </a:t>
            </a:r>
            <a:r>
              <a:rPr lang="en-US" b="1" dirty="0" err="1"/>
              <a:t>index.jsx</a:t>
            </a:r>
            <a:r>
              <a:rPr lang="es-MX" dirty="0"/>
              <a:t>. Resalta la función </a:t>
            </a:r>
            <a:r>
              <a:rPr lang="en-US" b="1" dirty="0"/>
              <a:t>render</a:t>
            </a:r>
            <a:r>
              <a:rPr lang="es-MX" dirty="0"/>
              <a:t>. Observe que el primer parámetro es sólo HTML de </a:t>
            </a:r>
            <a:r>
              <a:rPr lang="en-US" b="1" dirty="0">
                <a:latin typeface="Consolas" panose="020B0609020204030204" pitchFamily="49" charset="0"/>
              </a:rPr>
              <a:t>&lt;h1&gt;Hello, world!&lt;/h1&gt;</a:t>
            </a:r>
            <a:r>
              <a:rPr lang="es-MX" dirty="0"/>
              <a:t>. Esto es JSX en acción. El segundo parámetro accede al elemento con el ID de app, que es nuestro elemento </a:t>
            </a:r>
            <a:r>
              <a:rPr lang="en-US" b="1" dirty="0"/>
              <a:t>div</a:t>
            </a:r>
            <a:r>
              <a:rPr lang="es-MX" dirty="0"/>
              <a:t>.</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Link to published module on Learn: </a:t>
            </a:r>
            <a:r>
              <a:rPr lang="es-MX" dirty="0"/>
              <a:t>https://learn.microsoft.com/en-us/training/modules/intro-computer-vision-tensorflow/?wt.mc_id=studentamb_336682</a:t>
            </a:r>
          </a:p>
          <a:p>
            <a:endParaRPr lang="es-MX"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Enlace al módulo publicado en </a:t>
            </a:r>
            <a:r>
              <a:rPr lang="es-MX" dirty="0" err="1"/>
              <a:t>Learn</a:t>
            </a:r>
            <a:r>
              <a:rPr lang="es-MX" dirty="0"/>
              <a:t>:  https://learn.microsoft.com/en-us/training/modules/intro-computer-vision-tensorflow/?wt.mc_id=studentamb_336682</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Have the attendees walk through the steps at: </a:t>
            </a:r>
            <a:r>
              <a:rPr lang="en-US" dirty="0">
                <a:hlinkClick r:id="rId3"/>
              </a:rPr>
              <a:t>Hello, world! - Learn | Microsoft Docs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Haz que los asistentes sigan los pasos en:</a:t>
            </a:r>
            <a:r>
              <a:rPr lang="en-US" dirty="0"/>
              <a:t> </a:t>
            </a:r>
            <a:r>
              <a:rPr lang="en-US" dirty="0">
                <a:hlinkClick r:id="rId3"/>
              </a:rPr>
              <a:t>Hello, world! - Learn | Microsoft Docs</a:t>
            </a:r>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20</a:t>
            </a:fld>
            <a:endParaRPr lang="en-US"/>
          </a:p>
        </p:txBody>
      </p:sp>
    </p:spTree>
    <p:extLst>
      <p:ext uri="{BB962C8B-B14F-4D97-AF65-F5344CB8AC3E}">
        <p14:creationId xmlns:p14="http://schemas.microsoft.com/office/powerpoint/2010/main" val="1327023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lnSpcReduction="20000"/>
          </a:bodyPr>
          <a:lstStyle/>
          <a:p>
            <a:pPr>
              <a:spcBef>
                <a:spcPct val="43750"/>
              </a:spcBef>
              <a:spcAft>
                <a:spcPct val="43750"/>
              </a:spcAft>
            </a:pPr>
            <a:r>
              <a:rPr dirty="0"/>
              <a:t>React development is based on </a:t>
            </a:r>
            <a:r>
              <a:rPr i="1" dirty="0"/>
              <a:t>components</a:t>
            </a:r>
            <a:r>
              <a:rPr dirty="0"/>
              <a:t>. These self-contained units are designed for reuse and modularity. React projects typically contain many components.</a:t>
            </a:r>
          </a:p>
          <a:p>
            <a:endParaRPr lang="es-MX" dirty="0"/>
          </a:p>
          <a:p>
            <a:r>
              <a:rPr lang="es-MX" dirty="0"/>
              <a:t>El desarrollo de </a:t>
            </a:r>
            <a:r>
              <a:rPr lang="es-MX" dirty="0" err="1"/>
              <a:t>React</a:t>
            </a:r>
            <a:r>
              <a:rPr lang="es-MX" dirty="0"/>
              <a:t> se basa en componentes. Estas unidades autónomas están diseñadas para la reutilización y la modularidad. Los proyectos </a:t>
            </a:r>
            <a:r>
              <a:rPr lang="es-MX" dirty="0" err="1"/>
              <a:t>React</a:t>
            </a:r>
            <a:r>
              <a:rPr lang="es-MX" dirty="0"/>
              <a:t> suelen contener muchos componentes.</a:t>
            </a:r>
          </a:p>
          <a:p>
            <a:endParaRPr dirty="0"/>
          </a:p>
          <a:p>
            <a:pPr>
              <a:spcBef>
                <a:spcPct val="43750"/>
              </a:spcBef>
              <a:spcAft>
                <a:spcPct val="43750"/>
              </a:spcAft>
            </a:pPr>
            <a:r>
              <a:rPr dirty="0"/>
              <a:t>A component can be either a function or a class. Most React developers prefer to create components by using functions, so we'll focus on this style.</a:t>
            </a:r>
          </a:p>
          <a:p>
            <a:endParaRPr lang="es-MX" dirty="0"/>
          </a:p>
          <a:p>
            <a:r>
              <a:rPr lang="es-MX" dirty="0"/>
              <a:t>Un componente puede ser una función o una clase. La mayoría de los desarrolladores de </a:t>
            </a:r>
            <a:r>
              <a:rPr lang="es-MX" dirty="0" err="1"/>
              <a:t>React</a:t>
            </a:r>
            <a:r>
              <a:rPr lang="es-MX" dirty="0"/>
              <a:t> prefieren crear componentes usando funciones, así que nos centraremos en este estilo.</a:t>
            </a:r>
          </a:p>
          <a:p>
            <a:endParaRPr dirty="0"/>
          </a:p>
          <a:p>
            <a:pPr>
              <a:spcBef>
                <a:spcPct val="43750"/>
              </a:spcBef>
              <a:spcAft>
                <a:spcPct val="43750"/>
              </a:spcAft>
            </a:pPr>
            <a:r>
              <a:rPr dirty="0"/>
              <a:t>Applications generally have one core component, commonly called an App. The App acts as the root of the application. We'll start by creating our App component.</a:t>
            </a:r>
            <a:endParaRPr lang="es-MX" dirty="0"/>
          </a:p>
          <a:p>
            <a:pPr>
              <a:spcBef>
                <a:spcPct val="43750"/>
              </a:spcBef>
              <a:spcAft>
                <a:spcPct val="43750"/>
              </a:spcAft>
            </a:pPr>
            <a:endParaRPr lang="es-MX" dirty="0"/>
          </a:p>
          <a:p>
            <a:pPr>
              <a:spcBef>
                <a:spcPct val="43750"/>
              </a:spcBef>
              <a:spcAft>
                <a:spcPct val="43750"/>
              </a:spcAft>
            </a:pPr>
            <a:r>
              <a:rPr lang="es-MX" dirty="0"/>
              <a:t>Las aplicaciones generalmente tienen un componente central, comúnmente llamado App. La App actúa como la raíz de la aplicación. Comenzaremos creando nuestro componente App.</a:t>
            </a:r>
          </a:p>
          <a:p>
            <a:pPr>
              <a:spcBef>
                <a:spcPct val="43750"/>
              </a:spcBef>
              <a:spcAft>
                <a:spcPct val="43750"/>
              </a:spcAft>
            </a:pPr>
            <a:endParaRPr lang="es-MX" dirty="0"/>
          </a:p>
          <a:p>
            <a:pPr>
              <a:spcBef>
                <a:spcPct val="43750"/>
              </a:spcBef>
              <a:spcAft>
                <a:spcPct val="43750"/>
              </a:spcAft>
            </a:pP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lnSpcReduction="20000"/>
          </a:bodyPr>
          <a:lstStyle/>
          <a:p>
            <a:pPr>
              <a:spcBef>
                <a:spcPct val="43750"/>
              </a:spcBef>
              <a:spcAft>
                <a:spcPct val="43750"/>
              </a:spcAft>
            </a:pPr>
            <a:r>
              <a:rPr lang="en-US" dirty="0"/>
              <a:t>Walk through the JSX provided on this slide</a:t>
            </a:r>
          </a:p>
          <a:p>
            <a:pPr marL="171450" indent="-171450">
              <a:spcBef>
                <a:spcPct val="43750"/>
              </a:spcBef>
              <a:spcAft>
                <a:spcPct val="43750"/>
              </a:spcAft>
              <a:buFontTx/>
              <a:buChar char="-"/>
            </a:pPr>
            <a:r>
              <a:rPr lang="en-US" dirty="0"/>
              <a:t>Note the function named App. This will generate the HTML to display</a:t>
            </a:r>
          </a:p>
          <a:p>
            <a:pPr marL="171450" indent="-171450">
              <a:spcBef>
                <a:spcPct val="43750"/>
              </a:spcBef>
              <a:spcAft>
                <a:spcPct val="43750"/>
              </a:spcAft>
              <a:buFontTx/>
              <a:buChar char="-"/>
            </a:pPr>
            <a:r>
              <a:rPr lang="en-US" dirty="0"/>
              <a:t>Note the </a:t>
            </a:r>
            <a:r>
              <a:rPr lang="en-US" b="1" dirty="0"/>
              <a:t>return</a:t>
            </a:r>
            <a:r>
              <a:rPr lang="en-US" b="0" dirty="0"/>
              <a:t> call with the HTML inside the parenthesis. This is JSX in action. Also note how everything is contained inside the </a:t>
            </a:r>
            <a:r>
              <a:rPr lang="en-US" b="1" dirty="0"/>
              <a:t>article</a:t>
            </a:r>
            <a:r>
              <a:rPr lang="en-US" b="0" dirty="0"/>
              <a:t> element. While this isn't required, we will be adding elements to this later, so we wanted a root element.</a:t>
            </a:r>
          </a:p>
          <a:p>
            <a:pPr marL="171450" indent="-171450">
              <a:spcBef>
                <a:spcPct val="43750"/>
              </a:spcBef>
              <a:spcAft>
                <a:spcPct val="43750"/>
              </a:spcAft>
              <a:buFontTx/>
              <a:buChar char="-"/>
            </a:pPr>
            <a:r>
              <a:rPr lang="en-US" b="0" dirty="0"/>
              <a:t>Note the </a:t>
            </a:r>
            <a:r>
              <a:rPr lang="en-US" b="1" dirty="0"/>
              <a:t>export default App</a:t>
            </a:r>
            <a:r>
              <a:rPr lang="en-US" b="0" dirty="0"/>
              <a:t> at the bottom. This returns the component, which allows it to be imported like a normal JavaScript module.</a:t>
            </a:r>
          </a:p>
          <a:p>
            <a:pPr marL="171450" indent="-171450">
              <a:spcBef>
                <a:spcPct val="43750"/>
              </a:spcBef>
              <a:spcAft>
                <a:spcPct val="43750"/>
              </a:spcAft>
              <a:buFontTx/>
              <a:buChar char="-"/>
            </a:pPr>
            <a:endParaRPr lang="en-US" b="0" dirty="0"/>
          </a:p>
          <a:p>
            <a:pPr marL="0" indent="0">
              <a:spcBef>
                <a:spcPct val="43750"/>
              </a:spcBef>
              <a:spcAft>
                <a:spcPct val="43750"/>
              </a:spcAft>
              <a:buFontTx/>
              <a:buNone/>
            </a:pPr>
            <a:r>
              <a:rPr lang="es-MX" dirty="0"/>
              <a:t>Recorre el JSX proporcionado en esta diapositiva</a:t>
            </a:r>
            <a:endParaRPr lang="en-US" b="0" dirty="0"/>
          </a:p>
          <a:p>
            <a:pPr marL="171450" indent="-171450">
              <a:spcBef>
                <a:spcPct val="43750"/>
              </a:spcBef>
              <a:spcAft>
                <a:spcPct val="43750"/>
              </a:spcAft>
              <a:buFontTx/>
              <a:buChar char="-"/>
            </a:pPr>
            <a:r>
              <a:rPr lang="es-MX" b="0" dirty="0"/>
              <a:t>Observa la función llamada App. Esto generará el HTML a mostrar</a:t>
            </a:r>
          </a:p>
          <a:p>
            <a:pPr marL="171450" indent="-171450">
              <a:spcBef>
                <a:spcPct val="43750"/>
              </a:spcBef>
              <a:spcAft>
                <a:spcPct val="43750"/>
              </a:spcAft>
              <a:buFontTx/>
              <a:buChar char="-"/>
            </a:pPr>
            <a:r>
              <a:rPr lang="es-MX" dirty="0"/>
              <a:t>Observe la llamada de </a:t>
            </a:r>
            <a:r>
              <a:rPr lang="en-US" b="1" dirty="0"/>
              <a:t>return </a:t>
            </a:r>
            <a:r>
              <a:rPr lang="es-MX" b="0" dirty="0"/>
              <a:t>con el HTML dentro del paréntesis. Esto es JSX en acción Observe también cómo todo está contenido dentro del elemento </a:t>
            </a:r>
            <a:r>
              <a:rPr lang="en-US" b="1" dirty="0"/>
              <a:t>article</a:t>
            </a:r>
            <a:r>
              <a:rPr lang="es-MX" b="0" dirty="0"/>
              <a:t>. Si bien esto no es necesario, vamos a añadir elementos a esto más tarde, así que queríamos un elemento raíz.</a:t>
            </a:r>
          </a:p>
          <a:p>
            <a:pPr marL="171450" indent="-171450">
              <a:spcBef>
                <a:spcPct val="43750"/>
              </a:spcBef>
              <a:spcAft>
                <a:spcPct val="43750"/>
              </a:spcAft>
              <a:buFontTx/>
              <a:buChar char="-"/>
            </a:pPr>
            <a:r>
              <a:rPr lang="es-MX" b="0" dirty="0"/>
              <a:t>Fíjese en la </a:t>
            </a:r>
            <a:r>
              <a:rPr lang="en-US" b="1" dirty="0"/>
              <a:t>export default App</a:t>
            </a:r>
            <a:r>
              <a:rPr lang="en-US" b="0" dirty="0"/>
              <a:t> </a:t>
            </a:r>
            <a:r>
              <a:rPr lang="es-MX" b="0" dirty="0"/>
              <a:t>en la parte inferior. Esto devuelve el componente, lo que permite importarlo como un módulo JavaScript normal.</a:t>
            </a:r>
          </a:p>
          <a:p>
            <a:pPr marL="628650" lvl="1" indent="-171450">
              <a:spcBef>
                <a:spcPct val="43750"/>
              </a:spcBef>
              <a:spcAft>
                <a:spcPct val="43750"/>
              </a:spcAft>
              <a:buFontTx/>
              <a:buChar char="-"/>
            </a:pP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The attendees will walk through </a:t>
            </a:r>
            <a:r>
              <a:rPr lang="en-US" dirty="0">
                <a:hlinkClick r:id="rId3"/>
              </a:rPr>
              <a:t>Create your first component - Learn | Microsoft Docs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Los asistentes pasarán por </a:t>
            </a:r>
            <a:r>
              <a:rPr lang="en-US" dirty="0">
                <a:hlinkClick r:id="rId3"/>
              </a:rPr>
              <a:t>Create your first component - Learn | Microsoft Docs</a:t>
            </a:r>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extLst>
      <p:ext uri="{BB962C8B-B14F-4D97-AF65-F5344CB8AC3E}">
        <p14:creationId xmlns:p14="http://schemas.microsoft.com/office/powerpoint/2010/main" val="1892831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To display dynamic data inside a component, use the syntax { }, sometimes called </a:t>
            </a:r>
            <a:r>
              <a:rPr i="1" dirty="0"/>
              <a:t>handlebars</a:t>
            </a:r>
            <a:r>
              <a:rPr dirty="0"/>
              <a:t>. This style of syntax is relatively common in HTML templating tools. Use these handlebars to effectively switch to JavaScript mode and run almost any valid JavaScript.</a:t>
            </a:r>
          </a:p>
          <a:p>
            <a:endParaRPr lang="es-MX" dirty="0"/>
          </a:p>
          <a:p>
            <a:r>
              <a:rPr lang="es-MX" dirty="0"/>
              <a:t>Para mostrar datos dinámicos dentro de un componente, utilice la sintaxis { }, a veces llamada </a:t>
            </a:r>
            <a:r>
              <a:rPr lang="es-MX" i="1" dirty="0" err="1"/>
              <a:t>handlebars</a:t>
            </a:r>
            <a:r>
              <a:rPr lang="es-MX" dirty="0"/>
              <a:t>. Este estilo de sintaxis es relativamente común en las herramientas de plantillas HTML. Utilice estos manillares para cambiar efectivamente al modo JavaScript y ejecutar casi cualquier JavaScript válido.</a:t>
            </a:r>
          </a:p>
          <a:p>
            <a:endParaRPr dirty="0"/>
          </a:p>
          <a:p>
            <a:pPr>
              <a:spcBef>
                <a:spcPct val="43750"/>
              </a:spcBef>
              <a:spcAft>
                <a:spcPct val="43750"/>
              </a:spcAft>
            </a:pPr>
            <a:r>
              <a:rPr dirty="0"/>
              <a:t>For example, to display the current time, you could use the following code:</a:t>
            </a:r>
          </a:p>
          <a:p>
            <a:endParaRPr lang="es-MX" dirty="0"/>
          </a:p>
          <a:p>
            <a:r>
              <a:rPr lang="es-MX" dirty="0"/>
              <a:t>Por ejemplo, para mostrar la hora actual, puede utilizar el siguiente código:</a:t>
            </a:r>
          </a:p>
          <a:p>
            <a:endParaRPr dirty="0"/>
          </a:p>
          <a:p>
            <a:r>
              <a:rPr dirty="0"/>
              <a:t>&lt;div&gt;{ </a:t>
            </a:r>
            <a:r>
              <a:rPr dirty="0" err="1"/>
              <a:t>Date.now</a:t>
            </a:r>
            <a:r>
              <a:rPr dirty="0"/>
              <a:t>() }&lt;/div&gt; </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lang="en-US" dirty="0"/>
              <a:t>Walk through the JSX to create the component. Highlight the constant of </a:t>
            </a:r>
            <a:r>
              <a:rPr lang="en-US" b="1" dirty="0"/>
              <a:t>title</a:t>
            </a:r>
            <a:r>
              <a:rPr lang="en-US" b="0" dirty="0"/>
              <a:t>. Then note the </a:t>
            </a:r>
            <a:r>
              <a:rPr lang="en-US" b="1" dirty="0"/>
              <a:t>{ title }</a:t>
            </a:r>
            <a:r>
              <a:rPr lang="en-US" b="0" dirty="0"/>
              <a:t>, which will display the value</a:t>
            </a:r>
          </a:p>
          <a:p>
            <a:pPr>
              <a:spcBef>
                <a:spcPct val="43750"/>
              </a:spcBef>
              <a:spcAft>
                <a:spcPct val="43750"/>
              </a:spcAft>
            </a:pPr>
            <a:endParaRPr lang="en-US" b="0" dirty="0"/>
          </a:p>
          <a:p>
            <a:pPr marL="0" marR="0" lvl="0" indent="0" algn="l" defTabSz="914400" rtl="0" eaLnBrk="1" fontAlgn="auto" latinLnBrk="0" hangingPunct="1">
              <a:lnSpc>
                <a:spcPct val="100000"/>
              </a:lnSpc>
              <a:spcBef>
                <a:spcPct val="43750"/>
              </a:spcBef>
              <a:spcAft>
                <a:spcPct val="43750"/>
              </a:spcAft>
              <a:buClrTx/>
              <a:buSzTx/>
              <a:buFontTx/>
              <a:buNone/>
              <a:tabLst/>
              <a:defRPr/>
            </a:pPr>
            <a:r>
              <a:rPr lang="es-MX" dirty="0"/>
              <a:t>Recorre el JSX para crear el componente. Resalte la constante de </a:t>
            </a:r>
            <a:r>
              <a:rPr lang="en-US" b="1" dirty="0"/>
              <a:t>title</a:t>
            </a:r>
            <a:r>
              <a:rPr lang="en-US" b="0" dirty="0"/>
              <a:t>. A </a:t>
            </a:r>
            <a:r>
              <a:rPr lang="en-US" b="0" dirty="0" err="1"/>
              <a:t>continuación</a:t>
            </a:r>
            <a:r>
              <a:rPr lang="en-US" b="0" dirty="0"/>
              <a:t>, </a:t>
            </a:r>
            <a:r>
              <a:rPr lang="en-US" b="0" dirty="0" err="1"/>
              <a:t>anote</a:t>
            </a:r>
            <a:r>
              <a:rPr lang="en-US" b="0" dirty="0"/>
              <a:t> </a:t>
            </a:r>
            <a:r>
              <a:rPr lang="en-US" b="0" dirty="0" err="1"/>
              <a:t>el</a:t>
            </a:r>
            <a:r>
              <a:rPr lang="en-US" b="0" dirty="0"/>
              <a:t> </a:t>
            </a:r>
            <a:r>
              <a:rPr lang="en-US" b="1" dirty="0"/>
              <a:t>{ title }</a:t>
            </a:r>
            <a:r>
              <a:rPr lang="en-US" b="0" dirty="0"/>
              <a:t>, que </a:t>
            </a:r>
            <a:r>
              <a:rPr lang="en-US" b="0" dirty="0" err="1"/>
              <a:t>mostrará</a:t>
            </a:r>
            <a:r>
              <a:rPr lang="en-US" b="0" dirty="0"/>
              <a:t> </a:t>
            </a:r>
            <a:r>
              <a:rPr lang="en-US" b="0" dirty="0" err="1"/>
              <a:t>el</a:t>
            </a:r>
            <a:r>
              <a:rPr lang="en-US" b="0" dirty="0"/>
              <a:t> valor</a:t>
            </a:r>
            <a:endParaRPr b="0" dirty="0"/>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Notice that we create a constant named title. We then use the handlebar syntax { } to tell React we want to display the value of title inside the &lt;h2&gt; element. This feature of JSX allows us to mix JavaScript and HTML.</a:t>
            </a:r>
            <a:endParaRPr lang="es-MX" dirty="0"/>
          </a:p>
          <a:p>
            <a:pPr>
              <a:spcBef>
                <a:spcPct val="43750"/>
              </a:spcBef>
              <a:spcAft>
                <a:spcPct val="43750"/>
              </a:spcAft>
            </a:pPr>
            <a:endParaRPr lang="es-MX" dirty="0"/>
          </a:p>
          <a:p>
            <a:pPr>
              <a:spcBef>
                <a:spcPct val="43750"/>
              </a:spcBef>
              <a:spcAft>
                <a:spcPct val="43750"/>
              </a:spcAft>
            </a:pPr>
            <a:r>
              <a:rPr lang="es-MX" dirty="0"/>
              <a:t>Observa que creamos una constante llamada </a:t>
            </a:r>
            <a:r>
              <a:rPr lang="es-MX" dirty="0" err="1"/>
              <a:t>title</a:t>
            </a:r>
            <a:r>
              <a:rPr lang="es-MX" dirty="0"/>
              <a:t>. Luego usamos la sintaxis </a:t>
            </a:r>
            <a:r>
              <a:rPr lang="es-MX" dirty="0" err="1"/>
              <a:t>handlebar</a:t>
            </a:r>
            <a:r>
              <a:rPr lang="es-MX" dirty="0"/>
              <a:t> { } para decirle a </a:t>
            </a:r>
            <a:r>
              <a:rPr lang="es-MX" dirty="0" err="1"/>
              <a:t>React</a:t>
            </a:r>
            <a:r>
              <a:rPr lang="es-MX" dirty="0"/>
              <a:t> que queremos mostrar el valor de </a:t>
            </a:r>
            <a:r>
              <a:rPr lang="es-MX" dirty="0" err="1"/>
              <a:t>title</a:t>
            </a:r>
            <a:r>
              <a:rPr lang="es-MX" dirty="0"/>
              <a:t> dentro del elemento &lt;h2&gt;. Esta característica de JSX nos permite mezclar JavaScript y HTML.</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Have the attendees create the </a:t>
            </a:r>
            <a:r>
              <a:rPr lang="en-US" dirty="0" err="1"/>
              <a:t>RecipeTitle</a:t>
            </a:r>
            <a:r>
              <a:rPr lang="en-US" dirty="0"/>
              <a:t> component by walking through the exercise: </a:t>
            </a:r>
            <a:r>
              <a:rPr lang="en-US" dirty="0">
                <a:hlinkClick r:id="rId3"/>
              </a:rPr>
              <a:t>Display dynamic data - Learn | Microsoft Docs</a:t>
            </a:r>
            <a:endParaRPr lang="en-US" dirty="0"/>
          </a:p>
          <a:p>
            <a:endParaRPr lang="en-US" dirty="0"/>
          </a:p>
          <a:p>
            <a:r>
              <a:rPr lang="es-MX" dirty="0"/>
              <a:t>Pida a los asistentes que creen el componente </a:t>
            </a:r>
            <a:r>
              <a:rPr lang="es-MX" dirty="0" err="1"/>
              <a:t>RecipeTitle</a:t>
            </a:r>
            <a:r>
              <a:rPr lang="es-MX" dirty="0"/>
              <a:t> realizando el ejercicio</a:t>
            </a:r>
            <a:r>
              <a:rPr lang="en-US" dirty="0"/>
              <a:t>: </a:t>
            </a:r>
            <a:r>
              <a:rPr lang="en-US" dirty="0">
                <a:hlinkClick r:id="rId3"/>
              </a:rPr>
              <a:t>Display dynamic data - Learn | Microsoft Docs</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extLst>
      <p:ext uri="{BB962C8B-B14F-4D97-AF65-F5344CB8AC3E}">
        <p14:creationId xmlns:p14="http://schemas.microsoft.com/office/powerpoint/2010/main" val="1207193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Have the attendees add style to their component by walking through the exercise: </a:t>
            </a:r>
            <a:r>
              <a:rPr lang="en-US" dirty="0">
                <a:hlinkClick r:id="rId3"/>
              </a:rPr>
              <a:t>Add style - Learn | Microsoft Docs</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Pida a los asistentes que añadan estilo a su componente realizando el ejercicio:</a:t>
            </a:r>
            <a:r>
              <a:rPr lang="en-US" dirty="0"/>
              <a:t> </a:t>
            </a:r>
            <a:r>
              <a:rPr lang="en-US" dirty="0">
                <a:hlinkClick r:id="rId3"/>
              </a:rPr>
              <a:t>Add style - Learn | Microsoft Docs</a:t>
            </a:r>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32x32x3 tensor of floats in the range 0..1 Correct. We have 3 color channels, and each channel is normalized to the range of 0..1</a:t>
            </a:r>
          </a:p>
          <a:p>
            <a:endParaRPr lang="en-US" b="0" i="0" dirty="0">
              <a:solidFill>
                <a:srgbClr val="161616"/>
              </a:solidFill>
              <a:effectLst/>
              <a:latin typeface="Segoe UI" panose="020B0502040204020203" pitchFamily="34" charset="0"/>
            </a:endParaRPr>
          </a:p>
          <a:p>
            <a:r>
              <a:rPr lang="en-US" dirty="0" err="1"/>
              <a:t>Explicación</a:t>
            </a:r>
            <a:r>
              <a:rPr lang="en-US" dirty="0"/>
              <a:t>: </a:t>
            </a:r>
            <a:r>
              <a:rPr lang="en-US" b="0" i="0" dirty="0">
                <a:solidFill>
                  <a:srgbClr val="161616"/>
                </a:solidFill>
                <a:effectLst/>
                <a:latin typeface="Segoe UI" panose="020B0502040204020203" pitchFamily="34" charset="0"/>
              </a:rPr>
              <a:t>Tensor 32 x 32 x 3 de </a:t>
            </a:r>
            <a:r>
              <a:rPr lang="en-US" b="0" i="0" dirty="0" err="1">
                <a:solidFill>
                  <a:srgbClr val="161616"/>
                </a:solidFill>
                <a:effectLst/>
                <a:latin typeface="Segoe UI" panose="020B0502040204020203" pitchFamily="34" charset="0"/>
              </a:rPr>
              <a:t>valores</a:t>
            </a:r>
            <a:r>
              <a:rPr lang="en-US" b="0" i="0" dirty="0">
                <a:solidFill>
                  <a:srgbClr val="161616"/>
                </a:solidFill>
                <a:effectLst/>
                <a:latin typeface="Segoe UI" panose="020B0502040204020203" pitchFamily="34" charset="0"/>
              </a:rPr>
              <a:t> float </a:t>
            </a:r>
            <a:r>
              <a:rPr lang="en-US" b="0" i="0" dirty="0" err="1">
                <a:solidFill>
                  <a:srgbClr val="161616"/>
                </a:solidFill>
                <a:effectLst/>
                <a:latin typeface="Segoe UI" panose="020B0502040204020203" pitchFamily="34" charset="0"/>
              </a:rPr>
              <a:t>en</a:t>
            </a:r>
            <a:r>
              <a:rPr lang="en-US" b="0" i="0" dirty="0">
                <a:solidFill>
                  <a:srgbClr val="161616"/>
                </a:solidFill>
                <a:effectLst/>
                <a:latin typeface="Segoe UI" panose="020B0502040204020203" pitchFamily="34" charset="0"/>
              </a:rPr>
              <a:t> </a:t>
            </a:r>
            <a:r>
              <a:rPr lang="en-US" b="0" i="0" dirty="0" err="1">
                <a:solidFill>
                  <a:srgbClr val="161616"/>
                </a:solidFill>
                <a:effectLst/>
                <a:latin typeface="Segoe UI" panose="020B0502040204020203" pitchFamily="34" charset="0"/>
              </a:rPr>
              <a:t>el</a:t>
            </a:r>
            <a:r>
              <a:rPr lang="en-US" b="0" i="0" dirty="0">
                <a:solidFill>
                  <a:srgbClr val="161616"/>
                </a:solidFill>
                <a:effectLst/>
                <a:latin typeface="Segoe UI" panose="020B0502040204020203" pitchFamily="34" charset="0"/>
              </a:rPr>
              <a:t> </a:t>
            </a:r>
            <a:r>
              <a:rPr lang="en-US" b="0" i="0" dirty="0" err="1">
                <a:solidFill>
                  <a:srgbClr val="161616"/>
                </a:solidFill>
                <a:effectLst/>
                <a:latin typeface="Segoe UI" panose="020B0502040204020203" pitchFamily="34" charset="0"/>
              </a:rPr>
              <a:t>rango</a:t>
            </a:r>
            <a:r>
              <a:rPr lang="en-US" b="0" i="0" dirty="0">
                <a:solidFill>
                  <a:srgbClr val="161616"/>
                </a:solidFill>
                <a:effectLst/>
                <a:latin typeface="Segoe UI" panose="020B0502040204020203" pitchFamily="34" charset="0"/>
              </a:rPr>
              <a:t> 0..1</a:t>
            </a:r>
            <a:r>
              <a:rPr lang="en-US" dirty="0"/>
              <a:t> .</a:t>
            </a:r>
            <a:r>
              <a:rPr lang="en-US" dirty="0" err="1"/>
              <a:t>Correcto</a:t>
            </a:r>
            <a:r>
              <a:rPr lang="en-US" dirty="0"/>
              <a:t>. </a:t>
            </a:r>
            <a:r>
              <a:rPr lang="en-US" dirty="0" err="1"/>
              <a:t>Tenemos</a:t>
            </a:r>
            <a:r>
              <a:rPr lang="en-US" dirty="0"/>
              <a:t> 3 canales de color y </a:t>
            </a:r>
            <a:r>
              <a:rPr lang="en-US" dirty="0" err="1"/>
              <a:t>cada</a:t>
            </a:r>
            <a:r>
              <a:rPr lang="en-US" dirty="0"/>
              <a:t> canal se </a:t>
            </a:r>
            <a:r>
              <a:rPr lang="en-US" dirty="0" err="1"/>
              <a:t>normaliza</a:t>
            </a:r>
            <a:r>
              <a:rPr lang="en-US" dirty="0"/>
              <a:t> </a:t>
            </a:r>
            <a:r>
              <a:rPr lang="en-US" dirty="0" err="1"/>
              <a:t>en</a:t>
            </a:r>
            <a:r>
              <a:rPr lang="en-US" dirty="0"/>
              <a:t> </a:t>
            </a:r>
            <a:r>
              <a:rPr lang="en-US" dirty="0" err="1"/>
              <a:t>el</a:t>
            </a:r>
            <a:r>
              <a:rPr lang="en-US" dirty="0"/>
              <a:t> </a:t>
            </a:r>
            <a:r>
              <a:rPr lang="en-US" dirty="0" err="1"/>
              <a:t>intervalo</a:t>
            </a:r>
            <a:r>
              <a:rPr lang="en-US" dirty="0"/>
              <a:t> de 0..1.</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32x32x3 tensor of floats in the range 0..1 Correct. We have 3 color channels, and each channel is normalized to the range of 0..1</a:t>
            </a:r>
          </a:p>
          <a:p>
            <a:endParaRPr lang="en-US" b="0" i="0" dirty="0">
              <a:solidFill>
                <a:srgbClr val="161616"/>
              </a:solidFill>
              <a:effectLst/>
              <a:latin typeface="Segoe UI" panose="020B0502040204020203" pitchFamily="34" charset="0"/>
            </a:endParaRPr>
          </a:p>
          <a:p>
            <a:r>
              <a:rPr lang="es-MX" dirty="0"/>
              <a:t>Explicación: </a:t>
            </a:r>
            <a:r>
              <a:rPr lang="es-MX" b="0" i="0" dirty="0">
                <a:solidFill>
                  <a:srgbClr val="161616"/>
                </a:solidFill>
                <a:effectLst/>
                <a:latin typeface="Segoe UI" panose="020B0502040204020203" pitchFamily="34" charset="0"/>
              </a:rPr>
              <a:t>Tensor 32 x 32 x 3 de valores </a:t>
            </a:r>
            <a:r>
              <a:rPr lang="es-MX" b="0" i="0" dirty="0" err="1">
                <a:solidFill>
                  <a:srgbClr val="161616"/>
                </a:solidFill>
                <a:effectLst/>
                <a:latin typeface="Segoe UI" panose="020B0502040204020203" pitchFamily="34" charset="0"/>
              </a:rPr>
              <a:t>float</a:t>
            </a:r>
            <a:r>
              <a:rPr lang="es-MX" b="0" i="0" dirty="0">
                <a:solidFill>
                  <a:srgbClr val="161616"/>
                </a:solidFill>
                <a:effectLst/>
                <a:latin typeface="Segoe UI" panose="020B0502040204020203" pitchFamily="34" charset="0"/>
              </a:rPr>
              <a:t> en el rango 0..1</a:t>
            </a:r>
            <a:r>
              <a:rPr lang="es-MX" dirty="0"/>
              <a:t> .Correcto. Tenemos 3 canales de color y cada canal se normaliza en el intervalo de 0..1.</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33</a:t>
            </a:fld>
            <a:endParaRPr lang="en-US"/>
          </a:p>
        </p:txBody>
      </p:sp>
    </p:spTree>
    <p:extLst>
      <p:ext uri="{BB962C8B-B14F-4D97-AF65-F5344CB8AC3E}">
        <p14:creationId xmlns:p14="http://schemas.microsoft.com/office/powerpoint/2010/main" val="23007274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Options (a) and (c). Correct, you need to make sure that metric is specified and validation dataset is provided.</a:t>
            </a:r>
          </a:p>
          <a:p>
            <a:pPr algn="l"/>
            <a:endParaRPr lang="en-US" b="0" i="0" dirty="0">
              <a:solidFill>
                <a:srgbClr val="161616"/>
              </a:solidFill>
              <a:effectLst/>
              <a:latin typeface="Segoe UI" panose="020B0502040204020203" pitchFamily="34" charset="0"/>
            </a:endParaRPr>
          </a:p>
          <a:p>
            <a:r>
              <a:rPr lang="en-US" dirty="0" err="1"/>
              <a:t>Explicación</a:t>
            </a:r>
            <a:r>
              <a:rPr lang="en-US" dirty="0"/>
              <a:t>: </a:t>
            </a:r>
            <a:r>
              <a:rPr lang="en-US" dirty="0" err="1"/>
              <a:t>Opciones</a:t>
            </a:r>
            <a:r>
              <a:rPr lang="en-US" dirty="0"/>
              <a:t> (a) y (c). </a:t>
            </a:r>
            <a:r>
              <a:rPr lang="es-MX" dirty="0"/>
              <a:t>Correcto, debe asegurarse de que se especifica la métrica y de que se proporciona el conjunto de datos de validación.</a:t>
            </a:r>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34</a:t>
            </a:fld>
            <a:endParaRPr lang="en-US"/>
          </a:p>
        </p:txBody>
      </p:sp>
    </p:spTree>
    <p:extLst>
      <p:ext uri="{BB962C8B-B14F-4D97-AF65-F5344CB8AC3E}">
        <p14:creationId xmlns:p14="http://schemas.microsoft.com/office/powerpoint/2010/main" val="11239051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Options (a) and (c). Correct, you need to make sure that metric is specified and validation dataset is provided.</a:t>
            </a:r>
          </a:p>
          <a:p>
            <a:pPr algn="l"/>
            <a:endParaRPr lang="en-US" b="0" i="0" dirty="0">
              <a:solidFill>
                <a:srgbClr val="161616"/>
              </a:solidFill>
              <a:effectLst/>
              <a:latin typeface="Segoe UI" panose="020B0502040204020203" pitchFamily="34" charset="0"/>
            </a:endParaRPr>
          </a:p>
          <a:p>
            <a:r>
              <a:rPr lang="en-US" dirty="0" err="1"/>
              <a:t>Explicación</a:t>
            </a:r>
            <a:r>
              <a:rPr lang="en-US" dirty="0"/>
              <a:t>: </a:t>
            </a:r>
            <a:r>
              <a:rPr lang="en-US" dirty="0" err="1"/>
              <a:t>Opciones</a:t>
            </a:r>
            <a:r>
              <a:rPr lang="en-US" dirty="0"/>
              <a:t> (a) y (c). </a:t>
            </a:r>
            <a:r>
              <a:rPr lang="es-MX" dirty="0"/>
              <a:t>Correcto, debe asegurarse de que se especifica la métrica y de que se proporciona el conjunto de datos de validación.</a:t>
            </a:r>
            <a:endParaRPr lang="en-US" dirty="0"/>
          </a:p>
          <a:p>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35</a:t>
            </a:fld>
            <a:endParaRPr lang="en-US"/>
          </a:p>
        </p:txBody>
      </p:sp>
    </p:spTree>
    <p:extLst>
      <p:ext uri="{BB962C8B-B14F-4D97-AF65-F5344CB8AC3E}">
        <p14:creationId xmlns:p14="http://schemas.microsoft.com/office/powerpoint/2010/main" val="14871835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We have forgotten to specify activation function between layers. When we do not specify non-linear activation, two layers are equivalent to one 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Explicación</a:t>
            </a:r>
            <a:r>
              <a:rPr lang="en-US" dirty="0"/>
              <a:t>: </a:t>
            </a:r>
            <a:r>
              <a:rPr lang="es-MX" b="0" i="0" dirty="0">
                <a:solidFill>
                  <a:srgbClr val="161616"/>
                </a:solidFill>
                <a:effectLst/>
                <a:latin typeface="Segoe UI" panose="020B0502040204020203" pitchFamily="34" charset="0"/>
              </a:rPr>
              <a:t>Hemos olvidado especificar la función de activación entre capas. Cuando no se especifica la activación no lineal, dos capas son equivalentes a una capa.</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36</a:t>
            </a:fld>
            <a:endParaRPr lang="en-US"/>
          </a:p>
        </p:txBody>
      </p:sp>
    </p:spTree>
    <p:extLst>
      <p:ext uri="{BB962C8B-B14F-4D97-AF65-F5344CB8AC3E}">
        <p14:creationId xmlns:p14="http://schemas.microsoft.com/office/powerpoint/2010/main" val="9310551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We have forgotten to specify activation function between layers. When we do not specify non-linear activation, two layers are equivalent to one 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Explicación</a:t>
            </a:r>
            <a:r>
              <a:rPr lang="en-US" dirty="0"/>
              <a:t>: </a:t>
            </a:r>
            <a:r>
              <a:rPr lang="es-MX" b="0" i="0" dirty="0">
                <a:solidFill>
                  <a:srgbClr val="161616"/>
                </a:solidFill>
                <a:effectLst/>
                <a:latin typeface="Segoe UI" panose="020B0502040204020203" pitchFamily="34" charset="0"/>
              </a:rPr>
              <a:t>Hemos olvidado especificar la función de activación entre capas. Cuando no se especifica la activación no lineal, dos capas son equivalentes a una capa.</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37</a:t>
            </a:fld>
            <a:endParaRPr lang="en-US"/>
          </a:p>
        </p:txBody>
      </p:sp>
    </p:spTree>
    <p:extLst>
      <p:ext uri="{BB962C8B-B14F-4D97-AF65-F5344CB8AC3E}">
        <p14:creationId xmlns:p14="http://schemas.microsoft.com/office/powerpoint/2010/main" val="9893283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s-MX" b="0" i="0" dirty="0">
                <a:solidFill>
                  <a:srgbClr val="161616"/>
                </a:solidFill>
                <a:effectLst/>
                <a:latin typeface="Segoe UI" panose="020B0502040204020203" pitchFamily="34" charset="0"/>
              </a:rPr>
              <a:t>316x196x16 </a:t>
            </a:r>
            <a:r>
              <a:rPr lang="es-MX" b="0" i="0" dirty="0" err="1">
                <a:solidFill>
                  <a:srgbClr val="161616"/>
                </a:solidFill>
                <a:effectLst/>
                <a:latin typeface="Segoe UI" panose="020B0502040204020203" pitchFamily="34" charset="0"/>
              </a:rPr>
              <a:t>This</a:t>
            </a:r>
            <a:r>
              <a:rPr lang="es-MX" b="0" i="0" dirty="0">
                <a:solidFill>
                  <a:srgbClr val="161616"/>
                </a:solidFill>
                <a:effectLst/>
                <a:latin typeface="Segoe UI" panose="020B0502040204020203" pitchFamily="34" charset="0"/>
              </a:rPr>
              <a:t> </a:t>
            </a:r>
            <a:r>
              <a:rPr lang="es-MX" b="0" i="0" dirty="0" err="1">
                <a:solidFill>
                  <a:srgbClr val="161616"/>
                </a:solidFill>
                <a:effectLst/>
                <a:latin typeface="Segoe UI" panose="020B0502040204020203" pitchFamily="34" charset="0"/>
              </a:rPr>
              <a:t>is</a:t>
            </a:r>
            <a:r>
              <a:rPr lang="es-MX" b="0" i="0" dirty="0">
                <a:solidFill>
                  <a:srgbClr val="161616"/>
                </a:solidFill>
                <a:effectLst/>
                <a:latin typeface="Segoe UI" panose="020B0502040204020203" pitchFamily="34" charset="0"/>
              </a:rPr>
              <a:t> </a:t>
            </a:r>
            <a:r>
              <a:rPr lang="es-MX" b="0" i="0" dirty="0" err="1">
                <a:solidFill>
                  <a:srgbClr val="161616"/>
                </a:solidFill>
                <a:effectLst/>
                <a:latin typeface="Segoe UI" panose="020B0502040204020203" pitchFamily="34" charset="0"/>
              </a:rPr>
              <a:t>correct</a:t>
            </a:r>
            <a:endParaRPr lang="en-US" dirty="0"/>
          </a:p>
          <a:p>
            <a:pPr algn="l"/>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Explicación</a:t>
            </a:r>
            <a:r>
              <a:rPr lang="en-US" dirty="0"/>
              <a:t>: </a:t>
            </a:r>
            <a:r>
              <a:rPr lang="en-US" dirty="0" err="1"/>
              <a:t>Correcto</a:t>
            </a:r>
            <a:r>
              <a:rPr lang="en-US" dirty="0"/>
              <a:t>.</a:t>
            </a:r>
            <a:endParaRPr lang="es-MX" b="0" i="0" dirty="0">
              <a:solidFill>
                <a:srgbClr val="161616"/>
              </a:solidFill>
              <a:effectLst/>
              <a:latin typeface="Segoe UI" panose="020B0502040204020203" pitchFamily="34" charset="0"/>
            </a:endParaRP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38</a:t>
            </a:fld>
            <a:endParaRPr lang="en-US"/>
          </a:p>
        </p:txBody>
      </p:sp>
    </p:spTree>
    <p:extLst>
      <p:ext uri="{BB962C8B-B14F-4D97-AF65-F5344CB8AC3E}">
        <p14:creationId xmlns:p14="http://schemas.microsoft.com/office/powerpoint/2010/main" val="32715162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s-MX" b="0" i="0" dirty="0">
                <a:solidFill>
                  <a:srgbClr val="161616"/>
                </a:solidFill>
                <a:effectLst/>
                <a:latin typeface="Segoe UI" panose="020B0502040204020203" pitchFamily="34" charset="0"/>
              </a:rPr>
              <a:t>316x196x16 </a:t>
            </a:r>
            <a:r>
              <a:rPr lang="es-MX" b="0" i="0" dirty="0" err="1">
                <a:solidFill>
                  <a:srgbClr val="161616"/>
                </a:solidFill>
                <a:effectLst/>
                <a:latin typeface="Segoe UI" panose="020B0502040204020203" pitchFamily="34" charset="0"/>
              </a:rPr>
              <a:t>This</a:t>
            </a:r>
            <a:r>
              <a:rPr lang="es-MX" b="0" i="0" dirty="0">
                <a:solidFill>
                  <a:srgbClr val="161616"/>
                </a:solidFill>
                <a:effectLst/>
                <a:latin typeface="Segoe UI" panose="020B0502040204020203" pitchFamily="34" charset="0"/>
              </a:rPr>
              <a:t> </a:t>
            </a:r>
            <a:r>
              <a:rPr lang="es-MX" b="0" i="0" dirty="0" err="1">
                <a:solidFill>
                  <a:srgbClr val="161616"/>
                </a:solidFill>
                <a:effectLst/>
                <a:latin typeface="Segoe UI" panose="020B0502040204020203" pitchFamily="34" charset="0"/>
              </a:rPr>
              <a:t>is</a:t>
            </a:r>
            <a:r>
              <a:rPr lang="es-MX" b="0" i="0" dirty="0">
                <a:solidFill>
                  <a:srgbClr val="161616"/>
                </a:solidFill>
                <a:effectLst/>
                <a:latin typeface="Segoe UI" panose="020B0502040204020203" pitchFamily="34" charset="0"/>
              </a:rPr>
              <a:t> </a:t>
            </a:r>
            <a:r>
              <a:rPr lang="es-MX" b="0" i="0" dirty="0" err="1">
                <a:solidFill>
                  <a:srgbClr val="161616"/>
                </a:solidFill>
                <a:effectLst/>
                <a:latin typeface="Segoe UI" panose="020B0502040204020203" pitchFamily="34" charset="0"/>
              </a:rPr>
              <a:t>correct</a:t>
            </a:r>
            <a:endParaRPr lang="en-US" dirty="0"/>
          </a:p>
          <a:p>
            <a:pPr algn="l"/>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Explicación</a:t>
            </a:r>
            <a:r>
              <a:rPr lang="en-US" dirty="0"/>
              <a:t>: </a:t>
            </a:r>
            <a:r>
              <a:rPr lang="en-US" dirty="0" err="1"/>
              <a:t>Correcto</a:t>
            </a:r>
            <a:r>
              <a:rPr lang="en-US" dirty="0"/>
              <a:t>.</a:t>
            </a:r>
            <a:endParaRPr lang="es-MX" b="0" i="0" dirty="0">
              <a:solidFill>
                <a:srgbClr val="161616"/>
              </a:solidFill>
              <a:effectLst/>
              <a:latin typeface="Segoe UI" panose="020B0502040204020203" pitchFamily="34" charset="0"/>
            </a:endParaRP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39</a:t>
            </a:fld>
            <a:endParaRPr lang="en-US"/>
          </a:p>
        </p:txBody>
      </p:sp>
    </p:spTree>
    <p:extLst>
      <p:ext uri="{BB962C8B-B14F-4D97-AF65-F5344CB8AC3E}">
        <p14:creationId xmlns:p14="http://schemas.microsoft.com/office/powerpoint/2010/main" val="661069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Any. Number of classes in pre-trained network is not important since we are training our own final classifier</a:t>
            </a:r>
          </a:p>
          <a:p>
            <a:endParaRPr lang="en-US" b="0" i="0" dirty="0">
              <a:solidFill>
                <a:srgbClr val="161616"/>
              </a:solidFill>
              <a:effectLst/>
              <a:latin typeface="Segoe UI" panose="020B0502040204020203" pitchFamily="34" charset="0"/>
            </a:endParaRPr>
          </a:p>
          <a:p>
            <a:r>
              <a:rPr lang="en-US" dirty="0" err="1"/>
              <a:t>Explicación</a:t>
            </a:r>
            <a:r>
              <a:rPr lang="en-US" dirty="0"/>
              <a:t>: Any. </a:t>
            </a:r>
            <a:r>
              <a:rPr lang="es-MX" dirty="0"/>
              <a:t>El número de clases de la red previamente entrenada no es importante, ya que estamos entrenando nuestro propio clasificador final.</a:t>
            </a:r>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40</a:t>
            </a:fld>
            <a:endParaRPr lang="en-US"/>
          </a:p>
        </p:txBody>
      </p:sp>
    </p:spTree>
    <p:extLst>
      <p:ext uri="{BB962C8B-B14F-4D97-AF65-F5344CB8AC3E}">
        <p14:creationId xmlns:p14="http://schemas.microsoft.com/office/powerpoint/2010/main" val="4990899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lgn="l"/>
            <a:r>
              <a:rPr lang="en-US" dirty="0"/>
              <a:t>Explanation: </a:t>
            </a:r>
            <a:r>
              <a:rPr lang="en-US" b="0" i="0" dirty="0">
                <a:solidFill>
                  <a:srgbClr val="161616"/>
                </a:solidFill>
                <a:effectLst/>
                <a:latin typeface="Segoe UI" panose="020B0502040204020203" pitchFamily="34" charset="0"/>
              </a:rPr>
              <a:t>Any. Number of classes in pre-trained network is not important since we are training our own final classifier</a:t>
            </a:r>
          </a:p>
          <a:p>
            <a:endParaRPr lang="en-US" b="0" i="0" dirty="0">
              <a:solidFill>
                <a:srgbClr val="161616"/>
              </a:solidFill>
              <a:effectLst/>
              <a:latin typeface="Segoe UI" panose="020B0502040204020203" pitchFamily="34" charset="0"/>
            </a:endParaRPr>
          </a:p>
          <a:p>
            <a:r>
              <a:rPr lang="en-US" dirty="0" err="1"/>
              <a:t>Explicación</a:t>
            </a:r>
            <a:r>
              <a:rPr lang="en-US" dirty="0"/>
              <a:t>: Any. </a:t>
            </a:r>
            <a:r>
              <a:rPr lang="es-MX" dirty="0"/>
              <a:t>El número de clases de la red previamente entrenada no es importante, ya que estamos entrenando nuestro propio clasificador final.</a:t>
            </a:r>
          </a:p>
        </p:txBody>
      </p:sp>
      <p:sp>
        <p:nvSpPr>
          <p:cNvPr id="4" name="Slide Number Placeholder 3"/>
          <p:cNvSpPr>
            <a:spLocks noGrp="1"/>
          </p:cNvSpPr>
          <p:nvPr>
            <p:ph type="sldNum" sz="quarter" idx="10"/>
          </p:nvPr>
        </p:nvSpPr>
        <p:spPr/>
        <p:txBody>
          <a:bodyPr/>
          <a:lstStyle/>
          <a:p>
            <a:fld id="{6101C5E1-D8E9-464D-A93E-CE21651935A7}" type="slidenum">
              <a:rPr lang="en-US" smtClean="0"/>
              <a:t>41</a:t>
            </a:fld>
            <a:endParaRPr lang="en-US"/>
          </a:p>
        </p:txBody>
      </p:sp>
    </p:spTree>
    <p:extLst>
      <p:ext uri="{BB962C8B-B14F-4D97-AF65-F5344CB8AC3E}">
        <p14:creationId xmlns:p14="http://schemas.microsoft.com/office/powerpoint/2010/main" val="4386612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67500" lnSpcReduction="20000"/>
          </a:bodyPr>
          <a:lstStyle/>
          <a:p>
            <a:pPr>
              <a:spcBef>
                <a:spcPct val="43750"/>
              </a:spcBef>
              <a:spcAft>
                <a:spcPct val="43750"/>
              </a:spcAft>
            </a:pPr>
            <a:r>
              <a:rPr dirty="0"/>
              <a:t>React is the most popular front-end JavaScript framework. You can use it to create both browser-based and locally installed applications. React introduces a new syntax called </a:t>
            </a:r>
            <a:r>
              <a:rPr i="1" dirty="0"/>
              <a:t>JSX</a:t>
            </a:r>
            <a:r>
              <a:rPr dirty="0"/>
              <a:t> to control the user interface.</a:t>
            </a:r>
            <a:endParaRPr lang="es-MX" dirty="0"/>
          </a:p>
          <a:p>
            <a:pPr>
              <a:spcBef>
                <a:spcPct val="43750"/>
              </a:spcBef>
              <a:spcAft>
                <a:spcPct val="43750"/>
              </a:spcAft>
            </a:pPr>
            <a:endParaRPr lang="es-MX" dirty="0"/>
          </a:p>
          <a:p>
            <a:pPr>
              <a:spcBef>
                <a:spcPct val="43750"/>
              </a:spcBef>
              <a:spcAft>
                <a:spcPct val="43750"/>
              </a:spcAft>
            </a:pPr>
            <a:r>
              <a:rPr lang="es-MX" dirty="0" err="1"/>
              <a:t>React</a:t>
            </a:r>
            <a:r>
              <a:rPr lang="es-MX" dirty="0"/>
              <a:t> es el </a:t>
            </a:r>
            <a:r>
              <a:rPr lang="es-MX" dirty="0" err="1"/>
              <a:t>framework</a:t>
            </a:r>
            <a:r>
              <a:rPr lang="es-MX" dirty="0"/>
              <a:t> JavaScript </a:t>
            </a:r>
            <a:r>
              <a:rPr lang="es-MX" dirty="0" err="1"/>
              <a:t>front-end</a:t>
            </a:r>
            <a:r>
              <a:rPr lang="es-MX" dirty="0"/>
              <a:t> más popular. Puede utilizarlo para crear aplicaciones tanto basadas en navegador como instaladas localmente. </a:t>
            </a:r>
            <a:r>
              <a:rPr lang="es-MX" dirty="0" err="1"/>
              <a:t>React</a:t>
            </a:r>
            <a:r>
              <a:rPr lang="es-MX" dirty="0"/>
              <a:t> introduce una nueva sintaxis llamada JSX para controlar la interfaz de usuario.</a:t>
            </a:r>
            <a:endParaRPr dirty="0"/>
          </a:p>
          <a:p>
            <a:endParaRPr dirty="0"/>
          </a:p>
          <a:p>
            <a:pPr>
              <a:spcBef>
                <a:spcPct val="43750"/>
              </a:spcBef>
              <a:spcAft>
                <a:spcPct val="43750"/>
              </a:spcAft>
            </a:pPr>
            <a:r>
              <a:rPr dirty="0"/>
              <a:t>We started this module by exploring the core concepts of React. We saw how React can help you create web applications. We explored the installation options and how to use a bundler to manage our JSX files. After creating our first project and components, we ran the code locally. We also mentioned other types of applications that React can help you create.</a:t>
            </a:r>
          </a:p>
          <a:p>
            <a:endParaRPr lang="es-MX" dirty="0"/>
          </a:p>
          <a:p>
            <a:r>
              <a:rPr lang="es-MX" dirty="0"/>
              <a:t>Empezamos este módulo explorando los conceptos básicos de </a:t>
            </a:r>
            <a:r>
              <a:rPr lang="es-MX" dirty="0" err="1"/>
              <a:t>React</a:t>
            </a:r>
            <a:r>
              <a:rPr lang="es-MX" dirty="0"/>
              <a:t>. Vimos cómo </a:t>
            </a:r>
            <a:r>
              <a:rPr lang="es-MX" dirty="0" err="1"/>
              <a:t>React</a:t>
            </a:r>
            <a:r>
              <a:rPr lang="es-MX" dirty="0"/>
              <a:t> puede ayudarte a crear aplicaciones web. Exploramos las opciones de instalación y cómo utilizar un </a:t>
            </a:r>
            <a:r>
              <a:rPr lang="es-MX" dirty="0" err="1"/>
              <a:t>bundler</a:t>
            </a:r>
            <a:r>
              <a:rPr lang="es-MX" dirty="0"/>
              <a:t> para gestionar nuestros archivos JSX. Después de crear nuestro primer proyecto y componentes, ejecutamos el código localmente. También mencionamos otros tipos de aplicaciones que </a:t>
            </a:r>
            <a:r>
              <a:rPr lang="es-MX" dirty="0" err="1"/>
              <a:t>React</a:t>
            </a:r>
            <a:r>
              <a:rPr lang="es-MX" dirty="0"/>
              <a:t> puede ayudarte a crear.</a:t>
            </a:r>
          </a:p>
          <a:p>
            <a:endParaRPr dirty="0"/>
          </a:p>
          <a:p>
            <a:pPr>
              <a:spcBef>
                <a:spcPct val="43750"/>
              </a:spcBef>
              <a:spcAft>
                <a:spcPct val="43750"/>
              </a:spcAft>
            </a:pPr>
            <a:r>
              <a:rPr dirty="0"/>
              <a:t>You learned how to:</a:t>
            </a:r>
          </a:p>
          <a:p>
            <a:endParaRPr dirty="0"/>
          </a:p>
          <a:p>
            <a:r>
              <a:rPr dirty="0"/>
              <a:t>Understand the core concepts of React.</a:t>
            </a:r>
          </a:p>
          <a:p>
            <a:endParaRPr dirty="0"/>
          </a:p>
          <a:p>
            <a:r>
              <a:rPr dirty="0"/>
              <a:t>Create a React application.</a:t>
            </a:r>
          </a:p>
          <a:p>
            <a:endParaRPr dirty="0"/>
          </a:p>
          <a:p>
            <a:r>
              <a:rPr dirty="0"/>
              <a:t>Create a component.</a:t>
            </a:r>
            <a:endParaRPr lang="es-MX" dirty="0"/>
          </a:p>
          <a:p>
            <a:endParaRPr lang="es-MX" dirty="0"/>
          </a:p>
          <a:p>
            <a:r>
              <a:rPr lang="es-MX" dirty="0"/>
              <a:t>Has aprendido a:</a:t>
            </a:r>
          </a:p>
          <a:p>
            <a:endParaRPr lang="es-MX" dirty="0"/>
          </a:p>
          <a:p>
            <a:r>
              <a:rPr lang="es-MX" dirty="0"/>
              <a:t>Entender los conceptos básicos de </a:t>
            </a:r>
            <a:r>
              <a:rPr lang="es-MX" dirty="0" err="1"/>
              <a:t>React</a:t>
            </a:r>
            <a:r>
              <a:rPr lang="es-MX" dirty="0"/>
              <a:t>.</a:t>
            </a:r>
          </a:p>
          <a:p>
            <a:endParaRPr lang="es-MX" dirty="0"/>
          </a:p>
          <a:p>
            <a:r>
              <a:rPr lang="es-MX" dirty="0"/>
              <a:t>Crear una aplicación </a:t>
            </a:r>
            <a:r>
              <a:rPr lang="es-MX" dirty="0" err="1"/>
              <a:t>React</a:t>
            </a:r>
            <a:r>
              <a:rPr lang="es-MX" dirty="0"/>
              <a:t>.</a:t>
            </a:r>
          </a:p>
          <a:p>
            <a:endParaRPr lang="es-MX" dirty="0"/>
          </a:p>
          <a:p>
            <a:r>
              <a:rPr lang="es-MX" dirty="0"/>
              <a:t>Crear un componente.</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2D485F16-E851-4AD5-B8EC-1E58EAE4947F}" type="slidenum">
              <a:rPr lang="es-MX" smtClean="0"/>
              <a:t>44</a:t>
            </a:fld>
            <a:endParaRPr lang="es-MX"/>
          </a:p>
        </p:txBody>
      </p:sp>
    </p:spTree>
    <p:extLst>
      <p:ext uri="{BB962C8B-B14F-4D97-AF65-F5344CB8AC3E}">
        <p14:creationId xmlns:p14="http://schemas.microsoft.com/office/powerpoint/2010/main" val="2033491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lnSpcReduction="10000"/>
          </a:bodyPr>
          <a:lstStyle/>
          <a:p>
            <a:pPr marL="171450" indent="-171450">
              <a:buFont typeface="Arial" panose="020B0604020202020204" pitchFamily="34" charset="0"/>
              <a:buChar char="•"/>
            </a:pPr>
            <a:r>
              <a:rPr lang="en-US" b="1" dirty="0"/>
              <a:t>Images as Data</a:t>
            </a:r>
            <a:r>
              <a:rPr lang="en-US" dirty="0"/>
              <a:t>: Digital images are made up of tiny dots called pixels. Each pixel has a value that represents its color. In a black-and-white image, this value can range from 0 (black) to 255 (white).</a:t>
            </a:r>
          </a:p>
          <a:p>
            <a:pPr marL="171450" indent="-171450">
              <a:buFont typeface="Arial" panose="020B0604020202020204" pitchFamily="34" charset="0"/>
              <a:buChar char="•"/>
            </a:pPr>
            <a:r>
              <a:rPr lang="en-US" b="1" dirty="0"/>
              <a:t>Color Images</a:t>
            </a:r>
            <a:r>
              <a:rPr lang="en-US" dirty="0"/>
              <a:t>: In a color image, each pixel has three values representing the colors red, green, and blue (RGB). By combining these values, different colors can be created.</a:t>
            </a:r>
          </a:p>
          <a:p>
            <a:pPr marL="171450" indent="-171450">
              <a:buFont typeface="Arial" panose="020B0604020202020204" pitchFamily="34" charset="0"/>
              <a:buChar char="•"/>
            </a:pPr>
            <a:r>
              <a:rPr lang="en-US" b="1" dirty="0"/>
              <a:t>Preparing for the Neural Network</a:t>
            </a:r>
            <a:r>
              <a:rPr lang="en-US" dirty="0"/>
              <a:t>: For a neural network to "learn" from images, we need to convert these pixel values into a format that the network can understand. Specifically, we normalize the values so they range from 0 to 1, which makes the learning process easier.</a:t>
            </a:r>
          </a:p>
          <a:p>
            <a:pPr>
              <a:buFont typeface="Arial" panose="020B0604020202020204" pitchFamily="34" charset="0"/>
              <a:buNone/>
            </a:pPr>
            <a:endParaRPr lang="es-MX" b="1" dirty="0"/>
          </a:p>
          <a:p>
            <a:pPr>
              <a:buFont typeface="Arial" panose="020B0604020202020204" pitchFamily="34" charset="0"/>
              <a:buChar char="•"/>
            </a:pPr>
            <a:endParaRPr lang="es-MX" b="1" dirty="0"/>
          </a:p>
          <a:p>
            <a:pPr marL="171450" indent="-171450">
              <a:buFont typeface="Arial" panose="020B0604020202020204" pitchFamily="34" charset="0"/>
              <a:buChar char="•"/>
            </a:pPr>
            <a:r>
              <a:rPr lang="es-MX" b="1" dirty="0"/>
              <a:t>Imágenes como Datos</a:t>
            </a:r>
            <a:r>
              <a:rPr lang="es-MX" dirty="0"/>
              <a:t>: Las imágenes digitales están compuestas por pequeños puntos llamados píxeles. Cada píxel tiene un valor que representa su color. En una imagen en blanco y negro, este valor puede variar del 0 (negro) al 255 (blanco).</a:t>
            </a:r>
          </a:p>
          <a:p>
            <a:pPr marL="171450" indent="-171450">
              <a:buFont typeface="Arial" panose="020B0604020202020204" pitchFamily="34" charset="0"/>
              <a:buChar char="•"/>
            </a:pPr>
            <a:r>
              <a:rPr lang="es-MX" b="1" dirty="0"/>
              <a:t>Imágenes a Color</a:t>
            </a:r>
            <a:r>
              <a:rPr lang="es-MX" dirty="0"/>
              <a:t>: En una imagen a color, cada píxel tiene tres valores que representan los colores rojo, verde y azul (RGB). Combinando estos valores, se pueden crear diferentes colores.</a:t>
            </a:r>
          </a:p>
          <a:p>
            <a:pPr marL="171450" indent="-171450">
              <a:buFont typeface="Arial" panose="020B0604020202020204" pitchFamily="34" charset="0"/>
              <a:buChar char="•"/>
            </a:pPr>
            <a:r>
              <a:rPr lang="es-MX" b="1" dirty="0"/>
              <a:t>Preparación para la Red Neuronal</a:t>
            </a:r>
            <a:r>
              <a:rPr lang="es-MX" dirty="0"/>
              <a:t>: Para que una red neuronal "aprenda" a partir de imágenes, necesitamos convertir esos valores de píxeles a un formato que la red pueda entender. Específicamente, normalizamos los valores para que estén en un rango de 0 a 1, lo cual facilita el proceso de aprendizaje.</a:t>
            </a: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extLst>
      <p:ext uri="{BB962C8B-B14F-4D97-AF65-F5344CB8AC3E}">
        <p14:creationId xmlns:p14="http://schemas.microsoft.com/office/powerpoint/2010/main" val="321093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extLst>
      <p:ext uri="{BB962C8B-B14F-4D97-AF65-F5344CB8AC3E}">
        <p14:creationId xmlns:p14="http://schemas.microsoft.com/office/powerpoint/2010/main" val="4259095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2500" lnSpcReduction="10000"/>
          </a:bodyPr>
          <a:lstStyle/>
          <a:p>
            <a:pPr marL="171450" indent="-171450">
              <a:buFont typeface="Arial" panose="020B0604020202020204" pitchFamily="34" charset="0"/>
              <a:buChar char="•"/>
            </a:pPr>
            <a:r>
              <a:rPr lang="en-US" b="1" dirty="0"/>
              <a:t>Images as Data</a:t>
            </a:r>
            <a:r>
              <a:rPr lang="en-US" dirty="0"/>
              <a:t>: Digital images are made up of tiny dots called pixels. Each pixel has a value that represents its color. In a black-and-white image, this value can range from 0 (black) to 255 (white).</a:t>
            </a:r>
          </a:p>
          <a:p>
            <a:pPr marL="171450" indent="-171450">
              <a:buFont typeface="Arial" panose="020B0604020202020204" pitchFamily="34" charset="0"/>
              <a:buChar char="•"/>
            </a:pPr>
            <a:r>
              <a:rPr lang="en-US" b="1" dirty="0"/>
              <a:t>Color Images</a:t>
            </a:r>
            <a:r>
              <a:rPr lang="en-US" dirty="0"/>
              <a:t>: In a color image, each pixel has three values representing the colors red, green, and blue (RGB). By combining these values, different colors can be created.</a:t>
            </a:r>
          </a:p>
          <a:p>
            <a:pPr marL="171450" indent="-171450">
              <a:buFont typeface="Arial" panose="020B0604020202020204" pitchFamily="34" charset="0"/>
              <a:buChar char="•"/>
            </a:pPr>
            <a:r>
              <a:rPr lang="en-US" b="1" dirty="0"/>
              <a:t>Preparing for the Neural Network</a:t>
            </a:r>
            <a:r>
              <a:rPr lang="en-US" dirty="0"/>
              <a:t>: For a neural network to "learn" from images, we need to convert these pixel values into a format that the network can understand. Specifically, we normalize the values so they range from 0 to 1, which makes the learning process easier.</a:t>
            </a:r>
          </a:p>
          <a:p>
            <a:pPr>
              <a:buFont typeface="Arial" panose="020B0604020202020204" pitchFamily="34" charset="0"/>
              <a:buNone/>
            </a:pPr>
            <a:endParaRPr lang="es-MX" b="1" dirty="0"/>
          </a:p>
          <a:p>
            <a:pPr>
              <a:buFont typeface="Arial" panose="020B0604020202020204" pitchFamily="34" charset="0"/>
              <a:buChar char="•"/>
            </a:pPr>
            <a:endParaRPr lang="es-MX" b="1" dirty="0"/>
          </a:p>
          <a:p>
            <a:pPr marL="171450" indent="-171450">
              <a:buFont typeface="Arial" panose="020B0604020202020204" pitchFamily="34" charset="0"/>
              <a:buChar char="•"/>
            </a:pPr>
            <a:r>
              <a:rPr lang="es-MX" b="1" dirty="0"/>
              <a:t>Imágenes como Datos</a:t>
            </a:r>
            <a:r>
              <a:rPr lang="es-MX" dirty="0"/>
              <a:t>: Las imágenes digitales están compuestas por pequeños puntos llamados píxeles. Cada píxel tiene un valor que representa su color. En una imagen en blanco y negro, este valor puede variar del 0 (negro) al 255 (blanco).</a:t>
            </a:r>
          </a:p>
          <a:p>
            <a:pPr marL="171450" indent="-171450">
              <a:buFont typeface="Arial" panose="020B0604020202020204" pitchFamily="34" charset="0"/>
              <a:buChar char="•"/>
            </a:pPr>
            <a:r>
              <a:rPr lang="es-MX" b="1" dirty="0"/>
              <a:t>Imágenes a Color</a:t>
            </a:r>
            <a:r>
              <a:rPr lang="es-MX" dirty="0"/>
              <a:t>: En una imagen a color, cada píxel tiene tres valores que representan los colores rojo, verde y azul (RGB). Combinando estos valores, se pueden crear diferentes colores.</a:t>
            </a:r>
          </a:p>
          <a:p>
            <a:pPr marL="171450" indent="-171450">
              <a:buFont typeface="Arial" panose="020B0604020202020204" pitchFamily="34" charset="0"/>
              <a:buChar char="•"/>
            </a:pPr>
            <a:r>
              <a:rPr lang="es-MX" b="1" dirty="0"/>
              <a:t>Preparación para la Red Neuronal</a:t>
            </a:r>
            <a:r>
              <a:rPr lang="es-MX" dirty="0"/>
              <a:t>: Para que una red neuronal "aprenda" a partir de imágenes, necesitamos convertir esos valores de píxeles a un formato que la red pueda entender. Específicamente, normalizamos los valores para que estén en un rango de 0 a 1, lo cual facilita el proceso de aprendizaje.</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extLst>
      <p:ext uri="{BB962C8B-B14F-4D97-AF65-F5344CB8AC3E}">
        <p14:creationId xmlns:p14="http://schemas.microsoft.com/office/powerpoint/2010/main" val="3608324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extLst>
      <p:ext uri="{BB962C8B-B14F-4D97-AF65-F5344CB8AC3E}">
        <p14:creationId xmlns:p14="http://schemas.microsoft.com/office/powerpoint/2010/main" val="1308114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em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964590B9-890F-40FA-949A-127DDF451AE8}" type="datetimeFigureOut">
              <a:rPr lang="en-US" smtClean="0"/>
              <a:t>9/6/2024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CE0ED8F6-FD9F-48C4-9E6D-F287CFB768DB}" type="datetimeFigureOut">
              <a:rPr lang="en-US" smtClean="0"/>
              <a:t>9/6/2024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32253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392075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581784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01321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921292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834275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3195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7704460"/>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04EB2B26-0BF5-4ED0-9E0C-3A5182433062}" type="datetimeFigureOut">
              <a:rPr lang="en-US" smtClean="0"/>
              <a:t>9/6/2024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1793320"/>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0963968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7592193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41102867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0603622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1788956"/>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6665806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7196514"/>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43309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586810411"/>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539212769"/>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048708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8633084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464816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05061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823400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5542466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813935669"/>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8426840"/>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8417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0211372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9410620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80010946"/>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449739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841135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7937589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27130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505163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3174567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480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6179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9496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741629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339901319"/>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E147AEAA-2E36-4C3E-93C3-6E0891A4EED9}" type="datetimeFigureOut">
              <a:rPr lang="en-US" smtClean="0"/>
              <a:t>9/6/2024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91A11B6A-7AE0-4E86-95BD-5EDA20F5E73F}" type="datetimeFigureOut">
              <a:rPr lang="en-US" smtClean="0"/>
              <a:t>9/6/2024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C4020FFF-8EE8-4E26-B66E-69EAA527BE16}" type="datetimeFigureOut">
              <a:rPr lang="en-US" smtClean="0"/>
              <a:t>9/6/2024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B0AAB81F-DA15-4E29-8B85-90F258435258}" type="datetimeFigureOut">
              <a:rPr lang="en-US" smtClean="0"/>
              <a:t>9/6/2024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21C989B4-4024-4234-AA2F-CD2C298F48B8}" type="datetimeFigureOut">
              <a:rPr lang="en-US" smtClean="0"/>
              <a:t>9/6/2024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CB73B3BC-E5A0-4E73-894B-85387EC7C0F4}" type="datetimeFigureOut">
              <a:rPr lang="en-US" smtClean="0"/>
              <a:t>9/6/2024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1512F5D0-20F4-4F46-B88C-12A4FFA0FA53}" type="datetimeFigureOut">
              <a:rPr lang="en-US" smtClean="0"/>
              <a:t>9/6/2024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C0748348-4C92-43F8-BAC9-9EE91FA9C49B}" type="datetimeFigureOut">
              <a:rPr lang="en-US" smtClean="0"/>
              <a:t>9/6/2024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‹Nº›</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7" Type="http://schemas.openxmlformats.org/officeDocument/2006/relationships/slideLayout" Target="../slideLayouts/slideLayout10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image" Target="../media/image1.emf"/><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theme" Target="../theme/theme4.xml"/><Relationship Id="rId8" Type="http://schemas.openxmlformats.org/officeDocument/2006/relationships/slideLayout" Target="../slideLayouts/slideLayout109.xml"/><Relationship Id="rId3" Type="http://schemas.openxmlformats.org/officeDocument/2006/relationships/slideLayout" Target="../slideLayouts/slideLayout104.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9/6/2024</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FFFFFF"/>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FFFFFF"/>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FFFFFF"/>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077586048"/>
      </p:ext>
    </p:extLst>
  </p:cSld>
  <p:clrMap bg1="dk1" tx1="lt1" bg2="dk2" tx2="lt2" accent1="accent1" accent2="accent2" accent3="accent3" accent4="accent4" accent5="accent5" accent6="accent6" hlink="hlink" folHlink="folHlink"/>
  <p:sldLayoutIdLst>
    <p:sldLayoutId id="2147485185" r:id="rId1"/>
    <p:sldLayoutId id="2147485186" r:id="rId2"/>
    <p:sldLayoutId id="2147485187" r:id="rId3"/>
    <p:sldLayoutId id="2147485188" r:id="rId4"/>
    <p:sldLayoutId id="2147485189" r:id="rId5"/>
    <p:sldLayoutId id="2147485190" r:id="rId6"/>
    <p:sldLayoutId id="2147485191" r:id="rId7"/>
    <p:sldLayoutId id="2147485192" r:id="rId8"/>
    <p:sldLayoutId id="2147485193" r:id="rId9"/>
    <p:sldLayoutId id="2147485194" r:id="rId10"/>
    <p:sldLayoutId id="2147485195" r:id="rId11"/>
    <p:sldLayoutId id="2147485196" r:id="rId12"/>
    <p:sldLayoutId id="2147485197" r:id="rId13"/>
    <p:sldLayoutId id="2147485198" r:id="rId14"/>
    <p:sldLayoutId id="2147485199" r:id="rId15"/>
    <p:sldLayoutId id="2147485200" r:id="rId16"/>
    <p:sldLayoutId id="2147485201" r:id="rId17"/>
    <p:sldLayoutId id="2147485202" r:id="rId18"/>
    <p:sldLayoutId id="2147485203" r:id="rId19"/>
    <p:sldLayoutId id="2147485204" r:id="rId20"/>
    <p:sldLayoutId id="2147485205" r:id="rId21"/>
    <p:sldLayoutId id="2147485206" r:id="rId22"/>
    <p:sldLayoutId id="2147485207" r:id="rId23"/>
    <p:sldLayoutId id="2147485208" r:id="rId24"/>
    <p:sldLayoutId id="2147485209" r:id="rId25"/>
    <p:sldLayoutId id="2147485210" r:id="rId26"/>
    <p:sldLayoutId id="2147485211" r:id="rId27"/>
    <p:sldLayoutId id="2147485212" r:id="rId28"/>
    <p:sldLayoutId id="2147485213" r:id="rId29"/>
    <p:sldLayoutId id="2147485214" r:id="rId30"/>
    <p:sldLayoutId id="2147485215" r:id="rId31"/>
    <p:sldLayoutId id="2147485216" r:id="rId32"/>
    <p:sldLayoutId id="2147485217" r:id="rId33"/>
    <p:sldLayoutId id="2147485218" r:id="rId34"/>
    <p:sldLayoutId id="2147485219" r:id="rId35"/>
    <p:sldLayoutId id="2147485220" r:id="rId36"/>
    <p:sldLayoutId id="2147485221" r:id="rId37"/>
    <p:sldLayoutId id="2147485222" r:id="rId38"/>
    <p:sldLayoutId id="2147485223" r:id="rId39"/>
    <p:sldLayoutId id="2147485224" r:id="rId40"/>
    <p:sldLayoutId id="2147485225" r:id="rId41"/>
    <p:sldLayoutId id="2147485226"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3" Type="http://schemas.openxmlformats.org/officeDocument/2006/relationships/hyperlink" Target="https://code.visualstudio.com/?wt.mc_id=studentamb_336682" TargetMode="External"/><Relationship Id="rId2" Type="http://schemas.openxmlformats.org/officeDocument/2006/relationships/notesSlide" Target="../notesSlides/notesSlide3.xml"/><Relationship Id="rId1" Type="http://schemas.openxmlformats.org/officeDocument/2006/relationships/slideLayout" Target="../slideLayouts/slideLayout4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3" Type="http://schemas.openxmlformats.org/officeDocument/2006/relationships/hyperlink" Target="https://aka.ms/workshopomatic-feedback?wt.mc_id=studentamb_336682" TargetMode="External"/><Relationship Id="rId2" Type="http://schemas.openxmlformats.org/officeDocument/2006/relationships/notesSlide" Target="../notesSlides/notesSlide44.xml"/><Relationship Id="rId1" Type="http://schemas.openxmlformats.org/officeDocument/2006/relationships/slideLayout" Target="../slideLayouts/slideLayout20.xml"/><Relationship Id="rId5" Type="http://schemas.openxmlformats.org/officeDocument/2006/relationships/hyperlink" Target="https://learn.microsoft.com/en-us/training/modules/intro-computer-vision-pytorch/?wt.mc_id=studentamb_336682" TargetMode="External"/><Relationship Id="rId4" Type="http://schemas.openxmlformats.org/officeDocument/2006/relationships/hyperlink" Target="https://learn.microsoft.com/en-us/training/paths/tensorflow-fundamentals/?wt.mc_id=studentamb_336682"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6743700" y="538162"/>
            <a:ext cx="4953000" cy="548640"/>
          </a:xfrm>
        </p:spPr>
        <p:txBody>
          <a:bodyPr/>
          <a:lstStyle>
            <a:lvl1pPr>
              <a:defRPr>
                <a:solidFill>
                  <a:schemeClr val="tx1"/>
                </a:solidFill>
              </a:defRPr>
            </a:lvl1pPr>
          </a:lstStyle>
          <a:p>
            <a:pPr algn="ctr"/>
            <a:r>
              <a:rPr lang="es-MX" b="1" dirty="0" err="1">
                <a:effectLst/>
              </a:rPr>
              <a:t>Multi-layer</a:t>
            </a:r>
            <a:r>
              <a:rPr lang="es-MX" b="1" dirty="0">
                <a:effectLst/>
              </a:rPr>
              <a:t> </a:t>
            </a:r>
            <a:r>
              <a:rPr lang="es-MX" b="1" dirty="0" err="1">
                <a:effectLst/>
              </a:rPr>
              <a:t>networks</a:t>
            </a:r>
            <a:endParaRPr lang="es-MX" b="1" dirty="0">
              <a:effectLst/>
            </a:endParaRPr>
          </a:p>
        </p:txBody>
      </p:sp>
      <p:sp>
        <p:nvSpPr>
          <p:cNvPr id="3" name="Subtitle"/>
          <p:cNvSpPr>
            <a:spLocks noGrp="1"/>
          </p:cNvSpPr>
          <p:nvPr>
            <p:ph sz="quarter" idx="10"/>
          </p:nvPr>
        </p:nvSpPr>
        <p:spPr>
          <a:xfrm>
            <a:off x="6400800" y="1319212"/>
            <a:ext cx="5638800" cy="3102388"/>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sz="2400" dirty="0"/>
              <a:t>Multilayer Structure: These are networks with multiple layers, where the first ones learn simple patterns, and as they go deeper, the deeper layers learn more complex patterns.</a:t>
            </a:r>
          </a:p>
          <a:p>
            <a:pPr marL="457200" indent="-457200">
              <a:buFontTx/>
              <a:buChar char="-"/>
            </a:pPr>
            <a:r>
              <a:rPr lang="en-US" sz="2400" dirty="0"/>
              <a:t>Activation Functions: Neurons use special functions to decide whether to pass information to the next layer. The most common is </a:t>
            </a:r>
            <a:r>
              <a:rPr lang="en-US" sz="2400" dirty="0" err="1"/>
              <a:t>ReLU</a:t>
            </a:r>
            <a:r>
              <a:rPr lang="en-US" sz="2400" dirty="0"/>
              <a:t>, which only allows positive values to pass through.</a:t>
            </a:r>
          </a:p>
          <a:p>
            <a:pPr marL="457200" indent="-457200">
              <a:buFontTx/>
              <a:buChar char="-"/>
            </a:pPr>
            <a:r>
              <a:rPr lang="en-US" sz="2400" dirty="0"/>
              <a:t>Limitations for Images: Although they are powerful, they don't detect spatial structure well. For that, convolutional networks are used.</a:t>
            </a:r>
            <a:endParaRPr sz="2400" dirty="0"/>
          </a:p>
        </p:txBody>
      </p:sp>
      <p:sp>
        <p:nvSpPr>
          <p:cNvPr id="4" name="Title">
            <a:extLst>
              <a:ext uri="{FF2B5EF4-FFF2-40B4-BE49-F238E27FC236}">
                <a16:creationId xmlns:a16="http://schemas.microsoft.com/office/drawing/2014/main" id="{62028373-A2E8-EFB2-CCD9-83A75D60FE98}"/>
              </a:ext>
            </a:extLst>
          </p:cNvPr>
          <p:cNvSpPr txBox="1">
            <a:spLocks/>
          </p:cNvSpPr>
          <p:nvPr/>
        </p:nvSpPr>
        <p:spPr>
          <a:xfrm>
            <a:off x="560070" y="533400"/>
            <a:ext cx="611886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pPr algn="ctr"/>
            <a:r>
              <a:rPr lang="es-MX" dirty="0"/>
              <a:t>Redes de varias capas</a:t>
            </a:r>
            <a:endParaRPr lang="en-US" dirty="0"/>
          </a:p>
        </p:txBody>
      </p:sp>
      <p:sp>
        <p:nvSpPr>
          <p:cNvPr id="5" name="Subtitle">
            <a:extLst>
              <a:ext uri="{FF2B5EF4-FFF2-40B4-BE49-F238E27FC236}">
                <a16:creationId xmlns:a16="http://schemas.microsoft.com/office/drawing/2014/main" id="{6DA45230-4F16-7941-8B0E-2C9AB8A9D218}"/>
              </a:ext>
            </a:extLst>
          </p:cNvPr>
          <p:cNvSpPr txBox="1">
            <a:spLocks/>
          </p:cNvSpPr>
          <p:nvPr/>
        </p:nvSpPr>
        <p:spPr>
          <a:xfrm>
            <a:off x="304800" y="1295400"/>
            <a:ext cx="6629400" cy="531837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sz="2400" dirty="0"/>
              <a:t>Estructura Multicapa: Son redes de varias capas, las primeras aprenden patrones simples y a medida que avanzan, las capaz mas profundas aprenden patrones mas complejos.</a:t>
            </a:r>
          </a:p>
          <a:p>
            <a:pPr marL="457200" indent="-457200">
              <a:buFontTx/>
              <a:buChar char="-"/>
            </a:pPr>
            <a:r>
              <a:rPr lang="es-MX" sz="2400" dirty="0"/>
              <a:t>Funciones de Activación: Las neuronas usan funciones especiales para decidir si envían información a la siguiente capa. La más común es </a:t>
            </a:r>
            <a:r>
              <a:rPr lang="es-MX" sz="2400" dirty="0" err="1"/>
              <a:t>ReLU</a:t>
            </a:r>
            <a:r>
              <a:rPr lang="es-MX" sz="2400" dirty="0"/>
              <a:t>, que solo permite pasar valores positivos.</a:t>
            </a:r>
          </a:p>
          <a:p>
            <a:pPr marL="457200" indent="-457200">
              <a:buFontTx/>
              <a:buChar char="-"/>
            </a:pPr>
            <a:r>
              <a:rPr lang="es-MX" sz="2400" dirty="0"/>
              <a:t>Limitaciones para Imágenes: Aunque son poderosas, no detectan bien la estructura espacial. Para eso se utilizan redes convulsiónales.</a:t>
            </a:r>
            <a:endParaRPr lang="en-US" sz="2400" dirty="0"/>
          </a:p>
        </p:txBody>
      </p:sp>
    </p:spTree>
    <p:extLst>
      <p:ext uri="{BB962C8B-B14F-4D97-AF65-F5344CB8AC3E}">
        <p14:creationId xmlns:p14="http://schemas.microsoft.com/office/powerpoint/2010/main" val="40313539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737616" y="3886200"/>
            <a:ext cx="93969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Redes neuronal convolucionales</a:t>
            </a:r>
            <a:endParaRPr lang="en-US" dirty="0"/>
          </a:p>
        </p:txBody>
      </p:sp>
      <p:sp>
        <p:nvSpPr>
          <p:cNvPr id="4" name="Title">
            <a:extLst>
              <a:ext uri="{FF2B5EF4-FFF2-40B4-BE49-F238E27FC236}">
                <a16:creationId xmlns:a16="http://schemas.microsoft.com/office/drawing/2014/main" id="{9C9B3BD7-9B67-476A-46C3-0BC463A785CB}"/>
              </a:ext>
            </a:extLst>
          </p:cNvPr>
          <p:cNvSpPr txBox="1">
            <a:spLocks/>
          </p:cNvSpPr>
          <p:nvPr/>
        </p:nvSpPr>
        <p:spPr>
          <a:xfrm>
            <a:off x="737616" y="3188208"/>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b="1" dirty="0" err="1">
                <a:effectLst/>
              </a:rPr>
              <a:t>Convolutional</a:t>
            </a:r>
            <a:r>
              <a:rPr lang="es-MX" b="1" dirty="0">
                <a:effectLst/>
              </a:rPr>
              <a:t> neural </a:t>
            </a:r>
            <a:r>
              <a:rPr lang="es-MX" b="1" dirty="0" err="1">
                <a:effectLst/>
              </a:rPr>
              <a:t>networks</a:t>
            </a:r>
            <a:endParaRPr lang="es-MX" b="1" dirty="0">
              <a:effectLst/>
            </a:endParaRPr>
          </a:p>
        </p:txBody>
      </p:sp>
    </p:spTree>
    <p:extLst>
      <p:ext uri="{BB962C8B-B14F-4D97-AF65-F5344CB8AC3E}">
        <p14:creationId xmlns:p14="http://schemas.microsoft.com/office/powerpoint/2010/main" val="152574913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737616" y="3886200"/>
            <a:ext cx="8634984" cy="997196"/>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Modelos entrenados previamente y aprendizaje por transferencia</a:t>
            </a:r>
            <a:endParaRPr lang="en-US" dirty="0"/>
          </a:p>
        </p:txBody>
      </p:sp>
      <p:sp>
        <p:nvSpPr>
          <p:cNvPr id="4" name="Title">
            <a:extLst>
              <a:ext uri="{FF2B5EF4-FFF2-40B4-BE49-F238E27FC236}">
                <a16:creationId xmlns:a16="http://schemas.microsoft.com/office/drawing/2014/main" id="{9C9B3BD7-9B67-476A-46C3-0BC463A785CB}"/>
              </a:ext>
            </a:extLst>
          </p:cNvPr>
          <p:cNvSpPr txBox="1">
            <a:spLocks/>
          </p:cNvSpPr>
          <p:nvPr/>
        </p:nvSpPr>
        <p:spPr>
          <a:xfrm>
            <a:off x="737616" y="3188208"/>
            <a:ext cx="9930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b="1" dirty="0">
                <a:effectLst/>
              </a:rPr>
              <a:t>Pretrained models and transfer learning</a:t>
            </a:r>
            <a:endParaRPr lang="es-MX" b="1" dirty="0">
              <a:effectLst/>
            </a:endParaRPr>
          </a:p>
        </p:txBody>
      </p:sp>
    </p:spTree>
    <p:extLst>
      <p:ext uri="{BB962C8B-B14F-4D97-AF65-F5344CB8AC3E}">
        <p14:creationId xmlns:p14="http://schemas.microsoft.com/office/powerpoint/2010/main" val="114492056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Introduction to React</a:t>
            </a:r>
          </a:p>
        </p:txBody>
      </p:sp>
      <p:sp>
        <p:nvSpPr>
          <p:cNvPr id="3" name="Subtitle"/>
          <p:cNvSpPr>
            <a:spLocks noGrp="1"/>
          </p:cNvSpPr>
          <p:nvPr>
            <p:ph sz="quarter" idx="10"/>
          </p:nvPr>
        </p:nvSpPr>
        <p:spPr>
          <a:xfrm>
            <a:off x="584200" y="1435100"/>
            <a:ext cx="11018838" cy="1834348"/>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dirty="0"/>
              <a:t>React is an open-source </a:t>
            </a:r>
            <a:r>
              <a:rPr lang="en-US" dirty="0"/>
              <a:t>front-end </a:t>
            </a:r>
            <a:r>
              <a:rPr dirty="0"/>
              <a:t>framework</a:t>
            </a:r>
            <a:endParaRPr lang="en-US" dirty="0"/>
          </a:p>
          <a:p>
            <a:pPr marL="457200" indent="-457200">
              <a:buFontTx/>
              <a:buChar char="-"/>
            </a:pPr>
            <a:r>
              <a:rPr lang="en-US" dirty="0"/>
              <a:t>React introduces JSX, or JavaScript XML</a:t>
            </a:r>
          </a:p>
          <a:p>
            <a:pPr marL="914400" lvl="1" indent="-457200">
              <a:buFontTx/>
              <a:buChar char="-"/>
            </a:pPr>
            <a:r>
              <a:rPr lang="en-US" dirty="0"/>
              <a:t>JSX can be used to create React components</a:t>
            </a:r>
          </a:p>
          <a:p>
            <a:pPr marL="457200" indent="-457200">
              <a:buFontTx/>
              <a:buChar char="-"/>
            </a:pPr>
            <a:r>
              <a:rPr lang="en-US" dirty="0"/>
              <a:t>During this workshop you will create a page to display recipe titles</a:t>
            </a:r>
            <a:endParaRPr dirty="0"/>
          </a:p>
        </p:txBody>
      </p:sp>
      <p:sp>
        <p:nvSpPr>
          <p:cNvPr id="4" name="Title">
            <a:extLst>
              <a:ext uri="{FF2B5EF4-FFF2-40B4-BE49-F238E27FC236}">
                <a16:creationId xmlns:a16="http://schemas.microsoft.com/office/drawing/2014/main" id="{62028373-A2E8-EFB2-CCD9-83A75D60FE98}"/>
              </a:ext>
            </a:extLst>
          </p:cNvPr>
          <p:cNvSpPr txBox="1">
            <a:spLocks/>
          </p:cNvSpPr>
          <p:nvPr/>
        </p:nvSpPr>
        <p:spPr>
          <a:xfrm>
            <a:off x="597228" y="3588553"/>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Introducción a </a:t>
            </a:r>
            <a:r>
              <a:rPr lang="es-MX" dirty="0" err="1"/>
              <a:t>React</a:t>
            </a:r>
            <a:endParaRPr lang="es-MX" dirty="0"/>
          </a:p>
        </p:txBody>
      </p:sp>
      <p:sp>
        <p:nvSpPr>
          <p:cNvPr id="5" name="Subtitle">
            <a:extLst>
              <a:ext uri="{FF2B5EF4-FFF2-40B4-BE49-F238E27FC236}">
                <a16:creationId xmlns:a16="http://schemas.microsoft.com/office/drawing/2014/main" id="{6DA45230-4F16-7941-8B0E-2C9AB8A9D218}"/>
              </a:ext>
            </a:extLst>
          </p:cNvPr>
          <p:cNvSpPr txBox="1">
            <a:spLocks/>
          </p:cNvSpPr>
          <p:nvPr/>
        </p:nvSpPr>
        <p:spPr>
          <a:xfrm>
            <a:off x="593164" y="4566453"/>
            <a:ext cx="11446435" cy="1834348"/>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dirty="0" err="1"/>
              <a:t>React</a:t>
            </a:r>
            <a:r>
              <a:rPr lang="es-MX" dirty="0"/>
              <a:t> es un </a:t>
            </a:r>
            <a:r>
              <a:rPr lang="es-MX" dirty="0" err="1"/>
              <a:t>framework</a:t>
            </a:r>
            <a:r>
              <a:rPr lang="es-MX" dirty="0"/>
              <a:t> </a:t>
            </a:r>
            <a:r>
              <a:rPr lang="es-MX" dirty="0" err="1"/>
              <a:t>front-end</a:t>
            </a:r>
            <a:r>
              <a:rPr lang="es-MX" dirty="0"/>
              <a:t> de código abierto</a:t>
            </a:r>
          </a:p>
          <a:p>
            <a:pPr marL="457200" indent="-457200">
              <a:buFontTx/>
              <a:buChar char="-"/>
            </a:pPr>
            <a:r>
              <a:rPr lang="en-US" dirty="0"/>
              <a:t>React introduce JSX, o JavaScript XML</a:t>
            </a:r>
          </a:p>
          <a:p>
            <a:pPr marL="914400" lvl="1" indent="-457200">
              <a:buFontTx/>
              <a:buChar char="-"/>
            </a:pPr>
            <a:r>
              <a:rPr lang="es-MX" dirty="0"/>
              <a:t>JSX se puede utilizar para crear componentes </a:t>
            </a:r>
            <a:r>
              <a:rPr lang="es-MX" dirty="0" err="1"/>
              <a:t>React</a:t>
            </a:r>
            <a:endParaRPr lang="en-US" dirty="0"/>
          </a:p>
          <a:p>
            <a:pPr marL="457200" indent="-457200">
              <a:buFontTx/>
              <a:buChar char="-"/>
            </a:pPr>
            <a:r>
              <a:rPr lang="en-US" dirty="0"/>
              <a:t>Durante </a:t>
            </a:r>
            <a:r>
              <a:rPr lang="en-US" dirty="0" err="1"/>
              <a:t>este</a:t>
            </a:r>
            <a:r>
              <a:rPr lang="en-US" dirty="0"/>
              <a:t> taller </a:t>
            </a:r>
            <a:r>
              <a:rPr lang="en-US" dirty="0" err="1"/>
              <a:t>crearás</a:t>
            </a:r>
            <a:r>
              <a:rPr lang="en-US" dirty="0"/>
              <a:t> </a:t>
            </a:r>
            <a:r>
              <a:rPr lang="en-US" dirty="0" err="1"/>
              <a:t>una</a:t>
            </a:r>
            <a:r>
              <a:rPr lang="en-US" dirty="0"/>
              <a:t> </a:t>
            </a:r>
            <a:r>
              <a:rPr lang="en-US" dirty="0" err="1"/>
              <a:t>página</a:t>
            </a:r>
            <a:r>
              <a:rPr lang="en-US" dirty="0"/>
              <a:t> para </a:t>
            </a:r>
            <a:r>
              <a:rPr lang="en-US" dirty="0" err="1"/>
              <a:t>mostrar</a:t>
            </a:r>
            <a:r>
              <a:rPr lang="en-US" dirty="0"/>
              <a:t> </a:t>
            </a:r>
            <a:r>
              <a:rPr lang="en-US" dirty="0" err="1"/>
              <a:t>títulos</a:t>
            </a:r>
            <a:r>
              <a:rPr lang="en-US" dirty="0"/>
              <a:t> de </a:t>
            </a:r>
            <a:r>
              <a:rPr lang="en-US" dirty="0" err="1"/>
              <a:t>recetas</a:t>
            </a:r>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055595" y="467233"/>
            <a:ext cx="4114800" cy="548640"/>
          </a:xfrm>
        </p:spPr>
        <p:txBody>
          <a:bodyPr/>
          <a:lstStyle>
            <a:lvl1pPr>
              <a:defRPr>
                <a:solidFill>
                  <a:schemeClr val="tx1"/>
                </a:solidFill>
              </a:defRPr>
            </a:lvl1pPr>
          </a:lstStyle>
          <a:p>
            <a:r>
              <a:rPr lang="en-US" dirty="0"/>
              <a:t>Introduction to JSX</a:t>
            </a:r>
          </a:p>
        </p:txBody>
      </p:sp>
      <p:sp>
        <p:nvSpPr>
          <p:cNvPr id="3" name="Subtitle"/>
          <p:cNvSpPr>
            <a:spLocks noGrp="1"/>
          </p:cNvSpPr>
          <p:nvPr>
            <p:ph sz="quarter" idx="10"/>
          </p:nvPr>
        </p:nvSpPr>
        <p:spPr>
          <a:xfrm>
            <a:off x="304800" y="1295400"/>
            <a:ext cx="5562600" cy="4524315"/>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sz="2400" dirty="0"/>
              <a:t>JSX allows HTML (XML) and JavaScript to be combined in one file</a:t>
            </a:r>
          </a:p>
          <a:p>
            <a:pPr marL="457200" indent="-457200">
              <a:buFontTx/>
              <a:buChar char="-"/>
            </a:pPr>
            <a:r>
              <a:rPr lang="en-US" sz="2400" dirty="0"/>
              <a:t>Allows for faster development</a:t>
            </a:r>
          </a:p>
          <a:p>
            <a:pPr marL="457200" indent="-457200">
              <a:buFontTx/>
              <a:buChar char="-"/>
            </a:pPr>
            <a:r>
              <a:rPr lang="en-US" sz="2400" dirty="0"/>
              <a:t>JSX follows XML rules</a:t>
            </a:r>
          </a:p>
          <a:p>
            <a:pPr marL="914400" lvl="1" indent="-457200">
              <a:buFontTx/>
              <a:buChar char="-"/>
            </a:pPr>
            <a:r>
              <a:rPr lang="en-US" sz="1800" dirty="0"/>
              <a:t>All elements must be placed inside one parent element</a:t>
            </a:r>
          </a:p>
          <a:p>
            <a:pPr marL="914400" lvl="1" indent="-457200">
              <a:buFontTx/>
              <a:buChar char="-"/>
            </a:pPr>
            <a:r>
              <a:rPr lang="en-US" sz="1800" dirty="0"/>
              <a:t>All elements must be closed</a:t>
            </a:r>
          </a:p>
          <a:p>
            <a:pPr marL="457200" indent="-457200">
              <a:buFontTx/>
              <a:buChar char="-"/>
            </a:pPr>
            <a:r>
              <a:rPr lang="en-US" sz="2400" dirty="0"/>
              <a:t>Browsers do not natively support JSX</a:t>
            </a:r>
          </a:p>
          <a:p>
            <a:pPr marL="914400" lvl="1" indent="-457200">
              <a:buFontTx/>
              <a:buChar char="-"/>
            </a:pPr>
            <a:r>
              <a:rPr lang="en-US" sz="1800" dirty="0"/>
              <a:t>JSX must be converted to HTML and JavaScript through the build process</a:t>
            </a:r>
          </a:p>
          <a:p>
            <a:pPr marL="914400" lvl="1" indent="-457200">
              <a:buFontTx/>
              <a:buChar char="-"/>
            </a:pPr>
            <a:r>
              <a:rPr lang="en-US" sz="1800" dirty="0"/>
              <a:t>Several tools exist for managing this process including </a:t>
            </a:r>
            <a:r>
              <a:rPr lang="en-US" sz="1800" dirty="0" err="1"/>
              <a:t>Vite</a:t>
            </a:r>
            <a:r>
              <a:rPr lang="en-US" sz="1800" dirty="0"/>
              <a:t>, Webpack and Snowpack</a:t>
            </a:r>
          </a:p>
          <a:p>
            <a:pPr marL="1114425" lvl="2" indent="-457200">
              <a:buFontTx/>
              <a:buChar char="-"/>
            </a:pPr>
            <a:r>
              <a:rPr lang="en-US" sz="1400" dirty="0"/>
              <a:t>This course uses Snowpack</a:t>
            </a:r>
          </a:p>
        </p:txBody>
      </p:sp>
      <p:sp>
        <p:nvSpPr>
          <p:cNvPr id="8" name="Title">
            <a:extLst>
              <a:ext uri="{FF2B5EF4-FFF2-40B4-BE49-F238E27FC236}">
                <a16:creationId xmlns:a16="http://schemas.microsoft.com/office/drawing/2014/main" id="{4772FBF6-64D6-5325-3FD9-3833A5967AE4}"/>
              </a:ext>
            </a:extLst>
          </p:cNvPr>
          <p:cNvSpPr txBox="1">
            <a:spLocks/>
          </p:cNvSpPr>
          <p:nvPr/>
        </p:nvSpPr>
        <p:spPr>
          <a:xfrm>
            <a:off x="7026088" y="467233"/>
            <a:ext cx="411480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Introducción a JSX</a:t>
            </a:r>
          </a:p>
        </p:txBody>
      </p:sp>
      <p:sp>
        <p:nvSpPr>
          <p:cNvPr id="10" name="Subtitle">
            <a:extLst>
              <a:ext uri="{FF2B5EF4-FFF2-40B4-BE49-F238E27FC236}">
                <a16:creationId xmlns:a16="http://schemas.microsoft.com/office/drawing/2014/main" id="{A9815229-FA49-94A1-8C31-8F6139DB083E}"/>
              </a:ext>
            </a:extLst>
          </p:cNvPr>
          <p:cNvSpPr txBox="1">
            <a:spLocks/>
          </p:cNvSpPr>
          <p:nvPr/>
        </p:nvSpPr>
        <p:spPr>
          <a:xfrm>
            <a:off x="6302188" y="1304365"/>
            <a:ext cx="5562600" cy="485671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sz="2400" dirty="0"/>
              <a:t>JSX permite combinar HTML (XML) y JavaScript en un solo archivo</a:t>
            </a:r>
          </a:p>
          <a:p>
            <a:pPr marL="457200" indent="-457200">
              <a:buFontTx/>
              <a:buChar char="-"/>
            </a:pPr>
            <a:r>
              <a:rPr lang="es-MX" sz="2400" dirty="0"/>
              <a:t>Permite un desarrollo más rápido</a:t>
            </a:r>
          </a:p>
          <a:p>
            <a:pPr marL="457200" indent="-457200">
              <a:buFontTx/>
              <a:buChar char="-"/>
            </a:pPr>
            <a:r>
              <a:rPr lang="es-MX" sz="2400" dirty="0"/>
              <a:t>JSX sigue las reglas de XML</a:t>
            </a:r>
          </a:p>
          <a:p>
            <a:pPr marL="457200" indent="-457200">
              <a:buFontTx/>
              <a:buChar char="-"/>
            </a:pPr>
            <a:r>
              <a:rPr lang="es-MX" sz="1800" dirty="0"/>
              <a:t>Todos los elementos deben colocarse dentro de un elemento padre</a:t>
            </a:r>
          </a:p>
          <a:p>
            <a:pPr marL="457200" indent="-457200">
              <a:buFontTx/>
              <a:buChar char="-"/>
            </a:pPr>
            <a:r>
              <a:rPr lang="es-MX" sz="1800" dirty="0"/>
              <a:t>Todos los elementos deben estar cerrados</a:t>
            </a:r>
          </a:p>
          <a:p>
            <a:pPr marL="457200" indent="-457200">
              <a:buFontTx/>
              <a:buChar char="-"/>
            </a:pPr>
            <a:r>
              <a:rPr lang="en-US" sz="2400" dirty="0"/>
              <a:t>Los </a:t>
            </a:r>
            <a:r>
              <a:rPr lang="en-US" sz="2400" dirty="0" err="1"/>
              <a:t>navegadores</a:t>
            </a:r>
            <a:r>
              <a:rPr lang="en-US" sz="2400" dirty="0"/>
              <a:t> no </a:t>
            </a:r>
            <a:r>
              <a:rPr lang="en-US" sz="2400" dirty="0" err="1"/>
              <a:t>admiten</a:t>
            </a:r>
            <a:r>
              <a:rPr lang="en-US" sz="2400" dirty="0"/>
              <a:t> JSX de forma </a:t>
            </a:r>
            <a:r>
              <a:rPr lang="en-US" sz="2400" dirty="0" err="1"/>
              <a:t>nativa</a:t>
            </a:r>
            <a:endParaRPr lang="en-US" sz="2400" dirty="0"/>
          </a:p>
          <a:p>
            <a:pPr marL="457200" indent="-457200">
              <a:buFontTx/>
              <a:buChar char="-"/>
            </a:pPr>
            <a:r>
              <a:rPr lang="es-MX" sz="1800" dirty="0"/>
              <a:t>JSX debe convertirse a HTML y JavaScript mediante el proceso de compilación</a:t>
            </a:r>
          </a:p>
          <a:p>
            <a:pPr marL="457200" indent="-457200">
              <a:buFontTx/>
              <a:buChar char="-"/>
            </a:pPr>
            <a:r>
              <a:rPr lang="es-MX" sz="1800" dirty="0"/>
              <a:t>Existen varias herramientas para gestionar este proceso, como Vite, </a:t>
            </a:r>
            <a:r>
              <a:rPr lang="es-MX" sz="1800" dirty="0" err="1"/>
              <a:t>Webpack</a:t>
            </a:r>
            <a:r>
              <a:rPr lang="es-MX" sz="1800" dirty="0"/>
              <a:t> y </a:t>
            </a:r>
            <a:r>
              <a:rPr lang="es-MX" sz="1800" dirty="0" err="1"/>
              <a:t>Snowpack</a:t>
            </a:r>
            <a:endParaRPr lang="es-MX" sz="1800" dirty="0"/>
          </a:p>
          <a:p>
            <a:pPr marL="457200" indent="-457200">
              <a:buFontTx/>
              <a:buChar char="-"/>
            </a:pPr>
            <a:r>
              <a:rPr lang="en-US" sz="1400" dirty="0"/>
              <a:t>Este </a:t>
            </a:r>
            <a:r>
              <a:rPr lang="en-US" sz="1400" dirty="0" err="1"/>
              <a:t>curso</a:t>
            </a:r>
            <a:r>
              <a:rPr lang="en-US" sz="1400" dirty="0"/>
              <a:t> </a:t>
            </a:r>
            <a:r>
              <a:rPr lang="en-US" sz="1400" dirty="0" err="1"/>
              <a:t>utiliza</a:t>
            </a:r>
            <a:r>
              <a:rPr lang="en-US" sz="1400" dirty="0"/>
              <a:t> Snowpack</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34456"/>
            <a:ext cx="11018520" cy="1077640"/>
          </a:xfrm>
        </p:spPr>
        <p:txBody>
          <a:bodyPr/>
          <a:lstStyle>
            <a:lvl1pPr>
              <a:defRPr>
                <a:solidFill>
                  <a:schemeClr val="tx1"/>
                </a:solidFill>
              </a:defRPr>
            </a:lvl1pPr>
          </a:lstStyle>
          <a:p>
            <a:r>
              <a:rPr lang="en-US" dirty="0"/>
              <a:t>Components</a:t>
            </a:r>
          </a:p>
        </p:txBody>
      </p:sp>
      <p:sp>
        <p:nvSpPr>
          <p:cNvPr id="3" name="Subtitle"/>
          <p:cNvSpPr>
            <a:spLocks noGrp="1"/>
          </p:cNvSpPr>
          <p:nvPr>
            <p:ph sz="quarter" idx="10"/>
          </p:nvPr>
        </p:nvSpPr>
        <p:spPr>
          <a:xfrm>
            <a:off x="588263" y="1125634"/>
            <a:ext cx="5588000" cy="186196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dirty="0"/>
              <a:t>React development is based on components</a:t>
            </a:r>
            <a:endParaRPr lang="en-US" dirty="0"/>
          </a:p>
          <a:p>
            <a:pPr marL="457200" indent="-457200">
              <a:buFontTx/>
              <a:buChar char="-"/>
            </a:pPr>
            <a:r>
              <a:rPr lang="en-US" dirty="0"/>
              <a:t>Components are reusable blocks containing both UI and logic</a:t>
            </a:r>
            <a:endParaRPr dirty="0"/>
          </a:p>
        </p:txBody>
      </p:sp>
      <p:sp>
        <p:nvSpPr>
          <p:cNvPr id="4" name="Rectangle: Rounded Corners 3">
            <a:extLst>
              <a:ext uri="{FF2B5EF4-FFF2-40B4-BE49-F238E27FC236}">
                <a16:creationId xmlns:a16="http://schemas.microsoft.com/office/drawing/2014/main" id="{F6DEDEA9-A1FB-494E-BB26-8A4E5383B315}"/>
              </a:ext>
            </a:extLst>
          </p:cNvPr>
          <p:cNvSpPr/>
          <p:nvPr/>
        </p:nvSpPr>
        <p:spPr bwMode="auto">
          <a:xfrm>
            <a:off x="905763" y="3429000"/>
            <a:ext cx="4953000" cy="358140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5" name="Rectangle: Rounded Corners 4">
            <a:extLst>
              <a:ext uri="{FF2B5EF4-FFF2-40B4-BE49-F238E27FC236}">
                <a16:creationId xmlns:a16="http://schemas.microsoft.com/office/drawing/2014/main" id="{2BC8ABE5-D53C-4E99-83C8-EA9490CBD530}"/>
              </a:ext>
            </a:extLst>
          </p:cNvPr>
          <p:cNvSpPr/>
          <p:nvPr/>
        </p:nvSpPr>
        <p:spPr bwMode="auto">
          <a:xfrm>
            <a:off x="3290375" y="3575203"/>
            <a:ext cx="2310653" cy="54864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Cart component</a:t>
            </a:r>
          </a:p>
        </p:txBody>
      </p:sp>
      <p:sp>
        <p:nvSpPr>
          <p:cNvPr id="6" name="Rectangle: Rounded Corners 5">
            <a:extLst>
              <a:ext uri="{FF2B5EF4-FFF2-40B4-BE49-F238E27FC236}">
                <a16:creationId xmlns:a16="http://schemas.microsoft.com/office/drawing/2014/main" id="{145058B2-91DD-42A0-861D-7CC6E85A5E57}"/>
              </a:ext>
            </a:extLst>
          </p:cNvPr>
          <p:cNvSpPr/>
          <p:nvPr/>
        </p:nvSpPr>
        <p:spPr bwMode="auto">
          <a:xfrm>
            <a:off x="1286763" y="4230523"/>
            <a:ext cx="4314265" cy="255127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chemeClr val="tx1"/>
                </a:solidFill>
                <a:ea typeface="Segoe UI" pitchFamily="34" charset="0"/>
                <a:cs typeface="Segoe UI" pitchFamily="34" charset="0"/>
              </a:rPr>
              <a:t>ProductList</a:t>
            </a:r>
            <a:r>
              <a:rPr lang="en-US" sz="2000" dirty="0">
                <a:solidFill>
                  <a:schemeClr val="tx1"/>
                </a:solidFill>
                <a:ea typeface="Segoe UI" pitchFamily="34" charset="0"/>
                <a:cs typeface="Segoe UI" pitchFamily="34" charset="0"/>
              </a:rPr>
              <a:t> component</a:t>
            </a:r>
          </a:p>
        </p:txBody>
      </p:sp>
      <p:sp>
        <p:nvSpPr>
          <p:cNvPr id="10" name="Rectangle: Rounded Corners 9">
            <a:extLst>
              <a:ext uri="{FF2B5EF4-FFF2-40B4-BE49-F238E27FC236}">
                <a16:creationId xmlns:a16="http://schemas.microsoft.com/office/drawing/2014/main" id="{011018A3-87D6-4500-A017-E5F6A8E86AD2}"/>
              </a:ext>
            </a:extLst>
          </p:cNvPr>
          <p:cNvSpPr/>
          <p:nvPr/>
        </p:nvSpPr>
        <p:spPr bwMode="auto">
          <a:xfrm>
            <a:off x="1743963" y="5802956"/>
            <a:ext cx="2415988" cy="79309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Product component</a:t>
            </a:r>
          </a:p>
        </p:txBody>
      </p:sp>
      <p:sp>
        <p:nvSpPr>
          <p:cNvPr id="12" name="Rectangle: Rounded Corners 11">
            <a:extLst>
              <a:ext uri="{FF2B5EF4-FFF2-40B4-BE49-F238E27FC236}">
                <a16:creationId xmlns:a16="http://schemas.microsoft.com/office/drawing/2014/main" id="{0ADFAE23-42D1-406D-A775-5144D87010DA}"/>
              </a:ext>
            </a:extLst>
          </p:cNvPr>
          <p:cNvSpPr/>
          <p:nvPr/>
        </p:nvSpPr>
        <p:spPr bwMode="auto">
          <a:xfrm>
            <a:off x="1743963" y="4990938"/>
            <a:ext cx="2415988" cy="79309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Product component</a:t>
            </a:r>
          </a:p>
        </p:txBody>
      </p:sp>
      <p:sp>
        <p:nvSpPr>
          <p:cNvPr id="16" name="Title">
            <a:extLst>
              <a:ext uri="{FF2B5EF4-FFF2-40B4-BE49-F238E27FC236}">
                <a16:creationId xmlns:a16="http://schemas.microsoft.com/office/drawing/2014/main" id="{9407B8DD-C65E-787E-6271-E0291CCB77DC}"/>
              </a:ext>
            </a:extLst>
          </p:cNvPr>
          <p:cNvSpPr txBox="1">
            <a:spLocks/>
          </p:cNvSpPr>
          <p:nvPr/>
        </p:nvSpPr>
        <p:spPr>
          <a:xfrm>
            <a:off x="6319792" y="421009"/>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Componentes</a:t>
            </a:r>
          </a:p>
        </p:txBody>
      </p:sp>
      <p:sp>
        <p:nvSpPr>
          <p:cNvPr id="17" name="Subtitle">
            <a:extLst>
              <a:ext uri="{FF2B5EF4-FFF2-40B4-BE49-F238E27FC236}">
                <a16:creationId xmlns:a16="http://schemas.microsoft.com/office/drawing/2014/main" id="{50DCD418-2D87-4FAE-5CC9-59E7D563FAE7}"/>
              </a:ext>
            </a:extLst>
          </p:cNvPr>
          <p:cNvSpPr txBox="1">
            <a:spLocks/>
          </p:cNvSpPr>
          <p:nvPr/>
        </p:nvSpPr>
        <p:spPr>
          <a:xfrm>
            <a:off x="6319792" y="1112187"/>
            <a:ext cx="5719808" cy="224061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dirty="0"/>
              <a:t>El desarrollo de </a:t>
            </a:r>
            <a:r>
              <a:rPr lang="es-MX" dirty="0" err="1"/>
              <a:t>React</a:t>
            </a:r>
            <a:r>
              <a:rPr lang="es-MX" dirty="0"/>
              <a:t> se basa en componentes</a:t>
            </a:r>
          </a:p>
          <a:p>
            <a:pPr marL="457200" indent="-457200">
              <a:buFontTx/>
              <a:buChar char="-"/>
            </a:pPr>
            <a:r>
              <a:rPr lang="es-MX" dirty="0"/>
              <a:t>Los componentes son bloques reutilizables que contienen tanto interfaz de usuario como lógica.</a:t>
            </a:r>
            <a:endParaRPr lang="en-US" dirty="0"/>
          </a:p>
        </p:txBody>
      </p:sp>
      <p:sp>
        <p:nvSpPr>
          <p:cNvPr id="18" name="Rectangle: Rounded Corners 3">
            <a:extLst>
              <a:ext uri="{FF2B5EF4-FFF2-40B4-BE49-F238E27FC236}">
                <a16:creationId xmlns:a16="http://schemas.microsoft.com/office/drawing/2014/main" id="{DB3E0DF5-92F4-B41E-5844-C434870C970B}"/>
              </a:ext>
            </a:extLst>
          </p:cNvPr>
          <p:cNvSpPr/>
          <p:nvPr/>
        </p:nvSpPr>
        <p:spPr bwMode="auto">
          <a:xfrm>
            <a:off x="6637292" y="3428999"/>
            <a:ext cx="4953000" cy="3567953"/>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9" name="Rectangle: Rounded Corners 4">
            <a:extLst>
              <a:ext uri="{FF2B5EF4-FFF2-40B4-BE49-F238E27FC236}">
                <a16:creationId xmlns:a16="http://schemas.microsoft.com/office/drawing/2014/main" id="{1D6B3453-F01F-E9B9-08A9-24D7855AA44E}"/>
              </a:ext>
            </a:extLst>
          </p:cNvPr>
          <p:cNvSpPr/>
          <p:nvPr/>
        </p:nvSpPr>
        <p:spPr bwMode="auto">
          <a:xfrm>
            <a:off x="8764169" y="3562549"/>
            <a:ext cx="2568388" cy="54864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chemeClr val="tx1"/>
                </a:solidFill>
                <a:ea typeface="Segoe UI" pitchFamily="34" charset="0"/>
                <a:cs typeface="Segoe UI" pitchFamily="34" charset="0"/>
              </a:rPr>
              <a:t>Componente</a:t>
            </a:r>
            <a:r>
              <a:rPr lang="en-US" sz="2000" dirty="0">
                <a:solidFill>
                  <a:schemeClr val="tx1"/>
                </a:solidFill>
                <a:ea typeface="Segoe UI" pitchFamily="34" charset="0"/>
                <a:cs typeface="Segoe UI" pitchFamily="34" charset="0"/>
              </a:rPr>
              <a:t> Cart</a:t>
            </a:r>
          </a:p>
        </p:txBody>
      </p:sp>
      <p:sp>
        <p:nvSpPr>
          <p:cNvPr id="20" name="Rectangle: Rounded Corners 5">
            <a:extLst>
              <a:ext uri="{FF2B5EF4-FFF2-40B4-BE49-F238E27FC236}">
                <a16:creationId xmlns:a16="http://schemas.microsoft.com/office/drawing/2014/main" id="{AF9A7EF4-F1CC-1463-8747-721B65C7E801}"/>
              </a:ext>
            </a:extLst>
          </p:cNvPr>
          <p:cNvSpPr/>
          <p:nvPr/>
        </p:nvSpPr>
        <p:spPr bwMode="auto">
          <a:xfrm>
            <a:off x="7018292" y="4217076"/>
            <a:ext cx="4314265" cy="2551277"/>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chemeClr val="tx1"/>
                </a:solidFill>
                <a:ea typeface="Segoe UI" pitchFamily="34" charset="0"/>
                <a:cs typeface="Segoe UI" pitchFamily="34" charset="0"/>
              </a:rPr>
              <a:t>Componente</a:t>
            </a:r>
            <a:r>
              <a:rPr lang="en-US" sz="2000" dirty="0">
                <a:solidFill>
                  <a:schemeClr val="tx1"/>
                </a:solidFill>
                <a:ea typeface="Segoe UI" pitchFamily="34" charset="0"/>
                <a:cs typeface="Segoe UI" pitchFamily="34" charset="0"/>
              </a:rPr>
              <a:t> </a:t>
            </a:r>
            <a:r>
              <a:rPr lang="en-US" sz="2000" dirty="0" err="1">
                <a:solidFill>
                  <a:schemeClr val="tx1"/>
                </a:solidFill>
                <a:ea typeface="Segoe UI" pitchFamily="34" charset="0"/>
                <a:cs typeface="Segoe UI" pitchFamily="34" charset="0"/>
              </a:rPr>
              <a:t>ProductList</a:t>
            </a:r>
            <a:endParaRPr lang="en-US" sz="2000" dirty="0">
              <a:solidFill>
                <a:schemeClr val="tx1"/>
              </a:solidFill>
              <a:ea typeface="Segoe UI" pitchFamily="34" charset="0"/>
              <a:cs typeface="Segoe UI" pitchFamily="34" charset="0"/>
            </a:endParaRPr>
          </a:p>
        </p:txBody>
      </p:sp>
      <p:sp>
        <p:nvSpPr>
          <p:cNvPr id="21" name="Rectangle: Rounded Corners 9">
            <a:extLst>
              <a:ext uri="{FF2B5EF4-FFF2-40B4-BE49-F238E27FC236}">
                <a16:creationId xmlns:a16="http://schemas.microsoft.com/office/drawing/2014/main" id="{0B6C0A63-592F-B122-3ADB-8578099432E4}"/>
              </a:ext>
            </a:extLst>
          </p:cNvPr>
          <p:cNvSpPr/>
          <p:nvPr/>
        </p:nvSpPr>
        <p:spPr bwMode="auto">
          <a:xfrm>
            <a:off x="7475492" y="5784028"/>
            <a:ext cx="2415988" cy="79309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chemeClr val="tx1"/>
                </a:solidFill>
                <a:ea typeface="Segoe UI" pitchFamily="34" charset="0"/>
                <a:cs typeface="Segoe UI" pitchFamily="34" charset="0"/>
              </a:rPr>
              <a:t>Componente</a:t>
            </a:r>
            <a:endParaRPr lang="en-US" sz="2000" dirty="0">
              <a:solidFill>
                <a:schemeClr val="tx1"/>
              </a:solidFill>
              <a:ea typeface="Segoe UI" pitchFamily="34" charset="0"/>
              <a:cs typeface="Segoe UI" pitchFamily="34" charset="0"/>
            </a:endParaRPr>
          </a:p>
          <a:p>
            <a:pPr algn="l" defTabSz="932472" fontAlgn="base">
              <a:spcBef>
                <a:spcPct val="0"/>
              </a:spcBef>
              <a:spcAft>
                <a:spcPct val="0"/>
              </a:spcAft>
            </a:pPr>
            <a:r>
              <a:rPr lang="en-US" sz="2000" dirty="0">
                <a:solidFill>
                  <a:schemeClr val="tx1"/>
                </a:solidFill>
                <a:ea typeface="Segoe UI" pitchFamily="34" charset="0"/>
                <a:cs typeface="Segoe UI" pitchFamily="34" charset="0"/>
              </a:rPr>
              <a:t>Product</a:t>
            </a:r>
          </a:p>
        </p:txBody>
      </p:sp>
      <p:sp>
        <p:nvSpPr>
          <p:cNvPr id="22" name="Rectangle: Rounded Corners 11">
            <a:extLst>
              <a:ext uri="{FF2B5EF4-FFF2-40B4-BE49-F238E27FC236}">
                <a16:creationId xmlns:a16="http://schemas.microsoft.com/office/drawing/2014/main" id="{78DB6215-0912-12E6-D65D-BD948BE9817E}"/>
              </a:ext>
            </a:extLst>
          </p:cNvPr>
          <p:cNvSpPr/>
          <p:nvPr/>
        </p:nvSpPr>
        <p:spPr bwMode="auto">
          <a:xfrm>
            <a:off x="7475492" y="4977491"/>
            <a:ext cx="2415988" cy="793090"/>
          </a:xfrm>
          <a:prstGeom prst="round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err="1">
                <a:solidFill>
                  <a:schemeClr val="tx1"/>
                </a:solidFill>
                <a:ea typeface="Segoe UI" pitchFamily="34" charset="0"/>
                <a:cs typeface="Segoe UI" pitchFamily="34" charset="0"/>
              </a:rPr>
              <a:t>Componente</a:t>
            </a:r>
            <a:r>
              <a:rPr lang="en-US" sz="2000" dirty="0">
                <a:solidFill>
                  <a:schemeClr val="tx1"/>
                </a:solidFill>
                <a:ea typeface="Segoe UI" pitchFamily="34" charset="0"/>
                <a:cs typeface="Segoe UI" pitchFamily="34" charset="0"/>
              </a:rPr>
              <a:t> Product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Create a starter project</a:t>
            </a:r>
          </a:p>
        </p:txBody>
      </p:sp>
      <p:sp>
        <p:nvSpPr>
          <p:cNvPr id="3" name="Title">
            <a:extLst>
              <a:ext uri="{FF2B5EF4-FFF2-40B4-BE49-F238E27FC236}">
                <a16:creationId xmlns:a16="http://schemas.microsoft.com/office/drawing/2014/main" id="{FC676817-CAA4-0081-09F0-86FD08AB6DF5}"/>
              </a:ext>
            </a:extLst>
          </p:cNvPr>
          <p:cNvSpPr txBox="1">
            <a:spLocks/>
          </p:cNvSpPr>
          <p:nvPr/>
        </p:nvSpPr>
        <p:spPr>
          <a:xfrm>
            <a:off x="585216" y="37338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Ejercicio: Crear un proyecto inicial</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React app structure</a:t>
            </a:r>
          </a:p>
        </p:txBody>
      </p:sp>
      <p:sp>
        <p:nvSpPr>
          <p:cNvPr id="3" name="Title">
            <a:extLst>
              <a:ext uri="{FF2B5EF4-FFF2-40B4-BE49-F238E27FC236}">
                <a16:creationId xmlns:a16="http://schemas.microsoft.com/office/drawing/2014/main" id="{0EA5BF80-856C-96CE-C611-DE1DB80F2F0F}"/>
              </a:ext>
            </a:extLst>
          </p:cNvPr>
          <p:cNvSpPr txBox="1">
            <a:spLocks/>
          </p:cNvSpPr>
          <p:nvPr/>
        </p:nvSpPr>
        <p:spPr>
          <a:xfrm>
            <a:off x="585216" y="37338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Estructura de una app en </a:t>
            </a:r>
            <a:r>
              <a:rPr lang="es-MX" dirty="0" err="1"/>
              <a:t>React</a:t>
            </a:r>
            <a:endParaRPr lang="es-MX"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6740" y="155918"/>
            <a:ext cx="11018520" cy="548640"/>
          </a:xfrm>
        </p:spPr>
        <p:txBody>
          <a:bodyPr/>
          <a:lstStyle>
            <a:lvl1pPr>
              <a:defRPr>
                <a:solidFill>
                  <a:schemeClr val="tx1"/>
                </a:solidFill>
              </a:defRPr>
            </a:lvl1pPr>
          </a:lstStyle>
          <a:p>
            <a:r>
              <a:rPr lang="en-US" dirty="0"/>
              <a:t>The application host</a:t>
            </a:r>
          </a:p>
        </p:txBody>
      </p:sp>
      <p:sp>
        <p:nvSpPr>
          <p:cNvPr id="3" name="Subtitle"/>
          <p:cNvSpPr>
            <a:spLocks noGrp="1"/>
          </p:cNvSpPr>
          <p:nvPr>
            <p:ph sz="quarter" idx="10"/>
          </p:nvPr>
        </p:nvSpPr>
        <p:spPr>
          <a:xfrm>
            <a:off x="582677" y="977797"/>
            <a:ext cx="5511800"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dirty="0"/>
              <a:t>Every React app will contain an HTML file to host the app</a:t>
            </a:r>
          </a:p>
          <a:p>
            <a:pPr marL="457200" indent="-457200">
              <a:buFontTx/>
              <a:buChar char="-"/>
            </a:pPr>
            <a:r>
              <a:rPr lang="en-US" dirty="0"/>
              <a:t>Note the </a:t>
            </a:r>
            <a:r>
              <a:rPr lang="en-US" b="1" dirty="0">
                <a:latin typeface="Consolas" panose="020B0609020204030204" pitchFamily="49" charset="0"/>
              </a:rPr>
              <a:t>div</a:t>
            </a:r>
            <a:r>
              <a:rPr lang="en-US" dirty="0"/>
              <a:t> element with the id </a:t>
            </a:r>
            <a:r>
              <a:rPr lang="en-US" b="1" dirty="0">
                <a:latin typeface="Consolas" panose="020B0609020204030204" pitchFamily="49" charset="0"/>
              </a:rPr>
              <a:t>app</a:t>
            </a:r>
          </a:p>
        </p:txBody>
      </p:sp>
      <p:sp>
        <p:nvSpPr>
          <p:cNvPr id="10" name="Title">
            <a:extLst>
              <a:ext uri="{FF2B5EF4-FFF2-40B4-BE49-F238E27FC236}">
                <a16:creationId xmlns:a16="http://schemas.microsoft.com/office/drawing/2014/main" id="{52019DC5-2DBF-17B2-8735-C879133BC8C7}"/>
              </a:ext>
            </a:extLst>
          </p:cNvPr>
          <p:cNvSpPr txBox="1">
            <a:spLocks/>
          </p:cNvSpPr>
          <p:nvPr/>
        </p:nvSpPr>
        <p:spPr>
          <a:xfrm>
            <a:off x="6681217" y="155918"/>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El host de la aplicación</a:t>
            </a:r>
          </a:p>
        </p:txBody>
      </p:sp>
      <p:sp>
        <p:nvSpPr>
          <p:cNvPr id="11" name="Subtitle">
            <a:extLst>
              <a:ext uri="{FF2B5EF4-FFF2-40B4-BE49-F238E27FC236}">
                <a16:creationId xmlns:a16="http://schemas.microsoft.com/office/drawing/2014/main" id="{D9B0F4D6-71E1-C62D-BC8E-19EB32C96366}"/>
              </a:ext>
            </a:extLst>
          </p:cNvPr>
          <p:cNvSpPr txBox="1">
            <a:spLocks/>
          </p:cNvSpPr>
          <p:nvPr/>
        </p:nvSpPr>
        <p:spPr>
          <a:xfrm>
            <a:off x="6677154" y="977797"/>
            <a:ext cx="5511800" cy="224061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dirty="0"/>
              <a:t>Cada aplicación </a:t>
            </a:r>
            <a:r>
              <a:rPr lang="es-MX" dirty="0" err="1"/>
              <a:t>React</a:t>
            </a:r>
            <a:r>
              <a:rPr lang="es-MX" dirty="0"/>
              <a:t> contiene un archivo HTML para alojar la aplicación</a:t>
            </a:r>
          </a:p>
          <a:p>
            <a:pPr marL="457200" indent="-457200">
              <a:buFontTx/>
              <a:buChar char="-"/>
            </a:pPr>
            <a:r>
              <a:rPr lang="en-US" dirty="0"/>
              <a:t>Note </a:t>
            </a:r>
            <a:r>
              <a:rPr lang="en-US" dirty="0" err="1"/>
              <a:t>el</a:t>
            </a:r>
            <a:r>
              <a:rPr lang="en-US" dirty="0"/>
              <a:t> </a:t>
            </a:r>
            <a:r>
              <a:rPr lang="en-US" dirty="0" err="1"/>
              <a:t>elemento</a:t>
            </a:r>
            <a:r>
              <a:rPr lang="en-US" dirty="0"/>
              <a:t> </a:t>
            </a:r>
            <a:r>
              <a:rPr lang="en-US" b="1" dirty="0">
                <a:latin typeface="Consolas" panose="020B0609020204030204" pitchFamily="49" charset="0"/>
              </a:rPr>
              <a:t>div</a:t>
            </a:r>
            <a:r>
              <a:rPr lang="en-US" dirty="0"/>
              <a:t> con </a:t>
            </a:r>
            <a:r>
              <a:rPr lang="en-US" dirty="0" err="1"/>
              <a:t>el</a:t>
            </a:r>
            <a:r>
              <a:rPr lang="en-US" dirty="0"/>
              <a:t> id </a:t>
            </a:r>
            <a:r>
              <a:rPr lang="en-US" b="1" dirty="0">
                <a:latin typeface="Consolas" panose="020B0609020204030204" pitchFamily="49" charset="0"/>
              </a:rPr>
              <a:t>app</a:t>
            </a:r>
          </a:p>
        </p:txBody>
      </p:sp>
      <p:sp>
        <p:nvSpPr>
          <p:cNvPr id="16" name="New shape">
            <a:extLst>
              <a:ext uri="{FF2B5EF4-FFF2-40B4-BE49-F238E27FC236}">
                <a16:creationId xmlns:a16="http://schemas.microsoft.com/office/drawing/2014/main" id="{E0F026F8-CE18-398E-1666-7C78B6B1F238}"/>
              </a:ext>
            </a:extLst>
          </p:cNvPr>
          <p:cNvSpPr/>
          <p:nvPr/>
        </p:nvSpPr>
        <p:spPr>
          <a:xfrm>
            <a:off x="2133600" y="3643414"/>
            <a:ext cx="7543800" cy="328295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r>
              <a:rPr sz="1800" dirty="0">
                <a:solidFill>
                  <a:srgbClr val="0000FF"/>
                </a:solidFill>
                <a:latin typeface="Consolas" panose="020B0609020204030204" pitchFamily="49" charset="0"/>
              </a:rPr>
              <a:t>&lt;!DOCTYPE html&gt;</a:t>
            </a:r>
            <a:br>
              <a:rPr sz="1800" dirty="0">
                <a:solidFill>
                  <a:srgbClr val="0000FF"/>
                </a:solidFill>
                <a:latin typeface="Consolas" panose="020B0609020204030204" pitchFamily="49" charset="0"/>
              </a:rPr>
            </a:br>
            <a:r>
              <a:rPr sz="1800" dirty="0">
                <a:solidFill>
                  <a:srgbClr val="000000"/>
                </a:solidFill>
                <a:latin typeface="Consolas" panose="020B0609020204030204" pitchFamily="49" charset="0"/>
              </a:rPr>
              <a:t>&lt;html lang=</a:t>
            </a:r>
            <a:r>
              <a:rPr sz="1800" dirty="0">
                <a:solidFill>
                  <a:srgbClr val="A31515"/>
                </a:solidFill>
                <a:latin typeface="Consolas" panose="020B0609020204030204" pitchFamily="49" charset="0"/>
              </a:rPr>
              <a:t>"</a:t>
            </a:r>
            <a:r>
              <a:rPr sz="1800" dirty="0" err="1">
                <a:solidFill>
                  <a:srgbClr val="A31515"/>
                </a:solidFill>
                <a:latin typeface="Consolas" panose="020B0609020204030204" pitchFamily="49" charset="0"/>
              </a:rPr>
              <a:t>en</a:t>
            </a:r>
            <a:r>
              <a:rPr sz="1800" dirty="0">
                <a:solidFill>
                  <a:srgbClr val="A31515"/>
                </a:solidFill>
                <a:latin typeface="Consolas" panose="020B0609020204030204" pitchFamily="49" charset="0"/>
              </a:rPr>
              <a:t>"</a:t>
            </a:r>
            <a:r>
              <a:rPr sz="1800" dirty="0">
                <a:solidFill>
                  <a:srgbClr val="000000"/>
                </a:solidFill>
                <a:latin typeface="Consolas" panose="020B0609020204030204" pitchFamily="49" charset="0"/>
              </a:rPr>
              <a:t>&gt;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&lt;head&gt;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&lt;title&gt;Recipes&lt;/title&gt;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&lt;/head&gt;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&lt;body&gt;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&lt;div id=</a:t>
            </a:r>
            <a:r>
              <a:rPr sz="1800" dirty="0">
                <a:solidFill>
                  <a:srgbClr val="A31515"/>
                </a:solidFill>
                <a:latin typeface="Consolas" panose="020B0609020204030204" pitchFamily="49" charset="0"/>
              </a:rPr>
              <a:t>"app"</a:t>
            </a:r>
            <a:r>
              <a:rPr sz="1800" dirty="0">
                <a:solidFill>
                  <a:srgbClr val="000000"/>
                </a:solidFill>
                <a:latin typeface="Consolas" panose="020B0609020204030204" pitchFamily="49" charset="0"/>
              </a:rPr>
              <a:t>&gt;&lt;/div&gt;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&lt;script type=</a:t>
            </a:r>
            <a:r>
              <a:rPr sz="1800" dirty="0">
                <a:solidFill>
                  <a:srgbClr val="A31515"/>
                </a:solidFill>
                <a:latin typeface="Consolas" panose="020B0609020204030204" pitchFamily="49" charset="0"/>
              </a:rPr>
              <a:t>"module"</a:t>
            </a:r>
            <a:r>
              <a:rPr sz="1800" dirty="0">
                <a:solidFill>
                  <a:srgbClr val="000000"/>
                </a:solidFill>
                <a:latin typeface="Consolas" panose="020B0609020204030204" pitchFamily="49" charset="0"/>
              </a:rPr>
              <a:t> </a:t>
            </a:r>
            <a:r>
              <a:rPr sz="1800" dirty="0" err="1">
                <a:solidFill>
                  <a:srgbClr val="000000"/>
                </a:solidFill>
                <a:latin typeface="Consolas" panose="020B0609020204030204" pitchFamily="49" charset="0"/>
              </a:rPr>
              <a:t>src</a:t>
            </a:r>
            <a:r>
              <a:rPr sz="1800" dirty="0">
                <a:solidFill>
                  <a:srgbClr val="000000"/>
                </a:solidFill>
                <a:latin typeface="Consolas" panose="020B0609020204030204" pitchFamily="49" charset="0"/>
              </a:rPr>
              <a:t>=</a:t>
            </a:r>
            <a:r>
              <a:rPr sz="1800" dirty="0">
                <a:solidFill>
                  <a:srgbClr val="A31515"/>
                </a:solidFill>
                <a:latin typeface="Consolas" panose="020B0609020204030204" pitchFamily="49" charset="0"/>
              </a:rPr>
              <a:t>"/</a:t>
            </a:r>
            <a:r>
              <a:rPr sz="1800" dirty="0" err="1">
                <a:solidFill>
                  <a:srgbClr val="A31515"/>
                </a:solidFill>
                <a:latin typeface="Consolas" panose="020B0609020204030204" pitchFamily="49" charset="0"/>
              </a:rPr>
              <a:t>dist</a:t>
            </a:r>
            <a:r>
              <a:rPr sz="1800" dirty="0">
                <a:solidFill>
                  <a:srgbClr val="A31515"/>
                </a:solidFill>
                <a:latin typeface="Consolas" panose="020B0609020204030204" pitchFamily="49" charset="0"/>
              </a:rPr>
              <a:t>/index.js"</a:t>
            </a:r>
            <a:r>
              <a:rPr sz="1800" dirty="0">
                <a:solidFill>
                  <a:srgbClr val="000000"/>
                </a:solidFill>
                <a:latin typeface="Consolas" panose="020B0609020204030204" pitchFamily="49" charset="0"/>
              </a:rPr>
              <a:t>&gt;&lt;/script&gt;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&lt;/body&gt;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&lt;/html&gt;</a:t>
            </a:r>
          </a:p>
        </p:txBody>
      </p:sp>
      <p:sp>
        <p:nvSpPr>
          <p:cNvPr id="17" name="New shape">
            <a:extLst>
              <a:ext uri="{FF2B5EF4-FFF2-40B4-BE49-F238E27FC236}">
                <a16:creationId xmlns:a16="http://schemas.microsoft.com/office/drawing/2014/main" id="{9883E864-B6A1-6804-0702-0E6FB2BC53C7}"/>
              </a:ext>
            </a:extLst>
          </p:cNvPr>
          <p:cNvSpPr/>
          <p:nvPr/>
        </p:nvSpPr>
        <p:spPr>
          <a:xfrm>
            <a:off x="2133600" y="3308769"/>
            <a:ext cx="75438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HTML</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152400"/>
            <a:ext cx="11018520" cy="548640"/>
          </a:xfrm>
        </p:spPr>
        <p:txBody>
          <a:bodyPr/>
          <a:lstStyle>
            <a:lvl1pPr>
              <a:defRPr>
                <a:solidFill>
                  <a:schemeClr val="tx1"/>
                </a:solidFill>
              </a:defRPr>
            </a:lvl1pPr>
          </a:lstStyle>
          <a:p>
            <a:r>
              <a:rPr lang="en-US" dirty="0" err="1"/>
              <a:t>index.jsx</a:t>
            </a:r>
            <a:endParaRPr lang="en-US" dirty="0"/>
          </a:p>
        </p:txBody>
      </p:sp>
      <p:sp>
        <p:nvSpPr>
          <p:cNvPr id="3" name="Subtitle"/>
          <p:cNvSpPr>
            <a:spLocks noGrp="1"/>
          </p:cNvSpPr>
          <p:nvPr>
            <p:ph sz="quarter" idx="10"/>
          </p:nvPr>
        </p:nvSpPr>
        <p:spPr>
          <a:xfrm>
            <a:off x="583463" y="964668"/>
            <a:ext cx="11018838"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dirty="0"/>
              <a:t>React apps often use </a:t>
            </a:r>
            <a:r>
              <a:rPr lang="en-US" b="1" dirty="0" err="1"/>
              <a:t>index.jsx</a:t>
            </a:r>
            <a:r>
              <a:rPr lang="en-US" dirty="0"/>
              <a:t> as the root to the project</a:t>
            </a:r>
          </a:p>
          <a:p>
            <a:pPr marL="457200" indent="-457200">
              <a:buFontTx/>
              <a:buChar char="-"/>
            </a:pPr>
            <a:r>
              <a:rPr lang="en-US" dirty="0"/>
              <a:t>This will typically load the React app and place it on the page</a:t>
            </a:r>
            <a:endParaRPr dirty="0"/>
          </a:p>
        </p:txBody>
      </p:sp>
      <p:sp>
        <p:nvSpPr>
          <p:cNvPr id="5" name="New shape"/>
          <p:cNvSpPr/>
          <p:nvPr/>
        </p:nvSpPr>
        <p:spPr>
          <a:xfrm>
            <a:off x="1600200" y="3918324"/>
            <a:ext cx="8610600" cy="290830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1800" dirty="0">
                <a:solidFill>
                  <a:srgbClr val="000000"/>
                </a:solidFill>
                <a:latin typeface="Consolas" panose="020B0609020204030204" pitchFamily="49" charset="0"/>
              </a:rPr>
              <a:t>import React from 'react';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import </a:t>
            </a:r>
            <a:r>
              <a:rPr sz="1800" dirty="0" err="1">
                <a:solidFill>
                  <a:srgbClr val="000000"/>
                </a:solidFill>
                <a:latin typeface="Consolas" panose="020B0609020204030204" pitchFamily="49" charset="0"/>
              </a:rPr>
              <a:t>ReactDOM</a:t>
            </a:r>
            <a:r>
              <a:rPr sz="1800" dirty="0">
                <a:solidFill>
                  <a:srgbClr val="000000"/>
                </a:solidFill>
                <a:latin typeface="Consolas" panose="020B0609020204030204" pitchFamily="49" charset="0"/>
              </a:rPr>
              <a:t> from 'react-</a:t>
            </a:r>
            <a:r>
              <a:rPr sz="1800" dirty="0" err="1">
                <a:solidFill>
                  <a:srgbClr val="000000"/>
                </a:solidFill>
                <a:latin typeface="Consolas" panose="020B0609020204030204" pitchFamily="49" charset="0"/>
              </a:rPr>
              <a:t>dom</a:t>
            </a: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br>
              <a:rPr sz="1800" dirty="0">
                <a:solidFill>
                  <a:srgbClr val="000000"/>
                </a:solidFill>
                <a:latin typeface="Consolas" panose="020B0609020204030204" pitchFamily="49" charset="0"/>
              </a:rPr>
            </a:br>
            <a:r>
              <a:rPr sz="1800" dirty="0" err="1">
                <a:solidFill>
                  <a:srgbClr val="000000"/>
                </a:solidFill>
                <a:latin typeface="Consolas" panose="020B0609020204030204" pitchFamily="49" charset="0"/>
              </a:rPr>
              <a:t>ReactDOM.render</a:t>
            </a: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&lt;h1&gt;Hello, world!&lt;/h1&gt;,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a:t>
            </a:r>
            <a:r>
              <a:rPr sz="1800" dirty="0" err="1">
                <a:solidFill>
                  <a:srgbClr val="000000"/>
                </a:solidFill>
                <a:latin typeface="Consolas" panose="020B0609020204030204" pitchFamily="49" charset="0"/>
              </a:rPr>
              <a:t>document.getElementById</a:t>
            </a:r>
            <a:r>
              <a:rPr sz="1800" dirty="0">
                <a:solidFill>
                  <a:srgbClr val="000000"/>
                </a:solidFill>
                <a:latin typeface="Consolas" panose="020B0609020204030204" pitchFamily="49" charset="0"/>
              </a:rPr>
              <a:t>('app')</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a:t>
            </a:r>
          </a:p>
        </p:txBody>
      </p:sp>
      <p:sp>
        <p:nvSpPr>
          <p:cNvPr id="6" name="New shape"/>
          <p:cNvSpPr/>
          <p:nvPr/>
        </p:nvSpPr>
        <p:spPr>
          <a:xfrm>
            <a:off x="1600200" y="3552564"/>
            <a:ext cx="8610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lang="en-US" dirty="0">
                <a:solidFill>
                  <a:srgbClr val="000000"/>
                </a:solidFill>
              </a:rPr>
              <a:t>JSX</a:t>
            </a:r>
            <a:endParaRPr dirty="0">
              <a:solidFill>
                <a:srgbClr val="000000"/>
              </a:solidFill>
            </a:endParaRPr>
          </a:p>
        </p:txBody>
      </p:sp>
      <p:sp>
        <p:nvSpPr>
          <p:cNvPr id="4" name="Subtitle">
            <a:extLst>
              <a:ext uri="{FF2B5EF4-FFF2-40B4-BE49-F238E27FC236}">
                <a16:creationId xmlns:a16="http://schemas.microsoft.com/office/drawing/2014/main" id="{93F2A682-7C38-E4B2-30A0-15C88BC062F4}"/>
              </a:ext>
            </a:extLst>
          </p:cNvPr>
          <p:cNvSpPr txBox="1">
            <a:spLocks/>
          </p:cNvSpPr>
          <p:nvPr/>
        </p:nvSpPr>
        <p:spPr>
          <a:xfrm>
            <a:off x="561051" y="1993368"/>
            <a:ext cx="11018838" cy="137883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dirty="0"/>
              <a:t>Las aplicaciones </a:t>
            </a:r>
            <a:r>
              <a:rPr lang="es-MX" dirty="0" err="1"/>
              <a:t>React</a:t>
            </a:r>
            <a:r>
              <a:rPr lang="es-MX" dirty="0"/>
              <a:t> suelen utilizar </a:t>
            </a:r>
            <a:r>
              <a:rPr lang="en-US" b="1" dirty="0" err="1"/>
              <a:t>index.jsx</a:t>
            </a:r>
            <a:r>
              <a:rPr lang="en-US" dirty="0"/>
              <a:t> </a:t>
            </a:r>
            <a:r>
              <a:rPr lang="en-US" dirty="0" err="1"/>
              <a:t>como</a:t>
            </a:r>
            <a:r>
              <a:rPr lang="en-US" dirty="0"/>
              <a:t> </a:t>
            </a:r>
            <a:r>
              <a:rPr lang="en-US" dirty="0" err="1"/>
              <a:t>raíz</a:t>
            </a:r>
            <a:r>
              <a:rPr lang="en-US" dirty="0"/>
              <a:t> del </a:t>
            </a:r>
            <a:r>
              <a:rPr lang="en-US" dirty="0" err="1"/>
              <a:t>proyecto</a:t>
            </a:r>
            <a:endParaRPr lang="en-US" dirty="0"/>
          </a:p>
          <a:p>
            <a:pPr marL="457200" indent="-457200">
              <a:buFontTx/>
              <a:buChar char="-"/>
            </a:pPr>
            <a:r>
              <a:rPr lang="es-MX" dirty="0"/>
              <a:t>Esto suele cargar la aplicación </a:t>
            </a:r>
            <a:r>
              <a:rPr lang="es-MX" dirty="0" err="1"/>
              <a:t>React</a:t>
            </a:r>
            <a:r>
              <a:rPr lang="es-MX" dirty="0"/>
              <a:t> y colocarla en la página</a:t>
            </a:r>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hasCustomPrompt="1"/>
          </p:nvPr>
        </p:nvSpPr>
        <p:spPr>
          <a:xfrm>
            <a:off x="533400" y="2932224"/>
            <a:ext cx="6816725" cy="1107996"/>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dirty="0"/>
              <a:t>Introduction to computer vision with TensorFlow</a:t>
            </a:r>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dirty="0"/>
              <a:t>Gilberto Guzmán</a:t>
            </a:r>
          </a:p>
        </p:txBody>
      </p:sp>
      <p:sp>
        <p:nvSpPr>
          <p:cNvPr id="7" name="Text Placeholder 15"/>
          <p:cNvSpPr>
            <a:spLocks noGrp="1"/>
          </p:cNvSpPr>
          <p:nvPr>
            <p:ph type="body" sz="quarter" idx="15" hasCustomPrompt="1"/>
          </p:nvPr>
        </p:nvSpPr>
        <p:spPr>
          <a:xfrm>
            <a:off x="8469313" y="4038600"/>
            <a:ext cx="3646487" cy="1495794"/>
          </a:xfrm>
        </p:spPr>
        <p:txBody>
          <a:bodyPr/>
          <a:lstStyle>
            <a:lvl1pPr marL="0" indent="0">
              <a:buNone/>
              <a:defRPr sz="1800"/>
            </a:lvl1pPr>
          </a:lstStyle>
          <a:p>
            <a:r>
              <a:rPr lang="en-US" sz="1800" dirty="0">
                <a:solidFill>
                  <a:schemeClr val="bg1"/>
                </a:solidFill>
              </a:rPr>
              <a:t>Software Development Engineering Student</a:t>
            </a:r>
          </a:p>
          <a:p>
            <a:endParaRPr lang="en-US" dirty="0">
              <a:solidFill>
                <a:schemeClr val="bg1"/>
              </a:solidFill>
            </a:endParaRPr>
          </a:p>
          <a:p>
            <a:r>
              <a:rPr lang="es-MX" sz="1800" dirty="0">
                <a:solidFill>
                  <a:schemeClr val="bg1"/>
                </a:solidFill>
              </a:rPr>
              <a:t>Estudiante de Ingeniería en Desarrollo de </a:t>
            </a:r>
            <a:r>
              <a:rPr lang="es-MX" dirty="0">
                <a:solidFill>
                  <a:schemeClr val="bg1"/>
                </a:solidFill>
              </a:rPr>
              <a:t>S</a:t>
            </a:r>
            <a:r>
              <a:rPr lang="es-MX" sz="1800" dirty="0">
                <a:solidFill>
                  <a:schemeClr val="bg1"/>
                </a:solidFill>
              </a:rPr>
              <a:t>oftware</a:t>
            </a:r>
            <a:endParaRPr lang="en-US" sz="1800" dirty="0">
              <a:solidFill>
                <a:schemeClr val="bg1"/>
              </a:solidFill>
            </a:endParaRPr>
          </a:p>
        </p:txBody>
      </p:sp>
      <p:sp>
        <p:nvSpPr>
          <p:cNvPr id="8" name="Title">
            <a:extLst>
              <a:ext uri="{FF2B5EF4-FFF2-40B4-BE49-F238E27FC236}">
                <a16:creationId xmlns:a16="http://schemas.microsoft.com/office/drawing/2014/main" id="{DEF7683C-F395-CF08-2BED-9B91FB66A3E4}"/>
              </a:ext>
            </a:extLst>
          </p:cNvPr>
          <p:cNvSpPr txBox="1">
            <a:spLocks/>
          </p:cNvSpPr>
          <p:nvPr/>
        </p:nvSpPr>
        <p:spPr>
          <a:xfrm>
            <a:off x="533399" y="4232499"/>
            <a:ext cx="6816725"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rgbClr val="0078D4"/>
                </a:solidFill>
                <a:effectLst/>
                <a:latin typeface="+mj-lt"/>
                <a:ea typeface="+mn-ea"/>
                <a:cs typeface="Segoe UI" pitchFamily="34" charset="0"/>
              </a:defRPr>
            </a:lvl1pPr>
          </a:lstStyle>
          <a:p>
            <a:r>
              <a:rPr lang="es-MX" dirty="0"/>
              <a:t>Introducción a </a:t>
            </a:r>
            <a:r>
              <a:rPr lang="es-MX" dirty="0" err="1"/>
              <a:t>Computer</a:t>
            </a:r>
            <a:r>
              <a:rPr lang="es-MX" dirty="0"/>
              <a:t> </a:t>
            </a:r>
            <a:r>
              <a:rPr lang="es-MX" dirty="0" err="1"/>
              <a:t>Vision</a:t>
            </a:r>
            <a:r>
              <a:rPr lang="es-MX" dirty="0"/>
              <a:t> con </a:t>
            </a:r>
            <a:r>
              <a:rPr lang="es-MX" dirty="0" err="1"/>
              <a:t>TensorFlow</a:t>
            </a:r>
            <a:endParaRPr lang="es-MX"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Create Hello world!</a:t>
            </a:r>
          </a:p>
        </p:txBody>
      </p:sp>
      <p:sp>
        <p:nvSpPr>
          <p:cNvPr id="4" name="Title">
            <a:extLst>
              <a:ext uri="{FF2B5EF4-FFF2-40B4-BE49-F238E27FC236}">
                <a16:creationId xmlns:a16="http://schemas.microsoft.com/office/drawing/2014/main" id="{CF102F28-77B8-7062-BB96-FF32AF69AC38}"/>
              </a:ext>
            </a:extLst>
          </p:cNvPr>
          <p:cNvSpPr txBox="1">
            <a:spLocks/>
          </p:cNvSpPr>
          <p:nvPr/>
        </p:nvSpPr>
        <p:spPr>
          <a:xfrm>
            <a:off x="580734" y="36576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Ejercicio: Crear ¡Hola mundo!</a:t>
            </a:r>
          </a:p>
        </p:txBody>
      </p:sp>
    </p:spTree>
    <p:extLst>
      <p:ext uri="{BB962C8B-B14F-4D97-AF65-F5344CB8AC3E}">
        <p14:creationId xmlns:p14="http://schemas.microsoft.com/office/powerpoint/2010/main" val="7910275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Create your first component</a:t>
            </a:r>
          </a:p>
        </p:txBody>
      </p:sp>
      <p:sp>
        <p:nvSpPr>
          <p:cNvPr id="3" name="Title">
            <a:extLst>
              <a:ext uri="{FF2B5EF4-FFF2-40B4-BE49-F238E27FC236}">
                <a16:creationId xmlns:a16="http://schemas.microsoft.com/office/drawing/2014/main" id="{C928F179-8169-740B-527E-46E4015AEBB8}"/>
              </a:ext>
            </a:extLst>
          </p:cNvPr>
          <p:cNvSpPr txBox="1">
            <a:spLocks/>
          </p:cNvSpPr>
          <p:nvPr/>
        </p:nvSpPr>
        <p:spPr>
          <a:xfrm>
            <a:off x="589698" y="36576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Cree su primer componente</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Create your first component</a:t>
            </a:r>
          </a:p>
        </p:txBody>
      </p:sp>
      <p:sp>
        <p:nvSpPr>
          <p:cNvPr id="3" name="Subtitle"/>
          <p:cNvSpPr>
            <a:spLocks noGrp="1"/>
          </p:cNvSpPr>
          <p:nvPr>
            <p:ph sz="quarter" idx="10"/>
          </p:nvPr>
        </p:nvSpPr>
        <p:spPr>
          <a:xfrm>
            <a:off x="586581" y="1143000"/>
            <a:ext cx="11018838" cy="206825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sz="2400" dirty="0"/>
              <a:t>React development is based on </a:t>
            </a:r>
            <a:r>
              <a:rPr sz="2400" b="1" dirty="0"/>
              <a:t>components</a:t>
            </a:r>
            <a:endParaRPr lang="en-US" sz="2400" b="1" dirty="0"/>
          </a:p>
          <a:p>
            <a:pPr marL="457200" indent="-457200">
              <a:buFontTx/>
              <a:buChar char="-"/>
            </a:pPr>
            <a:r>
              <a:rPr lang="en-US" sz="2400" dirty="0"/>
              <a:t>Components are self-contained, reusable units of UI and logic</a:t>
            </a:r>
          </a:p>
          <a:p>
            <a:pPr marL="457200" indent="-457200">
              <a:buFontTx/>
              <a:buChar char="-"/>
            </a:pPr>
            <a:r>
              <a:rPr lang="en-US" sz="2400" dirty="0"/>
              <a:t>React projects typically contain many components</a:t>
            </a:r>
          </a:p>
          <a:p>
            <a:pPr marL="457200" indent="-457200">
              <a:buFontTx/>
              <a:buChar char="-"/>
            </a:pPr>
            <a:r>
              <a:rPr lang="en-US" sz="2400" dirty="0"/>
              <a:t>While React components can be a function or a class, we will use functions in this workshop</a:t>
            </a:r>
            <a:endParaRPr sz="2400" dirty="0"/>
          </a:p>
        </p:txBody>
      </p:sp>
      <p:sp>
        <p:nvSpPr>
          <p:cNvPr id="4" name="Title">
            <a:extLst>
              <a:ext uri="{FF2B5EF4-FFF2-40B4-BE49-F238E27FC236}">
                <a16:creationId xmlns:a16="http://schemas.microsoft.com/office/drawing/2014/main" id="{BFB0B9ED-3A8B-8C83-C7AC-B5168935C7FA}"/>
              </a:ext>
            </a:extLst>
          </p:cNvPr>
          <p:cNvSpPr txBox="1">
            <a:spLocks/>
          </p:cNvSpPr>
          <p:nvPr/>
        </p:nvSpPr>
        <p:spPr>
          <a:xfrm>
            <a:off x="586899" y="3429000"/>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Cree su primer componente</a:t>
            </a:r>
          </a:p>
        </p:txBody>
      </p:sp>
      <p:sp>
        <p:nvSpPr>
          <p:cNvPr id="5" name="Subtitle">
            <a:extLst>
              <a:ext uri="{FF2B5EF4-FFF2-40B4-BE49-F238E27FC236}">
                <a16:creationId xmlns:a16="http://schemas.microsoft.com/office/drawing/2014/main" id="{78ACF7DC-7624-0661-60E8-96A991E206E3}"/>
              </a:ext>
            </a:extLst>
          </p:cNvPr>
          <p:cNvSpPr txBox="1">
            <a:spLocks/>
          </p:cNvSpPr>
          <p:nvPr/>
        </p:nvSpPr>
        <p:spPr>
          <a:xfrm>
            <a:off x="585216" y="4114800"/>
            <a:ext cx="11454383" cy="243759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sz="2400" dirty="0"/>
              <a:t>El desarrollo de </a:t>
            </a:r>
            <a:r>
              <a:rPr lang="es-MX" sz="2400" dirty="0" err="1"/>
              <a:t>React</a:t>
            </a:r>
            <a:r>
              <a:rPr lang="es-MX" sz="2400" dirty="0"/>
              <a:t> se basa en </a:t>
            </a:r>
            <a:r>
              <a:rPr lang="en-US" sz="2400" b="1" dirty="0" err="1"/>
              <a:t>componentes</a:t>
            </a:r>
            <a:endParaRPr lang="en-US" sz="2400" b="1" dirty="0"/>
          </a:p>
          <a:p>
            <a:pPr marL="457200" indent="-457200">
              <a:buFontTx/>
              <a:buChar char="-"/>
            </a:pPr>
            <a:r>
              <a:rPr lang="es-MX" sz="2400" dirty="0"/>
              <a:t>Los componentes son unidades autónomas y reutilizables de interfaz de usuario y lógica.</a:t>
            </a:r>
          </a:p>
          <a:p>
            <a:pPr marL="457200" indent="-457200">
              <a:buFontTx/>
              <a:buChar char="-"/>
            </a:pPr>
            <a:r>
              <a:rPr lang="es-MX" sz="2400" dirty="0"/>
              <a:t>Los proyectos </a:t>
            </a:r>
            <a:r>
              <a:rPr lang="es-MX" sz="2400" dirty="0" err="1"/>
              <a:t>React</a:t>
            </a:r>
            <a:r>
              <a:rPr lang="es-MX" sz="2400" dirty="0"/>
              <a:t> suelen contener muchos componentes</a:t>
            </a:r>
          </a:p>
          <a:p>
            <a:pPr marL="457200" indent="-457200">
              <a:buFontTx/>
              <a:buChar char="-"/>
            </a:pPr>
            <a:r>
              <a:rPr lang="es-MX" sz="2400" dirty="0"/>
              <a:t>Aunque los componentes de </a:t>
            </a:r>
            <a:r>
              <a:rPr lang="es-MX" sz="2400" dirty="0" err="1"/>
              <a:t>React</a:t>
            </a:r>
            <a:r>
              <a:rPr lang="es-MX" sz="2400" dirty="0"/>
              <a:t> pueden ser una función o una clase, en este taller utilizaremos funciones</a:t>
            </a:r>
            <a:endParaRPr lang="en-US" sz="2400"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4364737" cy="548640"/>
          </a:xfrm>
        </p:spPr>
        <p:txBody>
          <a:bodyPr/>
          <a:lstStyle>
            <a:lvl1pPr>
              <a:defRPr>
                <a:solidFill>
                  <a:schemeClr val="tx1"/>
                </a:solidFill>
              </a:defRPr>
            </a:lvl1pPr>
          </a:lstStyle>
          <a:p>
            <a:r>
              <a:rPr lang="en-US" dirty="0"/>
              <a:t>The core component</a:t>
            </a:r>
          </a:p>
        </p:txBody>
      </p:sp>
      <p:sp>
        <p:nvSpPr>
          <p:cNvPr id="3" name="Subtitle"/>
          <p:cNvSpPr>
            <a:spLocks noGrp="1"/>
          </p:cNvSpPr>
          <p:nvPr>
            <p:ph sz="quarter" idx="10"/>
          </p:nvPr>
        </p:nvSpPr>
        <p:spPr>
          <a:xfrm>
            <a:off x="588263" y="1225948"/>
            <a:ext cx="4745737" cy="430887"/>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Many React projects start with one core component called </a:t>
            </a:r>
            <a:r>
              <a:rPr lang="en-US" b="1" dirty="0"/>
              <a:t>App</a:t>
            </a:r>
            <a:endParaRPr dirty="0"/>
          </a:p>
        </p:txBody>
      </p:sp>
      <p:sp>
        <p:nvSpPr>
          <p:cNvPr id="5" name="New shape"/>
          <p:cNvSpPr/>
          <p:nvPr/>
        </p:nvSpPr>
        <p:spPr>
          <a:xfrm>
            <a:off x="3048000" y="3185160"/>
            <a:ext cx="6324600" cy="3525520"/>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r>
              <a:rPr sz="1800" dirty="0">
                <a:solidFill>
                  <a:srgbClr val="0000FF"/>
                </a:solidFill>
                <a:latin typeface="Consolas" panose="020B0609020204030204" pitchFamily="49" charset="0"/>
              </a:rPr>
              <a:t>import</a:t>
            </a:r>
            <a:r>
              <a:rPr sz="1800" dirty="0">
                <a:solidFill>
                  <a:srgbClr val="000000"/>
                </a:solidFill>
                <a:latin typeface="Consolas" panose="020B0609020204030204" pitchFamily="49" charset="0"/>
              </a:rPr>
              <a:t> React from </a:t>
            </a:r>
            <a:r>
              <a:rPr sz="1800" dirty="0">
                <a:solidFill>
                  <a:srgbClr val="A31515"/>
                </a:solidFill>
                <a:latin typeface="Consolas" panose="020B0609020204030204" pitchFamily="49" charset="0"/>
              </a:rPr>
              <a:t>'react'</a:t>
            </a: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br>
              <a:rPr sz="1800" dirty="0">
                <a:solidFill>
                  <a:srgbClr val="000000"/>
                </a:solidFill>
                <a:latin typeface="Consolas" panose="020B0609020204030204" pitchFamily="49" charset="0"/>
              </a:rPr>
            </a:br>
            <a:r>
              <a:rPr sz="1800" dirty="0">
                <a:solidFill>
                  <a:srgbClr val="0000FF"/>
                </a:solidFill>
                <a:latin typeface="Consolas" panose="020B0609020204030204" pitchFamily="49" charset="0"/>
              </a:rPr>
              <a:t>function</a:t>
            </a:r>
            <a:r>
              <a:rPr sz="1800" dirty="0">
                <a:solidFill>
                  <a:srgbClr val="000000"/>
                </a:solidFill>
                <a:latin typeface="Consolas" panose="020B0609020204030204" pitchFamily="49" charset="0"/>
              </a:rPr>
              <a:t> App() {</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a:t>
            </a:r>
            <a:r>
              <a:rPr sz="1800" dirty="0">
                <a:solidFill>
                  <a:srgbClr val="0000FF"/>
                </a:solidFill>
                <a:latin typeface="Consolas" panose="020B0609020204030204" pitchFamily="49" charset="0"/>
              </a:rPr>
              <a:t>return</a:t>
            </a:r>
            <a:r>
              <a:rPr sz="1800" dirty="0">
                <a:solidFill>
                  <a:srgbClr val="000000"/>
                </a:solidFill>
                <a:latin typeface="Consolas" panose="020B0609020204030204" pitchFamily="49" charset="0"/>
              </a:rPr>
              <a:t> (</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&lt;article&gt;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&lt;h1&gt;Recipe Manager&lt;/h1&gt;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&lt;/article&gt;</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    )</a:t>
            </a:r>
            <a:br>
              <a:rPr sz="1800" dirty="0">
                <a:solidFill>
                  <a:srgbClr val="000000"/>
                </a:solidFill>
                <a:latin typeface="Consolas" panose="020B0609020204030204" pitchFamily="49" charset="0"/>
              </a:rPr>
            </a:br>
            <a:r>
              <a:rPr sz="1800" dirty="0">
                <a:solidFill>
                  <a:srgbClr val="000000"/>
                </a:solidFill>
                <a:latin typeface="Consolas" panose="020B0609020204030204" pitchFamily="49" charset="0"/>
              </a:rPr>
              <a:t>}</a:t>
            </a:r>
            <a:br>
              <a:rPr sz="1800" dirty="0">
                <a:solidFill>
                  <a:srgbClr val="000000"/>
                </a:solidFill>
                <a:latin typeface="Consolas" panose="020B0609020204030204" pitchFamily="49" charset="0"/>
              </a:rPr>
            </a:br>
            <a:br>
              <a:rPr sz="1800" dirty="0">
                <a:solidFill>
                  <a:srgbClr val="000000"/>
                </a:solidFill>
                <a:latin typeface="Consolas" panose="020B0609020204030204" pitchFamily="49" charset="0"/>
              </a:rPr>
            </a:br>
            <a:r>
              <a:rPr sz="1800" dirty="0">
                <a:solidFill>
                  <a:srgbClr val="0000FF"/>
                </a:solidFill>
                <a:latin typeface="Consolas" panose="020B0609020204030204" pitchFamily="49" charset="0"/>
              </a:rPr>
              <a:t>export</a:t>
            </a:r>
            <a:r>
              <a:rPr sz="1800" dirty="0">
                <a:solidFill>
                  <a:srgbClr val="000000"/>
                </a:solidFill>
                <a:latin typeface="Consolas" panose="020B0609020204030204" pitchFamily="49" charset="0"/>
              </a:rPr>
              <a:t> </a:t>
            </a:r>
            <a:r>
              <a:rPr sz="1800" dirty="0">
                <a:solidFill>
                  <a:srgbClr val="0000FF"/>
                </a:solidFill>
                <a:latin typeface="Consolas" panose="020B0609020204030204" pitchFamily="49" charset="0"/>
              </a:rPr>
              <a:t>default</a:t>
            </a:r>
            <a:r>
              <a:rPr sz="1800" dirty="0">
                <a:solidFill>
                  <a:srgbClr val="000000"/>
                </a:solidFill>
                <a:latin typeface="Consolas" panose="020B0609020204030204" pitchFamily="49" charset="0"/>
              </a:rPr>
              <a:t> App;</a:t>
            </a:r>
          </a:p>
        </p:txBody>
      </p:sp>
      <p:sp>
        <p:nvSpPr>
          <p:cNvPr id="6" name="New shape"/>
          <p:cNvSpPr/>
          <p:nvPr/>
        </p:nvSpPr>
        <p:spPr>
          <a:xfrm>
            <a:off x="3048000" y="2819400"/>
            <a:ext cx="63246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lang="en-US" dirty="0">
                <a:solidFill>
                  <a:srgbClr val="000000"/>
                </a:solidFill>
              </a:rPr>
              <a:t>JSX</a:t>
            </a:r>
            <a:endParaRPr dirty="0">
              <a:solidFill>
                <a:srgbClr val="000000"/>
              </a:solidFill>
            </a:endParaRPr>
          </a:p>
        </p:txBody>
      </p:sp>
      <p:sp>
        <p:nvSpPr>
          <p:cNvPr id="10" name="Title">
            <a:extLst>
              <a:ext uri="{FF2B5EF4-FFF2-40B4-BE49-F238E27FC236}">
                <a16:creationId xmlns:a16="http://schemas.microsoft.com/office/drawing/2014/main" id="{09FCC861-D07C-C292-A342-800BBC851CBF}"/>
              </a:ext>
            </a:extLst>
          </p:cNvPr>
          <p:cNvSpPr txBox="1">
            <a:spLocks/>
          </p:cNvSpPr>
          <p:nvPr/>
        </p:nvSpPr>
        <p:spPr>
          <a:xfrm>
            <a:off x="6781800" y="451842"/>
            <a:ext cx="5014676"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El componente principal</a:t>
            </a:r>
          </a:p>
        </p:txBody>
      </p:sp>
      <p:sp>
        <p:nvSpPr>
          <p:cNvPr id="11" name="Subtitle">
            <a:extLst>
              <a:ext uri="{FF2B5EF4-FFF2-40B4-BE49-F238E27FC236}">
                <a16:creationId xmlns:a16="http://schemas.microsoft.com/office/drawing/2014/main" id="{8601448D-3646-C89F-32B6-7BE3BA761F41}"/>
              </a:ext>
            </a:extLst>
          </p:cNvPr>
          <p:cNvSpPr txBox="1">
            <a:spLocks/>
          </p:cNvSpPr>
          <p:nvPr/>
        </p:nvSpPr>
        <p:spPr>
          <a:xfrm>
            <a:off x="6781800" y="1220590"/>
            <a:ext cx="5014676" cy="129266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Muchos proyectos </a:t>
            </a:r>
            <a:r>
              <a:rPr lang="es-MX" dirty="0" err="1"/>
              <a:t>React</a:t>
            </a:r>
            <a:r>
              <a:rPr lang="es-MX" dirty="0"/>
              <a:t> comienzan con un componente central llamado </a:t>
            </a:r>
            <a:r>
              <a:rPr lang="en-US" b="1" dirty="0"/>
              <a:t>App</a:t>
            </a:r>
            <a:endParaRPr 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7491984" cy="498598"/>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Create your first component</a:t>
            </a:r>
          </a:p>
        </p:txBody>
      </p:sp>
      <p:sp>
        <p:nvSpPr>
          <p:cNvPr id="3" name="Title">
            <a:extLst>
              <a:ext uri="{FF2B5EF4-FFF2-40B4-BE49-F238E27FC236}">
                <a16:creationId xmlns:a16="http://schemas.microsoft.com/office/drawing/2014/main" id="{B344CDB7-248B-4A06-85C1-8166549CA432}"/>
              </a:ext>
            </a:extLst>
          </p:cNvPr>
          <p:cNvSpPr txBox="1">
            <a:spLocks/>
          </p:cNvSpPr>
          <p:nvPr/>
        </p:nvSpPr>
        <p:spPr>
          <a:xfrm>
            <a:off x="585216" y="3657600"/>
            <a:ext cx="87111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Ejercicio: Cree su primer componente</a:t>
            </a:r>
            <a:endParaRPr lang="en-US" dirty="0"/>
          </a:p>
        </p:txBody>
      </p:sp>
    </p:spTree>
    <p:extLst>
      <p:ext uri="{BB962C8B-B14F-4D97-AF65-F5344CB8AC3E}">
        <p14:creationId xmlns:p14="http://schemas.microsoft.com/office/powerpoint/2010/main" val="96428760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Display dynamic data</a:t>
            </a:r>
          </a:p>
        </p:txBody>
      </p:sp>
      <p:sp>
        <p:nvSpPr>
          <p:cNvPr id="3" name="Title">
            <a:extLst>
              <a:ext uri="{FF2B5EF4-FFF2-40B4-BE49-F238E27FC236}">
                <a16:creationId xmlns:a16="http://schemas.microsoft.com/office/drawing/2014/main" id="{6F3194FB-877C-6F20-4997-A3CDFAFCA838}"/>
              </a:ext>
            </a:extLst>
          </p:cNvPr>
          <p:cNvSpPr txBox="1">
            <a:spLocks/>
          </p:cNvSpPr>
          <p:nvPr/>
        </p:nvSpPr>
        <p:spPr>
          <a:xfrm>
            <a:off x="585216" y="36576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Mostrar datos dinámicos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Display dynamic data</a:t>
            </a:r>
          </a:p>
        </p:txBody>
      </p:sp>
      <p:sp>
        <p:nvSpPr>
          <p:cNvPr id="3" name="Subtitle"/>
          <p:cNvSpPr>
            <a:spLocks noGrp="1"/>
          </p:cNvSpPr>
          <p:nvPr>
            <p:ph sz="quarter" idx="10"/>
          </p:nvPr>
        </p:nvSpPr>
        <p:spPr>
          <a:xfrm>
            <a:off x="584200" y="1435100"/>
            <a:ext cx="11018838"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To display dynamic data</a:t>
            </a:r>
            <a:r>
              <a:rPr lang="en-US" dirty="0"/>
              <a:t> contained inside JavaScript,</a:t>
            </a:r>
          </a:p>
          <a:p>
            <a:r>
              <a:rPr dirty="0"/>
              <a:t>use the syntax </a:t>
            </a:r>
            <a:r>
              <a:rPr dirty="0">
                <a:latin typeface="Consolas" panose="020B0609020204030204" pitchFamily="49" charset="0"/>
              </a:rPr>
              <a:t>{ }</a:t>
            </a:r>
            <a:r>
              <a:rPr dirty="0"/>
              <a:t>, sometimes called </a:t>
            </a:r>
            <a:r>
              <a:rPr i="1" dirty="0"/>
              <a:t>handlebars</a:t>
            </a:r>
            <a:r>
              <a:rPr dirty="0"/>
              <a:t>.</a:t>
            </a:r>
          </a:p>
        </p:txBody>
      </p:sp>
      <p:sp>
        <p:nvSpPr>
          <p:cNvPr id="4" name="New shape"/>
          <p:cNvSpPr/>
          <p:nvPr/>
        </p:nvSpPr>
        <p:spPr>
          <a:xfrm>
            <a:off x="609600" y="5315349"/>
            <a:ext cx="10972800" cy="1009251"/>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sz="2800">
                <a:solidFill>
                  <a:srgbClr val="000000"/>
                </a:solidFill>
                <a:latin typeface="Consolas" panose="020B0609020204030204" pitchFamily="49" charset="0"/>
              </a:rPr>
              <a:t>&lt;div&gt;{ Date.now() }&lt;/div&gt;</a:t>
            </a:r>
          </a:p>
        </p:txBody>
      </p:sp>
      <p:sp>
        <p:nvSpPr>
          <p:cNvPr id="5" name="New shape"/>
          <p:cNvSpPr/>
          <p:nvPr/>
        </p:nvSpPr>
        <p:spPr>
          <a:xfrm>
            <a:off x="609600" y="5028764"/>
            <a:ext cx="10972800" cy="365760"/>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a:solidFill>
                  <a:srgbClr val="000000"/>
                </a:solidFill>
              </a:rPr>
              <a:t>JavaScript</a:t>
            </a:r>
          </a:p>
        </p:txBody>
      </p:sp>
      <p:sp>
        <p:nvSpPr>
          <p:cNvPr id="6" name="Title">
            <a:extLst>
              <a:ext uri="{FF2B5EF4-FFF2-40B4-BE49-F238E27FC236}">
                <a16:creationId xmlns:a16="http://schemas.microsoft.com/office/drawing/2014/main" id="{7A238A46-24EF-8CD9-C396-2C3C96872523}"/>
              </a:ext>
            </a:extLst>
          </p:cNvPr>
          <p:cNvSpPr txBox="1">
            <a:spLocks/>
          </p:cNvSpPr>
          <p:nvPr/>
        </p:nvSpPr>
        <p:spPr>
          <a:xfrm>
            <a:off x="586740" y="2742040"/>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Mostrar datos dinámicos</a:t>
            </a:r>
          </a:p>
        </p:txBody>
      </p:sp>
      <p:sp>
        <p:nvSpPr>
          <p:cNvPr id="7" name="Subtitle">
            <a:extLst>
              <a:ext uri="{FF2B5EF4-FFF2-40B4-BE49-F238E27FC236}">
                <a16:creationId xmlns:a16="http://schemas.microsoft.com/office/drawing/2014/main" id="{A1BF4F6F-8EFD-63C8-6D0D-19B83D027A83}"/>
              </a:ext>
            </a:extLst>
          </p:cNvPr>
          <p:cNvSpPr txBox="1">
            <a:spLocks/>
          </p:cNvSpPr>
          <p:nvPr/>
        </p:nvSpPr>
        <p:spPr>
          <a:xfrm>
            <a:off x="582677" y="3719940"/>
            <a:ext cx="11018838" cy="86177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Para mostrar datos dinámicos contenidos dentro de JavaScript, utilice la sintaxis { }, a veces llamada </a:t>
            </a:r>
            <a:r>
              <a:rPr lang="es-MX" i="1" dirty="0" err="1"/>
              <a:t>handlebars</a:t>
            </a:r>
            <a:r>
              <a:rPr lang="es-MX" dirty="0"/>
              <a:t>.</a:t>
            </a:r>
            <a:endParaRPr 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304800"/>
            <a:ext cx="4821937" cy="1107996"/>
          </a:xfrm>
        </p:spPr>
        <p:txBody>
          <a:bodyPr/>
          <a:lstStyle>
            <a:lvl1pPr>
              <a:defRPr>
                <a:solidFill>
                  <a:schemeClr val="tx1"/>
                </a:solidFill>
              </a:defRPr>
            </a:lvl1pPr>
          </a:lstStyle>
          <a:p>
            <a:r>
              <a:rPr lang="en-US" dirty="0"/>
              <a:t>Create a </a:t>
            </a:r>
            <a:r>
              <a:rPr lang="en-US" dirty="0" err="1"/>
              <a:t>RecipeTitle</a:t>
            </a:r>
            <a:r>
              <a:rPr lang="en-US" dirty="0"/>
              <a:t> component</a:t>
            </a:r>
          </a:p>
        </p:txBody>
      </p:sp>
      <p:sp>
        <p:nvSpPr>
          <p:cNvPr id="3" name="Subtitle"/>
          <p:cNvSpPr>
            <a:spLocks noGrp="1"/>
          </p:cNvSpPr>
          <p:nvPr>
            <p:ph sz="quarter" idx="10"/>
          </p:nvPr>
        </p:nvSpPr>
        <p:spPr>
          <a:xfrm>
            <a:off x="586581" y="1516700"/>
            <a:ext cx="5509419" cy="130270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In our example, we'll create a component for the title of a recipe.</a:t>
            </a:r>
          </a:p>
        </p:txBody>
      </p:sp>
      <p:sp>
        <p:nvSpPr>
          <p:cNvPr id="5" name="New shape"/>
          <p:cNvSpPr/>
          <p:nvPr/>
        </p:nvSpPr>
        <p:spPr>
          <a:xfrm>
            <a:off x="3657599" y="3332188"/>
            <a:ext cx="5219700" cy="3602012"/>
          </a:xfrm>
          <a:prstGeom prst="rect">
            <a:avLst/>
          </a:prstGeom>
          <a:solidFill>
            <a:srgbClr val="F5F5F5"/>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tIns="254000" rIns="254000" bIns="254000" rtlCol="0" anchor="ctr">
            <a:spAutoFit/>
          </a:bodyPr>
          <a:lstStyle/>
          <a:p>
            <a:pPr algn="l">
              <a:lnSpc>
                <a:spcPct val="125000"/>
              </a:lnSpc>
            </a:pPr>
            <a:r>
              <a:rPr dirty="0">
                <a:solidFill>
                  <a:srgbClr val="000000"/>
                </a:solidFill>
                <a:latin typeface="Consolas" panose="020B0609020204030204" pitchFamily="49" charset="0"/>
              </a:rPr>
              <a:t>import React from 'react';</a:t>
            </a:r>
            <a:br>
              <a:rPr dirty="0">
                <a:solidFill>
                  <a:srgbClr val="000000"/>
                </a:solidFill>
                <a:latin typeface="Consolas" panose="020B0609020204030204" pitchFamily="49" charset="0"/>
              </a:rPr>
            </a:br>
            <a:br>
              <a:rPr dirty="0">
                <a:solidFill>
                  <a:srgbClr val="000000"/>
                </a:solidFill>
                <a:latin typeface="Consolas" panose="020B0609020204030204" pitchFamily="49" charset="0"/>
              </a:rPr>
            </a:br>
            <a:r>
              <a:rPr dirty="0">
                <a:solidFill>
                  <a:srgbClr val="000000"/>
                </a:solidFill>
                <a:latin typeface="Consolas" panose="020B0609020204030204" pitchFamily="49" charset="0"/>
              </a:rPr>
              <a:t>function </a:t>
            </a:r>
            <a:r>
              <a:rPr dirty="0" err="1">
                <a:solidFill>
                  <a:srgbClr val="000000"/>
                </a:solidFill>
                <a:latin typeface="Consolas" panose="020B0609020204030204" pitchFamily="49" charset="0"/>
              </a:rPr>
              <a:t>RecipeTitle</a:t>
            </a:r>
            <a:r>
              <a:rPr dirty="0">
                <a:solidFill>
                  <a:srgbClr val="000000"/>
                </a:solidFill>
                <a:latin typeface="Consolas" panose="020B0609020204030204" pitchFamily="49" charset="0"/>
              </a:rPr>
              <a:t>() {</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    const title = 'Mashed potatoes';</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    return (</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        &lt;h2&gt;{ title }&lt;/h2&gt;</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    )</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a:t>
            </a:r>
            <a:br>
              <a:rPr dirty="0">
                <a:solidFill>
                  <a:srgbClr val="000000"/>
                </a:solidFill>
                <a:latin typeface="Consolas" panose="020B0609020204030204" pitchFamily="49" charset="0"/>
              </a:rPr>
            </a:br>
            <a:r>
              <a:rPr dirty="0">
                <a:solidFill>
                  <a:srgbClr val="000000"/>
                </a:solidFill>
                <a:latin typeface="Consolas" panose="020B0609020204030204" pitchFamily="49" charset="0"/>
              </a:rPr>
              <a:t>export default </a:t>
            </a:r>
            <a:r>
              <a:rPr dirty="0" err="1">
                <a:solidFill>
                  <a:srgbClr val="000000"/>
                </a:solidFill>
                <a:latin typeface="Consolas" panose="020B0609020204030204" pitchFamily="49" charset="0"/>
              </a:rPr>
              <a:t>RecipeTitle</a:t>
            </a:r>
            <a:r>
              <a:rPr dirty="0">
                <a:solidFill>
                  <a:srgbClr val="000000"/>
                </a:solidFill>
                <a:latin typeface="Consolas" panose="020B0609020204030204" pitchFamily="49" charset="0"/>
              </a:rPr>
              <a:t>;</a:t>
            </a:r>
          </a:p>
        </p:txBody>
      </p:sp>
      <p:sp>
        <p:nvSpPr>
          <p:cNvPr id="6" name="New shape"/>
          <p:cNvSpPr/>
          <p:nvPr/>
        </p:nvSpPr>
        <p:spPr>
          <a:xfrm>
            <a:off x="3657600" y="2962856"/>
            <a:ext cx="5219699" cy="369332"/>
          </a:xfrm>
          <a:prstGeom prst="rect">
            <a:avLst/>
          </a:prstGeom>
          <a:solidFill>
            <a:srgbClr val="D7D7D7"/>
          </a:solidFill>
          <a:ln>
            <a:solidFill>
              <a:srgbClr val="DCDCDC"/>
            </a:solidFill>
          </a:ln>
        </p:spPr>
        <p:style>
          <a:lnRef idx="2">
            <a:schemeClr val="accent1">
              <a:shade val="50000"/>
            </a:schemeClr>
          </a:lnRef>
          <a:fillRef idx="1">
            <a:schemeClr val="accent1"/>
          </a:fillRef>
          <a:effectRef idx="0">
            <a:schemeClr val="accent1"/>
          </a:effectRef>
          <a:fontRef idx="minor">
            <a:schemeClr val="lt1"/>
          </a:fontRef>
        </p:style>
        <p:txBody>
          <a:bodyPr wrap="square" lIns="254000" rtlCol="0" anchor="ctr">
            <a:spAutoFit/>
          </a:bodyPr>
          <a:lstStyle/>
          <a:p>
            <a:pPr algn="l"/>
            <a:r>
              <a:rPr lang="en-US" dirty="0">
                <a:solidFill>
                  <a:srgbClr val="000000"/>
                </a:solidFill>
              </a:rPr>
              <a:t>JSX</a:t>
            </a:r>
          </a:p>
        </p:txBody>
      </p:sp>
      <p:sp>
        <p:nvSpPr>
          <p:cNvPr id="4" name="Title">
            <a:extLst>
              <a:ext uri="{FF2B5EF4-FFF2-40B4-BE49-F238E27FC236}">
                <a16:creationId xmlns:a16="http://schemas.microsoft.com/office/drawing/2014/main" id="{917C0D77-FD4E-3384-3575-4F26ADC8EA75}"/>
              </a:ext>
            </a:extLst>
          </p:cNvPr>
          <p:cNvSpPr txBox="1">
            <a:spLocks/>
          </p:cNvSpPr>
          <p:nvPr/>
        </p:nvSpPr>
        <p:spPr>
          <a:xfrm>
            <a:off x="6466330" y="232276"/>
            <a:ext cx="4821937" cy="1107996"/>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Crear un componente </a:t>
            </a:r>
            <a:r>
              <a:rPr lang="es-MX" dirty="0" err="1"/>
              <a:t>RecipeTitle</a:t>
            </a:r>
            <a:endParaRPr lang="es-MX" dirty="0"/>
          </a:p>
        </p:txBody>
      </p:sp>
      <p:sp>
        <p:nvSpPr>
          <p:cNvPr id="7" name="Subtitle">
            <a:extLst>
              <a:ext uri="{FF2B5EF4-FFF2-40B4-BE49-F238E27FC236}">
                <a16:creationId xmlns:a16="http://schemas.microsoft.com/office/drawing/2014/main" id="{7CEA2DF2-2A55-BA86-1DDD-6D0C7987B63E}"/>
              </a:ext>
            </a:extLst>
          </p:cNvPr>
          <p:cNvSpPr txBox="1">
            <a:spLocks/>
          </p:cNvSpPr>
          <p:nvPr/>
        </p:nvSpPr>
        <p:spPr>
          <a:xfrm>
            <a:off x="6466330" y="1516700"/>
            <a:ext cx="6108352" cy="130270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En nuestro ejemplo, crearemos un componente para el título de una receta.</a:t>
            </a:r>
            <a:endParaRPr 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Explore the code</a:t>
            </a:r>
          </a:p>
        </p:txBody>
      </p:sp>
      <p:sp>
        <p:nvSpPr>
          <p:cNvPr id="3" name="Subtitle"/>
          <p:cNvSpPr>
            <a:spLocks noGrp="1"/>
          </p:cNvSpPr>
          <p:nvPr>
            <p:ph sz="quarter" idx="10"/>
          </p:nvPr>
        </p:nvSpPr>
        <p:spPr>
          <a:xfrm>
            <a:off x="584200" y="1435100"/>
            <a:ext cx="11018838" cy="42672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dirty="0"/>
              <a:t>Notice that we create a constant named title.</a:t>
            </a:r>
          </a:p>
        </p:txBody>
      </p:sp>
      <p:sp>
        <p:nvSpPr>
          <p:cNvPr id="4" name="Title">
            <a:extLst>
              <a:ext uri="{FF2B5EF4-FFF2-40B4-BE49-F238E27FC236}">
                <a16:creationId xmlns:a16="http://schemas.microsoft.com/office/drawing/2014/main" id="{408E6643-0409-32DC-E43D-1A309E66D0B3}"/>
              </a:ext>
            </a:extLst>
          </p:cNvPr>
          <p:cNvSpPr txBox="1">
            <a:spLocks/>
          </p:cNvSpPr>
          <p:nvPr/>
        </p:nvSpPr>
        <p:spPr>
          <a:xfrm>
            <a:off x="586740" y="2291080"/>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Explorar el código</a:t>
            </a:r>
          </a:p>
        </p:txBody>
      </p:sp>
      <p:sp>
        <p:nvSpPr>
          <p:cNvPr id="5" name="Subtitle">
            <a:extLst>
              <a:ext uri="{FF2B5EF4-FFF2-40B4-BE49-F238E27FC236}">
                <a16:creationId xmlns:a16="http://schemas.microsoft.com/office/drawing/2014/main" id="{F6062E0D-C08D-6A33-1F3E-9E279321992F}"/>
              </a:ext>
            </a:extLst>
          </p:cNvPr>
          <p:cNvSpPr txBox="1">
            <a:spLocks/>
          </p:cNvSpPr>
          <p:nvPr/>
        </p:nvSpPr>
        <p:spPr>
          <a:xfrm>
            <a:off x="582677" y="3268980"/>
            <a:ext cx="11018838" cy="426720"/>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Observa</a:t>
            </a:r>
            <a:r>
              <a:rPr lang="en-US" dirty="0"/>
              <a:t> que </a:t>
            </a:r>
            <a:r>
              <a:rPr lang="en-US" dirty="0" err="1"/>
              <a:t>creamos</a:t>
            </a:r>
            <a:r>
              <a:rPr lang="en-US" dirty="0"/>
              <a:t> </a:t>
            </a:r>
            <a:r>
              <a:rPr lang="en-US" dirty="0" err="1"/>
              <a:t>una</a:t>
            </a:r>
            <a:r>
              <a:rPr lang="en-US" dirty="0"/>
              <a:t> </a:t>
            </a:r>
            <a:r>
              <a:rPr lang="en-US" dirty="0" err="1"/>
              <a:t>constante</a:t>
            </a:r>
            <a:r>
              <a:rPr lang="en-US" dirty="0"/>
              <a:t> </a:t>
            </a:r>
            <a:r>
              <a:rPr lang="en-US" dirty="0" err="1"/>
              <a:t>llamada</a:t>
            </a:r>
            <a:r>
              <a:rPr lang="en-US" dirty="0"/>
              <a:t> </a:t>
            </a:r>
            <a:r>
              <a:rPr lang="en-US" dirty="0" err="1"/>
              <a:t>título</a:t>
            </a:r>
            <a:r>
              <a:rPr lang="en-US" dirty="0"/>
              <a:t>.</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Display dynamic data</a:t>
            </a:r>
          </a:p>
        </p:txBody>
      </p:sp>
      <p:sp>
        <p:nvSpPr>
          <p:cNvPr id="3" name="Title">
            <a:extLst>
              <a:ext uri="{FF2B5EF4-FFF2-40B4-BE49-F238E27FC236}">
                <a16:creationId xmlns:a16="http://schemas.microsoft.com/office/drawing/2014/main" id="{91507A85-3994-7944-4660-80A292F69312}"/>
              </a:ext>
            </a:extLst>
          </p:cNvPr>
          <p:cNvSpPr txBox="1">
            <a:spLocks/>
          </p:cNvSpPr>
          <p:nvPr/>
        </p:nvSpPr>
        <p:spPr>
          <a:xfrm>
            <a:off x="585216" y="3886200"/>
            <a:ext cx="97779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Ejercicio: Visualizar datos dinámicos</a:t>
            </a:r>
          </a:p>
        </p:txBody>
      </p:sp>
    </p:spTree>
    <p:extLst>
      <p:ext uri="{BB962C8B-B14F-4D97-AF65-F5344CB8AC3E}">
        <p14:creationId xmlns:p14="http://schemas.microsoft.com/office/powerpoint/2010/main" val="17667696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133600"/>
            <a:ext cx="3182027" cy="553998"/>
          </a:xfrm>
        </p:spPr>
        <p:txBody>
          <a:bodyPr anchor="t"/>
          <a:lstStyle>
            <a:lvl1pPr>
              <a:defRPr>
                <a:solidFill>
                  <a:schemeClr val="tx1"/>
                </a:solidFill>
              </a:defRPr>
            </a:lvl1pPr>
          </a:lstStyle>
          <a:p>
            <a:r>
              <a:rPr lang="en-US" dirty="0"/>
              <a:t>Prerequisites</a:t>
            </a:r>
          </a:p>
        </p:txBody>
      </p:sp>
      <p:sp>
        <p:nvSpPr>
          <p:cNvPr id="3" name="Subtitle"/>
          <p:cNvSpPr>
            <a:spLocks noGrp="1"/>
          </p:cNvSpPr>
          <p:nvPr>
            <p:ph type="body" sz="quarter" idx="11"/>
          </p:nvPr>
        </p:nvSpPr>
        <p:spPr>
          <a:xfrm>
            <a:off x="4356100" y="2133600"/>
            <a:ext cx="7253288" cy="1785104"/>
          </a:xfrm>
        </p:spPr>
        <p:txBody>
          <a:bodyPr anchor="t"/>
          <a:lstStyle>
            <a:lvl1pPr marL="231775" indent="-231775">
              <a:spcAft>
                <a:spcPts val="600"/>
              </a:spcAft>
              <a:buFont typeface="Wingdings" panose="05000000000000000000" pitchFamily="2" charset="2"/>
              <a:buChar char=""/>
              <a:defRPr/>
            </a:lvl1pPr>
          </a:lstStyle>
          <a:p>
            <a:pPr lvl="1"/>
            <a:r>
              <a:rPr lang="en-US" dirty="0"/>
              <a:t>Basic Python knowledge</a:t>
            </a:r>
          </a:p>
          <a:p>
            <a:pPr lvl="1"/>
            <a:r>
              <a:rPr lang="en-US" dirty="0"/>
              <a:t>Basic knowledge about how to use </a:t>
            </a:r>
            <a:r>
              <a:rPr lang="en-US" b="1" dirty="0" err="1"/>
              <a:t>Jupyter</a:t>
            </a:r>
            <a:r>
              <a:rPr lang="en-US" b="1" dirty="0"/>
              <a:t> Notebooks</a:t>
            </a:r>
          </a:p>
          <a:p>
            <a:pPr lvl="1"/>
            <a:r>
              <a:rPr lang="en-US" dirty="0"/>
              <a:t>Basic understanding of machine learning</a:t>
            </a:r>
          </a:p>
          <a:p>
            <a:pPr lvl="1"/>
            <a:r>
              <a:rPr lang="en-US" b="1" dirty="0"/>
              <a:t>Python </a:t>
            </a:r>
            <a:r>
              <a:rPr lang="en-US" dirty="0"/>
              <a:t>locally installed</a:t>
            </a:r>
          </a:p>
          <a:p>
            <a:pPr lvl="1"/>
            <a:r>
              <a:rPr lang="en-US" dirty="0"/>
              <a:t>A code editor, such as </a:t>
            </a:r>
            <a:r>
              <a:rPr lang="en-US" b="1" dirty="0">
                <a:hlinkClick r:id="rId3"/>
              </a:rPr>
              <a:t>Visual Studio Code</a:t>
            </a:r>
            <a:endParaRPr lang="en-US" b="1" dirty="0"/>
          </a:p>
        </p:txBody>
      </p:sp>
      <p:sp>
        <p:nvSpPr>
          <p:cNvPr id="4" name="Title">
            <a:extLst>
              <a:ext uri="{FF2B5EF4-FFF2-40B4-BE49-F238E27FC236}">
                <a16:creationId xmlns:a16="http://schemas.microsoft.com/office/drawing/2014/main" id="{B645657C-FC18-E7E7-9CF6-C717CFAFA500}"/>
              </a:ext>
            </a:extLst>
          </p:cNvPr>
          <p:cNvSpPr txBox="1">
            <a:spLocks/>
          </p:cNvSpPr>
          <p:nvPr/>
        </p:nvSpPr>
        <p:spPr>
          <a:xfrm>
            <a:off x="582612" y="4170403"/>
            <a:ext cx="318202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Prerrequisitos</a:t>
            </a:r>
          </a:p>
        </p:txBody>
      </p:sp>
      <p:sp>
        <p:nvSpPr>
          <p:cNvPr id="5" name="Subtitle">
            <a:extLst>
              <a:ext uri="{FF2B5EF4-FFF2-40B4-BE49-F238E27FC236}">
                <a16:creationId xmlns:a16="http://schemas.microsoft.com/office/drawing/2014/main" id="{2778878F-58AF-F722-8A70-EF2C561DFAA5}"/>
              </a:ext>
            </a:extLst>
          </p:cNvPr>
          <p:cNvSpPr txBox="1">
            <a:spLocks/>
          </p:cNvSpPr>
          <p:nvPr/>
        </p:nvSpPr>
        <p:spPr>
          <a:xfrm>
            <a:off x="4356100" y="4191000"/>
            <a:ext cx="7454900" cy="1785104"/>
          </a:xfrm>
          <a:prstGeom prst="rect">
            <a:avLst/>
          </a:prstGeom>
        </p:spPr>
        <p:txBody>
          <a:bodyPr vert="horz" wrap="square" lIns="0" tIns="0" rIns="0" bIns="0" rtlCol="0" anchor="t">
            <a:spAutoFit/>
          </a:bodyPr>
          <a:lstStyle>
            <a:lvl1pPr marL="231775" marR="0" indent="-231775" algn="l" defTabSz="932742" rtl="0" eaLnBrk="1" fontAlgn="auto" latinLnBrk="0" hangingPunct="1">
              <a:lnSpc>
                <a:spcPct val="100000"/>
              </a:lnSpc>
              <a:spcBef>
                <a:spcPct val="20000"/>
              </a:spcBef>
              <a:spcAft>
                <a:spcPts val="60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s-MX" dirty="0"/>
              <a:t>Conocimientos básicos de Python</a:t>
            </a:r>
          </a:p>
          <a:p>
            <a:pPr lvl="1"/>
            <a:r>
              <a:rPr lang="es-MX" dirty="0"/>
              <a:t>Conocimientos básicos sobre cómo usar </a:t>
            </a:r>
            <a:r>
              <a:rPr lang="es-MX" b="1" dirty="0" err="1"/>
              <a:t>Jupyter</a:t>
            </a:r>
            <a:r>
              <a:rPr lang="es-MX" b="1" dirty="0"/>
              <a:t> Notebooks</a:t>
            </a:r>
          </a:p>
          <a:p>
            <a:pPr lvl="1"/>
            <a:r>
              <a:rPr lang="es-MX" dirty="0"/>
              <a:t>Entendimiento básico del aprendizaje automático</a:t>
            </a:r>
          </a:p>
          <a:p>
            <a:pPr lvl="1"/>
            <a:r>
              <a:rPr lang="es-MX" b="1" dirty="0"/>
              <a:t>Python</a:t>
            </a:r>
            <a:r>
              <a:rPr lang="es-MX" dirty="0"/>
              <a:t> instalado localmente</a:t>
            </a:r>
          </a:p>
          <a:p>
            <a:pPr lvl="1"/>
            <a:r>
              <a:rPr lang="es-MX" dirty="0"/>
              <a:t>Un editor de código, como </a:t>
            </a:r>
            <a:r>
              <a:rPr lang="en-US" b="1" dirty="0">
                <a:hlinkClick r:id="rId3"/>
              </a:rPr>
              <a:t>Visual Studio Code</a:t>
            </a:r>
            <a:endParaRPr lang="en-US" b="1"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8482584" cy="498598"/>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Exercise: Add style to a React component</a:t>
            </a:r>
          </a:p>
        </p:txBody>
      </p:sp>
      <p:sp>
        <p:nvSpPr>
          <p:cNvPr id="3" name="Title">
            <a:extLst>
              <a:ext uri="{FF2B5EF4-FFF2-40B4-BE49-F238E27FC236}">
                <a16:creationId xmlns:a16="http://schemas.microsoft.com/office/drawing/2014/main" id="{D3145E5A-8D6E-D155-94AC-1AF1DC42AA16}"/>
              </a:ext>
            </a:extLst>
          </p:cNvPr>
          <p:cNvSpPr txBox="1">
            <a:spLocks/>
          </p:cNvSpPr>
          <p:nvPr/>
        </p:nvSpPr>
        <p:spPr>
          <a:xfrm>
            <a:off x="585216" y="3886200"/>
            <a:ext cx="97779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Ejercicio: Añadir estilo a un componente </a:t>
            </a:r>
            <a:r>
              <a:rPr lang="es-MX" dirty="0" err="1"/>
              <a:t>React</a:t>
            </a:r>
            <a:endParaRPr lang="en-US"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Knowledge check</a:t>
            </a:r>
          </a:p>
        </p:txBody>
      </p:sp>
      <p:sp>
        <p:nvSpPr>
          <p:cNvPr id="3" name="Title">
            <a:extLst>
              <a:ext uri="{FF2B5EF4-FFF2-40B4-BE49-F238E27FC236}">
                <a16:creationId xmlns:a16="http://schemas.microsoft.com/office/drawing/2014/main" id="{2CE22FAF-736D-06CA-E01F-DE2C27A96BF3}"/>
              </a:ext>
            </a:extLst>
          </p:cNvPr>
          <p:cNvSpPr txBox="1">
            <a:spLocks/>
          </p:cNvSpPr>
          <p:nvPr/>
        </p:nvSpPr>
        <p:spPr>
          <a:xfrm>
            <a:off x="585216" y="37338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Comprobación de conocimientos</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600202"/>
          </a:xfrm>
        </p:spPr>
        <p:txBody>
          <a:bodyPr/>
          <a:lstStyle>
            <a:lvl1pPr>
              <a:defRPr>
                <a:solidFill>
                  <a:schemeClr val="tx1"/>
                </a:solidFill>
              </a:defRPr>
            </a:lvl1pPr>
          </a:lstStyle>
          <a:p>
            <a:r>
              <a:rPr lang="en-US" dirty="0"/>
              <a:t>Question 1</a:t>
            </a:r>
          </a:p>
        </p:txBody>
      </p:sp>
      <p:sp>
        <p:nvSpPr>
          <p:cNvPr id="3" name="Subtitle"/>
          <p:cNvSpPr>
            <a:spLocks noGrp="1"/>
          </p:cNvSpPr>
          <p:nvPr>
            <p:ph sz="quarter" idx="10"/>
          </p:nvPr>
        </p:nvSpPr>
        <p:spPr>
          <a:xfrm>
            <a:off x="584198" y="1087172"/>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When training image classification task on color images of size 32x32 pixels, what would be the dimension of input tensor? </a:t>
            </a:r>
            <a:endParaRPr lang="es-MX" dirty="0"/>
          </a:p>
        </p:txBody>
      </p:sp>
      <p:sp>
        <p:nvSpPr>
          <p:cNvPr id="4" name="New shape"/>
          <p:cNvSpPr/>
          <p:nvPr/>
        </p:nvSpPr>
        <p:spPr>
          <a:xfrm>
            <a:off x="242489" y="3429000"/>
            <a:ext cx="55094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32x32 tensor of floats in the range 0..1</a:t>
            </a:r>
          </a:p>
          <a:p>
            <a:pPr lvl="1" indent="-457200">
              <a:spcAft>
                <a:spcPct val="15000"/>
              </a:spcAft>
              <a:buAutoNum type="alphaUcPeriod"/>
            </a:pPr>
            <a:r>
              <a:rPr lang="en-US" sz="2400" dirty="0">
                <a:solidFill>
                  <a:srgbClr val="000000"/>
                </a:solidFill>
              </a:rPr>
              <a:t>32x32x3 tensor of floats in the range 0..1</a:t>
            </a:r>
          </a:p>
          <a:p>
            <a:pPr lvl="1" indent="-457200">
              <a:spcAft>
                <a:spcPct val="15000"/>
              </a:spcAft>
              <a:buAutoNum type="alphaUcPeriod"/>
            </a:pPr>
            <a:r>
              <a:rPr lang="en-US" sz="2400" dirty="0">
                <a:solidFill>
                  <a:srgbClr val="000000"/>
                </a:solidFill>
              </a:rPr>
              <a:t>32x32x3 tensor of integers in the range 0..255</a:t>
            </a:r>
          </a:p>
          <a:p>
            <a:pPr lvl="1" indent="-457200">
              <a:spcAft>
                <a:spcPct val="15000"/>
              </a:spcAft>
              <a:buAutoNum type="alphaUcPeriod"/>
            </a:pPr>
            <a:r>
              <a:rPr lang="en-US" sz="2400" dirty="0">
                <a:solidFill>
                  <a:srgbClr val="000000"/>
                </a:solidFill>
              </a:rPr>
              <a:t>32x32x3 tensor of floats in the range 0..255</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1</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1097332"/>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Al entrenar la tarea de clasificación de imágenes en imágenes de color de tamaño de 32 x 32 píxeles, ¿cuál sería la dimensión del tensor de entrada?</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439160"/>
            <a:ext cx="55094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Tensor 32 x 32 de valores </a:t>
            </a:r>
            <a:r>
              <a:rPr lang="es-MX" sz="2400" dirty="0" err="1">
                <a:solidFill>
                  <a:srgbClr val="000000"/>
                </a:solidFill>
              </a:rPr>
              <a:t>float</a:t>
            </a:r>
            <a:r>
              <a:rPr lang="es-MX" sz="2400" dirty="0">
                <a:solidFill>
                  <a:srgbClr val="000000"/>
                </a:solidFill>
              </a:rPr>
              <a:t> en el rango 0..1</a:t>
            </a:r>
          </a:p>
          <a:p>
            <a:pPr lvl="1" indent="-457200">
              <a:spcAft>
                <a:spcPct val="15000"/>
              </a:spcAft>
              <a:buAutoNum type="alphaUcPeriod"/>
            </a:pPr>
            <a:r>
              <a:rPr lang="es-MX" sz="2400" dirty="0">
                <a:solidFill>
                  <a:srgbClr val="000000"/>
                </a:solidFill>
              </a:rPr>
              <a:t>Tensor 32 x 32 x 3 de valores </a:t>
            </a:r>
            <a:r>
              <a:rPr lang="es-MX" sz="2400" dirty="0" err="1">
                <a:solidFill>
                  <a:srgbClr val="000000"/>
                </a:solidFill>
              </a:rPr>
              <a:t>float</a:t>
            </a:r>
            <a:r>
              <a:rPr lang="es-MX" sz="2400" dirty="0">
                <a:solidFill>
                  <a:srgbClr val="000000"/>
                </a:solidFill>
              </a:rPr>
              <a:t> en el rango 0..1</a:t>
            </a:r>
          </a:p>
          <a:p>
            <a:pPr lvl="1" indent="-457200">
              <a:spcAft>
                <a:spcPct val="15000"/>
              </a:spcAft>
              <a:buAutoNum type="alphaUcPeriod"/>
            </a:pPr>
            <a:r>
              <a:rPr lang="es-MX" sz="2400" dirty="0">
                <a:solidFill>
                  <a:srgbClr val="000000"/>
                </a:solidFill>
              </a:rPr>
              <a:t>Tensor 32 x 32 x 3 de enteros en el rango 0..255</a:t>
            </a:r>
          </a:p>
          <a:p>
            <a:pPr lvl="1" indent="-457200">
              <a:spcAft>
                <a:spcPct val="15000"/>
              </a:spcAft>
              <a:buAutoNum type="alphaUcPeriod"/>
            </a:pPr>
            <a:r>
              <a:rPr lang="es-MX" sz="2400" dirty="0">
                <a:solidFill>
                  <a:srgbClr val="000000"/>
                </a:solidFill>
              </a:rPr>
              <a:t>Tensor 32 x 32 x 3 de valores </a:t>
            </a:r>
            <a:r>
              <a:rPr lang="es-MX" sz="2400" dirty="0" err="1">
                <a:solidFill>
                  <a:srgbClr val="000000"/>
                </a:solidFill>
              </a:rPr>
              <a:t>float</a:t>
            </a:r>
            <a:r>
              <a:rPr lang="es-MX" sz="2400" dirty="0">
                <a:solidFill>
                  <a:srgbClr val="000000"/>
                </a:solidFill>
              </a:rPr>
              <a:t> en el rango 0..255</a:t>
            </a:r>
            <a:endParaRPr sz="2400" dirty="0">
              <a:solidFill>
                <a:srgbClr val="000000"/>
              </a:solidFill>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600202"/>
          </a:xfrm>
        </p:spPr>
        <p:txBody>
          <a:bodyPr/>
          <a:lstStyle>
            <a:lvl1pPr>
              <a:defRPr>
                <a:solidFill>
                  <a:schemeClr val="tx1"/>
                </a:solidFill>
              </a:defRPr>
            </a:lvl1pPr>
          </a:lstStyle>
          <a:p>
            <a:r>
              <a:rPr lang="en-US" dirty="0"/>
              <a:t>Question 1</a:t>
            </a:r>
          </a:p>
        </p:txBody>
      </p:sp>
      <p:sp>
        <p:nvSpPr>
          <p:cNvPr id="3" name="Subtitle"/>
          <p:cNvSpPr>
            <a:spLocks noGrp="1"/>
          </p:cNvSpPr>
          <p:nvPr>
            <p:ph sz="quarter" idx="10"/>
          </p:nvPr>
        </p:nvSpPr>
        <p:spPr>
          <a:xfrm>
            <a:off x="584198" y="1087172"/>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When training image classification task on color images of size 32x32 pixels, what would be the dimension of input tensor? </a:t>
            </a:r>
            <a:endParaRPr lang="es-MX" dirty="0"/>
          </a:p>
        </p:txBody>
      </p:sp>
      <p:sp>
        <p:nvSpPr>
          <p:cNvPr id="4" name="New shape"/>
          <p:cNvSpPr/>
          <p:nvPr/>
        </p:nvSpPr>
        <p:spPr>
          <a:xfrm>
            <a:off x="242489" y="3429000"/>
            <a:ext cx="55094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32x32 tensor of floats in the range 0..1</a:t>
            </a:r>
          </a:p>
          <a:p>
            <a:pPr lvl="1" indent="-457200">
              <a:spcAft>
                <a:spcPct val="15000"/>
              </a:spcAft>
              <a:buAutoNum type="alphaUcPeriod"/>
            </a:pPr>
            <a:r>
              <a:rPr lang="en-US" sz="2400" b="1" dirty="0">
                <a:solidFill>
                  <a:srgbClr val="000000"/>
                </a:solidFill>
                <a:highlight>
                  <a:srgbClr val="F0F788"/>
                </a:highlight>
              </a:rPr>
              <a:t>32x32x3 tensor of floats in the range 0..1 </a:t>
            </a:r>
          </a:p>
          <a:p>
            <a:pPr lvl="1" indent="-457200">
              <a:spcAft>
                <a:spcPct val="15000"/>
              </a:spcAft>
              <a:buAutoNum type="alphaUcPeriod"/>
            </a:pPr>
            <a:r>
              <a:rPr lang="en-US" sz="2400" dirty="0">
                <a:solidFill>
                  <a:srgbClr val="000000"/>
                </a:solidFill>
              </a:rPr>
              <a:t>32x32x3 tensor of integers in the range 0..255</a:t>
            </a:r>
          </a:p>
          <a:p>
            <a:pPr lvl="1" indent="-457200">
              <a:spcAft>
                <a:spcPct val="15000"/>
              </a:spcAft>
              <a:buAutoNum type="alphaUcPeriod"/>
            </a:pPr>
            <a:r>
              <a:rPr lang="en-US" sz="2400" dirty="0">
                <a:solidFill>
                  <a:srgbClr val="000000"/>
                </a:solidFill>
              </a:rPr>
              <a:t>32x32x3 tensor of floats in the range 0..255</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1</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1097332"/>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Al entrenar la tarea de clasificación de imágenes en imágenes de color de tamaño de 32 x 32 píxeles, ¿cuál sería la dimensión del tensor de entrada?</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439160"/>
            <a:ext cx="55094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Tensor 32 x 32 de valores </a:t>
            </a:r>
            <a:r>
              <a:rPr lang="es-MX" sz="2400" dirty="0" err="1">
                <a:solidFill>
                  <a:srgbClr val="000000"/>
                </a:solidFill>
              </a:rPr>
              <a:t>float</a:t>
            </a:r>
            <a:r>
              <a:rPr lang="es-MX" sz="2400" dirty="0">
                <a:solidFill>
                  <a:srgbClr val="000000"/>
                </a:solidFill>
              </a:rPr>
              <a:t> en el rango 0..1</a:t>
            </a:r>
          </a:p>
          <a:p>
            <a:pPr lvl="1" indent="-457200">
              <a:spcAft>
                <a:spcPct val="15000"/>
              </a:spcAft>
              <a:buAutoNum type="alphaUcPeriod"/>
            </a:pPr>
            <a:r>
              <a:rPr lang="es-MX" sz="2400" b="1" dirty="0">
                <a:solidFill>
                  <a:srgbClr val="000000"/>
                </a:solidFill>
                <a:highlight>
                  <a:srgbClr val="F0F788"/>
                </a:highlight>
              </a:rPr>
              <a:t>Tensor 32 x 32 x 3 de valores </a:t>
            </a:r>
            <a:r>
              <a:rPr lang="es-MX" sz="2400" b="1" dirty="0" err="1">
                <a:solidFill>
                  <a:srgbClr val="000000"/>
                </a:solidFill>
                <a:highlight>
                  <a:srgbClr val="F0F788"/>
                </a:highlight>
              </a:rPr>
              <a:t>float</a:t>
            </a:r>
            <a:r>
              <a:rPr lang="es-MX" sz="2400" b="1" dirty="0">
                <a:solidFill>
                  <a:srgbClr val="000000"/>
                </a:solidFill>
                <a:highlight>
                  <a:srgbClr val="F0F788"/>
                </a:highlight>
              </a:rPr>
              <a:t> en el rango 0..1</a:t>
            </a:r>
          </a:p>
          <a:p>
            <a:pPr lvl="1" indent="-457200">
              <a:spcAft>
                <a:spcPct val="15000"/>
              </a:spcAft>
              <a:buAutoNum type="alphaUcPeriod"/>
            </a:pPr>
            <a:r>
              <a:rPr lang="es-MX" sz="2400" dirty="0">
                <a:solidFill>
                  <a:srgbClr val="000000"/>
                </a:solidFill>
              </a:rPr>
              <a:t>Tensor 32 x 32 x 3 de enteros en el rango 0..255</a:t>
            </a:r>
          </a:p>
          <a:p>
            <a:pPr lvl="1" indent="-457200">
              <a:spcAft>
                <a:spcPct val="15000"/>
              </a:spcAft>
              <a:buAutoNum type="alphaUcPeriod"/>
            </a:pPr>
            <a:r>
              <a:rPr lang="es-MX" sz="2400" dirty="0">
                <a:solidFill>
                  <a:srgbClr val="000000"/>
                </a:solidFill>
              </a:rPr>
              <a:t>Tensor 32 x 32 x 3 de valores </a:t>
            </a:r>
            <a:r>
              <a:rPr lang="es-MX" sz="2400" dirty="0" err="1">
                <a:solidFill>
                  <a:srgbClr val="000000"/>
                </a:solidFill>
              </a:rPr>
              <a:t>float</a:t>
            </a:r>
            <a:r>
              <a:rPr lang="es-MX" sz="2400" dirty="0">
                <a:solidFill>
                  <a:srgbClr val="000000"/>
                </a:solidFill>
              </a:rPr>
              <a:t> en el rango 0..255</a:t>
            </a:r>
            <a:endParaRPr sz="2400" dirty="0">
              <a:solidFill>
                <a:srgbClr val="000000"/>
              </a:solidFill>
            </a:endParaRPr>
          </a:p>
        </p:txBody>
      </p:sp>
    </p:spTree>
    <p:extLst>
      <p:ext uri="{BB962C8B-B14F-4D97-AF65-F5344CB8AC3E}">
        <p14:creationId xmlns:p14="http://schemas.microsoft.com/office/powerpoint/2010/main" val="92766941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2</a:t>
            </a:r>
          </a:p>
        </p:txBody>
      </p:sp>
      <p:sp>
        <p:nvSpPr>
          <p:cNvPr id="3" name="Subtitle"/>
          <p:cNvSpPr>
            <a:spLocks noGrp="1"/>
          </p:cNvSpPr>
          <p:nvPr>
            <p:ph sz="quarter" idx="10"/>
          </p:nvPr>
        </p:nvSpPr>
        <p:spPr>
          <a:xfrm>
            <a:off x="584198" y="883404"/>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We want to monitor the accuracy of the model on validation dataset during training. What do we need to do?</a:t>
            </a:r>
            <a:endParaRPr lang="es-MX" dirty="0"/>
          </a:p>
        </p:txBody>
      </p:sp>
      <p:sp>
        <p:nvSpPr>
          <p:cNvPr id="4" name="New shape"/>
          <p:cNvSpPr/>
          <p:nvPr/>
        </p:nvSpPr>
        <p:spPr>
          <a:xfrm>
            <a:off x="242489" y="3220720"/>
            <a:ext cx="6158311"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Specify metrics=['acc'] in a call to </a:t>
            </a:r>
            <a:r>
              <a:rPr lang="en-US" sz="2400" dirty="0" err="1">
                <a:solidFill>
                  <a:srgbClr val="000000"/>
                </a:solidFill>
              </a:rPr>
              <a:t>model.compile</a:t>
            </a:r>
            <a:endParaRPr lang="en-US" sz="2400" dirty="0">
              <a:solidFill>
                <a:srgbClr val="000000"/>
              </a:solidFill>
            </a:endParaRPr>
          </a:p>
          <a:p>
            <a:pPr lvl="1" indent="-457200">
              <a:spcAft>
                <a:spcPct val="15000"/>
              </a:spcAft>
              <a:buAutoNum type="alphaUcPeriod"/>
            </a:pPr>
            <a:r>
              <a:rPr lang="en-US" sz="2400" dirty="0">
                <a:solidFill>
                  <a:srgbClr val="000000"/>
                </a:solidFill>
              </a:rPr>
              <a:t>Specify metrics=['acc'] in a call to </a:t>
            </a:r>
            <a:r>
              <a:rPr lang="en-US" sz="2400" dirty="0" err="1">
                <a:solidFill>
                  <a:srgbClr val="000000"/>
                </a:solidFill>
              </a:rPr>
              <a:t>model.fit</a:t>
            </a:r>
            <a:endParaRPr lang="en-US" sz="2400" dirty="0">
              <a:solidFill>
                <a:srgbClr val="000000"/>
              </a:solidFill>
            </a:endParaRPr>
          </a:p>
          <a:p>
            <a:pPr lvl="1" indent="-457200">
              <a:spcAft>
                <a:spcPct val="15000"/>
              </a:spcAft>
              <a:buAutoNum type="alphaUcPeriod"/>
            </a:pPr>
            <a:r>
              <a:rPr lang="en-US" sz="2400" dirty="0">
                <a:solidFill>
                  <a:srgbClr val="000000"/>
                </a:solidFill>
              </a:rPr>
              <a:t>Provide validation dataset using </a:t>
            </a:r>
            <a:r>
              <a:rPr lang="en-US" sz="2400" dirty="0" err="1">
                <a:solidFill>
                  <a:srgbClr val="000000"/>
                </a:solidFill>
              </a:rPr>
              <a:t>validation_data</a:t>
            </a:r>
            <a:r>
              <a:rPr lang="en-US" sz="2400" dirty="0">
                <a:solidFill>
                  <a:srgbClr val="000000"/>
                </a:solidFill>
              </a:rPr>
              <a:t> parameter in </a:t>
            </a:r>
            <a:r>
              <a:rPr lang="en-US" sz="2400" dirty="0" err="1">
                <a:solidFill>
                  <a:srgbClr val="000000"/>
                </a:solidFill>
              </a:rPr>
              <a:t>model.fit</a:t>
            </a:r>
            <a:endParaRPr lang="en-US" sz="2400" dirty="0">
              <a:solidFill>
                <a:srgbClr val="000000"/>
              </a:solidFill>
            </a:endParaRPr>
          </a:p>
          <a:p>
            <a:pPr lvl="1" indent="-457200">
              <a:spcAft>
                <a:spcPct val="15000"/>
              </a:spcAft>
              <a:buAutoNum type="alphaUcPeriod"/>
            </a:pPr>
            <a:r>
              <a:rPr lang="en-US" sz="2400" dirty="0">
                <a:solidFill>
                  <a:srgbClr val="000000"/>
                </a:solidFill>
              </a:rPr>
              <a:t>Options (a) and (c)</a:t>
            </a:r>
          </a:p>
          <a:p>
            <a:pPr lvl="1" indent="-457200">
              <a:spcAft>
                <a:spcPct val="15000"/>
              </a:spcAft>
              <a:buAutoNum type="alphaUcPeriod"/>
            </a:pPr>
            <a:r>
              <a:rPr lang="en-US" sz="2400" dirty="0">
                <a:solidFill>
                  <a:srgbClr val="000000"/>
                </a:solidFill>
              </a:rPr>
              <a:t>Options (b) and (c)</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2</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893564"/>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Queremos supervisar la precisión del modelo en el conjunto de datos de validación durante el entrenamiento. ¿Qué se debe hacer?</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134360"/>
            <a:ext cx="57380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Especificar </a:t>
            </a:r>
            <a:r>
              <a:rPr lang="es-MX" sz="2400" dirty="0" err="1">
                <a:solidFill>
                  <a:srgbClr val="000000"/>
                </a:solidFill>
              </a:rPr>
              <a:t>metrics</a:t>
            </a:r>
            <a:r>
              <a:rPr lang="es-MX" sz="2400" dirty="0">
                <a:solidFill>
                  <a:srgbClr val="000000"/>
                </a:solidFill>
              </a:rPr>
              <a:t>=['</a:t>
            </a:r>
            <a:r>
              <a:rPr lang="es-MX" sz="2400" dirty="0" err="1">
                <a:solidFill>
                  <a:srgbClr val="000000"/>
                </a:solidFill>
              </a:rPr>
              <a:t>acc</a:t>
            </a:r>
            <a:r>
              <a:rPr lang="es-MX" sz="2400" dirty="0">
                <a:solidFill>
                  <a:srgbClr val="000000"/>
                </a:solidFill>
              </a:rPr>
              <a:t>'] en una llamada a </a:t>
            </a:r>
            <a:r>
              <a:rPr lang="es-MX" sz="2400" dirty="0" err="1">
                <a:solidFill>
                  <a:srgbClr val="000000"/>
                </a:solidFill>
              </a:rPr>
              <a:t>model.compile</a:t>
            </a:r>
            <a:r>
              <a:rPr lang="es-MX" sz="2400" dirty="0">
                <a:solidFill>
                  <a:srgbClr val="000000"/>
                </a:solidFill>
              </a:rPr>
              <a:t>.</a:t>
            </a:r>
          </a:p>
          <a:p>
            <a:pPr lvl="1" indent="-457200">
              <a:spcAft>
                <a:spcPct val="15000"/>
              </a:spcAft>
              <a:buAutoNum type="alphaUcPeriod"/>
            </a:pPr>
            <a:r>
              <a:rPr lang="es-MX" sz="2400" dirty="0">
                <a:solidFill>
                  <a:srgbClr val="000000"/>
                </a:solidFill>
              </a:rPr>
              <a:t>Especificar </a:t>
            </a:r>
            <a:r>
              <a:rPr lang="es-MX" sz="2400" dirty="0" err="1">
                <a:solidFill>
                  <a:srgbClr val="000000"/>
                </a:solidFill>
              </a:rPr>
              <a:t>metrics</a:t>
            </a:r>
            <a:r>
              <a:rPr lang="es-MX" sz="2400" dirty="0">
                <a:solidFill>
                  <a:srgbClr val="000000"/>
                </a:solidFill>
              </a:rPr>
              <a:t>=['</a:t>
            </a:r>
            <a:r>
              <a:rPr lang="es-MX" sz="2400" dirty="0" err="1">
                <a:solidFill>
                  <a:srgbClr val="000000"/>
                </a:solidFill>
              </a:rPr>
              <a:t>acc</a:t>
            </a:r>
            <a:r>
              <a:rPr lang="es-MX" sz="2400" dirty="0">
                <a:solidFill>
                  <a:srgbClr val="000000"/>
                </a:solidFill>
              </a:rPr>
              <a:t>'] en una llamada a </a:t>
            </a:r>
            <a:r>
              <a:rPr lang="es-MX" sz="2400" dirty="0" err="1">
                <a:solidFill>
                  <a:srgbClr val="000000"/>
                </a:solidFill>
              </a:rPr>
              <a:t>model.fit</a:t>
            </a:r>
            <a:r>
              <a:rPr lang="es-MX" sz="2400" dirty="0">
                <a:solidFill>
                  <a:srgbClr val="000000"/>
                </a:solidFill>
              </a:rPr>
              <a:t>.</a:t>
            </a:r>
          </a:p>
          <a:p>
            <a:pPr lvl="1" indent="-457200">
              <a:spcAft>
                <a:spcPct val="15000"/>
              </a:spcAft>
              <a:buAutoNum type="alphaUcPeriod"/>
            </a:pPr>
            <a:r>
              <a:rPr lang="es-MX" sz="2400" dirty="0">
                <a:solidFill>
                  <a:srgbClr val="000000"/>
                </a:solidFill>
              </a:rPr>
              <a:t>Proporcionar un conjunto de datos de validación mediante el parámetro </a:t>
            </a:r>
            <a:r>
              <a:rPr lang="es-MX" sz="2400" dirty="0" err="1">
                <a:solidFill>
                  <a:srgbClr val="000000"/>
                </a:solidFill>
              </a:rPr>
              <a:t>validation_data</a:t>
            </a:r>
            <a:r>
              <a:rPr lang="es-MX" sz="2400" dirty="0">
                <a:solidFill>
                  <a:srgbClr val="000000"/>
                </a:solidFill>
              </a:rPr>
              <a:t> en </a:t>
            </a:r>
            <a:r>
              <a:rPr lang="es-MX" sz="2400" dirty="0" err="1">
                <a:solidFill>
                  <a:srgbClr val="000000"/>
                </a:solidFill>
              </a:rPr>
              <a:t>model.fit</a:t>
            </a:r>
            <a:r>
              <a:rPr lang="es-MX" sz="2400" dirty="0">
                <a:solidFill>
                  <a:srgbClr val="000000"/>
                </a:solidFill>
              </a:rPr>
              <a:t>.</a:t>
            </a:r>
          </a:p>
          <a:p>
            <a:pPr lvl="1" indent="-457200">
              <a:spcAft>
                <a:spcPct val="15000"/>
              </a:spcAft>
              <a:buAutoNum type="alphaUcPeriod"/>
            </a:pPr>
            <a:r>
              <a:rPr lang="es-MX" sz="2400" dirty="0">
                <a:solidFill>
                  <a:srgbClr val="000000"/>
                </a:solidFill>
              </a:rPr>
              <a:t>Opciones (a) y (c).</a:t>
            </a:r>
          </a:p>
          <a:p>
            <a:pPr lvl="1" indent="-457200">
              <a:spcAft>
                <a:spcPct val="15000"/>
              </a:spcAft>
              <a:buAutoNum type="alphaUcPeriod"/>
            </a:pPr>
            <a:r>
              <a:rPr lang="es-MX" sz="2400" dirty="0">
                <a:solidFill>
                  <a:srgbClr val="000000"/>
                </a:solidFill>
              </a:rPr>
              <a:t>Opciones (b) y (c).</a:t>
            </a:r>
            <a:endParaRPr sz="2400" dirty="0">
              <a:solidFill>
                <a:srgbClr val="000000"/>
              </a:solidFill>
            </a:endParaRPr>
          </a:p>
        </p:txBody>
      </p:sp>
    </p:spTree>
    <p:extLst>
      <p:ext uri="{BB962C8B-B14F-4D97-AF65-F5344CB8AC3E}">
        <p14:creationId xmlns:p14="http://schemas.microsoft.com/office/powerpoint/2010/main" val="156228420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2</a:t>
            </a:r>
          </a:p>
        </p:txBody>
      </p:sp>
      <p:sp>
        <p:nvSpPr>
          <p:cNvPr id="3" name="Subtitle"/>
          <p:cNvSpPr>
            <a:spLocks noGrp="1"/>
          </p:cNvSpPr>
          <p:nvPr>
            <p:ph sz="quarter" idx="10"/>
          </p:nvPr>
        </p:nvSpPr>
        <p:spPr>
          <a:xfrm>
            <a:off x="584198" y="883404"/>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We want to monitor the accuracy of the model on validation dataset during training. What do we need to do?</a:t>
            </a:r>
            <a:endParaRPr lang="es-MX" dirty="0"/>
          </a:p>
        </p:txBody>
      </p:sp>
      <p:sp>
        <p:nvSpPr>
          <p:cNvPr id="4" name="New shape"/>
          <p:cNvSpPr/>
          <p:nvPr/>
        </p:nvSpPr>
        <p:spPr>
          <a:xfrm>
            <a:off x="242489" y="3220720"/>
            <a:ext cx="6158311"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Specify metrics=['acc'] in a call to </a:t>
            </a:r>
            <a:r>
              <a:rPr lang="en-US" sz="2400" dirty="0" err="1">
                <a:solidFill>
                  <a:srgbClr val="000000"/>
                </a:solidFill>
              </a:rPr>
              <a:t>model.compile</a:t>
            </a:r>
            <a:endParaRPr lang="en-US" sz="2400" dirty="0">
              <a:solidFill>
                <a:srgbClr val="000000"/>
              </a:solidFill>
            </a:endParaRPr>
          </a:p>
          <a:p>
            <a:pPr lvl="1" indent="-457200">
              <a:spcAft>
                <a:spcPct val="15000"/>
              </a:spcAft>
              <a:buAutoNum type="alphaUcPeriod"/>
            </a:pPr>
            <a:r>
              <a:rPr lang="en-US" sz="2400" dirty="0">
                <a:solidFill>
                  <a:srgbClr val="000000"/>
                </a:solidFill>
              </a:rPr>
              <a:t>Specify metrics=['acc'] in a call to </a:t>
            </a:r>
            <a:r>
              <a:rPr lang="en-US" sz="2400" dirty="0" err="1">
                <a:solidFill>
                  <a:srgbClr val="000000"/>
                </a:solidFill>
              </a:rPr>
              <a:t>model.fit</a:t>
            </a:r>
            <a:endParaRPr lang="en-US" sz="2400" dirty="0">
              <a:solidFill>
                <a:srgbClr val="000000"/>
              </a:solidFill>
            </a:endParaRPr>
          </a:p>
          <a:p>
            <a:pPr lvl="1" indent="-457200">
              <a:spcAft>
                <a:spcPct val="15000"/>
              </a:spcAft>
              <a:buAutoNum type="alphaUcPeriod"/>
            </a:pPr>
            <a:r>
              <a:rPr lang="en-US" sz="2400" dirty="0">
                <a:solidFill>
                  <a:srgbClr val="000000"/>
                </a:solidFill>
              </a:rPr>
              <a:t>Provide validation dataset using </a:t>
            </a:r>
            <a:r>
              <a:rPr lang="en-US" sz="2400" dirty="0" err="1">
                <a:solidFill>
                  <a:srgbClr val="000000"/>
                </a:solidFill>
              </a:rPr>
              <a:t>validation_data</a:t>
            </a:r>
            <a:r>
              <a:rPr lang="en-US" sz="2400" dirty="0">
                <a:solidFill>
                  <a:srgbClr val="000000"/>
                </a:solidFill>
              </a:rPr>
              <a:t> parameter in </a:t>
            </a:r>
            <a:r>
              <a:rPr lang="en-US" sz="2400" dirty="0" err="1">
                <a:solidFill>
                  <a:srgbClr val="000000"/>
                </a:solidFill>
              </a:rPr>
              <a:t>model.fit</a:t>
            </a:r>
            <a:endParaRPr lang="en-US" sz="2400" dirty="0">
              <a:solidFill>
                <a:srgbClr val="000000"/>
              </a:solidFill>
            </a:endParaRPr>
          </a:p>
          <a:p>
            <a:pPr lvl="1" indent="-457200">
              <a:spcAft>
                <a:spcPct val="15000"/>
              </a:spcAft>
              <a:buAutoNum type="alphaUcPeriod"/>
            </a:pPr>
            <a:r>
              <a:rPr lang="en-US" sz="2400" b="1" dirty="0">
                <a:solidFill>
                  <a:srgbClr val="000000"/>
                </a:solidFill>
                <a:highlight>
                  <a:srgbClr val="F0F788"/>
                </a:highlight>
              </a:rPr>
              <a:t>Options (a) and (c)</a:t>
            </a:r>
          </a:p>
          <a:p>
            <a:pPr lvl="1" indent="-457200">
              <a:spcAft>
                <a:spcPct val="15000"/>
              </a:spcAft>
              <a:buAutoNum type="alphaUcPeriod"/>
            </a:pPr>
            <a:r>
              <a:rPr lang="en-US" sz="2400" dirty="0">
                <a:solidFill>
                  <a:srgbClr val="000000"/>
                </a:solidFill>
              </a:rPr>
              <a:t>Options (b) and (c)</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2</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893564"/>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Queremos supervisar la precisión del modelo en el conjunto de datos de validación durante el entrenamiento. ¿Qué se debe hacer?</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134360"/>
            <a:ext cx="57380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Especificar </a:t>
            </a:r>
            <a:r>
              <a:rPr lang="es-MX" sz="2400" dirty="0" err="1">
                <a:solidFill>
                  <a:srgbClr val="000000"/>
                </a:solidFill>
              </a:rPr>
              <a:t>metrics</a:t>
            </a:r>
            <a:r>
              <a:rPr lang="es-MX" sz="2400" dirty="0">
                <a:solidFill>
                  <a:srgbClr val="000000"/>
                </a:solidFill>
              </a:rPr>
              <a:t>=['</a:t>
            </a:r>
            <a:r>
              <a:rPr lang="es-MX" sz="2400" dirty="0" err="1">
                <a:solidFill>
                  <a:srgbClr val="000000"/>
                </a:solidFill>
              </a:rPr>
              <a:t>acc</a:t>
            </a:r>
            <a:r>
              <a:rPr lang="es-MX" sz="2400" dirty="0">
                <a:solidFill>
                  <a:srgbClr val="000000"/>
                </a:solidFill>
              </a:rPr>
              <a:t>'] en una llamada a </a:t>
            </a:r>
            <a:r>
              <a:rPr lang="es-MX" sz="2400" dirty="0" err="1">
                <a:solidFill>
                  <a:srgbClr val="000000"/>
                </a:solidFill>
              </a:rPr>
              <a:t>model.compile</a:t>
            </a:r>
            <a:r>
              <a:rPr lang="es-MX" sz="2400" dirty="0">
                <a:solidFill>
                  <a:srgbClr val="000000"/>
                </a:solidFill>
              </a:rPr>
              <a:t>.</a:t>
            </a:r>
          </a:p>
          <a:p>
            <a:pPr lvl="1" indent="-457200">
              <a:spcAft>
                <a:spcPct val="15000"/>
              </a:spcAft>
              <a:buAutoNum type="alphaUcPeriod"/>
            </a:pPr>
            <a:r>
              <a:rPr lang="es-MX" sz="2400" dirty="0">
                <a:solidFill>
                  <a:srgbClr val="000000"/>
                </a:solidFill>
              </a:rPr>
              <a:t>Especificar </a:t>
            </a:r>
            <a:r>
              <a:rPr lang="es-MX" sz="2400" dirty="0" err="1">
                <a:solidFill>
                  <a:srgbClr val="000000"/>
                </a:solidFill>
              </a:rPr>
              <a:t>metrics</a:t>
            </a:r>
            <a:r>
              <a:rPr lang="es-MX" sz="2400" dirty="0">
                <a:solidFill>
                  <a:srgbClr val="000000"/>
                </a:solidFill>
              </a:rPr>
              <a:t>=['</a:t>
            </a:r>
            <a:r>
              <a:rPr lang="es-MX" sz="2400" dirty="0" err="1">
                <a:solidFill>
                  <a:srgbClr val="000000"/>
                </a:solidFill>
              </a:rPr>
              <a:t>acc</a:t>
            </a:r>
            <a:r>
              <a:rPr lang="es-MX" sz="2400" dirty="0">
                <a:solidFill>
                  <a:srgbClr val="000000"/>
                </a:solidFill>
              </a:rPr>
              <a:t>'] en una llamada a </a:t>
            </a:r>
            <a:r>
              <a:rPr lang="es-MX" sz="2400" dirty="0" err="1">
                <a:solidFill>
                  <a:srgbClr val="000000"/>
                </a:solidFill>
              </a:rPr>
              <a:t>model.fit</a:t>
            </a:r>
            <a:r>
              <a:rPr lang="es-MX" sz="2400" dirty="0">
                <a:solidFill>
                  <a:srgbClr val="000000"/>
                </a:solidFill>
              </a:rPr>
              <a:t>.</a:t>
            </a:r>
          </a:p>
          <a:p>
            <a:pPr lvl="1" indent="-457200">
              <a:spcAft>
                <a:spcPct val="15000"/>
              </a:spcAft>
              <a:buAutoNum type="alphaUcPeriod"/>
            </a:pPr>
            <a:r>
              <a:rPr lang="es-MX" sz="2400" dirty="0">
                <a:solidFill>
                  <a:srgbClr val="000000"/>
                </a:solidFill>
              </a:rPr>
              <a:t>Proporcionar un conjunto de datos de validación mediante el parámetro </a:t>
            </a:r>
            <a:r>
              <a:rPr lang="es-MX" sz="2400" dirty="0" err="1">
                <a:solidFill>
                  <a:srgbClr val="000000"/>
                </a:solidFill>
              </a:rPr>
              <a:t>validation_data</a:t>
            </a:r>
            <a:r>
              <a:rPr lang="es-MX" sz="2400" dirty="0">
                <a:solidFill>
                  <a:srgbClr val="000000"/>
                </a:solidFill>
              </a:rPr>
              <a:t> en </a:t>
            </a:r>
            <a:r>
              <a:rPr lang="es-MX" sz="2400" dirty="0" err="1">
                <a:solidFill>
                  <a:srgbClr val="000000"/>
                </a:solidFill>
              </a:rPr>
              <a:t>model.fit</a:t>
            </a:r>
            <a:r>
              <a:rPr lang="es-MX" sz="2400" dirty="0">
                <a:solidFill>
                  <a:srgbClr val="000000"/>
                </a:solidFill>
              </a:rPr>
              <a:t>.</a:t>
            </a:r>
          </a:p>
          <a:p>
            <a:pPr lvl="1" indent="-457200">
              <a:spcAft>
                <a:spcPct val="15000"/>
              </a:spcAft>
              <a:buAutoNum type="alphaUcPeriod"/>
            </a:pPr>
            <a:r>
              <a:rPr lang="en-US" sz="2400" b="1" dirty="0" err="1">
                <a:solidFill>
                  <a:srgbClr val="000000"/>
                </a:solidFill>
                <a:highlight>
                  <a:srgbClr val="F0F788"/>
                </a:highlight>
              </a:rPr>
              <a:t>Opciones</a:t>
            </a:r>
            <a:r>
              <a:rPr lang="en-US" sz="2400" b="1" dirty="0">
                <a:solidFill>
                  <a:srgbClr val="000000"/>
                </a:solidFill>
                <a:highlight>
                  <a:srgbClr val="F0F788"/>
                </a:highlight>
              </a:rPr>
              <a:t> (a) y (c).</a:t>
            </a:r>
          </a:p>
          <a:p>
            <a:pPr lvl="1" indent="-457200">
              <a:spcAft>
                <a:spcPct val="15000"/>
              </a:spcAft>
              <a:buAutoNum type="alphaUcPeriod"/>
            </a:pPr>
            <a:r>
              <a:rPr lang="es-MX" sz="2400" dirty="0">
                <a:solidFill>
                  <a:srgbClr val="000000"/>
                </a:solidFill>
              </a:rPr>
              <a:t>Opciones (b) y (c).</a:t>
            </a:r>
            <a:endParaRPr sz="2400" dirty="0">
              <a:solidFill>
                <a:srgbClr val="000000"/>
              </a:solidFill>
            </a:endParaRPr>
          </a:p>
        </p:txBody>
      </p:sp>
    </p:spTree>
    <p:extLst>
      <p:ext uri="{BB962C8B-B14F-4D97-AF65-F5344CB8AC3E}">
        <p14:creationId xmlns:p14="http://schemas.microsoft.com/office/powerpoint/2010/main" val="42047089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3</a:t>
            </a:r>
          </a:p>
        </p:txBody>
      </p:sp>
      <p:sp>
        <p:nvSpPr>
          <p:cNvPr id="3" name="Subtitle"/>
          <p:cNvSpPr>
            <a:spLocks noGrp="1"/>
          </p:cNvSpPr>
          <p:nvPr>
            <p:ph sz="quarter" idx="10"/>
          </p:nvPr>
        </p:nvSpPr>
        <p:spPr>
          <a:xfrm>
            <a:off x="584198" y="883404"/>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We have defined two-layer model, and it does not show any benefits comparing to one-layer model. What could be the problem?</a:t>
            </a:r>
            <a:endParaRPr lang="es-MX" dirty="0"/>
          </a:p>
        </p:txBody>
      </p:sp>
      <p:sp>
        <p:nvSpPr>
          <p:cNvPr id="4" name="New shape"/>
          <p:cNvSpPr/>
          <p:nvPr/>
        </p:nvSpPr>
        <p:spPr>
          <a:xfrm>
            <a:off x="242489" y="3220720"/>
            <a:ext cx="5738019" cy="24942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The size of the hidden layer is larger than the size of the output layer</a:t>
            </a:r>
          </a:p>
          <a:p>
            <a:pPr lvl="1" indent="-457200">
              <a:spcAft>
                <a:spcPct val="15000"/>
              </a:spcAft>
              <a:buAutoNum type="alphaUcPeriod"/>
            </a:pPr>
            <a:r>
              <a:rPr lang="en-US" sz="2400" dirty="0">
                <a:solidFill>
                  <a:srgbClr val="000000"/>
                </a:solidFill>
              </a:rPr>
              <a:t>The size of the hidden layer is the same as the size of the output layer</a:t>
            </a:r>
          </a:p>
          <a:p>
            <a:pPr lvl="1" indent="-457200">
              <a:spcAft>
                <a:spcPct val="15000"/>
              </a:spcAft>
              <a:buAutoNum type="alphaUcPeriod"/>
            </a:pPr>
            <a:r>
              <a:rPr lang="en-US" sz="2400" dirty="0">
                <a:solidFill>
                  <a:srgbClr val="000000"/>
                </a:solidFill>
              </a:rPr>
              <a:t>We have forgotten to specify activation function between layers</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3</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893564"/>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Hemos definido un modelo de dos capas y no muestra ninguna ventaja en comparación con el modelo de una capa. ¿Cuál podría ser el problema? </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134360"/>
            <a:ext cx="57380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El tamaño de la capa oculta es mayor que el tamaño de la capa de salida.</a:t>
            </a:r>
          </a:p>
          <a:p>
            <a:pPr lvl="1" indent="-457200">
              <a:spcAft>
                <a:spcPct val="15000"/>
              </a:spcAft>
              <a:buAutoNum type="alphaUcPeriod"/>
            </a:pPr>
            <a:r>
              <a:rPr lang="es-MX" sz="2400" dirty="0">
                <a:solidFill>
                  <a:srgbClr val="000000"/>
                </a:solidFill>
              </a:rPr>
              <a:t>El tamaño de la capa oculta es el mismo que el de la capa de salida.</a:t>
            </a:r>
          </a:p>
          <a:p>
            <a:pPr lvl="1" indent="-457200">
              <a:spcAft>
                <a:spcPct val="15000"/>
              </a:spcAft>
              <a:buAutoNum type="alphaUcPeriod"/>
            </a:pPr>
            <a:r>
              <a:rPr lang="es-MX" sz="2400" dirty="0">
                <a:solidFill>
                  <a:srgbClr val="000000"/>
                </a:solidFill>
              </a:rPr>
              <a:t>Hemos olvidado especificar la función de activación entre capas.</a:t>
            </a:r>
            <a:endParaRPr sz="2400" dirty="0">
              <a:solidFill>
                <a:srgbClr val="000000"/>
              </a:solidFill>
            </a:endParaRPr>
          </a:p>
        </p:txBody>
      </p:sp>
    </p:spTree>
    <p:extLst>
      <p:ext uri="{BB962C8B-B14F-4D97-AF65-F5344CB8AC3E}">
        <p14:creationId xmlns:p14="http://schemas.microsoft.com/office/powerpoint/2010/main" val="12369995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3</a:t>
            </a:r>
          </a:p>
        </p:txBody>
      </p:sp>
      <p:sp>
        <p:nvSpPr>
          <p:cNvPr id="3" name="Subtitle"/>
          <p:cNvSpPr>
            <a:spLocks noGrp="1"/>
          </p:cNvSpPr>
          <p:nvPr>
            <p:ph sz="quarter" idx="10"/>
          </p:nvPr>
        </p:nvSpPr>
        <p:spPr>
          <a:xfrm>
            <a:off x="584198" y="883404"/>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We have defined two-layer model, and it does not show any benefits comparing to one-layer model. What could be the problem?</a:t>
            </a:r>
            <a:endParaRPr lang="es-MX" dirty="0"/>
          </a:p>
        </p:txBody>
      </p:sp>
      <p:sp>
        <p:nvSpPr>
          <p:cNvPr id="4" name="New shape"/>
          <p:cNvSpPr/>
          <p:nvPr/>
        </p:nvSpPr>
        <p:spPr>
          <a:xfrm>
            <a:off x="242489" y="3220720"/>
            <a:ext cx="5738019" cy="24942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The size of the hidden layer is larger than the size of the output layer</a:t>
            </a:r>
          </a:p>
          <a:p>
            <a:pPr lvl="1" indent="-457200">
              <a:spcAft>
                <a:spcPct val="15000"/>
              </a:spcAft>
              <a:buAutoNum type="alphaUcPeriod"/>
            </a:pPr>
            <a:r>
              <a:rPr lang="en-US" sz="2400" dirty="0">
                <a:solidFill>
                  <a:srgbClr val="000000"/>
                </a:solidFill>
              </a:rPr>
              <a:t>The size of the hidden layer is the same as the size of the output layer</a:t>
            </a:r>
          </a:p>
          <a:p>
            <a:pPr lvl="1" indent="-457200">
              <a:spcAft>
                <a:spcPct val="15000"/>
              </a:spcAft>
              <a:buAutoNum type="alphaUcPeriod"/>
            </a:pPr>
            <a:r>
              <a:rPr lang="en-US" sz="2400" b="1" dirty="0">
                <a:solidFill>
                  <a:srgbClr val="000000"/>
                </a:solidFill>
                <a:highlight>
                  <a:srgbClr val="F0F788"/>
                </a:highlight>
              </a:rPr>
              <a:t>We have forgotten to specify activation function between layers</a:t>
            </a: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3</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893564"/>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Hemos definido un modelo de dos capas y no muestra ninguna ventaja en comparación con el modelo de una capa. ¿Cuál podría ser el problema? </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134360"/>
            <a:ext cx="57380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a:solidFill>
                  <a:srgbClr val="000000"/>
                </a:solidFill>
              </a:rPr>
              <a:t>El tamaño de la capa oculta es mayor que el tamaño de la capa de salida.</a:t>
            </a:r>
          </a:p>
          <a:p>
            <a:pPr lvl="1" indent="-457200">
              <a:spcAft>
                <a:spcPct val="15000"/>
              </a:spcAft>
              <a:buAutoNum type="alphaUcPeriod"/>
            </a:pPr>
            <a:r>
              <a:rPr lang="es-MX" sz="2400" dirty="0">
                <a:solidFill>
                  <a:srgbClr val="000000"/>
                </a:solidFill>
              </a:rPr>
              <a:t>El tamaño de la capa oculta es el mismo que el de la capa de salida.</a:t>
            </a:r>
          </a:p>
          <a:p>
            <a:pPr lvl="1" indent="-457200">
              <a:spcAft>
                <a:spcPct val="15000"/>
              </a:spcAft>
              <a:buAutoNum type="alphaUcPeriod"/>
            </a:pPr>
            <a:r>
              <a:rPr lang="es-MX" sz="2400" b="1" dirty="0">
                <a:solidFill>
                  <a:srgbClr val="000000"/>
                </a:solidFill>
                <a:highlight>
                  <a:srgbClr val="F0F788"/>
                </a:highlight>
              </a:rPr>
              <a:t>Hemos olvidado especificar la función de activación entre capas.</a:t>
            </a:r>
          </a:p>
        </p:txBody>
      </p:sp>
    </p:spTree>
    <p:extLst>
      <p:ext uri="{BB962C8B-B14F-4D97-AF65-F5344CB8AC3E}">
        <p14:creationId xmlns:p14="http://schemas.microsoft.com/office/powerpoint/2010/main" val="394650693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4</a:t>
            </a:r>
          </a:p>
        </p:txBody>
      </p:sp>
      <p:sp>
        <p:nvSpPr>
          <p:cNvPr id="3" name="Subtitle"/>
          <p:cNvSpPr>
            <a:spLocks noGrp="1"/>
          </p:cNvSpPr>
          <p:nvPr>
            <p:ph sz="quarter" idx="10"/>
          </p:nvPr>
        </p:nvSpPr>
        <p:spPr>
          <a:xfrm>
            <a:off x="584198" y="883404"/>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If the size of an input image is 320x200x3, what would be the size of the tensor after applying a 5x5 convolutional layer with 16 filters?</a:t>
            </a:r>
            <a:endParaRPr lang="es-MX" dirty="0"/>
          </a:p>
        </p:txBody>
      </p:sp>
      <p:sp>
        <p:nvSpPr>
          <p:cNvPr id="4" name="New shape"/>
          <p:cNvSpPr/>
          <p:nvPr/>
        </p:nvSpPr>
        <p:spPr>
          <a:xfrm>
            <a:off x="242489" y="3220720"/>
            <a:ext cx="5738019" cy="24942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316x196x16</a:t>
            </a:r>
          </a:p>
          <a:p>
            <a:pPr lvl="1" indent="-457200">
              <a:spcAft>
                <a:spcPct val="15000"/>
              </a:spcAft>
              <a:buAutoNum type="alphaUcPeriod"/>
            </a:pPr>
            <a:r>
              <a:rPr lang="en-US" sz="2400" dirty="0">
                <a:solidFill>
                  <a:srgbClr val="000000"/>
                </a:solidFill>
              </a:rPr>
              <a:t>316x196x3</a:t>
            </a:r>
          </a:p>
          <a:p>
            <a:pPr lvl="1" indent="-457200">
              <a:spcAft>
                <a:spcPct val="15000"/>
              </a:spcAft>
              <a:buAutoNum type="alphaUcPeriod"/>
            </a:pPr>
            <a:r>
              <a:rPr lang="en-US" sz="2400" dirty="0">
                <a:solidFill>
                  <a:srgbClr val="000000"/>
                </a:solidFill>
              </a:rPr>
              <a:t>320x200x3x16</a:t>
            </a:r>
          </a:p>
          <a:p>
            <a:pPr lvl="1" indent="-457200">
              <a:spcAft>
                <a:spcPct val="15000"/>
              </a:spcAft>
              <a:buAutoNum type="alphaUcPeriod"/>
            </a:pPr>
            <a:r>
              <a:rPr lang="en-US" sz="2400" dirty="0">
                <a:solidFill>
                  <a:srgbClr val="000000"/>
                </a:solidFill>
              </a:rPr>
              <a:t>320x200x48</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4</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893564"/>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Si el tamaño de una imagen de entrada es 320x200x3, ¿cuál sería el tamaño del tensor después de aplicar una capa convolucional de 5x5 con 16 filtros?</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134360"/>
            <a:ext cx="57380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316x196x16</a:t>
            </a:r>
          </a:p>
          <a:p>
            <a:pPr lvl="1" indent="-457200">
              <a:spcAft>
                <a:spcPct val="15000"/>
              </a:spcAft>
              <a:buAutoNum type="alphaUcPeriod"/>
            </a:pPr>
            <a:r>
              <a:rPr lang="en-US" sz="2400" dirty="0">
                <a:solidFill>
                  <a:srgbClr val="000000"/>
                </a:solidFill>
              </a:rPr>
              <a:t>316x196x3</a:t>
            </a:r>
          </a:p>
          <a:p>
            <a:pPr lvl="1" indent="-457200">
              <a:spcAft>
                <a:spcPct val="15000"/>
              </a:spcAft>
              <a:buAutoNum type="alphaUcPeriod"/>
            </a:pPr>
            <a:r>
              <a:rPr lang="en-US" sz="2400" dirty="0">
                <a:solidFill>
                  <a:srgbClr val="000000"/>
                </a:solidFill>
              </a:rPr>
              <a:t>320x200x3x16</a:t>
            </a:r>
          </a:p>
          <a:p>
            <a:pPr lvl="1" indent="-457200">
              <a:spcAft>
                <a:spcPct val="15000"/>
              </a:spcAft>
              <a:buAutoNum type="alphaUcPeriod"/>
            </a:pPr>
            <a:r>
              <a:rPr lang="en-US" sz="2400" dirty="0">
                <a:solidFill>
                  <a:srgbClr val="000000"/>
                </a:solidFill>
              </a:rPr>
              <a:t>320x200x48</a:t>
            </a:r>
          </a:p>
        </p:txBody>
      </p:sp>
    </p:spTree>
    <p:extLst>
      <p:ext uri="{BB962C8B-B14F-4D97-AF65-F5344CB8AC3E}">
        <p14:creationId xmlns:p14="http://schemas.microsoft.com/office/powerpoint/2010/main" val="242834450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4</a:t>
            </a:r>
          </a:p>
        </p:txBody>
      </p:sp>
      <p:sp>
        <p:nvSpPr>
          <p:cNvPr id="3" name="Subtitle"/>
          <p:cNvSpPr>
            <a:spLocks noGrp="1"/>
          </p:cNvSpPr>
          <p:nvPr>
            <p:ph sz="quarter" idx="10"/>
          </p:nvPr>
        </p:nvSpPr>
        <p:spPr>
          <a:xfrm>
            <a:off x="584198" y="883404"/>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If the size of an input image is 320x200x3, what would be the size of the tensor after applying a 5x5 convolutional layer with 16 filters?</a:t>
            </a:r>
            <a:endParaRPr lang="es-MX" dirty="0"/>
          </a:p>
        </p:txBody>
      </p:sp>
      <p:sp>
        <p:nvSpPr>
          <p:cNvPr id="4" name="New shape"/>
          <p:cNvSpPr/>
          <p:nvPr/>
        </p:nvSpPr>
        <p:spPr>
          <a:xfrm>
            <a:off x="242489" y="3220720"/>
            <a:ext cx="5738019" cy="24942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b="1" dirty="0">
                <a:solidFill>
                  <a:srgbClr val="000000"/>
                </a:solidFill>
                <a:highlight>
                  <a:srgbClr val="F0F788"/>
                </a:highlight>
              </a:rPr>
              <a:t>316x196x16</a:t>
            </a:r>
          </a:p>
          <a:p>
            <a:pPr lvl="1" indent="-457200">
              <a:spcAft>
                <a:spcPct val="15000"/>
              </a:spcAft>
              <a:buAutoNum type="alphaUcPeriod"/>
            </a:pPr>
            <a:r>
              <a:rPr lang="en-US" sz="2400" dirty="0">
                <a:solidFill>
                  <a:srgbClr val="000000"/>
                </a:solidFill>
              </a:rPr>
              <a:t>316x196x3</a:t>
            </a:r>
          </a:p>
          <a:p>
            <a:pPr lvl="1" indent="-457200">
              <a:spcAft>
                <a:spcPct val="15000"/>
              </a:spcAft>
              <a:buAutoNum type="alphaUcPeriod"/>
            </a:pPr>
            <a:r>
              <a:rPr lang="en-US" sz="2400" dirty="0">
                <a:solidFill>
                  <a:srgbClr val="000000"/>
                </a:solidFill>
              </a:rPr>
              <a:t>320x200x3x16</a:t>
            </a:r>
          </a:p>
          <a:p>
            <a:pPr lvl="1" indent="-457200">
              <a:spcAft>
                <a:spcPct val="15000"/>
              </a:spcAft>
              <a:buAutoNum type="alphaUcPeriod"/>
            </a:pPr>
            <a:r>
              <a:rPr lang="en-US" sz="2400" dirty="0">
                <a:solidFill>
                  <a:srgbClr val="000000"/>
                </a:solidFill>
              </a:rPr>
              <a:t>320x200x48</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4</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893564"/>
            <a:ext cx="5396310" cy="215443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Si el tamaño de una imagen de entrada es 320x200x3, ¿cuál sería el tamaño del tensor después de aplicar una capa convolucional de 5x5 con 16 filtros?</a:t>
            </a:r>
          </a:p>
        </p:txBody>
      </p:sp>
      <p:sp>
        <p:nvSpPr>
          <p:cNvPr id="13" name="New shape">
            <a:extLst>
              <a:ext uri="{FF2B5EF4-FFF2-40B4-BE49-F238E27FC236}">
                <a16:creationId xmlns:a16="http://schemas.microsoft.com/office/drawing/2014/main" id="{839716DF-1D6D-C4B9-7252-9C80A4C51EF6}"/>
              </a:ext>
            </a:extLst>
          </p:cNvPr>
          <p:cNvSpPr/>
          <p:nvPr/>
        </p:nvSpPr>
        <p:spPr>
          <a:xfrm>
            <a:off x="6400800" y="3134360"/>
            <a:ext cx="5738019" cy="335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b="1" dirty="0">
                <a:solidFill>
                  <a:srgbClr val="000000"/>
                </a:solidFill>
                <a:highlight>
                  <a:srgbClr val="F0F788"/>
                </a:highlight>
              </a:rPr>
              <a:t>316x196x16</a:t>
            </a:r>
          </a:p>
          <a:p>
            <a:pPr lvl="1" indent="-457200">
              <a:spcAft>
                <a:spcPct val="15000"/>
              </a:spcAft>
              <a:buAutoNum type="alphaUcPeriod"/>
            </a:pPr>
            <a:r>
              <a:rPr lang="en-US" sz="2400" dirty="0">
                <a:solidFill>
                  <a:srgbClr val="000000"/>
                </a:solidFill>
              </a:rPr>
              <a:t>316x196x3</a:t>
            </a:r>
          </a:p>
          <a:p>
            <a:pPr lvl="1" indent="-457200">
              <a:spcAft>
                <a:spcPct val="15000"/>
              </a:spcAft>
              <a:buAutoNum type="alphaUcPeriod"/>
            </a:pPr>
            <a:r>
              <a:rPr lang="en-US" sz="2400" dirty="0">
                <a:solidFill>
                  <a:srgbClr val="000000"/>
                </a:solidFill>
              </a:rPr>
              <a:t>320x200x3x16</a:t>
            </a:r>
          </a:p>
          <a:p>
            <a:pPr lvl="1" indent="-457200">
              <a:spcAft>
                <a:spcPct val="15000"/>
              </a:spcAft>
              <a:buAutoNum type="alphaUcPeriod"/>
            </a:pPr>
            <a:r>
              <a:rPr lang="en-US" sz="2400" dirty="0">
                <a:solidFill>
                  <a:srgbClr val="000000"/>
                </a:solidFill>
              </a:rPr>
              <a:t>320x200x48</a:t>
            </a:r>
          </a:p>
        </p:txBody>
      </p:sp>
    </p:spTree>
    <p:extLst>
      <p:ext uri="{BB962C8B-B14F-4D97-AF65-F5344CB8AC3E}">
        <p14:creationId xmlns:p14="http://schemas.microsoft.com/office/powerpoint/2010/main" val="364399168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dirty="0"/>
              <a:t>Learning objectives</a:t>
            </a:r>
          </a:p>
        </p:txBody>
      </p:sp>
      <p:sp>
        <p:nvSpPr>
          <p:cNvPr id="3" name="Subtitle"/>
          <p:cNvSpPr>
            <a:spLocks noGrp="1"/>
          </p:cNvSpPr>
          <p:nvPr>
            <p:ph type="body" sz="quarter" idx="11"/>
          </p:nvPr>
        </p:nvSpPr>
        <p:spPr>
          <a:xfrm>
            <a:off x="4356100" y="2309812"/>
            <a:ext cx="7253288" cy="1661993"/>
          </a:xfrm>
        </p:spPr>
        <p:txBody>
          <a:bodyPr anchor="t"/>
          <a:lstStyle>
            <a:lvl1pPr marL="231775" indent="-231775">
              <a:spcAft>
                <a:spcPts val="600"/>
              </a:spcAft>
              <a:buFont typeface="Wingdings" panose="05000000000000000000" pitchFamily="2" charset="2"/>
              <a:buChar char=""/>
              <a:defRPr/>
            </a:lvl1pPr>
          </a:lstStyle>
          <a:p>
            <a:pPr lvl="1"/>
            <a:r>
              <a:rPr lang="en-US" dirty="0"/>
              <a:t>Learn how to build computer vision machine learning models</a:t>
            </a:r>
          </a:p>
          <a:p>
            <a:pPr lvl="1"/>
            <a:r>
              <a:rPr lang="en-US" dirty="0"/>
              <a:t>Learn how to represent images as tensors</a:t>
            </a:r>
          </a:p>
          <a:p>
            <a:pPr lvl="1"/>
            <a:r>
              <a:rPr lang="en-US" dirty="0"/>
              <a:t>Learn how to build Dense Neural Networks and Convolutional Neural Networks</a:t>
            </a:r>
          </a:p>
        </p:txBody>
      </p:sp>
      <p:sp>
        <p:nvSpPr>
          <p:cNvPr id="5" name="Title">
            <a:extLst>
              <a:ext uri="{FF2B5EF4-FFF2-40B4-BE49-F238E27FC236}">
                <a16:creationId xmlns:a16="http://schemas.microsoft.com/office/drawing/2014/main" id="{30B9D606-EC2F-FCDD-3CB9-7F2483426E31}"/>
              </a:ext>
            </a:extLst>
          </p:cNvPr>
          <p:cNvSpPr txBox="1">
            <a:spLocks/>
          </p:cNvSpPr>
          <p:nvPr/>
        </p:nvSpPr>
        <p:spPr>
          <a:xfrm>
            <a:off x="582612" y="4267200"/>
            <a:ext cx="3182027" cy="109728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Objetivos de aprendizaje</a:t>
            </a:r>
          </a:p>
        </p:txBody>
      </p:sp>
      <p:sp>
        <p:nvSpPr>
          <p:cNvPr id="6" name="Subtitle">
            <a:extLst>
              <a:ext uri="{FF2B5EF4-FFF2-40B4-BE49-F238E27FC236}">
                <a16:creationId xmlns:a16="http://schemas.microsoft.com/office/drawing/2014/main" id="{578123C2-B37B-FA0F-65DB-B4BB34F55944}"/>
              </a:ext>
            </a:extLst>
          </p:cNvPr>
          <p:cNvSpPr txBox="1">
            <a:spLocks/>
          </p:cNvSpPr>
          <p:nvPr/>
        </p:nvSpPr>
        <p:spPr>
          <a:xfrm>
            <a:off x="4353496" y="4267200"/>
            <a:ext cx="7253288" cy="1661993"/>
          </a:xfrm>
          <a:prstGeom prst="rect">
            <a:avLst/>
          </a:prstGeom>
        </p:spPr>
        <p:txBody>
          <a:bodyPr vert="horz" wrap="square" lIns="0" tIns="0" rIns="0" bIns="0" rtlCol="0" anchor="t">
            <a:spAutoFit/>
          </a:bodyPr>
          <a:lstStyle>
            <a:lvl1pPr marL="231775" marR="0" indent="-231775" algn="l" defTabSz="932742" rtl="0" eaLnBrk="1" fontAlgn="auto" latinLnBrk="0" hangingPunct="1">
              <a:lnSpc>
                <a:spcPct val="100000"/>
              </a:lnSpc>
              <a:spcBef>
                <a:spcPct val="20000"/>
              </a:spcBef>
              <a:spcAft>
                <a:spcPts val="60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dirty="0" err="1"/>
              <a:t>Aprende</a:t>
            </a:r>
            <a:r>
              <a:rPr lang="en-US" dirty="0"/>
              <a:t> a </a:t>
            </a:r>
            <a:r>
              <a:rPr lang="en-US" dirty="0" err="1"/>
              <a:t>construir</a:t>
            </a:r>
            <a:r>
              <a:rPr lang="en-US" dirty="0"/>
              <a:t> </a:t>
            </a:r>
            <a:r>
              <a:rPr lang="en-US" dirty="0" err="1"/>
              <a:t>modelos</a:t>
            </a:r>
            <a:r>
              <a:rPr lang="en-US" dirty="0"/>
              <a:t> de </a:t>
            </a:r>
            <a:r>
              <a:rPr lang="en-US" dirty="0" err="1"/>
              <a:t>aprendizaje</a:t>
            </a:r>
            <a:r>
              <a:rPr lang="en-US" dirty="0"/>
              <a:t> </a:t>
            </a:r>
            <a:r>
              <a:rPr lang="en-US" dirty="0" err="1"/>
              <a:t>automático</a:t>
            </a:r>
            <a:r>
              <a:rPr lang="en-US" dirty="0"/>
              <a:t> de </a:t>
            </a:r>
            <a:r>
              <a:rPr lang="en-US" dirty="0" err="1"/>
              <a:t>visión</a:t>
            </a:r>
            <a:r>
              <a:rPr lang="en-US" dirty="0"/>
              <a:t> </a:t>
            </a:r>
            <a:r>
              <a:rPr lang="en-US" dirty="0" err="1"/>
              <a:t>por</a:t>
            </a:r>
            <a:r>
              <a:rPr lang="en-US" dirty="0"/>
              <a:t> </a:t>
            </a:r>
            <a:r>
              <a:rPr lang="en-US" dirty="0" err="1"/>
              <a:t>computadora</a:t>
            </a:r>
            <a:endParaRPr lang="en-US" dirty="0"/>
          </a:p>
          <a:p>
            <a:pPr lvl="1"/>
            <a:r>
              <a:rPr lang="en-US" dirty="0" err="1"/>
              <a:t>Aprende</a:t>
            </a:r>
            <a:r>
              <a:rPr lang="en-US" dirty="0"/>
              <a:t> a </a:t>
            </a:r>
            <a:r>
              <a:rPr lang="en-US" dirty="0" err="1"/>
              <a:t>representar</a:t>
            </a:r>
            <a:r>
              <a:rPr lang="en-US" dirty="0"/>
              <a:t> </a:t>
            </a:r>
            <a:r>
              <a:rPr lang="en-US" dirty="0" err="1"/>
              <a:t>imágenes</a:t>
            </a:r>
            <a:r>
              <a:rPr lang="en-US" dirty="0"/>
              <a:t> </a:t>
            </a:r>
            <a:r>
              <a:rPr lang="en-US" dirty="0" err="1"/>
              <a:t>como</a:t>
            </a:r>
            <a:r>
              <a:rPr lang="en-US" dirty="0"/>
              <a:t> </a:t>
            </a:r>
            <a:r>
              <a:rPr lang="en-US" dirty="0" err="1"/>
              <a:t>tensores</a:t>
            </a:r>
            <a:endParaRPr lang="en-US" dirty="0"/>
          </a:p>
          <a:p>
            <a:pPr lvl="1"/>
            <a:r>
              <a:rPr lang="en-US" dirty="0" err="1"/>
              <a:t>Aprende</a:t>
            </a:r>
            <a:r>
              <a:rPr lang="en-US" dirty="0"/>
              <a:t> a </a:t>
            </a:r>
            <a:r>
              <a:rPr lang="en-US" dirty="0" err="1"/>
              <a:t>construir</a:t>
            </a:r>
            <a:r>
              <a:rPr lang="en-US" dirty="0"/>
              <a:t> Redes </a:t>
            </a:r>
            <a:r>
              <a:rPr lang="en-US" dirty="0" err="1"/>
              <a:t>Neuronales</a:t>
            </a:r>
            <a:r>
              <a:rPr lang="en-US" dirty="0"/>
              <a:t> </a:t>
            </a:r>
            <a:r>
              <a:rPr lang="en-US" dirty="0" err="1"/>
              <a:t>Densas</a:t>
            </a:r>
            <a:r>
              <a:rPr lang="en-US" dirty="0"/>
              <a:t> y Redes </a:t>
            </a:r>
            <a:r>
              <a:rPr lang="en-US" dirty="0" err="1"/>
              <a:t>Neuronales</a:t>
            </a:r>
            <a:r>
              <a:rPr lang="en-US" dirty="0"/>
              <a:t> </a:t>
            </a:r>
            <a:r>
              <a:rPr lang="en-US" dirty="0" err="1"/>
              <a:t>Convolucionales</a:t>
            </a:r>
            <a:endParaRPr 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5</a:t>
            </a:r>
          </a:p>
        </p:txBody>
      </p:sp>
      <p:sp>
        <p:nvSpPr>
          <p:cNvPr id="3" name="Subtitle"/>
          <p:cNvSpPr>
            <a:spLocks noGrp="1"/>
          </p:cNvSpPr>
          <p:nvPr>
            <p:ph sz="quarter" idx="10"/>
          </p:nvPr>
        </p:nvSpPr>
        <p:spPr>
          <a:xfrm>
            <a:off x="584198" y="1087172"/>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For transfer learning, we are using a VGG-16 network pre-trained on 1000 classes. What is the number of classes we can have in our network?</a:t>
            </a:r>
            <a:endParaRPr lang="es-MX" dirty="0"/>
          </a:p>
        </p:txBody>
      </p:sp>
      <p:sp>
        <p:nvSpPr>
          <p:cNvPr id="4" name="New shape"/>
          <p:cNvSpPr/>
          <p:nvPr/>
        </p:nvSpPr>
        <p:spPr>
          <a:xfrm>
            <a:off x="228600" y="4038600"/>
            <a:ext cx="5509419" cy="175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dirty="0">
                <a:solidFill>
                  <a:srgbClr val="000000"/>
                </a:solidFill>
              </a:rPr>
              <a:t>Any</a:t>
            </a:r>
          </a:p>
          <a:p>
            <a:pPr lvl="1" indent="-457200">
              <a:spcAft>
                <a:spcPct val="15000"/>
              </a:spcAft>
              <a:buAutoNum type="alphaUcPeriod"/>
            </a:pPr>
            <a:r>
              <a:rPr lang="en-US" sz="2400" dirty="0">
                <a:solidFill>
                  <a:srgbClr val="000000"/>
                </a:solidFill>
              </a:rPr>
              <a:t>1000</a:t>
            </a:r>
          </a:p>
          <a:p>
            <a:pPr lvl="1" indent="-457200">
              <a:spcAft>
                <a:spcPct val="15000"/>
              </a:spcAft>
              <a:buAutoNum type="alphaUcPeriod"/>
            </a:pPr>
            <a:r>
              <a:rPr lang="en-US" sz="2400" dirty="0">
                <a:solidFill>
                  <a:srgbClr val="000000"/>
                </a:solidFill>
              </a:rPr>
              <a:t>2</a:t>
            </a:r>
          </a:p>
          <a:p>
            <a:pPr lvl="1" indent="-457200">
              <a:spcAft>
                <a:spcPct val="15000"/>
              </a:spcAft>
              <a:buAutoNum type="alphaUcPeriod"/>
            </a:pPr>
            <a:r>
              <a:rPr lang="en-US" sz="2400" dirty="0">
                <a:solidFill>
                  <a:srgbClr val="000000"/>
                </a:solidFill>
              </a:rPr>
              <a:t>less than 1000</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5</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1097332"/>
            <a:ext cx="5396310" cy="258532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Para el aprendizaje por transferencia, se usa una red VGG-16 previamente entrenada en 1000 clases. ¿Cuál es el número de clases que podemos tener en nuestra red?</a:t>
            </a:r>
          </a:p>
        </p:txBody>
      </p:sp>
      <p:sp>
        <p:nvSpPr>
          <p:cNvPr id="13" name="New shape">
            <a:extLst>
              <a:ext uri="{FF2B5EF4-FFF2-40B4-BE49-F238E27FC236}">
                <a16:creationId xmlns:a16="http://schemas.microsoft.com/office/drawing/2014/main" id="{839716DF-1D6D-C4B9-7252-9C80A4C51EF6}"/>
              </a:ext>
            </a:extLst>
          </p:cNvPr>
          <p:cNvSpPr/>
          <p:nvPr/>
        </p:nvSpPr>
        <p:spPr>
          <a:xfrm>
            <a:off x="6324600" y="4038600"/>
            <a:ext cx="5509419" cy="205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400" dirty="0" err="1">
                <a:solidFill>
                  <a:srgbClr val="000000"/>
                </a:solidFill>
              </a:rPr>
              <a:t>Any</a:t>
            </a:r>
            <a:endParaRPr lang="es-MX" sz="2400" dirty="0">
              <a:solidFill>
                <a:srgbClr val="000000"/>
              </a:solidFill>
            </a:endParaRPr>
          </a:p>
          <a:p>
            <a:pPr lvl="1" indent="-457200">
              <a:spcAft>
                <a:spcPct val="15000"/>
              </a:spcAft>
              <a:buAutoNum type="alphaUcPeriod"/>
            </a:pPr>
            <a:r>
              <a:rPr lang="es-MX" sz="2400" dirty="0">
                <a:solidFill>
                  <a:srgbClr val="000000"/>
                </a:solidFill>
              </a:rPr>
              <a:t>1000</a:t>
            </a:r>
          </a:p>
          <a:p>
            <a:pPr lvl="1" indent="-457200">
              <a:spcAft>
                <a:spcPct val="15000"/>
              </a:spcAft>
              <a:buAutoNum type="alphaUcPeriod"/>
            </a:pPr>
            <a:r>
              <a:rPr lang="es-MX" sz="2400" dirty="0">
                <a:solidFill>
                  <a:srgbClr val="000000"/>
                </a:solidFill>
              </a:rPr>
              <a:t>2</a:t>
            </a:r>
          </a:p>
          <a:p>
            <a:pPr lvl="1" indent="-457200">
              <a:spcAft>
                <a:spcPct val="15000"/>
              </a:spcAft>
              <a:buAutoNum type="alphaUcPeriod"/>
            </a:pPr>
            <a:r>
              <a:rPr lang="es-MX" sz="2400" dirty="0">
                <a:solidFill>
                  <a:srgbClr val="000000"/>
                </a:solidFill>
              </a:rPr>
              <a:t>Menos de 1000</a:t>
            </a:r>
            <a:endParaRPr sz="2400" dirty="0">
              <a:solidFill>
                <a:srgbClr val="000000"/>
              </a:solidFill>
            </a:endParaRPr>
          </a:p>
        </p:txBody>
      </p:sp>
    </p:spTree>
    <p:extLst>
      <p:ext uri="{BB962C8B-B14F-4D97-AF65-F5344CB8AC3E}">
        <p14:creationId xmlns:p14="http://schemas.microsoft.com/office/powerpoint/2010/main" val="4116793525"/>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4199" y="228600"/>
            <a:ext cx="2993137" cy="553998"/>
          </a:xfrm>
        </p:spPr>
        <p:txBody>
          <a:bodyPr/>
          <a:lstStyle>
            <a:lvl1pPr>
              <a:defRPr>
                <a:solidFill>
                  <a:schemeClr val="tx1"/>
                </a:solidFill>
              </a:defRPr>
            </a:lvl1pPr>
          </a:lstStyle>
          <a:p>
            <a:r>
              <a:rPr lang="en-US" dirty="0"/>
              <a:t>Question 5</a:t>
            </a:r>
          </a:p>
        </p:txBody>
      </p:sp>
      <p:sp>
        <p:nvSpPr>
          <p:cNvPr id="3" name="Subtitle"/>
          <p:cNvSpPr>
            <a:spLocks noGrp="1"/>
          </p:cNvSpPr>
          <p:nvPr>
            <p:ph sz="quarter" idx="10"/>
          </p:nvPr>
        </p:nvSpPr>
        <p:spPr>
          <a:xfrm>
            <a:off x="584198" y="1087172"/>
            <a:ext cx="5054601" cy="215443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For transfer learning, we are using a VGG-16 network pre-trained on 1000 classes. What is the number of classes we can have in our network?</a:t>
            </a:r>
            <a:endParaRPr lang="es-MX" dirty="0"/>
          </a:p>
        </p:txBody>
      </p:sp>
      <p:sp>
        <p:nvSpPr>
          <p:cNvPr id="4" name="New shape"/>
          <p:cNvSpPr/>
          <p:nvPr/>
        </p:nvSpPr>
        <p:spPr>
          <a:xfrm>
            <a:off x="228600" y="4038600"/>
            <a:ext cx="5509419" cy="175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n-US" sz="2400" b="1" dirty="0">
                <a:solidFill>
                  <a:srgbClr val="000000"/>
                </a:solidFill>
                <a:highlight>
                  <a:srgbClr val="F0F788"/>
                </a:highlight>
              </a:rPr>
              <a:t>Any</a:t>
            </a:r>
          </a:p>
          <a:p>
            <a:pPr lvl="1" indent="-457200">
              <a:spcAft>
                <a:spcPct val="15000"/>
              </a:spcAft>
              <a:buAutoNum type="alphaUcPeriod"/>
            </a:pPr>
            <a:r>
              <a:rPr lang="en-US" sz="2400" dirty="0">
                <a:solidFill>
                  <a:srgbClr val="000000"/>
                </a:solidFill>
              </a:rPr>
              <a:t>1000</a:t>
            </a:r>
          </a:p>
          <a:p>
            <a:pPr lvl="1" indent="-457200">
              <a:spcAft>
                <a:spcPct val="15000"/>
              </a:spcAft>
              <a:buAutoNum type="alphaUcPeriod"/>
            </a:pPr>
            <a:r>
              <a:rPr lang="en-US" sz="2400" dirty="0">
                <a:solidFill>
                  <a:srgbClr val="000000"/>
                </a:solidFill>
              </a:rPr>
              <a:t>2</a:t>
            </a:r>
          </a:p>
          <a:p>
            <a:pPr lvl="1" indent="-457200">
              <a:spcAft>
                <a:spcPct val="15000"/>
              </a:spcAft>
              <a:buAutoNum type="alphaUcPeriod"/>
            </a:pPr>
            <a:r>
              <a:rPr lang="en-US" sz="2400" dirty="0">
                <a:solidFill>
                  <a:srgbClr val="000000"/>
                </a:solidFill>
              </a:rPr>
              <a:t>less than 1000</a:t>
            </a:r>
            <a:endParaRPr sz="2400" dirty="0">
              <a:solidFill>
                <a:srgbClr val="000000"/>
              </a:solidFill>
            </a:endParaRPr>
          </a:p>
        </p:txBody>
      </p:sp>
      <p:sp>
        <p:nvSpPr>
          <p:cNvPr id="11" name="Title">
            <a:extLst>
              <a:ext uri="{FF2B5EF4-FFF2-40B4-BE49-F238E27FC236}">
                <a16:creationId xmlns:a16="http://schemas.microsoft.com/office/drawing/2014/main" id="{7549317E-D0EC-AD6D-8FF8-E6537391D403}"/>
              </a:ext>
            </a:extLst>
          </p:cNvPr>
          <p:cNvSpPr txBox="1">
            <a:spLocks/>
          </p:cNvSpPr>
          <p:nvPr/>
        </p:nvSpPr>
        <p:spPr>
          <a:xfrm>
            <a:off x="6742510" y="238760"/>
            <a:ext cx="2993137"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Pregunta 5</a:t>
            </a:r>
          </a:p>
        </p:txBody>
      </p:sp>
      <p:sp>
        <p:nvSpPr>
          <p:cNvPr id="12" name="Subtitle">
            <a:extLst>
              <a:ext uri="{FF2B5EF4-FFF2-40B4-BE49-F238E27FC236}">
                <a16:creationId xmlns:a16="http://schemas.microsoft.com/office/drawing/2014/main" id="{0748D79D-FD6B-9458-A1A4-E9C2EF17E7E8}"/>
              </a:ext>
            </a:extLst>
          </p:cNvPr>
          <p:cNvSpPr txBox="1">
            <a:spLocks/>
          </p:cNvSpPr>
          <p:nvPr/>
        </p:nvSpPr>
        <p:spPr>
          <a:xfrm>
            <a:off x="6742509" y="1097332"/>
            <a:ext cx="5396310" cy="2585323"/>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Para el aprendizaje por transferencia, se usa una red VGG-16 previamente entrenada en 1000 clases. ¿Cuál es el número de clases que podemos tener en nuestra red?</a:t>
            </a:r>
          </a:p>
        </p:txBody>
      </p:sp>
      <p:sp>
        <p:nvSpPr>
          <p:cNvPr id="13" name="New shape">
            <a:extLst>
              <a:ext uri="{FF2B5EF4-FFF2-40B4-BE49-F238E27FC236}">
                <a16:creationId xmlns:a16="http://schemas.microsoft.com/office/drawing/2014/main" id="{839716DF-1D6D-C4B9-7252-9C80A4C51EF6}"/>
              </a:ext>
            </a:extLst>
          </p:cNvPr>
          <p:cNvSpPr/>
          <p:nvPr/>
        </p:nvSpPr>
        <p:spPr>
          <a:xfrm>
            <a:off x="6324600" y="4038600"/>
            <a:ext cx="5509419" cy="205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FontTx/>
              <a:buAutoNum type="alphaUcPeriod"/>
            </a:pPr>
            <a:r>
              <a:rPr lang="en-US" sz="2400" b="1" dirty="0">
                <a:solidFill>
                  <a:srgbClr val="000000"/>
                </a:solidFill>
                <a:highlight>
                  <a:srgbClr val="F0F788"/>
                </a:highlight>
              </a:rPr>
              <a:t>Any</a:t>
            </a:r>
            <a:endParaRPr lang="es-MX" sz="2400" dirty="0">
              <a:solidFill>
                <a:srgbClr val="000000"/>
              </a:solidFill>
            </a:endParaRPr>
          </a:p>
          <a:p>
            <a:pPr lvl="1" indent="-457200">
              <a:spcAft>
                <a:spcPct val="15000"/>
              </a:spcAft>
              <a:buAutoNum type="alphaUcPeriod"/>
            </a:pPr>
            <a:r>
              <a:rPr lang="es-MX" sz="2400" dirty="0">
                <a:solidFill>
                  <a:srgbClr val="000000"/>
                </a:solidFill>
              </a:rPr>
              <a:t>1000</a:t>
            </a:r>
          </a:p>
          <a:p>
            <a:pPr lvl="1" indent="-457200">
              <a:spcAft>
                <a:spcPct val="15000"/>
              </a:spcAft>
              <a:buAutoNum type="alphaUcPeriod"/>
            </a:pPr>
            <a:r>
              <a:rPr lang="es-MX" sz="2400" dirty="0">
                <a:solidFill>
                  <a:srgbClr val="000000"/>
                </a:solidFill>
              </a:rPr>
              <a:t>2</a:t>
            </a:r>
          </a:p>
          <a:p>
            <a:pPr lvl="1" indent="-457200">
              <a:spcAft>
                <a:spcPct val="15000"/>
              </a:spcAft>
              <a:buAutoNum type="alphaUcPeriod"/>
            </a:pPr>
            <a:r>
              <a:rPr lang="es-MX" sz="2400" dirty="0">
                <a:solidFill>
                  <a:srgbClr val="000000"/>
                </a:solidFill>
              </a:rPr>
              <a:t>Menos de 1000</a:t>
            </a:r>
            <a:endParaRPr sz="2400" dirty="0">
              <a:solidFill>
                <a:srgbClr val="000000"/>
              </a:solidFill>
            </a:endParaRPr>
          </a:p>
        </p:txBody>
      </p:sp>
    </p:spTree>
    <p:extLst>
      <p:ext uri="{BB962C8B-B14F-4D97-AF65-F5344CB8AC3E}">
        <p14:creationId xmlns:p14="http://schemas.microsoft.com/office/powerpoint/2010/main" val="40404297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Summary</a:t>
            </a:r>
          </a:p>
        </p:txBody>
      </p:sp>
      <p:sp>
        <p:nvSpPr>
          <p:cNvPr id="3" name="Title">
            <a:extLst>
              <a:ext uri="{FF2B5EF4-FFF2-40B4-BE49-F238E27FC236}">
                <a16:creationId xmlns:a16="http://schemas.microsoft.com/office/drawing/2014/main" id="{5AB4355A-F9DB-96D4-82E4-19BDB15353F0}"/>
              </a:ext>
            </a:extLst>
          </p:cNvPr>
          <p:cNvSpPr txBox="1">
            <a:spLocks/>
          </p:cNvSpPr>
          <p:nvPr/>
        </p:nvSpPr>
        <p:spPr>
          <a:xfrm>
            <a:off x="585216" y="3733800"/>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Resumen</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254176"/>
            <a:ext cx="11018520" cy="548640"/>
          </a:xfrm>
        </p:spPr>
        <p:txBody>
          <a:bodyPr/>
          <a:lstStyle>
            <a:lvl1pPr>
              <a:defRPr>
                <a:solidFill>
                  <a:schemeClr val="tx1"/>
                </a:solidFill>
              </a:defRPr>
            </a:lvl1pPr>
          </a:lstStyle>
          <a:p>
            <a:r>
              <a:rPr lang="en-US" dirty="0"/>
              <a:t>Summary</a:t>
            </a:r>
          </a:p>
        </p:txBody>
      </p:sp>
      <p:sp>
        <p:nvSpPr>
          <p:cNvPr id="3" name="Subtitle"/>
          <p:cNvSpPr>
            <a:spLocks noGrp="1"/>
          </p:cNvSpPr>
          <p:nvPr>
            <p:ph sz="quarter" idx="10"/>
          </p:nvPr>
        </p:nvSpPr>
        <p:spPr>
          <a:xfrm>
            <a:off x="580136" y="868696"/>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CNNs are also the simple building blocks for solving more complex computer vision tasks, such as Image Generation.</a:t>
            </a:r>
            <a:endParaRPr dirty="0"/>
          </a:p>
        </p:txBody>
      </p:sp>
      <p:sp>
        <p:nvSpPr>
          <p:cNvPr id="4" name="New shape"/>
          <p:cNvSpPr/>
          <p:nvPr/>
        </p:nvSpPr>
        <p:spPr>
          <a:xfrm>
            <a:off x="600773" y="1889817"/>
            <a:ext cx="11512297" cy="11449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5000" indent="-365760">
              <a:spcBef>
                <a:spcPct val="20000"/>
              </a:spcBef>
              <a:spcAft>
                <a:spcPct val="20000"/>
              </a:spcAft>
              <a:buChar char="•"/>
            </a:pPr>
            <a:r>
              <a:rPr lang="en-US" sz="1800" dirty="0">
                <a:solidFill>
                  <a:srgbClr val="000000"/>
                </a:solidFill>
              </a:rPr>
              <a:t>CNNs are used for object detection, instance segmentation, etc. </a:t>
            </a:r>
          </a:p>
          <a:p>
            <a:pPr marL="635000" indent="-365760">
              <a:spcBef>
                <a:spcPct val="20000"/>
              </a:spcBef>
              <a:spcAft>
                <a:spcPct val="20000"/>
              </a:spcAft>
              <a:buChar char="•"/>
            </a:pPr>
            <a:r>
              <a:rPr lang="en-US" sz="1800" dirty="0">
                <a:solidFill>
                  <a:srgbClr val="000000"/>
                </a:solidFill>
              </a:rPr>
              <a:t>CNNs can also be used for finding patterns in 1-dimensional signals, and in multi-dimensional structures.</a:t>
            </a:r>
          </a:p>
          <a:p>
            <a:pPr marL="635000" indent="-365760">
              <a:spcBef>
                <a:spcPct val="20000"/>
              </a:spcBef>
              <a:spcAft>
                <a:spcPct val="20000"/>
              </a:spcAft>
              <a:buChar char="•"/>
            </a:pPr>
            <a:r>
              <a:rPr lang="en-US" sz="1800" dirty="0">
                <a:solidFill>
                  <a:srgbClr val="000000"/>
                </a:solidFill>
              </a:rPr>
              <a:t>Generative Adversarial Networks can be used to generate images similar to the ones in the given dataset.</a:t>
            </a:r>
          </a:p>
        </p:txBody>
      </p:sp>
      <p:sp>
        <p:nvSpPr>
          <p:cNvPr id="5" name="Title">
            <a:extLst>
              <a:ext uri="{FF2B5EF4-FFF2-40B4-BE49-F238E27FC236}">
                <a16:creationId xmlns:a16="http://schemas.microsoft.com/office/drawing/2014/main" id="{5369D47E-9192-C4DF-AC0C-B2763D3B6B1E}"/>
              </a:ext>
            </a:extLst>
          </p:cNvPr>
          <p:cNvSpPr txBox="1">
            <a:spLocks/>
          </p:cNvSpPr>
          <p:nvPr/>
        </p:nvSpPr>
        <p:spPr>
          <a:xfrm>
            <a:off x="588263" y="2990951"/>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Resumen</a:t>
            </a:r>
          </a:p>
        </p:txBody>
      </p:sp>
      <p:sp>
        <p:nvSpPr>
          <p:cNvPr id="6" name="Subtitle">
            <a:extLst>
              <a:ext uri="{FF2B5EF4-FFF2-40B4-BE49-F238E27FC236}">
                <a16:creationId xmlns:a16="http://schemas.microsoft.com/office/drawing/2014/main" id="{99504A7F-4B87-8B2A-DA53-1540B8DC1833}"/>
              </a:ext>
            </a:extLst>
          </p:cNvPr>
          <p:cNvSpPr txBox="1">
            <a:spLocks/>
          </p:cNvSpPr>
          <p:nvPr/>
        </p:nvSpPr>
        <p:spPr>
          <a:xfrm>
            <a:off x="584199" y="3691991"/>
            <a:ext cx="11383263" cy="129266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MX" dirty="0"/>
              <a:t>Las CNN también son los bloques de construcción simples para resolver tareas de visión por computadora más complejas, como la generación de imágenes.</a:t>
            </a:r>
            <a:endParaRPr lang="en-US" dirty="0"/>
          </a:p>
        </p:txBody>
      </p:sp>
      <p:sp>
        <p:nvSpPr>
          <p:cNvPr id="7" name="New shape">
            <a:extLst>
              <a:ext uri="{FF2B5EF4-FFF2-40B4-BE49-F238E27FC236}">
                <a16:creationId xmlns:a16="http://schemas.microsoft.com/office/drawing/2014/main" id="{58095131-6CEA-7A82-419A-D1D67A9A3312}"/>
              </a:ext>
            </a:extLst>
          </p:cNvPr>
          <p:cNvSpPr/>
          <p:nvPr/>
        </p:nvSpPr>
        <p:spPr>
          <a:xfrm>
            <a:off x="605537" y="5055072"/>
            <a:ext cx="11510262" cy="16989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5000" indent="-365760">
              <a:spcBef>
                <a:spcPct val="20000"/>
              </a:spcBef>
              <a:spcAft>
                <a:spcPct val="20000"/>
              </a:spcAft>
              <a:buChar char="•"/>
            </a:pPr>
            <a:r>
              <a:rPr lang="es-MX" sz="1800" dirty="0">
                <a:solidFill>
                  <a:srgbClr val="000000"/>
                </a:solidFill>
              </a:rPr>
              <a:t>Las CNN se utilizan para la detección de objetos, la segmentación de instancias, etc.</a:t>
            </a:r>
          </a:p>
          <a:p>
            <a:pPr marL="635000" indent="-365760">
              <a:spcBef>
                <a:spcPct val="20000"/>
              </a:spcBef>
              <a:spcAft>
                <a:spcPct val="20000"/>
              </a:spcAft>
              <a:buChar char="•"/>
            </a:pPr>
            <a:r>
              <a:rPr lang="es-MX" sz="1800" dirty="0">
                <a:solidFill>
                  <a:srgbClr val="000000"/>
                </a:solidFill>
              </a:rPr>
              <a:t>Las CNN también se pueden usar para encontrar patrones en señales unidimensionales y en estructuras multidimensionales.</a:t>
            </a:r>
          </a:p>
          <a:p>
            <a:pPr marL="635000" indent="-365760">
              <a:spcBef>
                <a:spcPct val="20000"/>
              </a:spcBef>
              <a:spcAft>
                <a:spcPct val="20000"/>
              </a:spcAft>
              <a:buChar char="•"/>
            </a:pPr>
            <a:r>
              <a:rPr lang="es-MX" sz="1800" dirty="0">
                <a:solidFill>
                  <a:srgbClr val="000000"/>
                </a:solidFill>
              </a:rPr>
              <a:t>Las Redes Generativas Antagónicas (Generative Adversarial Networks) se pueden usar para generar imágenes similares a las del conjunto de datos dado.</a:t>
            </a:r>
            <a:endParaRPr lang="en-US" sz="1800" dirty="0">
              <a:solidFill>
                <a:srgbClr val="000000"/>
              </a:solidFill>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7D33D6-4FBF-3F45-AE68-458F59C6F836}"/>
              </a:ext>
            </a:extLst>
          </p:cNvPr>
          <p:cNvSpPr txBox="1">
            <a:spLocks/>
          </p:cNvSpPr>
          <p:nvPr/>
        </p:nvSpPr>
        <p:spPr>
          <a:xfrm>
            <a:off x="513100" y="400159"/>
            <a:ext cx="11018520" cy="316972"/>
          </a:xfrm>
          <a:prstGeom prst="rect">
            <a:avLst/>
          </a:prstGeom>
        </p:spPr>
        <p:txBody>
          <a:bodyPr vert="horz" wrap="square" lIns="0" tIns="0" rIns="0" bIns="0" rtlCol="0" anchor="t">
            <a:normAutofit fontScale="7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latin typeface="+mj-lt"/>
              </a:rPr>
              <a:t>Next Steps</a:t>
            </a:r>
          </a:p>
        </p:txBody>
      </p:sp>
      <p:sp>
        <p:nvSpPr>
          <p:cNvPr id="5" name="Content Placeholder 2">
            <a:extLst>
              <a:ext uri="{FF2B5EF4-FFF2-40B4-BE49-F238E27FC236}">
                <a16:creationId xmlns:a16="http://schemas.microsoft.com/office/drawing/2014/main" id="{5433DE5E-2C08-B940-8F56-602313E7210C}"/>
              </a:ext>
            </a:extLst>
          </p:cNvPr>
          <p:cNvSpPr txBox="1">
            <a:spLocks/>
          </p:cNvSpPr>
          <p:nvPr/>
        </p:nvSpPr>
        <p:spPr>
          <a:xfrm>
            <a:off x="513100" y="1261934"/>
            <a:ext cx="4414027" cy="2317967"/>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n-US" sz="2400" dirty="0"/>
              <a:t>Practice your knowledge by trying these Learn modules:</a:t>
            </a:r>
          </a:p>
          <a:p>
            <a:pPr>
              <a:lnSpc>
                <a:spcPct val="90000"/>
              </a:lnSpc>
            </a:pPr>
            <a:endParaRPr lang="en-US" sz="2400" dirty="0"/>
          </a:p>
          <a:p>
            <a:pPr>
              <a:lnSpc>
                <a:spcPct val="90000"/>
              </a:lnSpc>
            </a:pPr>
            <a:endParaRPr lang="en-US" sz="2400" dirty="0"/>
          </a:p>
        </p:txBody>
      </p:sp>
      <p:sp>
        <p:nvSpPr>
          <p:cNvPr id="6" name="Rectangle 5">
            <a:extLst>
              <a:ext uri="{FF2B5EF4-FFF2-40B4-BE49-F238E27FC236}">
                <a16:creationId xmlns:a16="http://schemas.microsoft.com/office/drawing/2014/main" id="{FB48FDF8-30BE-B040-AE32-6A8989D5F721}"/>
              </a:ext>
            </a:extLst>
          </p:cNvPr>
          <p:cNvSpPr/>
          <p:nvPr/>
        </p:nvSpPr>
        <p:spPr bwMode="auto">
          <a:xfrm>
            <a:off x="381000" y="3796164"/>
            <a:ext cx="5449724" cy="210768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7" name="TextBox 10">
            <a:extLst>
              <a:ext uri="{FF2B5EF4-FFF2-40B4-BE49-F238E27FC236}">
                <a16:creationId xmlns:a16="http://schemas.microsoft.com/office/drawing/2014/main" id="{BDFA5B89-ECF9-6F40-B90A-CAEB3980C3A9}"/>
              </a:ext>
            </a:extLst>
          </p:cNvPr>
          <p:cNvSpPr txBox="1"/>
          <p:nvPr/>
        </p:nvSpPr>
        <p:spPr>
          <a:xfrm>
            <a:off x="562960" y="4038600"/>
            <a:ext cx="5211763"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buSzPct val="90000"/>
            </a:pPr>
            <a:r>
              <a:rPr lang="en-US" sz="2400" dirty="0"/>
              <a:t>Please tell us how you liked this workshop by filling out this survey:</a:t>
            </a:r>
            <a:endParaRPr lang="en-US" sz="2800" dirty="0"/>
          </a:p>
          <a:p>
            <a:pPr defTabSz="932742">
              <a:spcAft>
                <a:spcPts val="600"/>
              </a:spcAft>
              <a:buSzPct val="90000"/>
            </a:pPr>
            <a:r>
              <a:rPr lang="en-US" sz="2800" dirty="0">
                <a:hlinkClick r:id="rId3"/>
              </a:rPr>
              <a:t>https://aka.ms/workshopomatic-feedback?wt.mc_id=studentamb_336682</a:t>
            </a:r>
            <a:endParaRPr lang="en-US" sz="2800" dirty="0"/>
          </a:p>
        </p:txBody>
      </p:sp>
      <p:sp>
        <p:nvSpPr>
          <p:cNvPr id="8" name="Content Placeholder 2">
            <a:extLst>
              <a:ext uri="{FF2B5EF4-FFF2-40B4-BE49-F238E27FC236}">
                <a16:creationId xmlns:a16="http://schemas.microsoft.com/office/drawing/2014/main" id="{0BCF35B7-C8DD-3D49-B34A-770C8BB77AAB}"/>
              </a:ext>
            </a:extLst>
          </p:cNvPr>
          <p:cNvSpPr txBox="1">
            <a:spLocks/>
          </p:cNvSpPr>
          <p:nvPr/>
        </p:nvSpPr>
        <p:spPr>
          <a:xfrm>
            <a:off x="506961" y="2102573"/>
            <a:ext cx="5323763" cy="1477328"/>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Font typeface="Arial" panose="020B0604020202020204" pitchFamily="34" charset="0"/>
              <a:buChar char="•"/>
            </a:pPr>
            <a:r>
              <a:rPr lang="en-US" sz="2400" b="0" i="0" dirty="0">
                <a:solidFill>
                  <a:srgbClr val="24292F"/>
                </a:solidFill>
                <a:effectLst/>
                <a:hlinkClick r:id="rId4"/>
              </a:rPr>
              <a:t>TensorFlow fundamentals</a:t>
            </a:r>
            <a:endParaRPr lang="en-US" sz="2400" b="0" i="0" dirty="0">
              <a:solidFill>
                <a:srgbClr val="24292F"/>
              </a:solidFill>
              <a:effectLst/>
              <a:hlinkClick r:id="rId5"/>
            </a:endParaRPr>
          </a:p>
          <a:p>
            <a:pPr algn="l">
              <a:buFont typeface="Arial" panose="020B0604020202020204" pitchFamily="34" charset="0"/>
              <a:buChar char="•"/>
            </a:pPr>
            <a:r>
              <a:rPr lang="en-US" sz="2400" b="0" i="0" dirty="0">
                <a:solidFill>
                  <a:srgbClr val="24292F"/>
                </a:solidFill>
                <a:effectLst/>
                <a:hlinkClick r:id="rId5"/>
              </a:rPr>
              <a:t>Introduction to Computer Vision with </a:t>
            </a:r>
            <a:r>
              <a:rPr lang="en-US" sz="2400" b="0" i="0" dirty="0" err="1">
                <a:solidFill>
                  <a:srgbClr val="24292F"/>
                </a:solidFill>
                <a:effectLst/>
                <a:hlinkClick r:id="rId5"/>
              </a:rPr>
              <a:t>PyTorch</a:t>
            </a:r>
            <a:endParaRPr lang="en-US" sz="2400" b="0" i="0" dirty="0">
              <a:solidFill>
                <a:srgbClr val="24292F"/>
              </a:solidFill>
              <a:effectLst/>
            </a:endParaRPr>
          </a:p>
          <a:p>
            <a:pPr algn="l">
              <a:buFont typeface="Arial" panose="020B0604020202020204" pitchFamily="34" charset="0"/>
              <a:buChar char="•"/>
            </a:pPr>
            <a:endParaRPr lang="en-US" sz="2400" b="0" i="0" dirty="0">
              <a:solidFill>
                <a:srgbClr val="24292F"/>
              </a:solidFill>
              <a:effectLst/>
            </a:endParaRPr>
          </a:p>
        </p:txBody>
      </p:sp>
      <p:sp>
        <p:nvSpPr>
          <p:cNvPr id="9" name="TextBox 8">
            <a:extLst>
              <a:ext uri="{FF2B5EF4-FFF2-40B4-BE49-F238E27FC236}">
                <a16:creationId xmlns:a16="http://schemas.microsoft.com/office/drawing/2014/main" id="{494BE90A-CB46-9745-81D8-4DDAD5F43F96}"/>
              </a:ext>
            </a:extLst>
          </p:cNvPr>
          <p:cNvSpPr txBox="1"/>
          <p:nvPr/>
        </p:nvSpPr>
        <p:spPr>
          <a:xfrm>
            <a:off x="1630017" y="954157"/>
            <a:ext cx="65" cy="3077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2000" dirty="0" err="1"/>
          </a:p>
        </p:txBody>
      </p:sp>
      <p:sp>
        <p:nvSpPr>
          <p:cNvPr id="12" name="Title 1">
            <a:extLst>
              <a:ext uri="{FF2B5EF4-FFF2-40B4-BE49-F238E27FC236}">
                <a16:creationId xmlns:a16="http://schemas.microsoft.com/office/drawing/2014/main" id="{2AD6D069-30DA-F63F-BAED-6DD6927B0BD5}"/>
              </a:ext>
            </a:extLst>
          </p:cNvPr>
          <p:cNvSpPr txBox="1">
            <a:spLocks/>
          </p:cNvSpPr>
          <p:nvPr/>
        </p:nvSpPr>
        <p:spPr>
          <a:xfrm>
            <a:off x="6228100" y="400159"/>
            <a:ext cx="11018520" cy="316972"/>
          </a:xfrm>
          <a:prstGeom prst="rect">
            <a:avLst/>
          </a:prstGeom>
        </p:spPr>
        <p:txBody>
          <a:bodyPr vert="horz" wrap="square" lIns="0" tIns="0" rIns="0" bIns="0" rtlCol="0" anchor="t">
            <a:normAutofit fontScale="70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err="1">
                <a:latin typeface="+mj-lt"/>
              </a:rPr>
              <a:t>Próximos</a:t>
            </a:r>
            <a:r>
              <a:rPr lang="en-US" sz="3600" dirty="0">
                <a:latin typeface="+mj-lt"/>
              </a:rPr>
              <a:t> pasos</a:t>
            </a:r>
          </a:p>
        </p:txBody>
      </p:sp>
      <p:sp>
        <p:nvSpPr>
          <p:cNvPr id="14" name="Rectangle 5">
            <a:extLst>
              <a:ext uri="{FF2B5EF4-FFF2-40B4-BE49-F238E27FC236}">
                <a16:creationId xmlns:a16="http://schemas.microsoft.com/office/drawing/2014/main" id="{56859606-5FE3-8D2F-6685-F5B2F909041F}"/>
              </a:ext>
            </a:extLst>
          </p:cNvPr>
          <p:cNvSpPr/>
          <p:nvPr/>
        </p:nvSpPr>
        <p:spPr bwMode="auto">
          <a:xfrm>
            <a:off x="6096000" y="3796164"/>
            <a:ext cx="5449724" cy="210768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5" name="TextBox 10">
            <a:extLst>
              <a:ext uri="{FF2B5EF4-FFF2-40B4-BE49-F238E27FC236}">
                <a16:creationId xmlns:a16="http://schemas.microsoft.com/office/drawing/2014/main" id="{E7ECD4F5-C351-F976-B79C-A44CFB8DF74C}"/>
              </a:ext>
            </a:extLst>
          </p:cNvPr>
          <p:cNvSpPr txBox="1"/>
          <p:nvPr/>
        </p:nvSpPr>
        <p:spPr>
          <a:xfrm>
            <a:off x="6277960" y="4038600"/>
            <a:ext cx="5211763" cy="4051300"/>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spcAft>
                <a:spcPts val="600"/>
              </a:spcAft>
              <a:buSzPct val="90000"/>
            </a:pPr>
            <a:r>
              <a:rPr lang="es-MX" sz="2400" dirty="0"/>
              <a:t>Díganos qué le ha parecido este taller rellenando esta encuesta:</a:t>
            </a:r>
          </a:p>
          <a:p>
            <a:pPr defTabSz="932742">
              <a:spcAft>
                <a:spcPts val="600"/>
              </a:spcAft>
              <a:buSzPct val="90000"/>
            </a:pPr>
            <a:r>
              <a:rPr lang="en-US" sz="2800" dirty="0">
                <a:hlinkClick r:id="rId3"/>
              </a:rPr>
              <a:t>https://aka.ms/workshopomatic-feedback?wt.mc_id=studentamb_336682</a:t>
            </a:r>
            <a:endParaRPr lang="en-US" sz="2800" dirty="0"/>
          </a:p>
        </p:txBody>
      </p:sp>
      <p:sp>
        <p:nvSpPr>
          <p:cNvPr id="17" name="Content Placeholder 2">
            <a:extLst>
              <a:ext uri="{FF2B5EF4-FFF2-40B4-BE49-F238E27FC236}">
                <a16:creationId xmlns:a16="http://schemas.microsoft.com/office/drawing/2014/main" id="{2B42651C-7993-33AA-B533-BFBBC74E4905}"/>
              </a:ext>
            </a:extLst>
          </p:cNvPr>
          <p:cNvSpPr txBox="1">
            <a:spLocks/>
          </p:cNvSpPr>
          <p:nvPr/>
        </p:nvSpPr>
        <p:spPr>
          <a:xfrm>
            <a:off x="6228100" y="1190814"/>
            <a:ext cx="5317559" cy="2317967"/>
          </a:xfrm>
          <a:prstGeom prst="rect">
            <a:avLst/>
          </a:prstGeom>
        </p:spPr>
        <p:txBody>
          <a:bodyPr vert="horz" wrap="square" lIns="0" tIns="0" rIns="0" bIns="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90000"/>
              </a:lnSpc>
            </a:pPr>
            <a:r>
              <a:rPr lang="es-MX" sz="2400" dirty="0"/>
              <a:t>Practica tus conocimientos probando estos módulos de </a:t>
            </a:r>
            <a:r>
              <a:rPr lang="es-MX" sz="2400" dirty="0" err="1"/>
              <a:t>Learn</a:t>
            </a:r>
            <a:r>
              <a:rPr lang="es-MX" sz="2400" dirty="0"/>
              <a:t>:</a:t>
            </a:r>
            <a:endParaRPr lang="en-US" sz="2400" dirty="0"/>
          </a:p>
          <a:p>
            <a:pPr>
              <a:lnSpc>
                <a:spcPct val="90000"/>
              </a:lnSpc>
            </a:pPr>
            <a:endParaRPr lang="en-US" sz="2400" dirty="0"/>
          </a:p>
        </p:txBody>
      </p:sp>
      <p:sp>
        <p:nvSpPr>
          <p:cNvPr id="18" name="Content Placeholder 2">
            <a:extLst>
              <a:ext uri="{FF2B5EF4-FFF2-40B4-BE49-F238E27FC236}">
                <a16:creationId xmlns:a16="http://schemas.microsoft.com/office/drawing/2014/main" id="{23623AE7-8ED5-3E0D-E5D4-4A68CCD7494D}"/>
              </a:ext>
            </a:extLst>
          </p:cNvPr>
          <p:cNvSpPr txBox="1">
            <a:spLocks/>
          </p:cNvSpPr>
          <p:nvPr/>
        </p:nvSpPr>
        <p:spPr>
          <a:xfrm>
            <a:off x="6221961" y="2031453"/>
            <a:ext cx="5323763" cy="1107996"/>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Font typeface="Arial" panose="020B0604020202020204" pitchFamily="34" charset="0"/>
              <a:buChar char="•"/>
            </a:pPr>
            <a:r>
              <a:rPr lang="en-US" sz="2400" b="0" i="0" dirty="0">
                <a:solidFill>
                  <a:srgbClr val="24292F"/>
                </a:solidFill>
                <a:effectLst/>
                <a:hlinkClick r:id="rId4"/>
              </a:rPr>
              <a:t>TensorFlow fundamentals</a:t>
            </a:r>
            <a:endParaRPr lang="en-US" sz="2400" b="0" i="0" dirty="0">
              <a:solidFill>
                <a:srgbClr val="24292F"/>
              </a:solidFill>
              <a:effectLst/>
              <a:hlinkClick r:id="rId5"/>
            </a:endParaRPr>
          </a:p>
          <a:p>
            <a:pPr algn="l">
              <a:buFont typeface="Arial" panose="020B0604020202020204" pitchFamily="34" charset="0"/>
              <a:buChar char="•"/>
            </a:pPr>
            <a:r>
              <a:rPr lang="en-US" sz="2400" b="0" i="0" dirty="0">
                <a:solidFill>
                  <a:srgbClr val="24292F"/>
                </a:solidFill>
                <a:effectLst/>
                <a:hlinkClick r:id="rId5"/>
              </a:rPr>
              <a:t>Introduction to Computer Vision with </a:t>
            </a:r>
            <a:r>
              <a:rPr lang="en-US" sz="2400" b="0" i="0" dirty="0" err="1">
                <a:solidFill>
                  <a:srgbClr val="24292F"/>
                </a:solidFill>
                <a:effectLst/>
                <a:hlinkClick r:id="rId5"/>
              </a:rPr>
              <a:t>PyTorch</a:t>
            </a:r>
            <a:endParaRPr lang="en-US" sz="2400" b="0" i="0" dirty="0">
              <a:solidFill>
                <a:srgbClr val="24292F"/>
              </a:solidFill>
              <a:effectLst/>
            </a:endParaRPr>
          </a:p>
        </p:txBody>
      </p:sp>
    </p:spTree>
    <p:extLst>
      <p:ext uri="{BB962C8B-B14F-4D97-AF65-F5344CB8AC3E}">
        <p14:creationId xmlns:p14="http://schemas.microsoft.com/office/powerpoint/2010/main" val="253003096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737616" y="3886200"/>
            <a:ext cx="83301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Introducción a los datos de imágenes</a:t>
            </a:r>
            <a:endParaRPr lang="en-US" dirty="0"/>
          </a:p>
        </p:txBody>
      </p:sp>
      <p:sp>
        <p:nvSpPr>
          <p:cNvPr id="4" name="Title">
            <a:extLst>
              <a:ext uri="{FF2B5EF4-FFF2-40B4-BE49-F238E27FC236}">
                <a16:creationId xmlns:a16="http://schemas.microsoft.com/office/drawing/2014/main" id="{9C9B3BD7-9B67-476A-46C3-0BC463A785CB}"/>
              </a:ext>
            </a:extLst>
          </p:cNvPr>
          <p:cNvSpPr txBox="1">
            <a:spLocks/>
          </p:cNvSpPr>
          <p:nvPr/>
        </p:nvSpPr>
        <p:spPr>
          <a:xfrm>
            <a:off x="737616" y="3188208"/>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b="1" dirty="0" err="1">
                <a:effectLst/>
              </a:rPr>
              <a:t>Introduction</a:t>
            </a:r>
            <a:r>
              <a:rPr lang="es-MX" b="1" dirty="0">
                <a:effectLst/>
              </a:rPr>
              <a:t> </a:t>
            </a:r>
            <a:r>
              <a:rPr lang="es-MX" b="1" dirty="0" err="1">
                <a:effectLst/>
              </a:rPr>
              <a:t>to</a:t>
            </a:r>
            <a:r>
              <a:rPr lang="es-MX" b="1" dirty="0">
                <a:effectLst/>
              </a:rPr>
              <a:t> </a:t>
            </a:r>
            <a:r>
              <a:rPr lang="es-MX" b="1" dirty="0" err="1">
                <a:effectLst/>
              </a:rPr>
              <a:t>image</a:t>
            </a:r>
            <a:r>
              <a:rPr lang="es-MX" b="1" dirty="0">
                <a:effectLst/>
              </a:rPr>
              <a:t> data</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s-MX" b="1" dirty="0" err="1">
                <a:effectLst/>
              </a:rPr>
              <a:t>Introduction</a:t>
            </a:r>
            <a:r>
              <a:rPr lang="es-MX" b="1" dirty="0">
                <a:effectLst/>
              </a:rPr>
              <a:t> </a:t>
            </a:r>
            <a:r>
              <a:rPr lang="es-MX" b="1" dirty="0" err="1">
                <a:effectLst/>
              </a:rPr>
              <a:t>to</a:t>
            </a:r>
            <a:r>
              <a:rPr lang="es-MX" b="1" dirty="0">
                <a:effectLst/>
              </a:rPr>
              <a:t> </a:t>
            </a:r>
            <a:r>
              <a:rPr lang="es-MX" b="1" dirty="0" err="1">
                <a:effectLst/>
              </a:rPr>
              <a:t>image</a:t>
            </a:r>
            <a:r>
              <a:rPr lang="es-MX" b="1" dirty="0">
                <a:effectLst/>
              </a:rPr>
              <a:t> data</a:t>
            </a:r>
          </a:p>
        </p:txBody>
      </p:sp>
      <p:sp>
        <p:nvSpPr>
          <p:cNvPr id="3" name="Subtitle"/>
          <p:cNvSpPr>
            <a:spLocks noGrp="1"/>
          </p:cNvSpPr>
          <p:nvPr>
            <p:ph sz="quarter" idx="10"/>
          </p:nvPr>
        </p:nvSpPr>
        <p:spPr>
          <a:xfrm>
            <a:off x="584200" y="1224829"/>
            <a:ext cx="11018838" cy="236372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sz="2400" dirty="0"/>
              <a:t>Images as Data: Each pixel has a value that represents a color, ranging from 0 (black) to 255 (white).</a:t>
            </a:r>
          </a:p>
          <a:p>
            <a:pPr marL="457200" indent="-457200">
              <a:buFontTx/>
              <a:buChar char="-"/>
            </a:pPr>
            <a:r>
              <a:rPr lang="en-US" sz="2400" dirty="0"/>
              <a:t>Color Images: Each pixel has three values representing red, green, and blue (RGB).</a:t>
            </a:r>
          </a:p>
          <a:p>
            <a:pPr marL="457200" indent="-457200">
              <a:buFontTx/>
              <a:buChar char="-"/>
            </a:pPr>
            <a:r>
              <a:rPr lang="en-US" sz="2400" dirty="0"/>
              <a:t>Preparing for the Neural Network: The values are normalized to range from 0 to 1.</a:t>
            </a:r>
            <a:endParaRPr sz="2400" dirty="0"/>
          </a:p>
        </p:txBody>
      </p:sp>
      <p:sp>
        <p:nvSpPr>
          <p:cNvPr id="4" name="Title">
            <a:extLst>
              <a:ext uri="{FF2B5EF4-FFF2-40B4-BE49-F238E27FC236}">
                <a16:creationId xmlns:a16="http://schemas.microsoft.com/office/drawing/2014/main" id="{62028373-A2E8-EFB2-CCD9-83A75D60FE98}"/>
              </a:ext>
            </a:extLst>
          </p:cNvPr>
          <p:cNvSpPr txBox="1">
            <a:spLocks/>
          </p:cNvSpPr>
          <p:nvPr/>
        </p:nvSpPr>
        <p:spPr>
          <a:xfrm>
            <a:off x="597228" y="3588553"/>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Introducción a los datos de imágenes</a:t>
            </a:r>
            <a:endParaRPr lang="en-US" dirty="0"/>
          </a:p>
        </p:txBody>
      </p:sp>
      <p:sp>
        <p:nvSpPr>
          <p:cNvPr id="5" name="Subtitle">
            <a:extLst>
              <a:ext uri="{FF2B5EF4-FFF2-40B4-BE49-F238E27FC236}">
                <a16:creationId xmlns:a16="http://schemas.microsoft.com/office/drawing/2014/main" id="{6DA45230-4F16-7941-8B0E-2C9AB8A9D218}"/>
              </a:ext>
            </a:extLst>
          </p:cNvPr>
          <p:cNvSpPr txBox="1">
            <a:spLocks/>
          </p:cNvSpPr>
          <p:nvPr/>
        </p:nvSpPr>
        <p:spPr>
          <a:xfrm>
            <a:off x="584200" y="4356182"/>
            <a:ext cx="11446435" cy="236372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sz="2400" dirty="0"/>
              <a:t>Imágenes como Datos: Cada pixel tiene un valor que representa un color que varia del 0(negro) al 255(blanco)</a:t>
            </a:r>
          </a:p>
          <a:p>
            <a:pPr marL="457200" indent="-457200">
              <a:buFontTx/>
              <a:buChar char="-"/>
            </a:pPr>
            <a:r>
              <a:rPr lang="en-US" sz="2400" dirty="0" err="1"/>
              <a:t>Imágenes</a:t>
            </a:r>
            <a:r>
              <a:rPr lang="en-US" sz="2400" dirty="0"/>
              <a:t> a Color: </a:t>
            </a:r>
            <a:r>
              <a:rPr lang="en-US" sz="2400" dirty="0" err="1"/>
              <a:t>Cada</a:t>
            </a:r>
            <a:r>
              <a:rPr lang="en-US" sz="2400" dirty="0"/>
              <a:t> pixel </a:t>
            </a:r>
            <a:r>
              <a:rPr lang="en-US" sz="2400" dirty="0" err="1"/>
              <a:t>tiene</a:t>
            </a:r>
            <a:r>
              <a:rPr lang="en-US" sz="2400" dirty="0"/>
              <a:t> </a:t>
            </a:r>
            <a:r>
              <a:rPr lang="en-US" sz="2400" dirty="0" err="1"/>
              <a:t>tres</a:t>
            </a:r>
            <a:r>
              <a:rPr lang="en-US" sz="2400" dirty="0"/>
              <a:t> </a:t>
            </a:r>
            <a:r>
              <a:rPr lang="en-US" sz="2400" dirty="0" err="1"/>
              <a:t>valores</a:t>
            </a:r>
            <a:r>
              <a:rPr lang="en-US" sz="2400" dirty="0"/>
              <a:t> que </a:t>
            </a:r>
            <a:r>
              <a:rPr lang="en-US" sz="2400" dirty="0" err="1"/>
              <a:t>representan</a:t>
            </a:r>
            <a:r>
              <a:rPr lang="en-US" sz="2400" dirty="0"/>
              <a:t> rojo, </a:t>
            </a:r>
            <a:r>
              <a:rPr lang="en-US" sz="2400" dirty="0" err="1"/>
              <a:t>verde</a:t>
            </a:r>
            <a:r>
              <a:rPr lang="en-US" sz="2400" dirty="0"/>
              <a:t> y </a:t>
            </a:r>
            <a:r>
              <a:rPr lang="en-US" sz="2400" dirty="0" err="1"/>
              <a:t>azul</a:t>
            </a:r>
            <a:r>
              <a:rPr lang="en-US" sz="2400" dirty="0"/>
              <a:t> (RGB)</a:t>
            </a:r>
          </a:p>
          <a:p>
            <a:pPr marL="457200" indent="-457200">
              <a:buFontTx/>
              <a:buChar char="-"/>
            </a:pPr>
            <a:r>
              <a:rPr lang="en-US" sz="2400" dirty="0" err="1"/>
              <a:t>Preparación</a:t>
            </a:r>
            <a:r>
              <a:rPr lang="en-US" sz="2400" dirty="0"/>
              <a:t> para la Red Neuronal: Se </a:t>
            </a:r>
            <a:r>
              <a:rPr lang="en-US" sz="2400" dirty="0" err="1"/>
              <a:t>normaliza</a:t>
            </a:r>
            <a:r>
              <a:rPr lang="en-US" sz="2400" dirty="0"/>
              <a:t> </a:t>
            </a:r>
            <a:r>
              <a:rPr lang="en-US" sz="2400" dirty="0" err="1"/>
              <a:t>los</a:t>
            </a:r>
            <a:r>
              <a:rPr lang="en-US" sz="2400" dirty="0"/>
              <a:t> </a:t>
            </a:r>
            <a:r>
              <a:rPr lang="en-US" sz="2400" dirty="0" err="1"/>
              <a:t>valores</a:t>
            </a:r>
            <a:r>
              <a:rPr lang="en-US" sz="2400" dirty="0"/>
              <a:t> para que </a:t>
            </a:r>
            <a:r>
              <a:rPr lang="en-US" sz="2400" dirty="0" err="1"/>
              <a:t>estén</a:t>
            </a:r>
            <a:r>
              <a:rPr lang="en-US" sz="2400" dirty="0"/>
              <a:t> </a:t>
            </a:r>
            <a:r>
              <a:rPr lang="en-US" sz="2400" dirty="0" err="1"/>
              <a:t>en</a:t>
            </a:r>
            <a:r>
              <a:rPr lang="en-US" sz="2400" dirty="0"/>
              <a:t> un </a:t>
            </a:r>
            <a:r>
              <a:rPr lang="en-US" sz="2400" dirty="0" err="1"/>
              <a:t>rango</a:t>
            </a:r>
            <a:r>
              <a:rPr lang="en-US" sz="2400" dirty="0"/>
              <a:t> de 0 a 1</a:t>
            </a:r>
          </a:p>
        </p:txBody>
      </p:sp>
    </p:spTree>
    <p:extLst>
      <p:ext uri="{BB962C8B-B14F-4D97-AF65-F5344CB8AC3E}">
        <p14:creationId xmlns:p14="http://schemas.microsoft.com/office/powerpoint/2010/main" val="319511790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737616" y="3886200"/>
            <a:ext cx="93969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Entrenamiento de una red neuronal densa</a:t>
            </a:r>
            <a:endParaRPr lang="en-US" dirty="0"/>
          </a:p>
        </p:txBody>
      </p:sp>
      <p:sp>
        <p:nvSpPr>
          <p:cNvPr id="4" name="Title">
            <a:extLst>
              <a:ext uri="{FF2B5EF4-FFF2-40B4-BE49-F238E27FC236}">
                <a16:creationId xmlns:a16="http://schemas.microsoft.com/office/drawing/2014/main" id="{9C9B3BD7-9B67-476A-46C3-0BC463A785CB}"/>
              </a:ext>
            </a:extLst>
          </p:cNvPr>
          <p:cNvSpPr txBox="1">
            <a:spLocks/>
          </p:cNvSpPr>
          <p:nvPr/>
        </p:nvSpPr>
        <p:spPr>
          <a:xfrm>
            <a:off x="737616" y="3188208"/>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b="1" dirty="0">
                <a:effectLst/>
              </a:rPr>
              <a:t>Training a dense neural network</a:t>
            </a:r>
            <a:endParaRPr lang="es-MX" b="1" dirty="0">
              <a:effectLst/>
            </a:endParaRPr>
          </a:p>
        </p:txBody>
      </p:sp>
    </p:spTree>
    <p:extLst>
      <p:ext uri="{BB962C8B-B14F-4D97-AF65-F5344CB8AC3E}">
        <p14:creationId xmlns:p14="http://schemas.microsoft.com/office/powerpoint/2010/main" val="25623329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b="1" dirty="0">
                <a:effectLst/>
              </a:rPr>
              <a:t>Training a dense neural network</a:t>
            </a:r>
            <a:endParaRPr lang="es-MX" b="1" dirty="0">
              <a:effectLst/>
            </a:endParaRPr>
          </a:p>
        </p:txBody>
      </p:sp>
      <p:sp>
        <p:nvSpPr>
          <p:cNvPr id="3" name="Subtitle"/>
          <p:cNvSpPr>
            <a:spLocks noGrp="1"/>
          </p:cNvSpPr>
          <p:nvPr>
            <p:ph sz="quarter" idx="10"/>
          </p:nvPr>
        </p:nvSpPr>
        <p:spPr>
          <a:xfrm>
            <a:off x="584200" y="1224829"/>
            <a:ext cx="11018838" cy="155119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457200" indent="-457200">
              <a:buFontTx/>
              <a:buChar char="-"/>
            </a:pPr>
            <a:r>
              <a:rPr lang="en-US" sz="2400" dirty="0"/>
              <a:t>Dense Neural Network: A network where each "neuron" is connected to all the neurons in the next layer, mainly useful for classification.</a:t>
            </a:r>
          </a:p>
          <a:p>
            <a:pPr marL="457200" indent="-457200">
              <a:buFontTx/>
              <a:buChar char="-"/>
            </a:pPr>
            <a:r>
              <a:rPr lang="en-US" sz="2400" dirty="0"/>
              <a:t>Training the Network: The network is shown a series of images along with their labels, so it can later generate future predictions.</a:t>
            </a:r>
          </a:p>
        </p:txBody>
      </p:sp>
      <p:sp>
        <p:nvSpPr>
          <p:cNvPr id="4" name="Title">
            <a:extLst>
              <a:ext uri="{FF2B5EF4-FFF2-40B4-BE49-F238E27FC236}">
                <a16:creationId xmlns:a16="http://schemas.microsoft.com/office/drawing/2014/main" id="{62028373-A2E8-EFB2-CCD9-83A75D60FE98}"/>
              </a:ext>
            </a:extLst>
          </p:cNvPr>
          <p:cNvSpPr txBox="1">
            <a:spLocks/>
          </p:cNvSpPr>
          <p:nvPr/>
        </p:nvSpPr>
        <p:spPr>
          <a:xfrm>
            <a:off x="597228" y="3588553"/>
            <a:ext cx="11018520" cy="54864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Entrenamiento de una red neuronal densa</a:t>
            </a:r>
            <a:endParaRPr lang="en-US" dirty="0"/>
          </a:p>
        </p:txBody>
      </p:sp>
      <p:sp>
        <p:nvSpPr>
          <p:cNvPr id="5" name="Subtitle">
            <a:extLst>
              <a:ext uri="{FF2B5EF4-FFF2-40B4-BE49-F238E27FC236}">
                <a16:creationId xmlns:a16="http://schemas.microsoft.com/office/drawing/2014/main" id="{6DA45230-4F16-7941-8B0E-2C9AB8A9D218}"/>
              </a:ext>
            </a:extLst>
          </p:cNvPr>
          <p:cNvSpPr txBox="1">
            <a:spLocks/>
          </p:cNvSpPr>
          <p:nvPr/>
        </p:nvSpPr>
        <p:spPr>
          <a:xfrm>
            <a:off x="584200" y="4356182"/>
            <a:ext cx="11446435" cy="1551194"/>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Tx/>
              <a:buChar char="-"/>
            </a:pPr>
            <a:r>
              <a:rPr lang="es-MX" sz="2400" dirty="0"/>
              <a:t>Red Neuronal Densa: Red en donde cada “neurona” esta conectada a todas las neuronas de la siguiente capa, principalmente útil para clasificación.</a:t>
            </a:r>
          </a:p>
          <a:p>
            <a:pPr marL="457200" indent="-457200">
              <a:buFontTx/>
              <a:buChar char="-"/>
            </a:pPr>
            <a:r>
              <a:rPr lang="es-MX" sz="2400" dirty="0"/>
              <a:t>Entrenamiento de la Red: Se le enseña a la red una serie de imágenes junto con su etiqueta, para luego generar futuras predicciones.</a:t>
            </a:r>
          </a:p>
        </p:txBody>
      </p:sp>
    </p:spTree>
    <p:extLst>
      <p:ext uri="{BB962C8B-B14F-4D97-AF65-F5344CB8AC3E}">
        <p14:creationId xmlns:p14="http://schemas.microsoft.com/office/powerpoint/2010/main" val="371738337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A5E8751-A042-8E81-B244-91349A43D5F5}"/>
              </a:ext>
            </a:extLst>
          </p:cNvPr>
          <p:cNvSpPr txBox="1">
            <a:spLocks/>
          </p:cNvSpPr>
          <p:nvPr/>
        </p:nvSpPr>
        <p:spPr>
          <a:xfrm>
            <a:off x="737616" y="3886200"/>
            <a:ext cx="93969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dirty="0"/>
              <a:t>Redes de varias capas</a:t>
            </a:r>
            <a:endParaRPr lang="en-US" dirty="0"/>
          </a:p>
        </p:txBody>
      </p:sp>
      <p:sp>
        <p:nvSpPr>
          <p:cNvPr id="4" name="Title">
            <a:extLst>
              <a:ext uri="{FF2B5EF4-FFF2-40B4-BE49-F238E27FC236}">
                <a16:creationId xmlns:a16="http://schemas.microsoft.com/office/drawing/2014/main" id="{9C9B3BD7-9B67-476A-46C3-0BC463A785CB}"/>
              </a:ext>
            </a:extLst>
          </p:cNvPr>
          <p:cNvSpPr txBox="1">
            <a:spLocks/>
          </p:cNvSpPr>
          <p:nvPr/>
        </p:nvSpPr>
        <p:spPr>
          <a:xfrm>
            <a:off x="737616" y="3188208"/>
            <a:ext cx="6882384" cy="498598"/>
          </a:xfrm>
          <a:prstGeom prst="rect">
            <a:avLst/>
          </a:prstGeom>
          <a:noFill/>
        </p:spPr>
        <p:txBody>
          <a:bodyPr vert="horz" wrap="square" lIns="0" tIns="0" rIns="0" bIns="0" rtlCol="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MX" b="1" dirty="0" err="1">
                <a:effectLst/>
              </a:rPr>
              <a:t>Multi-layer</a:t>
            </a:r>
            <a:r>
              <a:rPr lang="es-MX" b="1" dirty="0">
                <a:effectLst/>
              </a:rPr>
              <a:t> </a:t>
            </a:r>
            <a:r>
              <a:rPr lang="es-MX" b="1" dirty="0" err="1">
                <a:effectLst/>
              </a:rPr>
              <a:t>networks</a:t>
            </a:r>
            <a:endParaRPr lang="es-MX" b="1" dirty="0">
              <a:effectLst/>
            </a:endParaRPr>
          </a:p>
        </p:txBody>
      </p:sp>
    </p:spTree>
    <p:extLst>
      <p:ext uri="{BB962C8B-B14F-4D97-AF65-F5344CB8AC3E}">
        <p14:creationId xmlns:p14="http://schemas.microsoft.com/office/powerpoint/2010/main" val="1687972152"/>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B40C9706-545E-499C-8881-4A5859C5652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1190</TotalTime>
  <Words>6314</Words>
  <Application>Microsoft Office PowerPoint</Application>
  <PresentationFormat>Panorámica</PresentationFormat>
  <Paragraphs>519</Paragraphs>
  <Slides>45</Slides>
  <Notes>44</Notes>
  <HiddenSlides>0</HiddenSlides>
  <MMClips>0</MMClips>
  <ScaleCrop>false</ScaleCrop>
  <HeadingPairs>
    <vt:vector size="6" baseType="variant">
      <vt:variant>
        <vt:lpstr>Fuentes usadas</vt:lpstr>
      </vt:variant>
      <vt:variant>
        <vt:i4>6</vt:i4>
      </vt:variant>
      <vt:variant>
        <vt:lpstr>Tema</vt:lpstr>
      </vt:variant>
      <vt:variant>
        <vt:i4>4</vt:i4>
      </vt:variant>
      <vt:variant>
        <vt:lpstr>Títulos de diapositiva</vt:lpstr>
      </vt:variant>
      <vt:variant>
        <vt:i4>45</vt:i4>
      </vt:variant>
    </vt:vector>
  </HeadingPairs>
  <TitlesOfParts>
    <vt:vector size="55" baseType="lpstr">
      <vt:lpstr>Arial</vt:lpstr>
      <vt:lpstr>Calibri</vt:lpstr>
      <vt:lpstr>Consolas</vt:lpstr>
      <vt:lpstr>Segoe UI</vt:lpstr>
      <vt:lpstr>Segoe UI Semibold</vt:lpstr>
      <vt:lpstr>Wingdings</vt:lpstr>
      <vt:lpstr>Office Theme</vt:lpstr>
      <vt:lpstr>Microsoft_Learn_White_Template</vt:lpstr>
      <vt:lpstr> Microsoft_Learn_Light_Gray_Template</vt:lpstr>
      <vt:lpstr> Microsoft_Learn_Black_Template</vt:lpstr>
      <vt:lpstr>Presentación de PowerPoint</vt:lpstr>
      <vt:lpstr>Introduction to computer vision with TensorFlow</vt:lpstr>
      <vt:lpstr>Prerequisites</vt:lpstr>
      <vt:lpstr>Learning objectives</vt:lpstr>
      <vt:lpstr>Presentación de PowerPoint</vt:lpstr>
      <vt:lpstr>Introduction to image data</vt:lpstr>
      <vt:lpstr>Presentación de PowerPoint</vt:lpstr>
      <vt:lpstr>Training a dense neural network</vt:lpstr>
      <vt:lpstr>Presentación de PowerPoint</vt:lpstr>
      <vt:lpstr>Multi-layer networks</vt:lpstr>
      <vt:lpstr>Presentación de PowerPoint</vt:lpstr>
      <vt:lpstr>Presentación de PowerPoint</vt:lpstr>
      <vt:lpstr>Introduction to React</vt:lpstr>
      <vt:lpstr>Introduction to JSX</vt:lpstr>
      <vt:lpstr>Components</vt:lpstr>
      <vt:lpstr>Exercise: Create a starter project</vt:lpstr>
      <vt:lpstr>React app structure</vt:lpstr>
      <vt:lpstr>The application host</vt:lpstr>
      <vt:lpstr>index.jsx</vt:lpstr>
      <vt:lpstr>Exercise: Create Hello world!</vt:lpstr>
      <vt:lpstr>Create your first component</vt:lpstr>
      <vt:lpstr>Create your first component</vt:lpstr>
      <vt:lpstr>The core component</vt:lpstr>
      <vt:lpstr>Exercise: Create your first component</vt:lpstr>
      <vt:lpstr>Display dynamic data</vt:lpstr>
      <vt:lpstr>Display dynamic data</vt:lpstr>
      <vt:lpstr>Create a RecipeTitle component</vt:lpstr>
      <vt:lpstr>Explore the code</vt:lpstr>
      <vt:lpstr>Exercise: Display dynamic data</vt:lpstr>
      <vt:lpstr>Exercise: Add style to a React component</vt:lpstr>
      <vt:lpstr>Knowledge check</vt:lpstr>
      <vt:lpstr>Question 1</vt:lpstr>
      <vt:lpstr>Question 1</vt:lpstr>
      <vt:lpstr>Question 2</vt:lpstr>
      <vt:lpstr>Question 2</vt:lpstr>
      <vt:lpstr>Question 3</vt:lpstr>
      <vt:lpstr>Question 3</vt:lpstr>
      <vt:lpstr>Question 4</vt:lpstr>
      <vt:lpstr>Question 4</vt:lpstr>
      <vt:lpstr>Question 5</vt:lpstr>
      <vt:lpstr>Question 5</vt:lpstr>
      <vt:lpstr>Summary</vt:lpstr>
      <vt:lpstr>Summary</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JOSE GILBERTO GUZMAN GUTIERREZ</cp:lastModifiedBy>
  <cp:revision>104</cp:revision>
  <cp:lastPrinted>2022-02-01T22:58:36Z</cp:lastPrinted>
  <dcterms:created xsi:type="dcterms:W3CDTF">2022-02-01T22:58:36Z</dcterms:created>
  <dcterms:modified xsi:type="dcterms:W3CDTF">2024-09-06T17:59:03Z</dcterms:modified>
</cp:coreProperties>
</file>