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4"/>
  </p:notesMasterIdLst>
  <p:sldIdLst>
    <p:sldId id="258" r:id="rId5"/>
    <p:sldId id="260" r:id="rId6"/>
    <p:sldId id="262" r:id="rId7"/>
    <p:sldId id="264" r:id="rId8"/>
    <p:sldId id="272" r:id="rId9"/>
    <p:sldId id="398" r:id="rId10"/>
    <p:sldId id="394" r:id="rId11"/>
    <p:sldId id="401" r:id="rId12"/>
    <p:sldId id="395" r:id="rId13"/>
    <p:sldId id="404" r:id="rId14"/>
    <p:sldId id="396" r:id="rId15"/>
    <p:sldId id="402" r:id="rId16"/>
    <p:sldId id="397" r:id="rId17"/>
    <p:sldId id="405" r:id="rId18"/>
    <p:sldId id="362" r:id="rId19"/>
    <p:sldId id="364" r:id="rId20"/>
    <p:sldId id="385" r:id="rId21"/>
    <p:sldId id="389" r:id="rId22"/>
    <p:sldId id="388" r:id="rId23"/>
    <p:sldId id="390" r:id="rId24"/>
    <p:sldId id="391" r:id="rId25"/>
    <p:sldId id="392" r:id="rId26"/>
    <p:sldId id="393" r:id="rId27"/>
    <p:sldId id="386" r:id="rId28"/>
    <p:sldId id="387" r:id="rId29"/>
    <p:sldId id="376" r:id="rId30"/>
    <p:sldId id="378" r:id="rId31"/>
    <p:sldId id="384" r:id="rId32"/>
    <p:sldId id="380"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144" autoAdjust="0"/>
  </p:normalViewPr>
  <p:slideViewPr>
    <p:cSldViewPr>
      <p:cViewPr>
        <p:scale>
          <a:sx n="66" d="100"/>
          <a:sy n="66" d="100"/>
        </p:scale>
        <p:origin x="1282" y="-10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40313539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06/09/2024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Multilayer Structure</a:t>
            </a:r>
            <a:r>
              <a:rPr lang="en-US" dirty="0"/>
              <a:t>: These networks have several layers. The first layers learn simple patterns, and as you go deeper, the later layers learn more complex patterns.</a:t>
            </a:r>
          </a:p>
          <a:p>
            <a:pPr marL="171450" indent="-171450">
              <a:buFont typeface="Arial" panose="020B0604020202020204" pitchFamily="34" charset="0"/>
              <a:buChar char="•"/>
            </a:pPr>
            <a:r>
              <a:rPr lang="en-US" b="1" dirty="0"/>
              <a:t>Activation Functions</a:t>
            </a:r>
            <a:r>
              <a:rPr lang="en-US" dirty="0"/>
              <a:t>: Neurons use special functions to decide whether to send information to the next layer. The most common is </a:t>
            </a:r>
            <a:r>
              <a:rPr lang="en-US" dirty="0" err="1"/>
              <a:t>ReLU</a:t>
            </a:r>
            <a:r>
              <a:rPr lang="en-US" dirty="0"/>
              <a:t>, which only allows positive values to pass through.</a:t>
            </a:r>
          </a:p>
          <a:p>
            <a:pPr marL="171450" indent="-171450">
              <a:buFont typeface="Arial" panose="020B0604020202020204" pitchFamily="34" charset="0"/>
              <a:buChar char="•"/>
            </a:pPr>
            <a:r>
              <a:rPr lang="en-US" b="1" dirty="0"/>
              <a:t>Training the Network</a:t>
            </a:r>
            <a:r>
              <a:rPr lang="en-US" dirty="0"/>
              <a:t>: The network adjusts its internal connections based on the errors it makes when predicting, and this way it improves over time.</a:t>
            </a:r>
            <a:endParaRPr lang="es-MX" b="1" dirty="0"/>
          </a:p>
          <a:p>
            <a:endParaRPr lang="es-MX" b="1" dirty="0"/>
          </a:p>
          <a:p>
            <a:pPr marL="171450" indent="-171450">
              <a:buFont typeface="Arial" panose="020B0604020202020204" pitchFamily="34" charset="0"/>
              <a:buChar char="•"/>
            </a:pPr>
            <a:r>
              <a:rPr lang="es-MX" b="1" dirty="0"/>
              <a:t>Estructura Multicapa</a:t>
            </a:r>
            <a:r>
              <a:rPr lang="es-MX" dirty="0"/>
              <a:t>: Estas redes tienen varias capas. Las primeras aprenden patrones simples y, a medida que se avanza, las capas más profundas aprenden patrones más complejos.</a:t>
            </a:r>
          </a:p>
          <a:p>
            <a:pPr marL="171450" indent="-171450">
              <a:buFont typeface="Arial" panose="020B0604020202020204" pitchFamily="34" charset="0"/>
              <a:buChar char="•"/>
            </a:pPr>
            <a:r>
              <a:rPr lang="es-MX" b="1" dirty="0"/>
              <a:t>Funciones de Activación</a:t>
            </a:r>
            <a:r>
              <a:rPr lang="es-MX" dirty="0"/>
              <a:t>: Las neuronas usan funciones especiales para decidir si envían información a la siguiente capa. La más común es </a:t>
            </a:r>
            <a:r>
              <a:rPr lang="es-MX" b="1" dirty="0" err="1"/>
              <a:t>ReLU</a:t>
            </a:r>
            <a:r>
              <a:rPr lang="es-MX" dirty="0"/>
              <a:t>, que solo permite pasar valores positivos.</a:t>
            </a:r>
          </a:p>
          <a:p>
            <a:pPr marL="171450" indent="-171450">
              <a:buFont typeface="Arial" panose="020B0604020202020204" pitchFamily="34" charset="0"/>
              <a:buChar char="•"/>
            </a:pPr>
            <a:r>
              <a:rPr lang="es-MX" b="1" dirty="0"/>
              <a:t>Entrenamiento de la Red</a:t>
            </a:r>
            <a:r>
              <a:rPr lang="es-MX" dirty="0"/>
              <a:t>: La red ajusta sus conexiones internas según los errores que comete al predecir, y así mejora con el tiempo.</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119097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Patterns in Images:</a:t>
            </a:r>
            <a:r>
              <a:rPr lang="en-US" dirty="0"/>
              <a:t> CNNs look for specific features in images, such as lines, shapes, or textures, which they then combine to identify objects.</a:t>
            </a:r>
          </a:p>
          <a:p>
            <a:pPr marL="171450" indent="-171450">
              <a:buFont typeface="Arial" panose="020B0604020202020204" pitchFamily="34" charset="0"/>
              <a:buChar char="•"/>
            </a:pPr>
            <a:r>
              <a:rPr lang="en-US" b="1" dirty="0"/>
              <a:t>Convolutional Filters:</a:t>
            </a:r>
            <a:r>
              <a:rPr lang="en-US" dirty="0"/>
              <a:t> These are tools that scan the image, analyzing small sections to detect important patterns.</a:t>
            </a:r>
            <a:endParaRPr lang="es-MX" b="0" dirty="0"/>
          </a:p>
          <a:p>
            <a:pPr marL="171450" indent="-171450">
              <a:buFont typeface="Arial" panose="020B0604020202020204" pitchFamily="34" charset="0"/>
              <a:buChar char="•"/>
            </a:pPr>
            <a:endParaRPr lang="es-MX" b="0" dirty="0"/>
          </a:p>
          <a:p>
            <a:pPr marL="171450" indent="-171450">
              <a:buFont typeface="Arial" panose="020B0604020202020204" pitchFamily="34" charset="0"/>
              <a:buChar char="•"/>
            </a:pPr>
            <a:r>
              <a:rPr lang="es-MX" b="1" dirty="0"/>
              <a:t>Patrones en Imágenes</a:t>
            </a:r>
            <a:r>
              <a:rPr lang="es-MX" dirty="0"/>
              <a:t>: Las </a:t>
            </a:r>
            <a:r>
              <a:rPr lang="es-MX" dirty="0" err="1"/>
              <a:t>CNNs</a:t>
            </a:r>
            <a:r>
              <a:rPr lang="es-MX" dirty="0"/>
              <a:t> buscan características específicas en las imágenes, como líneas, formas, o texturas, que luego combinan para identificar objetos.</a:t>
            </a:r>
          </a:p>
          <a:p>
            <a:pPr marL="171450" indent="-171450">
              <a:buFont typeface="Arial" panose="020B0604020202020204" pitchFamily="34" charset="0"/>
              <a:buChar char="•"/>
            </a:pPr>
            <a:r>
              <a:rPr lang="es-MX" b="1" dirty="0"/>
              <a:t>Filtros Convolucionales</a:t>
            </a:r>
            <a:r>
              <a:rPr lang="es-MX" dirty="0"/>
              <a:t>: Son herramientas que escanean la imagen, analizando pequeñas partes para detectar patrones importantes.</a:t>
            </a:r>
          </a:p>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402633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209186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a:p>
            <a:pPr marL="171450" indent="-171450">
              <a:buFont typeface="Arial" panose="020B0604020202020204" pitchFamily="34" charset="0"/>
              <a:buChar char="•"/>
            </a:pPr>
            <a:r>
              <a:rPr lang="en-US" b="1" dirty="0"/>
              <a:t>Pretrained Models:</a:t>
            </a:r>
            <a:r>
              <a:rPr lang="en-US" dirty="0"/>
              <a:t> Instead of training a neural network from scratch, we use a model that has already been trained on millions of images. This model already knows how to recognize general patterns in images, such as edges, shapes, and colors.</a:t>
            </a:r>
          </a:p>
          <a:p>
            <a:pPr marL="171450" indent="-171450">
              <a:buFont typeface="Arial" panose="020B0604020202020204" pitchFamily="34" charset="0"/>
              <a:buChar char="•"/>
            </a:pPr>
            <a:r>
              <a:rPr lang="en-US" b="1" dirty="0"/>
              <a:t>Transfer Learning:</a:t>
            </a:r>
            <a:r>
              <a:rPr lang="en-US" dirty="0"/>
              <a:t> With transfer learning, we take a pretrained model and adjust it to work for our specific task, such as classifying images of dogs and cats. This saves time and resources because we don’t need to train the network from the beginning.</a:t>
            </a:r>
          </a:p>
          <a:p>
            <a:pPr marL="171450" indent="-171450">
              <a:buFont typeface="Arial" panose="020B0604020202020204" pitchFamily="34" charset="0"/>
              <a:buChar char="•"/>
            </a:pPr>
            <a:r>
              <a:rPr lang="en-US" b="1" dirty="0"/>
              <a:t>Practical Application:</a:t>
            </a:r>
            <a:r>
              <a:rPr lang="en-US" dirty="0"/>
              <a:t> Instead of retraining the model to recognize images, we only teach it to recognize our specific categories. For example, a model trained on many photos can quickly learn to differentiate between different types of fruits if we adjust it properly.</a:t>
            </a:r>
          </a:p>
          <a:p>
            <a:pPr marL="0" indent="0">
              <a:buFont typeface="Arial" panose="020B0604020202020204" pitchFamily="34" charset="0"/>
              <a:buNone/>
            </a:pPr>
            <a:endParaRPr lang="es-MX" b="1" dirty="0"/>
          </a:p>
          <a:p>
            <a:pPr marL="171450" indent="-171450">
              <a:buFont typeface="Arial" panose="020B0604020202020204" pitchFamily="34" charset="0"/>
              <a:buChar char="•"/>
            </a:pPr>
            <a:r>
              <a:rPr lang="es-MX" b="1" dirty="0"/>
              <a:t>Modelos </a:t>
            </a:r>
            <a:r>
              <a:rPr lang="es-MX" b="1" dirty="0" err="1"/>
              <a:t>Preentrenados</a:t>
            </a:r>
            <a:r>
              <a:rPr lang="es-MX" b="1" dirty="0"/>
              <a:t>:</a:t>
            </a:r>
            <a:r>
              <a:rPr lang="es-MX" dirty="0"/>
              <a:t> En lugar de entrenar una red neuronal desde cero, utilizamos un modelo que ya ha sido entrenado con millones de imágenes. Este modelo ya sabe reconocer patrones generales en las imágenes, como bordes, formas y colores.</a:t>
            </a:r>
          </a:p>
          <a:p>
            <a:pPr marL="171450" indent="-171450">
              <a:buFont typeface="Arial" panose="020B0604020202020204" pitchFamily="34" charset="0"/>
              <a:buChar char="•"/>
            </a:pPr>
            <a:r>
              <a:rPr lang="es-MX" b="1" dirty="0"/>
              <a:t>Aprendizaje por Transferencia:</a:t>
            </a:r>
            <a:r>
              <a:rPr lang="es-MX" dirty="0"/>
              <a:t> Con el aprendizaje por transferencia, tomamos un modelo </a:t>
            </a:r>
            <a:r>
              <a:rPr lang="es-MX" dirty="0" err="1"/>
              <a:t>preentrenado</a:t>
            </a:r>
            <a:r>
              <a:rPr lang="es-MX" dirty="0"/>
              <a:t> y lo ajustamos para que funcione en nuestra tarea específica, como clasificar imágenes de perros y gatos. Esto ahorra tiempo y recursos porque no necesitamos entrenar la red desde el principio.</a:t>
            </a:r>
          </a:p>
          <a:p>
            <a:pPr marL="171450" indent="-171450">
              <a:buFont typeface="Arial" panose="020B0604020202020204" pitchFamily="34" charset="0"/>
              <a:buChar char="•"/>
            </a:pPr>
            <a:r>
              <a:rPr lang="es-MX" b="1" dirty="0"/>
              <a:t>Aplicación Práctica:</a:t>
            </a:r>
            <a:r>
              <a:rPr lang="es-MX" dirty="0"/>
              <a:t> En lugar de volver a enseñarle al modelo cómo reconocer imágenes, solo le enseñamos a reconocer nuestras categorías específicas. Por ejemplo, un modelo entrenado en muchas fotos puede aprender rápidamente a diferenciar entre diferentes tipos de frutas si lo ajustamos adecuadamente.</a:t>
            </a:r>
          </a:p>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415716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28</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Dense Neural Network</a:t>
            </a:r>
            <a:r>
              <a:rPr lang="en-US" b="0" dirty="0"/>
              <a:t>: A network where each "neuron" is connected to all the neurons in the next layer, mainly useful for classification.</a:t>
            </a:r>
          </a:p>
          <a:p>
            <a:pPr marL="171450" indent="-171450">
              <a:buFont typeface="Arial" panose="020B0604020202020204" pitchFamily="34" charset="0"/>
              <a:buChar char="•"/>
            </a:pPr>
            <a:r>
              <a:rPr lang="en-US" b="1" dirty="0"/>
              <a:t>Training the Network: </a:t>
            </a:r>
            <a:r>
              <a:rPr lang="en-US" b="0" dirty="0"/>
              <a:t>The network is shown a series of images along with their labels, so it can later generate future predictions.</a:t>
            </a:r>
            <a:endParaRPr lang="es-MX" b="0"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Red Neuronal Densa: </a:t>
            </a:r>
            <a:r>
              <a:rPr lang="es-MX" b="0" dirty="0"/>
              <a:t>Red en donde cada “neurona” esta conectada a todas las neuronas de la siguiente capa, principalmente útil para clasificación.</a:t>
            </a:r>
          </a:p>
          <a:p>
            <a:pPr marL="171450" indent="-171450">
              <a:buFont typeface="Arial" panose="020B0604020202020204" pitchFamily="34" charset="0"/>
              <a:buChar char="•"/>
            </a:pPr>
            <a:r>
              <a:rPr lang="es-MX" b="1" dirty="0"/>
              <a:t>Entrenamiento de la Red: </a:t>
            </a:r>
            <a:r>
              <a:rPr lang="es-MX" b="0" dirty="0"/>
              <a:t>Se le enseña a la red una serie de imágenes junto con su etiqueta, para luego generar futuras predicciones.</a:t>
            </a:r>
          </a:p>
          <a:p>
            <a:pPr marL="171450" indent="-171450">
              <a:buFont typeface="Arial" panose="020B0604020202020204" pitchFamily="34" charset="0"/>
              <a:buChar char="•"/>
            </a:pPr>
            <a:endParaRPr lang="es-MX" b="0" dirty="0"/>
          </a:p>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60832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30811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71500" y="533400"/>
            <a:ext cx="4953000" cy="548640"/>
          </a:xfrm>
        </p:spPr>
        <p:txBody>
          <a:bodyPr/>
          <a:lstStyle>
            <a:lvl1pPr>
              <a:defRPr>
                <a:solidFill>
                  <a:schemeClr val="tx1"/>
                </a:solidFill>
              </a:defRPr>
            </a:lvl1pPr>
          </a:lstStyle>
          <a:p>
            <a:pPr algn="ctr"/>
            <a:r>
              <a:rPr lang="es-MX" b="1" dirty="0" err="1">
                <a:effectLst/>
              </a:rPr>
              <a:t>Multi-layer</a:t>
            </a:r>
            <a:r>
              <a:rPr lang="es-MX" b="1" dirty="0">
                <a:effectLst/>
              </a:rPr>
              <a:t> </a:t>
            </a:r>
            <a:r>
              <a:rPr lang="es-MX" b="1" dirty="0" err="1">
                <a:effectLst/>
              </a:rPr>
              <a:t>networks</a:t>
            </a:r>
            <a:endParaRPr lang="es-MX" b="1" dirty="0">
              <a:effectLst/>
            </a:endParaRPr>
          </a:p>
        </p:txBody>
      </p:sp>
      <p:sp>
        <p:nvSpPr>
          <p:cNvPr id="3" name="Subtitle"/>
          <p:cNvSpPr>
            <a:spLocks noGrp="1"/>
          </p:cNvSpPr>
          <p:nvPr>
            <p:ph sz="quarter" idx="10"/>
          </p:nvPr>
        </p:nvSpPr>
        <p:spPr>
          <a:xfrm>
            <a:off x="228600" y="1314450"/>
            <a:ext cx="5638800"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Multilayer Structure: These are networks with multiple layers, where the first ones learn simple patterns, and as they go deeper, the deeper layers learn more complex patterns.</a:t>
            </a:r>
          </a:p>
          <a:p>
            <a:pPr marL="457200" indent="-457200">
              <a:buFontTx/>
              <a:buChar char="-"/>
            </a:pPr>
            <a:r>
              <a:rPr lang="en-US" sz="2400" dirty="0"/>
              <a:t>Activation Functions: Neurons use special functions to decide whether to pass information to the next layer. The most common is </a:t>
            </a:r>
            <a:r>
              <a:rPr lang="en-US" sz="2400" dirty="0" err="1"/>
              <a:t>ReLU</a:t>
            </a:r>
            <a:r>
              <a:rPr lang="en-US" sz="2400" dirty="0"/>
              <a:t>, which only allows positive values to pass through.</a:t>
            </a:r>
          </a:p>
          <a:p>
            <a:pPr marL="457200" indent="-457200">
              <a:buFontTx/>
              <a:buChar char="-"/>
            </a:pPr>
            <a:r>
              <a:rPr lang="en-US" sz="2400" dirty="0"/>
              <a:t>Limitations for Images: Although they are powerful, they don't detect spatial structure well. For that, convolutional networks are used.</a:t>
            </a:r>
            <a:endParaRPr sz="2400" dirty="0"/>
          </a:p>
        </p:txBody>
      </p:sp>
      <p:sp>
        <p:nvSpPr>
          <p:cNvPr id="6" name="Title">
            <a:extLst>
              <a:ext uri="{FF2B5EF4-FFF2-40B4-BE49-F238E27FC236}">
                <a16:creationId xmlns:a16="http://schemas.microsoft.com/office/drawing/2014/main" id="{02262CB5-49E8-2964-9BF6-91C101785727}"/>
              </a:ext>
            </a:extLst>
          </p:cNvPr>
          <p:cNvSpPr txBox="1">
            <a:spLocks/>
          </p:cNvSpPr>
          <p:nvPr/>
        </p:nvSpPr>
        <p:spPr>
          <a:xfrm>
            <a:off x="5876928" y="552450"/>
            <a:ext cx="611886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algn="ctr"/>
            <a:r>
              <a:rPr lang="es-MX" dirty="0"/>
              <a:t>Redes de varias capas</a:t>
            </a:r>
            <a:endParaRPr lang="en-US" dirty="0"/>
          </a:p>
        </p:txBody>
      </p:sp>
      <p:sp>
        <p:nvSpPr>
          <p:cNvPr id="7" name="Subtitle">
            <a:extLst>
              <a:ext uri="{FF2B5EF4-FFF2-40B4-BE49-F238E27FC236}">
                <a16:creationId xmlns:a16="http://schemas.microsoft.com/office/drawing/2014/main" id="{34765E5E-238D-EC82-FC1B-263245336FE7}"/>
              </a:ext>
            </a:extLst>
          </p:cNvPr>
          <p:cNvSpPr txBox="1">
            <a:spLocks/>
          </p:cNvSpPr>
          <p:nvPr/>
        </p:nvSpPr>
        <p:spPr>
          <a:xfrm>
            <a:off x="5621658" y="1314450"/>
            <a:ext cx="6629400" cy="531837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Estructura Multicapa: Son redes de varias capas, las primeras aprenden patrones simples y a medida que avanzan, las capaz mas profundas aprenden patrones mas complejos.</a:t>
            </a:r>
          </a:p>
          <a:p>
            <a:pPr marL="457200" indent="-457200">
              <a:buFontTx/>
              <a:buChar char="-"/>
            </a:pPr>
            <a:r>
              <a:rPr lang="es-MX" sz="2400" dirty="0"/>
              <a:t>Funciones de Activación: Las neuronas usan funciones especiales para decidir si envían información a la siguiente capa. La más común es </a:t>
            </a:r>
            <a:r>
              <a:rPr lang="es-MX" sz="2400" dirty="0" err="1"/>
              <a:t>ReLU</a:t>
            </a:r>
            <a:r>
              <a:rPr lang="es-MX" sz="2400" dirty="0"/>
              <a:t>, que solo permite pasar valores positivos.</a:t>
            </a:r>
          </a:p>
          <a:p>
            <a:pPr marL="457200" indent="-457200">
              <a:buFontTx/>
              <a:buChar char="-"/>
            </a:pPr>
            <a:r>
              <a:rPr lang="es-MX" sz="2400" dirty="0"/>
              <a:t>Limitaciones para Imágenes: Aunque son poderosas, no detectan bien la estructura espacial. Para eso se utilizan redes convulsiónales.</a:t>
            </a:r>
            <a:endParaRPr lang="en-US" sz="2400" dirty="0"/>
          </a:p>
        </p:txBody>
      </p:sp>
    </p:spTree>
    <p:extLst>
      <p:ext uri="{BB962C8B-B14F-4D97-AF65-F5344CB8AC3E}">
        <p14:creationId xmlns:p14="http://schemas.microsoft.com/office/powerpoint/2010/main" val="13469005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
        <p:nvSpPr>
          <p:cNvPr id="3" name="Subtitle"/>
          <p:cNvSpPr>
            <a:spLocks noGrp="1"/>
          </p:cNvSpPr>
          <p:nvPr>
            <p:ph sz="quarter" idx="10"/>
          </p:nvPr>
        </p:nvSpPr>
        <p:spPr>
          <a:xfrm>
            <a:off x="584200" y="1224829"/>
            <a:ext cx="11018838" cy="155119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Patterns in Images: CNNs look for specific features in images, such as lines, shapes, or textures, which they then combine to identify objects.</a:t>
            </a:r>
          </a:p>
          <a:p>
            <a:pPr marL="457200" indent="-457200">
              <a:buFontTx/>
              <a:buChar char="-"/>
            </a:pPr>
            <a:r>
              <a:rPr lang="en-US" sz="2400" dirty="0"/>
              <a:t>Convolutional Filters: These are tools that scan the image, analyzing small sections to detect important patterns.</a:t>
            </a:r>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192052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Patrones en Imágenes: Las </a:t>
            </a:r>
            <a:r>
              <a:rPr lang="es-MX" sz="2400" dirty="0" err="1"/>
              <a:t>CNNs</a:t>
            </a:r>
            <a:r>
              <a:rPr lang="es-MX" sz="2400" dirty="0"/>
              <a:t> buscan características específicas en las imágenes, como líneas, formas, o texturas, que luego combinan para identificar objetos.</a:t>
            </a:r>
          </a:p>
          <a:p>
            <a:pPr marL="457200" indent="-457200">
              <a:buFontTx/>
              <a:buChar char="-"/>
            </a:pPr>
            <a:r>
              <a:rPr lang="es-MX" sz="2400" dirty="0"/>
              <a:t>Filtros Convolucionales: Son herramientas que escanean la imagen, analizando pequeñas partes para detectar patrones importantes.</a:t>
            </a:r>
          </a:p>
        </p:txBody>
      </p:sp>
    </p:spTree>
    <p:extLst>
      <p:ext uri="{BB962C8B-B14F-4D97-AF65-F5344CB8AC3E}">
        <p14:creationId xmlns:p14="http://schemas.microsoft.com/office/powerpoint/2010/main" val="33867809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71500" y="533400"/>
            <a:ext cx="4953000" cy="1107996"/>
          </a:xfrm>
        </p:spPr>
        <p:txBody>
          <a:bodyPr/>
          <a:lstStyle>
            <a:lvl1pPr>
              <a:defRPr>
                <a:solidFill>
                  <a:schemeClr val="tx1"/>
                </a:solidFill>
              </a:defRPr>
            </a:lvl1pPr>
          </a:lstStyle>
          <a:p>
            <a:pPr algn="ctr"/>
            <a:r>
              <a:rPr lang="en-US" b="1" dirty="0">
                <a:effectLst/>
              </a:rPr>
              <a:t>Pretrained models and transfer learning</a:t>
            </a:r>
            <a:endParaRPr lang="es-MX" b="1" dirty="0">
              <a:effectLst/>
            </a:endParaRPr>
          </a:p>
        </p:txBody>
      </p:sp>
      <p:sp>
        <p:nvSpPr>
          <p:cNvPr id="3" name="Subtitle"/>
          <p:cNvSpPr>
            <a:spLocks noGrp="1"/>
          </p:cNvSpPr>
          <p:nvPr>
            <p:ph sz="quarter" idx="10"/>
          </p:nvPr>
        </p:nvSpPr>
        <p:spPr>
          <a:xfrm>
            <a:off x="238128" y="2451615"/>
            <a:ext cx="5638800" cy="391491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Pretrained Models: These are ready-to-use models.</a:t>
            </a:r>
          </a:p>
          <a:p>
            <a:pPr marL="457200" indent="-457200">
              <a:buFontTx/>
              <a:buChar char="-"/>
            </a:pPr>
            <a:r>
              <a:rPr lang="en-US" sz="2400" dirty="0"/>
              <a:t>Transfer Learning: We take a pretrained model and adjust it to work for our specific task.</a:t>
            </a:r>
          </a:p>
          <a:p>
            <a:pPr marL="457200" indent="-457200">
              <a:buFontTx/>
              <a:buChar char="-"/>
            </a:pPr>
            <a:r>
              <a:rPr lang="en-US" sz="2400" dirty="0"/>
              <a:t>Practical Application: Instead of retraining the model to recognize images, we only teach it to recognize our specific categories. </a:t>
            </a:r>
          </a:p>
          <a:p>
            <a:pPr marL="457200" indent="-457200">
              <a:buFontTx/>
              <a:buChar char="-"/>
            </a:pPr>
            <a:endParaRPr lang="en-US" sz="2400" dirty="0"/>
          </a:p>
        </p:txBody>
      </p:sp>
      <p:sp>
        <p:nvSpPr>
          <p:cNvPr id="6" name="Title">
            <a:extLst>
              <a:ext uri="{FF2B5EF4-FFF2-40B4-BE49-F238E27FC236}">
                <a16:creationId xmlns:a16="http://schemas.microsoft.com/office/drawing/2014/main" id="{02262CB5-49E8-2964-9BF6-91C101785727}"/>
              </a:ext>
            </a:extLst>
          </p:cNvPr>
          <p:cNvSpPr txBox="1">
            <a:spLocks/>
          </p:cNvSpPr>
          <p:nvPr/>
        </p:nvSpPr>
        <p:spPr>
          <a:xfrm>
            <a:off x="5876928" y="522790"/>
            <a:ext cx="6118860" cy="166199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algn="ctr"/>
            <a:r>
              <a:rPr lang="es-MX" dirty="0"/>
              <a:t>Modelos entrenados previamente y aprendizaje por transferencia</a:t>
            </a:r>
            <a:endParaRPr lang="en-US" dirty="0"/>
          </a:p>
        </p:txBody>
      </p:sp>
      <p:sp>
        <p:nvSpPr>
          <p:cNvPr id="7" name="Subtitle">
            <a:extLst>
              <a:ext uri="{FF2B5EF4-FFF2-40B4-BE49-F238E27FC236}">
                <a16:creationId xmlns:a16="http://schemas.microsoft.com/office/drawing/2014/main" id="{34765E5E-238D-EC82-FC1B-263245336FE7}"/>
              </a:ext>
            </a:extLst>
          </p:cNvPr>
          <p:cNvSpPr txBox="1">
            <a:spLocks/>
          </p:cNvSpPr>
          <p:nvPr/>
        </p:nvSpPr>
        <p:spPr>
          <a:xfrm>
            <a:off x="6096000" y="2451615"/>
            <a:ext cx="6096000" cy="38410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n-US" sz="2400" dirty="0" err="1"/>
              <a:t>Modelos</a:t>
            </a:r>
            <a:r>
              <a:rPr lang="en-US" sz="2400" dirty="0"/>
              <a:t> </a:t>
            </a:r>
            <a:r>
              <a:rPr lang="en-US" sz="2400" dirty="0" err="1"/>
              <a:t>Preentrenados</a:t>
            </a:r>
            <a:r>
              <a:rPr lang="en-US" sz="2400" dirty="0"/>
              <a:t>: Son </a:t>
            </a:r>
            <a:r>
              <a:rPr lang="en-US" sz="2400" dirty="0" err="1"/>
              <a:t>modelos</a:t>
            </a:r>
            <a:r>
              <a:rPr lang="en-US" sz="2400" dirty="0"/>
              <a:t> </a:t>
            </a:r>
            <a:r>
              <a:rPr lang="en-US" sz="2400" dirty="0" err="1"/>
              <a:t>listos</a:t>
            </a:r>
            <a:r>
              <a:rPr lang="en-US" sz="2400" dirty="0"/>
              <a:t> para usar.</a:t>
            </a:r>
          </a:p>
          <a:p>
            <a:pPr marL="457200" indent="-457200">
              <a:buFontTx/>
              <a:buChar char="-"/>
            </a:pPr>
            <a:r>
              <a:rPr lang="en-US" sz="2400" dirty="0" err="1"/>
              <a:t>Aprendizaje</a:t>
            </a:r>
            <a:r>
              <a:rPr lang="en-US" sz="2400" dirty="0"/>
              <a:t> </a:t>
            </a:r>
            <a:r>
              <a:rPr lang="en-US" sz="2400" dirty="0" err="1"/>
              <a:t>por</a:t>
            </a:r>
            <a:r>
              <a:rPr lang="en-US" sz="2400" dirty="0"/>
              <a:t> </a:t>
            </a:r>
            <a:r>
              <a:rPr lang="en-US" sz="2400" dirty="0" err="1"/>
              <a:t>Transferencia</a:t>
            </a:r>
            <a:r>
              <a:rPr lang="en-US" sz="2400" dirty="0"/>
              <a:t>: </a:t>
            </a:r>
            <a:r>
              <a:rPr lang="en-US" sz="2400" dirty="0" err="1"/>
              <a:t>Tomamos</a:t>
            </a:r>
            <a:r>
              <a:rPr lang="en-US" sz="2400" dirty="0"/>
              <a:t> un </a:t>
            </a:r>
            <a:r>
              <a:rPr lang="en-US" sz="2400" dirty="0" err="1"/>
              <a:t>modelo</a:t>
            </a:r>
            <a:r>
              <a:rPr lang="en-US" sz="2400" dirty="0"/>
              <a:t> </a:t>
            </a:r>
            <a:r>
              <a:rPr lang="en-US" sz="2400" dirty="0" err="1"/>
              <a:t>preentrenado</a:t>
            </a:r>
            <a:r>
              <a:rPr lang="en-US" sz="2400" dirty="0"/>
              <a:t> y lo </a:t>
            </a:r>
            <a:r>
              <a:rPr lang="en-US" sz="2400" dirty="0" err="1"/>
              <a:t>ajustamos</a:t>
            </a:r>
            <a:r>
              <a:rPr lang="en-US" sz="2400" dirty="0"/>
              <a:t> para que </a:t>
            </a:r>
            <a:r>
              <a:rPr lang="en-US" sz="2400" dirty="0" err="1"/>
              <a:t>funcione</a:t>
            </a:r>
            <a:r>
              <a:rPr lang="en-US" sz="2400" dirty="0"/>
              <a:t> </a:t>
            </a:r>
            <a:r>
              <a:rPr lang="en-US" sz="2400" dirty="0" err="1"/>
              <a:t>en</a:t>
            </a:r>
            <a:r>
              <a:rPr lang="en-US" sz="2400" dirty="0"/>
              <a:t> </a:t>
            </a:r>
            <a:r>
              <a:rPr lang="en-US" sz="2400" dirty="0" err="1"/>
              <a:t>nuestra</a:t>
            </a:r>
            <a:r>
              <a:rPr lang="en-US" sz="2400" dirty="0"/>
              <a:t> </a:t>
            </a:r>
            <a:r>
              <a:rPr lang="en-US" sz="2400" dirty="0" err="1"/>
              <a:t>tarea</a:t>
            </a:r>
            <a:r>
              <a:rPr lang="en-US" sz="2400" dirty="0"/>
              <a:t> </a:t>
            </a:r>
            <a:r>
              <a:rPr lang="en-US" sz="2400" dirty="0" err="1"/>
              <a:t>especifica</a:t>
            </a:r>
            <a:r>
              <a:rPr lang="en-US" sz="2400" dirty="0"/>
              <a:t>.</a:t>
            </a:r>
          </a:p>
          <a:p>
            <a:pPr marL="457200" indent="-457200">
              <a:buFontTx/>
              <a:buChar char="-"/>
            </a:pPr>
            <a:r>
              <a:rPr lang="es-MX" sz="2400" dirty="0"/>
              <a:t>Aplicación Práctica: En lugar de volver a enseñarle al modelo cómo reconocer imágenes, solo le enseñamos a reconocer nuestras categorías específicas. </a:t>
            </a:r>
            <a:endParaRPr lang="en-US" sz="2400" dirty="0"/>
          </a:p>
        </p:txBody>
      </p:sp>
    </p:spTree>
    <p:extLst>
      <p:ext uri="{BB962C8B-B14F-4D97-AF65-F5344CB8AC3E}">
        <p14:creationId xmlns:p14="http://schemas.microsoft.com/office/powerpoint/2010/main" val="26320042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a:t>
            </a:r>
            <a:r>
              <a:rPr lang="es-MX" dirty="0" err="1"/>
              <a:t>Computer</a:t>
            </a:r>
            <a:r>
              <a:rPr lang="es-MX" dirty="0"/>
              <a:t> </a:t>
            </a:r>
            <a:r>
              <a:rPr lang="es-MX" dirty="0" err="1"/>
              <a:t>Vision</a:t>
            </a:r>
            <a:r>
              <a:rPr lang="es-MX" dirty="0"/>
              <a:t>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
        <p:nvSpPr>
          <p:cNvPr id="3" name="Subtitle"/>
          <p:cNvSpPr>
            <a:spLocks noGrp="1"/>
          </p:cNvSpPr>
          <p:nvPr>
            <p:ph sz="quarter" idx="10"/>
          </p:nvPr>
        </p:nvSpPr>
        <p:spPr>
          <a:xfrm>
            <a:off x="584200" y="1224829"/>
            <a:ext cx="11018838" cy="236372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Images as Data: Each pixel has a value that represents a color, ranging from 0 (black) to 255 (white).</a:t>
            </a:r>
          </a:p>
          <a:p>
            <a:pPr marL="457200" indent="-457200">
              <a:buFontTx/>
              <a:buChar char="-"/>
            </a:pPr>
            <a:r>
              <a:rPr lang="en-US" sz="2400" dirty="0"/>
              <a:t>Color Images: Each pixel has three values representing red, green, and blue (RGB).</a:t>
            </a:r>
          </a:p>
          <a:p>
            <a:pPr marL="457200" indent="-457200">
              <a:buFontTx/>
              <a:buChar char="-"/>
            </a:pPr>
            <a:r>
              <a:rPr lang="en-US" sz="2400" dirty="0"/>
              <a:t>Preparing for the Neural Network: The values are normalized to range from 0 to 1.</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Imágenes como Datos: Cada pixel tiene un valor que representa un color que varia del 0(negro) al 255(blanco)</a:t>
            </a:r>
          </a:p>
          <a:p>
            <a:pPr marL="457200" indent="-457200">
              <a:buFontTx/>
              <a:buChar char="-"/>
            </a:pPr>
            <a:r>
              <a:rPr lang="en-US" sz="2400" dirty="0" err="1"/>
              <a:t>Imágenes</a:t>
            </a:r>
            <a:r>
              <a:rPr lang="en-US" sz="2400" dirty="0"/>
              <a:t> a Color: </a:t>
            </a:r>
            <a:r>
              <a:rPr lang="en-US" sz="2400" dirty="0" err="1"/>
              <a:t>Cada</a:t>
            </a:r>
            <a:r>
              <a:rPr lang="en-US" sz="2400" dirty="0"/>
              <a:t> pixel </a:t>
            </a:r>
            <a:r>
              <a:rPr lang="en-US" sz="2400" dirty="0" err="1"/>
              <a:t>tiene</a:t>
            </a:r>
            <a:r>
              <a:rPr lang="en-US" sz="2400" dirty="0"/>
              <a:t> </a:t>
            </a:r>
            <a:r>
              <a:rPr lang="en-US" sz="2400" dirty="0" err="1"/>
              <a:t>tres</a:t>
            </a:r>
            <a:r>
              <a:rPr lang="en-US" sz="2400" dirty="0"/>
              <a:t> </a:t>
            </a:r>
            <a:r>
              <a:rPr lang="en-US" sz="2400" dirty="0" err="1"/>
              <a:t>valores</a:t>
            </a:r>
            <a:r>
              <a:rPr lang="en-US" sz="2400" dirty="0"/>
              <a:t> que </a:t>
            </a:r>
            <a:r>
              <a:rPr lang="en-US" sz="2400" dirty="0" err="1"/>
              <a:t>representan</a:t>
            </a:r>
            <a:r>
              <a:rPr lang="en-US" sz="2400" dirty="0"/>
              <a:t> rojo, </a:t>
            </a:r>
            <a:r>
              <a:rPr lang="en-US" sz="2400" dirty="0" err="1"/>
              <a:t>verde</a:t>
            </a:r>
            <a:r>
              <a:rPr lang="en-US" sz="2400" dirty="0"/>
              <a:t> y </a:t>
            </a:r>
            <a:r>
              <a:rPr lang="en-US" sz="2400" dirty="0" err="1"/>
              <a:t>azul</a:t>
            </a:r>
            <a:r>
              <a:rPr lang="en-US" sz="2400" dirty="0"/>
              <a:t> (RGB)</a:t>
            </a:r>
          </a:p>
          <a:p>
            <a:pPr marL="457200" indent="-457200">
              <a:buFontTx/>
              <a:buChar char="-"/>
            </a:pPr>
            <a:r>
              <a:rPr lang="en-US" sz="2400" dirty="0" err="1"/>
              <a:t>Preparación</a:t>
            </a:r>
            <a:r>
              <a:rPr lang="en-US" sz="2400" dirty="0"/>
              <a:t> para la Red Neuronal: Se </a:t>
            </a:r>
            <a:r>
              <a:rPr lang="en-US" sz="2400" dirty="0" err="1"/>
              <a:t>normaliza</a:t>
            </a:r>
            <a:r>
              <a:rPr lang="en-US" sz="2400" dirty="0"/>
              <a:t> </a:t>
            </a:r>
            <a:r>
              <a:rPr lang="en-US" sz="2400" dirty="0" err="1"/>
              <a:t>los</a:t>
            </a:r>
            <a:r>
              <a:rPr lang="en-US" sz="2400" dirty="0"/>
              <a:t> </a:t>
            </a:r>
            <a:r>
              <a:rPr lang="en-US" sz="2400" dirty="0" err="1"/>
              <a:t>valores</a:t>
            </a:r>
            <a:r>
              <a:rPr lang="en-US" sz="2400" dirty="0"/>
              <a:t> para que </a:t>
            </a:r>
            <a:r>
              <a:rPr lang="en-US" sz="2400" dirty="0" err="1"/>
              <a:t>estén</a:t>
            </a:r>
            <a:r>
              <a:rPr lang="en-US" sz="2400" dirty="0"/>
              <a:t> </a:t>
            </a:r>
            <a:r>
              <a:rPr lang="en-US" sz="2400" dirty="0" err="1"/>
              <a:t>en</a:t>
            </a:r>
            <a:r>
              <a:rPr lang="en-US" sz="2400" dirty="0"/>
              <a:t> un </a:t>
            </a:r>
            <a:r>
              <a:rPr lang="en-US" sz="2400" dirty="0" err="1"/>
              <a:t>rango</a:t>
            </a:r>
            <a:r>
              <a:rPr lang="en-US" sz="2400" dirty="0"/>
              <a:t> de 0 a 1</a:t>
            </a:r>
          </a:p>
        </p:txBody>
      </p:sp>
    </p:spTree>
    <p:extLst>
      <p:ext uri="{BB962C8B-B14F-4D97-AF65-F5344CB8AC3E}">
        <p14:creationId xmlns:p14="http://schemas.microsoft.com/office/powerpoint/2010/main" val="31951179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b="1" dirty="0">
                <a:effectLst/>
              </a:rPr>
              <a:t>Training a dense neural network</a:t>
            </a:r>
            <a:endParaRPr lang="es-MX" b="1" dirty="0">
              <a:effectLst/>
            </a:endParaRPr>
          </a:p>
        </p:txBody>
      </p:sp>
      <p:sp>
        <p:nvSpPr>
          <p:cNvPr id="3" name="Subtitle"/>
          <p:cNvSpPr>
            <a:spLocks noGrp="1"/>
          </p:cNvSpPr>
          <p:nvPr>
            <p:ph sz="quarter" idx="10"/>
          </p:nvPr>
        </p:nvSpPr>
        <p:spPr>
          <a:xfrm>
            <a:off x="584200" y="1224829"/>
            <a:ext cx="11018838" cy="155119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Dense Neural Network: A network where each "neuron" is connected to all the neurons in the next layer, mainly useful for classification.</a:t>
            </a:r>
          </a:p>
          <a:p>
            <a:pPr marL="457200" indent="-457200">
              <a:buFontTx/>
              <a:buChar char="-"/>
            </a:pPr>
            <a:r>
              <a:rPr lang="en-US" sz="2400" dirty="0"/>
              <a:t>Training the Network: The network is shown a series of images along with their labels, so it can later generate future predictions.</a:t>
            </a:r>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15511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Red Neuronal Densa: Red en donde cada “neurona” esta conectada a todas las neuronas de la siguiente capa, principalmente útil para clasificación.</a:t>
            </a:r>
          </a:p>
          <a:p>
            <a:pPr marL="457200" indent="-457200">
              <a:buFontTx/>
              <a:buChar char="-"/>
            </a:pPr>
            <a:r>
              <a:rPr lang="es-MX" sz="2400" dirty="0"/>
              <a:t>Entrenamiento de la Red: Se le enseña a la red una serie de imágenes junto con su etiqueta, para luego generar futuras predicciones.</a:t>
            </a:r>
          </a:p>
        </p:txBody>
      </p:sp>
    </p:spTree>
    <p:extLst>
      <p:ext uri="{BB962C8B-B14F-4D97-AF65-F5344CB8AC3E}">
        <p14:creationId xmlns:p14="http://schemas.microsoft.com/office/powerpoint/2010/main" val="37173833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1221</TotalTime>
  <Words>4038</Words>
  <Application>Microsoft Office PowerPoint</Application>
  <PresentationFormat>Panorámica</PresentationFormat>
  <Paragraphs>335</Paragraphs>
  <Slides>29</Slides>
  <Notes>28</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29</vt:i4>
      </vt:variant>
    </vt:vector>
  </HeadingPairs>
  <TitlesOfParts>
    <vt:vector size="39"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image data</vt:lpstr>
      <vt:lpstr>Presentación de PowerPoint</vt:lpstr>
      <vt:lpstr>Training a dense neural network</vt:lpstr>
      <vt:lpstr>Presentación de PowerPoint</vt:lpstr>
      <vt:lpstr>Multi-layer networks</vt:lpstr>
      <vt:lpstr>Presentación de PowerPoint</vt:lpstr>
      <vt:lpstr>Convolutional neural networks</vt:lpstr>
      <vt:lpstr>Presentación de PowerPoint</vt:lpstr>
      <vt:lpstr>Pretrained models and transfer learning</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111</cp:revision>
  <cp:lastPrinted>2022-02-01T22:58:36Z</cp:lastPrinted>
  <dcterms:created xsi:type="dcterms:W3CDTF">2022-02-01T22:58:36Z</dcterms:created>
  <dcterms:modified xsi:type="dcterms:W3CDTF">2024-09-06T18:37:54Z</dcterms:modified>
</cp:coreProperties>
</file>