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5143500" cx="9144000"/>
  <p:notesSz cx="6858000" cy="9144000"/>
  <p:embeddedFontLst>
    <p:embeddedFont>
      <p:font typeface="Roboto"/>
      <p:regular r:id="rId65"/>
      <p:bold r:id="rId66"/>
      <p:italic r:id="rId67"/>
      <p:boldItalic r:id="rId68"/>
    </p:embeddedFont>
    <p:embeddedFont>
      <p:font typeface="Nunito Black"/>
      <p:bold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NunitoBlack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Roboto-bold.fntdata"/><Relationship Id="rId21" Type="http://schemas.openxmlformats.org/officeDocument/2006/relationships/slide" Target="slides/slide16.xml"/><Relationship Id="rId65" Type="http://schemas.openxmlformats.org/officeDocument/2006/relationships/font" Target="fonts/Roboto-regular.fntdata"/><Relationship Id="rId24" Type="http://schemas.openxmlformats.org/officeDocument/2006/relationships/slide" Target="slides/slide19.xml"/><Relationship Id="rId68" Type="http://schemas.openxmlformats.org/officeDocument/2006/relationships/font" Target="fonts/Roboto-boldItalic.fntdata"/><Relationship Id="rId23" Type="http://schemas.openxmlformats.org/officeDocument/2006/relationships/slide" Target="slides/slide18.xml"/><Relationship Id="rId67" Type="http://schemas.openxmlformats.org/officeDocument/2006/relationships/font" Target="fonts/Roboto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NunitoBlack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b3a08472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b3a08472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b3a084721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b3a084721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b3a084721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b3a084721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b3a084721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eb3a084721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b3a084721_0_1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b3a084721_0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b3a084721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eb3a084721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b3a084721_0_1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eb3a084721_0_1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b3a084721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b3a084721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eb3a084721_0_1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eb3a084721_0_1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b3a084721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eb3a084721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eb3a084721_0_1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eb3a084721_0_1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b3a08472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b3a08472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eb3a084721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eb3a084721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eb3a084721_0_1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eb3a084721_0_1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eb3a084721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eb3a084721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eb3a084721_0_1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eb3a084721_0_1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eb3a084721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eb3a084721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eb3a084721_0_1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eb3a084721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eb3a084721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eb3a084721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eb3a08472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eb3a0847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eb3a08472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eb3a08472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eb3a084721_0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eb3a084721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b3a0847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b3a0847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eb3a084721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eb3a084721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eb3a084721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eb3a084721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eb3a084721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eb3a084721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eb3a084721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eb3a084721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eb3a084721_0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eb3a084721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eb3a084721_0_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eb3a084721_0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eb3a084721_0_1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eb3a084721_0_1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eb3a084721_0_1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eb3a084721_0_1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eb3a084721_0_1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1eb3a084721_0_1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eb3a084721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eb3a084721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b3a0847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b3a0847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eb3a084721_0_1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1eb3a084721_0_1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1eb3a084721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1eb3a084721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eb3a084721_0_1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eb3a084721_0_1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1eb3a084721_0_1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1eb3a084721_0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1eb3a084721_0_1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1eb3a084721_0_1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1eb935b4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1eb935b4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eb935b4e0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eb935b4e0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eb935b4e0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eb935b4e0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1eb935b4e0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1eb935b4e0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1eb935b4e0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1eb935b4e0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b3a0847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b3a0847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eb935b4e03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1eb935b4e03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1eb935b4e03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1eb935b4e03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eb935b4e0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eb935b4e0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1eb935b4e03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1eb935b4e03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1eb935b4e03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1eb935b4e03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1eb935b4e03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1eb935b4e03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1eb935b4e03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1eb935b4e03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eb935b4e03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eb935b4e03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1eb935b4e03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1eb935b4e03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eb3a084721_0_1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eb3a084721_0_1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b3a084721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b3a084721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b3a084721_0_1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b3a084721_0_1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b3a084721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b3a084721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b3a084721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b3a084721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 rot="-5400000">
            <a:off x="2984000" y="2271150"/>
            <a:ext cx="5110500" cy="568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rPr>
              <a:t>SIMULADOS</a:t>
            </a:r>
            <a:endParaRPr>
              <a:solidFill>
                <a:schemeClr val="dk1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0"/>
            <a:ext cx="52551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747150" y="4342825"/>
            <a:ext cx="323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Jogo dos Obstáculos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A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D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6408125" y="902200"/>
            <a:ext cx="25719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 - pedra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  - parede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W - agua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 - espinho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0000FF"/>
                </a:solidFill>
              </a:rPr>
              <a:t>M - música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chemeClr val="dk1"/>
                </a:solidFill>
              </a:rPr>
              <a:t>R - rota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A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D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6408125" y="902200"/>
            <a:ext cx="25719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 - pedra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  - parede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W - agua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 - espinho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0000FF"/>
                </a:solidFill>
              </a:rPr>
              <a:t>M - música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00FF00"/>
                </a:solidFill>
              </a:rPr>
              <a:t>R - rota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A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D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6408125" y="902200"/>
            <a:ext cx="25719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 - pedra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  - parede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W - agua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 - espinho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0000FF"/>
                </a:solidFill>
              </a:rPr>
              <a:t>M - música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00FF00"/>
                </a:solidFill>
              </a:rPr>
              <a:t>R - rota</a:t>
            </a:r>
            <a:br>
              <a:rPr lang="en" sz="1800">
                <a:solidFill>
                  <a:srgbClr val="00FF00"/>
                </a:solidFill>
              </a:rPr>
            </a:br>
            <a:endParaRPr sz="1800">
              <a:solidFill>
                <a:srgbClr val="00FF00"/>
              </a:solidFill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A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D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6408125" y="902200"/>
            <a:ext cx="25719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 - pedra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  - parede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W - agua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 - espinho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0000FF"/>
                </a:solidFill>
              </a:rPr>
              <a:t>M - música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00FF00"/>
                </a:solidFill>
              </a:rPr>
              <a:t>R - rota</a:t>
            </a:r>
            <a:br>
              <a:rPr lang="en" sz="1800">
                <a:solidFill>
                  <a:srgbClr val="00FF00"/>
                </a:solidFill>
              </a:rPr>
            </a:br>
            <a:endParaRPr sz="1800">
              <a:solidFill>
                <a:srgbClr val="00FF00"/>
              </a:solidFill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A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T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S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L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W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S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275" name="Google Shape;275;p26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D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 L,W,S,T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L,S,S,T, W</a:t>
            </a:r>
            <a:br>
              <a:rPr b="1" lang="en" sz="1800">
                <a:solidFill>
                  <a:srgbClr val="FF0000"/>
                </a:solidFill>
              </a:rPr>
            </a:br>
            <a:br>
              <a:rPr b="1"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L,S,S,T, W</a:t>
            </a: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</a:t>
            </a:r>
            <a:r>
              <a:rPr lang="en" sz="1800">
                <a:solidFill>
                  <a:schemeClr val="dk2"/>
                </a:solidFill>
              </a:rPr>
              <a:t>ção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D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97" name="Google Shape;297;p27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298" name="Google Shape;298;p27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299" name="Google Shape;299;p27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A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 L,W,S,T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L,S,S,T, W</a:t>
            </a:r>
            <a:br>
              <a:rPr b="1" lang="en" sz="1800">
                <a:solidFill>
                  <a:srgbClr val="FF0000"/>
                </a:solidFill>
              </a:rPr>
            </a:br>
            <a:br>
              <a:rPr b="1"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L,S,S,T, W</a:t>
            </a: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A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T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W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cap="flat" cmpd="sng" w="1905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cap="flat" cmpd="sng" w="1905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317" name="Google Shape;317;p28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318" name="Google Shape;318;p28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319" name="Google Shape;319;p28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320" name="Google Shape;320;p28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D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322" name="Google Shape;322;p28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323" name="Google Shape;323;p28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324" name="Google Shape;324;p28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325" name="Google Shape;325;p28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T,W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T, W</a:t>
            </a:r>
            <a:br>
              <a:rPr b="1" lang="en" sz="1800">
                <a:solidFill>
                  <a:srgbClr val="FF0000"/>
                </a:solidFill>
              </a:rPr>
            </a:br>
            <a:br>
              <a:rPr b="1"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L,S,S,T, 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T,W</a:t>
            </a: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326" name="Google Shape;326;p28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332" name="Google Shape;332;p29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333" name="Google Shape;333;p29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334" name="Google Shape;334;p29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335" name="Google Shape;335;p29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336" name="Google Shape;336;p29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337" name="Google Shape;337;p29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338" name="Google Shape;338;p29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339" name="Google Shape;339;p29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D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340" name="Google Shape;340;p29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341" name="Google Shape;341;p29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342" name="Google Shape;342;p29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4" name="Google Shape;344;p29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345" name="Google Shape;345;p29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346" name="Google Shape;346;p29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347" name="Google Shape;347;p29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A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348" name="Google Shape;348;p29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T,W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T, W</a:t>
            </a:r>
            <a:br>
              <a:rPr b="1" lang="en" sz="1800">
                <a:solidFill>
                  <a:srgbClr val="FF0000"/>
                </a:solidFill>
              </a:rPr>
            </a:br>
            <a:br>
              <a:rPr b="1"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L,S,S,T, 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T,W</a:t>
            </a: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A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354" name="Google Shape;354;p30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355" name="Google Shape;355;p30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356" name="Google Shape;356;p30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W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357" name="Google Shape;357;p30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358" name="Google Shape;358;p30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359" name="Google Shape;359;p30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360" name="Google Shape;360;p30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362" name="Google Shape;362;p30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S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364" name="Google Shape;364;p30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D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366" name="Google Shape;366;p30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367" name="Google Shape;367;p30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368" name="Google Shape;368;p30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369" name="Google Shape;369;p30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S,W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</a:t>
            </a:r>
            <a:r>
              <a:rPr b="1" lang="en" sz="1800">
                <a:solidFill>
                  <a:srgbClr val="FF0000"/>
                </a:solidFill>
              </a:rPr>
              <a:t>, W</a:t>
            </a:r>
            <a:br>
              <a:rPr b="1" lang="en" sz="1800">
                <a:solidFill>
                  <a:srgbClr val="FF0000"/>
                </a:solidFill>
              </a:rPr>
            </a:br>
            <a:br>
              <a:rPr b="1"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L,S,S,T, 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T,W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S,W</a:t>
            </a: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372" name="Google Shape;372;p30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378" name="Google Shape;378;p31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379" name="Google Shape;379;p31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380" name="Google Shape;380;p31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381" name="Google Shape;381;p31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382" name="Google Shape;382;p31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383" name="Google Shape;383;p31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384" name="Google Shape;384;p31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D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385" name="Google Shape;385;p31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386" name="Google Shape;386;p31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387" name="Google Shape;387;p31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388" name="Google Shape;388;p31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9" name="Google Shape;389;p31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390" name="Google Shape;390;p31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393" name="Google Shape;393;p31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A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394" name="Google Shape;394;p31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S,W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 W</a:t>
            </a:r>
            <a:br>
              <a:rPr b="1" lang="en" sz="1800">
                <a:solidFill>
                  <a:srgbClr val="FF0000"/>
                </a:solidFill>
              </a:rPr>
            </a:br>
            <a:br>
              <a:rPr b="1"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L,S,S,T, 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T,W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S,W</a:t>
            </a: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37650" y="3961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Gilberto Anderson</a:t>
            </a:r>
            <a:endParaRPr sz="37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65525" y="195016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Arquiteto de Soluções</a:t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6540238" y="354350"/>
            <a:ext cx="2345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arquitetura deve contemplar 3 príncipios</a:t>
            </a:r>
            <a:br>
              <a:rPr lang="en"/>
            </a:br>
            <a:br>
              <a:rPr lang="en"/>
            </a:br>
            <a:r>
              <a:rPr lang="en"/>
              <a:t>Usabilidade</a:t>
            </a:r>
            <a:br>
              <a:rPr lang="en"/>
            </a:br>
            <a:r>
              <a:rPr lang="en"/>
              <a:t>Segurança</a:t>
            </a:r>
            <a:br>
              <a:rPr lang="en"/>
            </a:br>
            <a:r>
              <a:rPr lang="en"/>
              <a:t>Beleza</a:t>
            </a: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68" y="3257000"/>
            <a:ext cx="1195959" cy="12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4725" y="-27337"/>
            <a:ext cx="1701527" cy="51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506875" y="4492100"/>
            <a:ext cx="1701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Linkedin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3575" y="3274125"/>
            <a:ext cx="1195950" cy="1200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A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00" name="Google Shape;400;p32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401" name="Google Shape;401;p32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402" name="Google Shape;402;p32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403" name="Google Shape;403;p32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404" name="Google Shape;404;p32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05" name="Google Shape;405;p32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406" name="Google Shape;406;p32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407" name="Google Shape;407;p32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S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D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413" name="Google Shape;413;p32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414" name="Google Shape;414;p32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415" name="Google Shape;415;p32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16" name="Google Shape;416;p32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17" name="Google Shape;417;p32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18" name="Google Shape;418;p32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</a:t>
            </a:r>
            <a:br>
              <a:rPr b="1" lang="en" sz="1800">
                <a:solidFill>
                  <a:srgbClr val="FF0000"/>
                </a:solidFill>
              </a:rPr>
            </a:br>
            <a:br>
              <a:rPr b="1"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L,S,S,T, 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T,W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</a:t>
            </a: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419" name="Google Shape;419;p32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425" name="Google Shape;425;p33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426" name="Google Shape;426;p33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427" name="Google Shape;427;p33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428" name="Google Shape;428;p33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429" name="Google Shape;429;p33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430" name="Google Shape;430;p33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431" name="Google Shape;431;p33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D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432" name="Google Shape;432;p33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433" name="Google Shape;433;p33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434" name="Google Shape;434;p33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36" name="Google Shape;436;p33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37" name="Google Shape;437;p33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38" name="Google Shape;438;p33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39" name="Google Shape;439;p33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40" name="Google Shape;440;p33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A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41" name="Google Shape;441;p33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</a:t>
            </a:r>
            <a:br>
              <a:rPr b="1" lang="en" sz="1800">
                <a:solidFill>
                  <a:srgbClr val="FF0000"/>
                </a:solidFill>
              </a:rPr>
            </a:br>
            <a:br>
              <a:rPr b="1"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L,S,S,T, 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T,W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</a:t>
            </a: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A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47" name="Google Shape;447;p34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448" name="Google Shape;448;p34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449" name="Google Shape;449;p34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450" name="Google Shape;450;p34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451" name="Google Shape;451;p34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52" name="Google Shape;452;p34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453" name="Google Shape;453;p34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454" name="Google Shape;454;p34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455" name="Google Shape;455;p34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W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456" name="Google Shape;456;p34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S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457" name="Google Shape;457;p34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458" name="Google Shape;458;p34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D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459" name="Google Shape;459;p34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460" name="Google Shape;460;p34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461" name="Google Shape;461;p34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462" name="Google Shape;462;p34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63" name="Google Shape;463;p34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64" name="Google Shape;464;p34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65" name="Google Shape;465;p34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66" name="Google Shape;466;p34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W,S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S,W</a:t>
            </a:r>
            <a:br>
              <a:rPr b="1" lang="en" sz="1800">
                <a:solidFill>
                  <a:srgbClr val="FF0000"/>
                </a:solidFill>
              </a:rPr>
            </a:br>
            <a:br>
              <a:rPr b="1"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L,S,S,T, 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T,W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S,W</a:t>
            </a:r>
            <a:br>
              <a:rPr b="1" lang="en" sz="1800">
                <a:solidFill>
                  <a:srgbClr val="FF0000"/>
                </a:solidFill>
              </a:rPr>
            </a:b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467" name="Google Shape;467;p34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473" name="Google Shape;473;p35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474" name="Google Shape;474;p35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475" name="Google Shape;475;p35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476" name="Google Shape;476;p35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477" name="Google Shape;477;p35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478" name="Google Shape;478;p35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479" name="Google Shape;479;p35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D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480" name="Google Shape;480;p35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481" name="Google Shape;481;p35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2" name="Google Shape;482;p35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83" name="Google Shape;483;p35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84" name="Google Shape;484;p35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85" name="Google Shape;485;p35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86" name="Google Shape;486;p35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87" name="Google Shape;487;p35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88" name="Google Shape;488;p35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A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89" name="Google Shape;489;p35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W,S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S,W</a:t>
            </a:r>
            <a:br>
              <a:rPr b="1" lang="en" sz="1800">
                <a:solidFill>
                  <a:srgbClr val="FF0000"/>
                </a:solidFill>
              </a:rPr>
            </a:br>
            <a:br>
              <a:rPr b="1"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L,S,S,T, 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T,W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S,W</a:t>
            </a:r>
            <a:br>
              <a:rPr b="1" lang="en" sz="1800">
                <a:solidFill>
                  <a:srgbClr val="FF0000"/>
                </a:solidFill>
              </a:rPr>
            </a:b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6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A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495" name="Google Shape;495;p36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496" name="Google Shape;496;p36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497" name="Google Shape;497;p36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498" name="Google Shape;498;p36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499" name="Google Shape;499;p36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500" name="Google Shape;500;p36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501" name="Google Shape;501;p36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502" name="Google Shape;502;p36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L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503" name="Google Shape;503;p36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W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504" name="Google Shape;504;p36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S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505" name="Google Shape;505;p36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506" name="Google Shape;506;p36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D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507" name="Google Shape;507;p36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508" name="Google Shape;508;p36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509" name="Google Shape;509;p36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510" name="Google Shape;510;p36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511" name="Google Shape;511;p36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512" name="Google Shape;512;p36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513" name="Google Shape;513;p36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514" name="Google Shape;514;p36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515" name="Google Shape;515;p36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L,S,W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</a:t>
            </a:r>
            <a:r>
              <a:rPr b="1" lang="en" sz="1800">
                <a:solidFill>
                  <a:srgbClr val="FF0000"/>
                </a:solidFill>
              </a:rPr>
              <a:t>,S,W</a:t>
            </a:r>
            <a:br>
              <a:rPr b="1" lang="en" sz="1800">
                <a:solidFill>
                  <a:srgbClr val="FF0000"/>
                </a:solidFill>
              </a:rPr>
            </a:br>
            <a:br>
              <a:rPr b="1"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L,S,S,T, 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T,W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L,S,W</a:t>
            </a:r>
            <a:br>
              <a:rPr b="1" lang="en" sz="1800">
                <a:solidFill>
                  <a:srgbClr val="FF0000"/>
                </a:solidFill>
              </a:rPr>
            </a:b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516" name="Google Shape;516;p36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522" name="Google Shape;522;p37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523" name="Google Shape;523;p37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524" name="Google Shape;524;p37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525" name="Google Shape;525;p37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526" name="Google Shape;526;p37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527" name="Google Shape;527;p37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528" name="Google Shape;528;p37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529" name="Google Shape;529;p37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30" name="Google Shape;530;p37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531" name="Google Shape;531;p37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532" name="Google Shape;532;p37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533" name="Google Shape;533;p37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534" name="Google Shape;534;p37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535" name="Google Shape;535;p37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536" name="Google Shape;536;p37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D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537" name="Google Shape;537;p37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A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538" name="Google Shape;538;p37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L,S,W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L,S,W</a:t>
            </a:r>
            <a:br>
              <a:rPr b="1" lang="en" sz="1800">
                <a:solidFill>
                  <a:srgbClr val="FF0000"/>
                </a:solidFill>
              </a:rPr>
            </a:br>
            <a:br>
              <a:rPr b="1"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L,S,S,T, 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T,W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L,S,W</a:t>
            </a:r>
            <a:br>
              <a:rPr b="1" lang="en" sz="1800">
                <a:solidFill>
                  <a:srgbClr val="FF0000"/>
                </a:solidFill>
              </a:rPr>
            </a:b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8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A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544" name="Google Shape;544;p38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545" name="Google Shape;545;p38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546" name="Google Shape;546;p38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547" name="Google Shape;547;p38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548" name="Google Shape;548;p38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549" name="Google Shape;549;p38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550" name="Google Shape;550;p38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551" name="Google Shape;551;p38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L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552" name="Google Shape;552;p38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W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553" name="Google Shape;553;p38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554" name="Google Shape;554;p38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555" name="Google Shape;555;p38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D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556" name="Google Shape;556;p38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557" name="Google Shape;557;p38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558" name="Google Shape;558;p38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M</a:t>
            </a:r>
            <a:endParaRPr b="1" sz="3500">
              <a:solidFill>
                <a:srgbClr val="0000FF"/>
              </a:solidFill>
            </a:endParaRPr>
          </a:p>
        </p:txBody>
      </p:sp>
      <p:sp>
        <p:nvSpPr>
          <p:cNvPr id="559" name="Google Shape;559;p38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560" name="Google Shape;560;p38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561" name="Google Shape;561;p38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562" name="Google Shape;562;p38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563" name="Google Shape;563;p38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564" name="Google Shape;564;p38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L,W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L,W</a:t>
            </a:r>
            <a:br>
              <a:rPr b="1" lang="en" sz="1800">
                <a:solidFill>
                  <a:srgbClr val="FF0000"/>
                </a:solidFill>
              </a:rPr>
            </a:br>
            <a:br>
              <a:rPr b="1"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L,S,S,T, 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T,W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Destino</a:t>
            </a:r>
            <a:br>
              <a:rPr b="1" lang="en" sz="1800">
                <a:solidFill>
                  <a:srgbClr val="FF0000"/>
                </a:solidFill>
              </a:rPr>
            </a:b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565" name="Google Shape;565;p38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9"/>
          <p:cNvSpPr txBox="1"/>
          <p:nvPr/>
        </p:nvSpPr>
        <p:spPr>
          <a:xfrm>
            <a:off x="450900" y="100175"/>
            <a:ext cx="90027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Exemplo 2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Entrada: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5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ASLWM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RSLDT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MRTRM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TLRMS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SLSWT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Saída: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SS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LLSTT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LLSTW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LSTT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DESTINO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0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6" name="Google Shape;576;p40"/>
          <p:cNvSpPr txBox="1"/>
          <p:nvPr/>
        </p:nvSpPr>
        <p:spPr>
          <a:xfrm>
            <a:off x="1821850" y="4800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7" name="Google Shape;577;p40"/>
          <p:cNvSpPr txBox="1"/>
          <p:nvPr/>
        </p:nvSpPr>
        <p:spPr>
          <a:xfrm>
            <a:off x="1821850" y="13338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8" name="Google Shape;578;p40"/>
          <p:cNvSpPr txBox="1"/>
          <p:nvPr/>
        </p:nvSpPr>
        <p:spPr>
          <a:xfrm>
            <a:off x="1821850" y="21876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9" name="Google Shape;579;p40"/>
          <p:cNvSpPr txBox="1"/>
          <p:nvPr/>
        </p:nvSpPr>
        <p:spPr>
          <a:xfrm>
            <a:off x="1821850" y="30414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0" name="Google Shape;580;p40"/>
          <p:cNvSpPr txBox="1"/>
          <p:nvPr/>
        </p:nvSpPr>
        <p:spPr>
          <a:xfrm>
            <a:off x="2825950" y="4800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1" name="Google Shape;581;p40"/>
          <p:cNvSpPr txBox="1"/>
          <p:nvPr/>
        </p:nvSpPr>
        <p:spPr>
          <a:xfrm>
            <a:off x="2825950" y="13338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2" name="Google Shape;582;p40"/>
          <p:cNvSpPr txBox="1"/>
          <p:nvPr/>
        </p:nvSpPr>
        <p:spPr>
          <a:xfrm>
            <a:off x="2825950" y="21876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3" name="Google Shape;583;p40"/>
          <p:cNvSpPr txBox="1"/>
          <p:nvPr/>
        </p:nvSpPr>
        <p:spPr>
          <a:xfrm>
            <a:off x="2825950" y="30414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4" name="Google Shape;584;p40"/>
          <p:cNvSpPr txBox="1"/>
          <p:nvPr/>
        </p:nvSpPr>
        <p:spPr>
          <a:xfrm>
            <a:off x="3830050" y="4800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5" name="Google Shape;585;p40"/>
          <p:cNvSpPr txBox="1"/>
          <p:nvPr/>
        </p:nvSpPr>
        <p:spPr>
          <a:xfrm>
            <a:off x="3830050" y="13338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6" name="Google Shape;586;p40"/>
          <p:cNvSpPr txBox="1"/>
          <p:nvPr/>
        </p:nvSpPr>
        <p:spPr>
          <a:xfrm>
            <a:off x="3830050" y="21876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7" name="Google Shape;587;p40"/>
          <p:cNvSpPr txBox="1"/>
          <p:nvPr/>
        </p:nvSpPr>
        <p:spPr>
          <a:xfrm>
            <a:off x="3830050" y="30414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8" name="Google Shape;588;p40"/>
          <p:cNvSpPr txBox="1"/>
          <p:nvPr/>
        </p:nvSpPr>
        <p:spPr>
          <a:xfrm>
            <a:off x="4834150" y="4800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9" name="Google Shape;589;p40"/>
          <p:cNvSpPr txBox="1"/>
          <p:nvPr/>
        </p:nvSpPr>
        <p:spPr>
          <a:xfrm>
            <a:off x="4834150" y="13338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0" name="Google Shape;590;p40"/>
          <p:cNvSpPr txBox="1"/>
          <p:nvPr/>
        </p:nvSpPr>
        <p:spPr>
          <a:xfrm>
            <a:off x="4834150" y="21876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1" name="Google Shape;591;p40"/>
          <p:cNvSpPr txBox="1"/>
          <p:nvPr/>
        </p:nvSpPr>
        <p:spPr>
          <a:xfrm>
            <a:off x="4834150" y="30414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2" name="Google Shape;592;p40"/>
          <p:cNvSpPr txBox="1"/>
          <p:nvPr/>
        </p:nvSpPr>
        <p:spPr>
          <a:xfrm>
            <a:off x="5838250" y="4800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3" name="Google Shape;593;p40"/>
          <p:cNvSpPr txBox="1"/>
          <p:nvPr/>
        </p:nvSpPr>
        <p:spPr>
          <a:xfrm>
            <a:off x="5838250" y="13338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4" name="Google Shape;594;p40"/>
          <p:cNvSpPr txBox="1"/>
          <p:nvPr/>
        </p:nvSpPr>
        <p:spPr>
          <a:xfrm>
            <a:off x="5838250" y="21876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5" name="Google Shape;595;p40"/>
          <p:cNvSpPr txBox="1"/>
          <p:nvPr/>
        </p:nvSpPr>
        <p:spPr>
          <a:xfrm>
            <a:off x="5838250" y="30414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6" name="Google Shape;596;p40"/>
          <p:cNvSpPr txBox="1"/>
          <p:nvPr/>
        </p:nvSpPr>
        <p:spPr>
          <a:xfrm>
            <a:off x="1821850" y="38952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7" name="Google Shape;597;p40"/>
          <p:cNvSpPr txBox="1"/>
          <p:nvPr/>
        </p:nvSpPr>
        <p:spPr>
          <a:xfrm>
            <a:off x="2825950" y="38952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8" name="Google Shape;598;p40"/>
          <p:cNvSpPr txBox="1"/>
          <p:nvPr/>
        </p:nvSpPr>
        <p:spPr>
          <a:xfrm>
            <a:off x="3830050" y="38952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9" name="Google Shape;599;p40"/>
          <p:cNvSpPr txBox="1"/>
          <p:nvPr/>
        </p:nvSpPr>
        <p:spPr>
          <a:xfrm>
            <a:off x="4834150" y="38952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00" name="Google Shape;600;p40"/>
          <p:cNvSpPr txBox="1"/>
          <p:nvPr/>
        </p:nvSpPr>
        <p:spPr>
          <a:xfrm>
            <a:off x="5838250" y="38952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01" name="Google Shape;601;p40"/>
          <p:cNvSpPr txBox="1"/>
          <p:nvPr/>
        </p:nvSpPr>
        <p:spPr>
          <a:xfrm>
            <a:off x="165525" y="932475"/>
            <a:ext cx="1255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Entrada: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1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07" name="Google Shape;607;p41"/>
          <p:cNvSpPr txBox="1"/>
          <p:nvPr/>
        </p:nvSpPr>
        <p:spPr>
          <a:xfrm>
            <a:off x="1821850" y="4800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08" name="Google Shape;608;p41"/>
          <p:cNvSpPr txBox="1"/>
          <p:nvPr/>
        </p:nvSpPr>
        <p:spPr>
          <a:xfrm>
            <a:off x="1821850" y="13338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09" name="Google Shape;609;p41"/>
          <p:cNvSpPr txBox="1"/>
          <p:nvPr/>
        </p:nvSpPr>
        <p:spPr>
          <a:xfrm>
            <a:off x="1821850" y="21876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0" name="Google Shape;610;p41"/>
          <p:cNvSpPr txBox="1"/>
          <p:nvPr/>
        </p:nvSpPr>
        <p:spPr>
          <a:xfrm>
            <a:off x="1821850" y="30414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1" name="Google Shape;611;p41"/>
          <p:cNvSpPr txBox="1"/>
          <p:nvPr/>
        </p:nvSpPr>
        <p:spPr>
          <a:xfrm>
            <a:off x="2825950" y="4800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2" name="Google Shape;612;p41"/>
          <p:cNvSpPr txBox="1"/>
          <p:nvPr/>
        </p:nvSpPr>
        <p:spPr>
          <a:xfrm>
            <a:off x="2825950" y="13338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3" name="Google Shape;613;p41"/>
          <p:cNvSpPr txBox="1"/>
          <p:nvPr/>
        </p:nvSpPr>
        <p:spPr>
          <a:xfrm>
            <a:off x="2825950" y="21876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4" name="Google Shape;614;p41"/>
          <p:cNvSpPr txBox="1"/>
          <p:nvPr/>
        </p:nvSpPr>
        <p:spPr>
          <a:xfrm>
            <a:off x="2825950" y="30414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5" name="Google Shape;615;p41"/>
          <p:cNvSpPr txBox="1"/>
          <p:nvPr/>
        </p:nvSpPr>
        <p:spPr>
          <a:xfrm>
            <a:off x="3830050" y="4800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6" name="Google Shape;616;p41"/>
          <p:cNvSpPr txBox="1"/>
          <p:nvPr/>
        </p:nvSpPr>
        <p:spPr>
          <a:xfrm>
            <a:off x="3830050" y="13338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7" name="Google Shape;617;p41"/>
          <p:cNvSpPr txBox="1"/>
          <p:nvPr/>
        </p:nvSpPr>
        <p:spPr>
          <a:xfrm>
            <a:off x="3830050" y="21876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8" name="Google Shape;618;p41"/>
          <p:cNvSpPr txBox="1"/>
          <p:nvPr/>
        </p:nvSpPr>
        <p:spPr>
          <a:xfrm>
            <a:off x="3830050" y="30414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9" name="Google Shape;619;p41"/>
          <p:cNvSpPr txBox="1"/>
          <p:nvPr/>
        </p:nvSpPr>
        <p:spPr>
          <a:xfrm>
            <a:off x="4834150" y="4800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0" name="Google Shape;620;p41"/>
          <p:cNvSpPr txBox="1"/>
          <p:nvPr/>
        </p:nvSpPr>
        <p:spPr>
          <a:xfrm>
            <a:off x="4834150" y="13338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1" name="Google Shape;621;p41"/>
          <p:cNvSpPr txBox="1"/>
          <p:nvPr/>
        </p:nvSpPr>
        <p:spPr>
          <a:xfrm>
            <a:off x="4834150" y="21876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2" name="Google Shape;622;p41"/>
          <p:cNvSpPr txBox="1"/>
          <p:nvPr/>
        </p:nvSpPr>
        <p:spPr>
          <a:xfrm>
            <a:off x="4834150" y="30414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3" name="Google Shape;623;p41"/>
          <p:cNvSpPr txBox="1"/>
          <p:nvPr/>
        </p:nvSpPr>
        <p:spPr>
          <a:xfrm>
            <a:off x="5838250" y="4800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4" name="Google Shape;624;p41"/>
          <p:cNvSpPr txBox="1"/>
          <p:nvPr/>
        </p:nvSpPr>
        <p:spPr>
          <a:xfrm>
            <a:off x="5838250" y="13338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5" name="Google Shape;625;p41"/>
          <p:cNvSpPr txBox="1"/>
          <p:nvPr/>
        </p:nvSpPr>
        <p:spPr>
          <a:xfrm>
            <a:off x="5838250" y="21876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6" name="Google Shape;626;p41"/>
          <p:cNvSpPr txBox="1"/>
          <p:nvPr/>
        </p:nvSpPr>
        <p:spPr>
          <a:xfrm>
            <a:off x="5838250" y="30414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7" name="Google Shape;627;p41"/>
          <p:cNvSpPr txBox="1"/>
          <p:nvPr/>
        </p:nvSpPr>
        <p:spPr>
          <a:xfrm>
            <a:off x="1821850" y="38952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8" name="Google Shape;628;p41"/>
          <p:cNvSpPr txBox="1"/>
          <p:nvPr/>
        </p:nvSpPr>
        <p:spPr>
          <a:xfrm>
            <a:off x="2825950" y="38952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9" name="Google Shape;629;p41"/>
          <p:cNvSpPr txBox="1"/>
          <p:nvPr/>
        </p:nvSpPr>
        <p:spPr>
          <a:xfrm>
            <a:off x="3830050" y="38952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0" name="Google Shape;630;p41"/>
          <p:cNvSpPr txBox="1"/>
          <p:nvPr/>
        </p:nvSpPr>
        <p:spPr>
          <a:xfrm>
            <a:off x="4834150" y="38952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1" name="Google Shape;631;p41"/>
          <p:cNvSpPr txBox="1"/>
          <p:nvPr/>
        </p:nvSpPr>
        <p:spPr>
          <a:xfrm>
            <a:off x="5838250" y="38952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2" name="Google Shape;632;p41"/>
          <p:cNvSpPr txBox="1"/>
          <p:nvPr/>
        </p:nvSpPr>
        <p:spPr>
          <a:xfrm>
            <a:off x="165525" y="932475"/>
            <a:ext cx="1255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Entrada: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5</a:t>
            </a:r>
            <a:endParaRPr/>
          </a:p>
        </p:txBody>
      </p:sp>
      <p:sp>
        <p:nvSpPr>
          <p:cNvPr id="633" name="Google Shape;633;p41"/>
          <p:cNvSpPr txBox="1"/>
          <p:nvPr/>
        </p:nvSpPr>
        <p:spPr>
          <a:xfrm>
            <a:off x="165525" y="1155575"/>
            <a:ext cx="30000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ASLWM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RSLDT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MRTRM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TLRMS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SLSWT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426700" y="456850"/>
            <a:ext cx="8550300" cy="389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Descrição do Problema</a:t>
            </a:r>
            <a:endParaRPr b="1" sz="1950">
              <a:solidFill>
                <a:srgbClr val="20BD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Dada uma matriz *n Array (A) com o elemento A[0][0] como ponto de partida e qualquer elemento como destino. 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Encontre o destino e imprima o mapa da rota.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Regras: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1. Matriz de array com n*n elementos tais que n &gt;=2 e n&lt;=10.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2. O valor do ponto inicial A[0][0] será 'A'.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3. O valor do destino será 'D'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4. Haverá sempre 1 rota contínua que pode ser reta ou diagonal.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5. Existem 4 tipos de obstáculos e valores correspondentes: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a. Pedra denotada por 'S'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b. Parede indicada por 'L'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c. Água indicada por 'W'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d. Espinho indicado por 'T'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6. A música proporciona paz mental. Que será denotado por 'M'. Não é um obstáculo.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7. O valor da rota será 'R'.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2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9" name="Google Shape;639;p42"/>
          <p:cNvSpPr txBox="1"/>
          <p:nvPr/>
        </p:nvSpPr>
        <p:spPr>
          <a:xfrm>
            <a:off x="165525" y="932475"/>
            <a:ext cx="1255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Entrada: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5</a:t>
            </a:r>
            <a:endParaRPr/>
          </a:p>
        </p:txBody>
      </p:sp>
      <p:sp>
        <p:nvSpPr>
          <p:cNvPr id="640" name="Google Shape;640;p42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A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41" name="Google Shape;641;p42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42" name="Google Shape;642;p42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M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43" name="Google Shape;643;p42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44" name="Google Shape;644;p42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45" name="Google Shape;645;p42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46" name="Google Shape;646;p42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47" name="Google Shape;647;p42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48" name="Google Shape;648;p42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49" name="Google Shape;649;p42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50" name="Google Shape;650;p42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51" name="Google Shape;651;p42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W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D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55" name="Google Shape;655;p42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M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56" name="Google Shape;656;p42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M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57" name="Google Shape;657;p42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58" name="Google Shape;658;p42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M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59" name="Google Shape;659;p42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60" name="Google Shape;660;p42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61" name="Google Shape;661;p42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62" name="Google Shape;662;p42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63" name="Google Shape;663;p42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W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64" name="Google Shape;664;p42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65" name="Google Shape;665;p42"/>
          <p:cNvSpPr txBox="1"/>
          <p:nvPr/>
        </p:nvSpPr>
        <p:spPr>
          <a:xfrm>
            <a:off x="6979000" y="456475"/>
            <a:ext cx="25719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chemeClr val="dk2"/>
                </a:solidFill>
              </a:rPr>
              <a:t>S - pedra</a:t>
            </a:r>
            <a:br>
              <a:rPr b="1"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chemeClr val="dk2"/>
                </a:solidFill>
              </a:rPr>
              <a:t>L  - parede</a:t>
            </a:r>
            <a:br>
              <a:rPr b="1"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chemeClr val="dk2"/>
                </a:solidFill>
              </a:rPr>
              <a:t>W - agua</a:t>
            </a:r>
            <a:br>
              <a:rPr b="1"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chemeClr val="dk2"/>
                </a:solidFill>
              </a:rPr>
              <a:t>T - espinho</a:t>
            </a:r>
            <a:br>
              <a:rPr b="1"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chemeClr val="dk2"/>
                </a:solidFill>
              </a:rPr>
              <a:t>M - música</a:t>
            </a:r>
            <a:br>
              <a:rPr b="1"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chemeClr val="dk2"/>
                </a:solidFill>
              </a:rPr>
              <a:t>R - rota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666" name="Google Shape;666;p42"/>
          <p:cNvSpPr txBox="1"/>
          <p:nvPr/>
        </p:nvSpPr>
        <p:spPr>
          <a:xfrm>
            <a:off x="165525" y="1155575"/>
            <a:ext cx="30000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ASLWM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RSLDT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MRTRM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TLRMS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SLSWT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3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2" name="Google Shape;672;p43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A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73" name="Google Shape;673;p43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74" name="Google Shape;674;p43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M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75" name="Google Shape;675;p43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76" name="Google Shape;676;p43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677" name="Google Shape;677;p43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78" name="Google Shape;678;p43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79" name="Google Shape;679;p43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80" name="Google Shape;680;p43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681" name="Google Shape;681;p43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82" name="Google Shape;682;p43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683" name="Google Shape;683;p43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84" name="Google Shape;684;p43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685" name="Google Shape;685;p43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D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86" name="Google Shape;686;p43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87" name="Google Shape;687;p43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M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88" name="Google Shape;688;p43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M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89" name="Google Shape;689;p43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90" name="Google Shape;690;p43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M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91" name="Google Shape;691;p43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92" name="Google Shape;692;p43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93" name="Google Shape;693;p43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94" name="Google Shape;694;p43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95" name="Google Shape;695;p43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W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96" name="Google Shape;696;p43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697" name="Google Shape;697;p43"/>
          <p:cNvSpPr txBox="1"/>
          <p:nvPr/>
        </p:nvSpPr>
        <p:spPr>
          <a:xfrm>
            <a:off x="6979000" y="456475"/>
            <a:ext cx="25719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 - pedra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  - parede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W - agua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 - espinho</a:t>
            </a:r>
            <a:br>
              <a:rPr b="1"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chemeClr val="dk2"/>
                </a:solidFill>
              </a:rPr>
              <a:t>M - música</a:t>
            </a:r>
            <a:br>
              <a:rPr b="1"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chemeClr val="dk2"/>
                </a:solidFill>
              </a:rPr>
              <a:t>R - rota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698" name="Google Shape;698;p43"/>
          <p:cNvSpPr txBox="1"/>
          <p:nvPr/>
        </p:nvSpPr>
        <p:spPr>
          <a:xfrm>
            <a:off x="2828050" y="13149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699" name="Google Shape;699;p43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00" name="Google Shape;700;p43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01" name="Google Shape;701;p43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02" name="Google Shape;702;p43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03" name="Google Shape;703;p43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04" name="Google Shape;704;p43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05" name="Google Shape;705;p43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06" name="Google Shape;706;p43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07" name="Google Shape;707;p43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08" name="Google Shape;708;p43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4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4" name="Google Shape;714;p44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A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15" name="Google Shape;715;p44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16" name="Google Shape;716;p44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717" name="Google Shape;717;p44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18" name="Google Shape;718;p44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19" name="Google Shape;719;p44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20" name="Google Shape;720;p44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21" name="Google Shape;721;p44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22" name="Google Shape;722;p44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23" name="Google Shape;723;p44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24" name="Google Shape;724;p44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25" name="Google Shape;725;p44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26" name="Google Shape;726;p44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27" name="Google Shape;727;p44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D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28" name="Google Shape;728;p44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29" name="Google Shape;729;p44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730" name="Google Shape;730;p44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731" name="Google Shape;731;p44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32" name="Google Shape;732;p44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733" name="Google Shape;733;p44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34" name="Google Shape;734;p44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35" name="Google Shape;735;p44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36" name="Google Shape;736;p44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37" name="Google Shape;737;p44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W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38" name="Google Shape;738;p44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39" name="Google Shape;739;p44"/>
          <p:cNvSpPr txBox="1"/>
          <p:nvPr/>
        </p:nvSpPr>
        <p:spPr>
          <a:xfrm>
            <a:off x="6979000" y="456475"/>
            <a:ext cx="25719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 - pedra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  - parede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W - agua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 - espinho</a:t>
            </a:r>
            <a:br>
              <a:rPr b="1"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20BDFF"/>
                </a:solidFill>
              </a:rPr>
              <a:t>M - música</a:t>
            </a:r>
            <a:br>
              <a:rPr b="1"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chemeClr val="dk2"/>
                </a:solidFill>
              </a:rPr>
              <a:t>R - rota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740" name="Google Shape;740;p44"/>
          <p:cNvSpPr txBox="1"/>
          <p:nvPr/>
        </p:nvSpPr>
        <p:spPr>
          <a:xfrm>
            <a:off x="2828050" y="13149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41" name="Google Shape;741;p44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42" name="Google Shape;742;p44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43" name="Google Shape;743;p44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44" name="Google Shape;744;p44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45" name="Google Shape;745;p44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46" name="Google Shape;746;p44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47" name="Google Shape;747;p44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48" name="Google Shape;748;p44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49" name="Google Shape;749;p44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50" name="Google Shape;750;p44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5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6" name="Google Shape;756;p45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A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757" name="Google Shape;757;p45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58" name="Google Shape;758;p45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759" name="Google Shape;759;p45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60" name="Google Shape;760;p45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61" name="Google Shape;761;p45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62" name="Google Shape;762;p45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63" name="Google Shape;763;p45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64" name="Google Shape;764;p45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65" name="Google Shape;765;p45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66" name="Google Shape;766;p45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67" name="Google Shape;767;p45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68" name="Google Shape;768;p45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69" name="Google Shape;769;p45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D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70" name="Google Shape;770;p45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71" name="Google Shape;771;p45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772" name="Google Shape;772;p45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773" name="Google Shape;773;p45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74" name="Google Shape;774;p45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775" name="Google Shape;775;p45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76" name="Google Shape;776;p45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77" name="Google Shape;777;p45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78" name="Google Shape;778;p45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79" name="Google Shape;779;p45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W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80" name="Google Shape;780;p45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781" name="Google Shape;781;p45"/>
          <p:cNvSpPr txBox="1"/>
          <p:nvPr/>
        </p:nvSpPr>
        <p:spPr>
          <a:xfrm>
            <a:off x="6979000" y="456475"/>
            <a:ext cx="25719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 - pedra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  - parede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W - agua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 - espinho</a:t>
            </a:r>
            <a:br>
              <a:rPr b="1"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20BDFF"/>
                </a:solidFill>
              </a:rPr>
              <a:t>M - música</a:t>
            </a:r>
            <a:br>
              <a:rPr b="1"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00FF00"/>
                </a:solidFill>
              </a:rPr>
              <a:t>R - rota</a:t>
            </a:r>
            <a:br>
              <a:rPr lang="en" sz="1800">
                <a:solidFill>
                  <a:srgbClr val="00FF00"/>
                </a:solidFill>
              </a:rPr>
            </a:br>
            <a:endParaRPr sz="1800">
              <a:solidFill>
                <a:srgbClr val="00FF00"/>
              </a:solidFill>
            </a:endParaRPr>
          </a:p>
        </p:txBody>
      </p:sp>
      <p:sp>
        <p:nvSpPr>
          <p:cNvPr id="782" name="Google Shape;782;p45"/>
          <p:cNvSpPr txBox="1"/>
          <p:nvPr/>
        </p:nvSpPr>
        <p:spPr>
          <a:xfrm>
            <a:off x="2828050" y="13149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83" name="Google Shape;783;p45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84" name="Google Shape;784;p45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85" name="Google Shape;785;p45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86" name="Google Shape;786;p45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87" name="Google Shape;787;p45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88" name="Google Shape;788;p45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89" name="Google Shape;789;p45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90" name="Google Shape;790;p45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91" name="Google Shape;791;p45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792" name="Google Shape;792;p45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6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8" name="Google Shape;798;p46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A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799" name="Google Shape;799;p46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00" name="Google Shape;800;p46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801" name="Google Shape;801;p46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02" name="Google Shape;802;p46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03" name="Google Shape;803;p46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04" name="Google Shape;804;p46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05" name="Google Shape;805;p46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06" name="Google Shape;806;p46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07" name="Google Shape;807;p46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08" name="Google Shape;808;p46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09" name="Google Shape;809;p46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10" name="Google Shape;810;p46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11" name="Google Shape;811;p46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D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812" name="Google Shape;812;p46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13" name="Google Shape;813;p46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814" name="Google Shape;814;p46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815" name="Google Shape;815;p46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16" name="Google Shape;816;p46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817" name="Google Shape;817;p46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18" name="Google Shape;818;p46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19" name="Google Shape;819;p46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20" name="Google Shape;820;p46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21" name="Google Shape;821;p46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W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22" name="Google Shape;822;p46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23" name="Google Shape;823;p46"/>
          <p:cNvSpPr txBox="1"/>
          <p:nvPr/>
        </p:nvSpPr>
        <p:spPr>
          <a:xfrm>
            <a:off x="6979000" y="456475"/>
            <a:ext cx="25719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 - pedra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  - parede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W - agua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 - espinho</a:t>
            </a:r>
            <a:br>
              <a:rPr b="1"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20BDFF"/>
                </a:solidFill>
              </a:rPr>
              <a:t>M - música</a:t>
            </a:r>
            <a:br>
              <a:rPr b="1"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00FF00"/>
                </a:solidFill>
              </a:rPr>
              <a:t>R - rota</a:t>
            </a:r>
            <a:br>
              <a:rPr lang="en" sz="1800">
                <a:solidFill>
                  <a:srgbClr val="00FF00"/>
                </a:solidFill>
              </a:rPr>
            </a:br>
            <a:endParaRPr sz="1800">
              <a:solidFill>
                <a:srgbClr val="00FF00"/>
              </a:solidFill>
            </a:endParaRPr>
          </a:p>
        </p:txBody>
      </p:sp>
      <p:sp>
        <p:nvSpPr>
          <p:cNvPr id="824" name="Google Shape;824;p46"/>
          <p:cNvSpPr txBox="1"/>
          <p:nvPr/>
        </p:nvSpPr>
        <p:spPr>
          <a:xfrm>
            <a:off x="2828050" y="13149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25" name="Google Shape;825;p46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26" name="Google Shape;826;p46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27" name="Google Shape;827;p46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28" name="Google Shape;828;p46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29" name="Google Shape;829;p46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30" name="Google Shape;830;p46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31" name="Google Shape;831;p46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32" name="Google Shape;832;p46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33" name="Google Shape;833;p46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34" name="Google Shape;834;p46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7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</a:t>
            </a:r>
            <a:r>
              <a:rPr lang="en" sz="1800">
                <a:solidFill>
                  <a:schemeClr val="dk2"/>
                </a:solidFill>
              </a:rPr>
              <a:t>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0" name="Google Shape;840;p47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A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841" name="Google Shape;841;p47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842" name="Google Shape;842;p47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843" name="Google Shape;843;p47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44" name="Google Shape;844;p47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45" name="Google Shape;845;p47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46" name="Google Shape;846;p47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47" name="Google Shape;847;p47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48" name="Google Shape;848;p47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49" name="Google Shape;849;p47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50" name="Google Shape;850;p47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51" name="Google Shape;851;p47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52" name="Google Shape;852;p47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D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853" name="Google Shape;853;p47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54" name="Google Shape;854;p47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855" name="Google Shape;855;p47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856" name="Google Shape;856;p47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57" name="Google Shape;857;p47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858" name="Google Shape;858;p47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59" name="Google Shape;859;p47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60" name="Google Shape;860;p47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61" name="Google Shape;861;p47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62" name="Google Shape;862;p47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W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63" name="Google Shape;863;p47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64" name="Google Shape;864;p47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65" name="Google Shape;865;p47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66" name="Google Shape;866;p47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67" name="Google Shape;867;p47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68" name="Google Shape;868;p47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69" name="Google Shape;869;p47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70" name="Google Shape;870;p47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71" name="Google Shape;871;p47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72" name="Google Shape;872;p47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73" name="Google Shape;873;p47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74" name="Google Shape;874;p47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75" name="Google Shape;875;p47"/>
          <p:cNvSpPr txBox="1"/>
          <p:nvPr/>
        </p:nvSpPr>
        <p:spPr>
          <a:xfrm>
            <a:off x="6979000" y="456475"/>
            <a:ext cx="25719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 - pedra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  - parede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W - agua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 - espinho</a:t>
            </a:r>
            <a:br>
              <a:rPr b="1"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20BDFF"/>
                </a:solidFill>
              </a:rPr>
              <a:t>M - música</a:t>
            </a:r>
            <a:br>
              <a:rPr b="1"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00FF00"/>
                </a:solidFill>
              </a:rPr>
              <a:t>R - rota</a:t>
            </a:r>
            <a:br>
              <a:rPr lang="en" sz="1800">
                <a:solidFill>
                  <a:srgbClr val="00FF00"/>
                </a:solidFill>
              </a:rPr>
            </a:br>
            <a:endParaRPr sz="18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8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1" name="Google Shape;881;p48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A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882" name="Google Shape;882;p48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883" name="Google Shape;883;p48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884" name="Google Shape;884;p48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85" name="Google Shape;885;p48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S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886" name="Google Shape;886;p48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87" name="Google Shape;887;p48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88" name="Google Shape;888;p48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89" name="Google Shape;889;p48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90" name="Google Shape;890;p48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91" name="Google Shape;891;p48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92" name="Google Shape;892;p48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893" name="Google Shape;893;p48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D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894" name="Google Shape;894;p48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95" name="Google Shape;895;p48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896" name="Google Shape;896;p48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897" name="Google Shape;897;p48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898" name="Google Shape;898;p48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899" name="Google Shape;899;p48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00" name="Google Shape;900;p48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01" name="Google Shape;901;p48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02" name="Google Shape;902;p48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03" name="Google Shape;903;p48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W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04" name="Google Shape;904;p48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05" name="Google Shape;905;p48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06" name="Google Shape;906;p48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07" name="Google Shape;907;p48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08" name="Google Shape;908;p48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09" name="Google Shape;909;p48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10" name="Google Shape;910;p48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11" name="Google Shape;911;p48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12" name="Google Shape;912;p48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13" name="Google Shape;913;p48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14" name="Google Shape;914;p48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15" name="Google Shape;915;p48"/>
          <p:cNvSpPr txBox="1"/>
          <p:nvPr/>
        </p:nvSpPr>
        <p:spPr>
          <a:xfrm>
            <a:off x="6925800" y="20385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 S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S,S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S,S</a:t>
            </a: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916" name="Google Shape;916;p48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S</a:t>
            </a:r>
            <a:endParaRPr b="1" sz="3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9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22" name="Google Shape;922;p49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A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923" name="Google Shape;923;p49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924" name="Google Shape;924;p49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925" name="Google Shape;925;p49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26" name="Google Shape;926;p49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27" name="Google Shape;927;p49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28" name="Google Shape;928;p49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29" name="Google Shape;929;p49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30" name="Google Shape;930;p49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31" name="Google Shape;931;p49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32" name="Google Shape;932;p49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33" name="Google Shape;933;p49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D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934" name="Google Shape;934;p49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35" name="Google Shape;935;p49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936" name="Google Shape;936;p49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937" name="Google Shape;937;p49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38" name="Google Shape;938;p49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939" name="Google Shape;939;p49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40" name="Google Shape;940;p49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41" name="Google Shape;941;p49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42" name="Google Shape;942;p49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43" name="Google Shape;943;p49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W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44" name="Google Shape;944;p49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45" name="Google Shape;945;p49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46" name="Google Shape;946;p49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47" name="Google Shape;947;p49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48" name="Google Shape;948;p49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49" name="Google Shape;949;p49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50" name="Google Shape;950;p49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51" name="Google Shape;951;p49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52" name="Google Shape;952;p49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53" name="Google Shape;953;p49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54" name="Google Shape;954;p49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55" name="Google Shape;955;p49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56" name="Google Shape;956;p49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957" name="Google Shape;957;p49"/>
          <p:cNvSpPr txBox="1"/>
          <p:nvPr/>
        </p:nvSpPr>
        <p:spPr>
          <a:xfrm>
            <a:off x="6925800" y="20385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 S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S,S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S,S</a:t>
            </a: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0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3" name="Google Shape;963;p50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A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964" name="Google Shape;964;p50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965" name="Google Shape;965;p50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966" name="Google Shape;966;p50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67" name="Google Shape;967;p50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68" name="Google Shape;968;p50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69" name="Google Shape;969;p50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70" name="Google Shape;970;p50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71" name="Google Shape;971;p50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T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972" name="Google Shape;972;p50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73" name="Google Shape;973;p50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74" name="Google Shape;974;p50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D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975" name="Google Shape;975;p50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76" name="Google Shape;976;p50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977" name="Google Shape;977;p50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978" name="Google Shape;978;p50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79" name="Google Shape;979;p50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980" name="Google Shape;980;p50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81" name="Google Shape;981;p50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82" name="Google Shape;982;p50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83" name="Google Shape;983;p50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84" name="Google Shape;984;p50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W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85" name="Google Shape;985;p50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986" name="Google Shape;986;p50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87" name="Google Shape;987;p50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88" name="Google Shape;988;p50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89" name="Google Shape;989;p50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L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990" name="Google Shape;990;p50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L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991" name="Google Shape;991;p50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92" name="Google Shape;992;p50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93" name="Google Shape;993;p50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T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994" name="Google Shape;994;p50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95" name="Google Shape;995;p50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996" name="Google Shape;996;p50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S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997" name="Google Shape;997;p50"/>
          <p:cNvSpPr txBox="1"/>
          <p:nvPr/>
        </p:nvSpPr>
        <p:spPr>
          <a:xfrm>
            <a:off x="6925800" y="20385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 L,T,L,T</a:t>
            </a: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L,L,S,T,T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S,S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L,L,S,T,T</a:t>
            </a: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998" name="Google Shape;998;p50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51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4" name="Google Shape;1004;p51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A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005" name="Google Shape;1005;p51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006" name="Google Shape;1006;p51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1007" name="Google Shape;1007;p51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08" name="Google Shape;1008;p51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09" name="Google Shape;1009;p51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10" name="Google Shape;1010;p51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11" name="Google Shape;1011;p51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12" name="Google Shape;1012;p51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13" name="Google Shape;1013;p51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14" name="Google Shape;1014;p51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D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1015" name="Google Shape;1015;p51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16" name="Google Shape;1016;p51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1017" name="Google Shape;1017;p51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1018" name="Google Shape;1018;p51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19" name="Google Shape;1019;p51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1020" name="Google Shape;1020;p51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21" name="Google Shape;1021;p51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22" name="Google Shape;1022;p51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23" name="Google Shape;1023;p51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24" name="Google Shape;1024;p51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W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25" name="Google Shape;1025;p51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26" name="Google Shape;1026;p51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27" name="Google Shape;1027;p51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28" name="Google Shape;1028;p51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29" name="Google Shape;1029;p51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30" name="Google Shape;1030;p51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31" name="Google Shape;1031;p51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32" name="Google Shape;1032;p51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33" name="Google Shape;1033;p51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34" name="Google Shape;1034;p51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35" name="Google Shape;1035;p51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36" name="Google Shape;1036;p51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37" name="Google Shape;1037;p51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038" name="Google Shape;1038;p51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039" name="Google Shape;1039;p51"/>
          <p:cNvSpPr txBox="1"/>
          <p:nvPr/>
        </p:nvSpPr>
        <p:spPr>
          <a:xfrm>
            <a:off x="6925800" y="20385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 L,T,L,T</a:t>
            </a: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L,L,S,T,T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S,S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L,L,S,T,T</a:t>
            </a: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502600" y="104400"/>
            <a:ext cx="8566800" cy="49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Entrada</a:t>
            </a:r>
            <a:b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 primeira linha contém a dimensão N da matriz A.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Próximas N linhas, cada uma contendo N valores delimitados por espaço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Saída</a:t>
            </a:r>
            <a:b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 cada etapa, imprima os obstáculos circundados em ordem crescente de valores. ou seja, para cada 'R' imprima os obstáculos circundantes.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Se não houver obstáculos na rota, imprima 'NO HURDLES' para esse passo.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Ao chegar ao destino, imprima 'DESTINATION'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 música 'M' não é um obstáculo. Não deve ser incluído na saída.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Restrições</a:t>
            </a:r>
            <a:b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2 &lt;= N &lt;= 20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Nível de dificuldade</a:t>
            </a:r>
            <a:b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Simples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Limite de tempo (seg)</a:t>
            </a:r>
            <a:b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1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52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5" name="Google Shape;1045;p52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A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046" name="Google Shape;1046;p52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047" name="Google Shape;1047;p52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1048" name="Google Shape;1048;p52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49" name="Google Shape;1049;p52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50" name="Google Shape;1050;p52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51" name="Google Shape;1051;p52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52" name="Google Shape;1052;p52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53" name="Google Shape;1053;p52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T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1054" name="Google Shape;1054;p52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55" name="Google Shape;1055;p52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D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1056" name="Google Shape;1056;p52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57" name="Google Shape;1057;p52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1058" name="Google Shape;1058;p52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1059" name="Google Shape;1059;p52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60" name="Google Shape;1060;p52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1061" name="Google Shape;1061;p52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62" name="Google Shape;1062;p52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63" name="Google Shape;1063;p52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64" name="Google Shape;1064;p52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65" name="Google Shape;1065;p52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W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66" name="Google Shape;1066;p52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67" name="Google Shape;1067;p52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68" name="Google Shape;1068;p52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S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1069" name="Google Shape;1069;p52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70" name="Google Shape;1070;p52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71" name="Google Shape;1071;p52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L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1072" name="Google Shape;1072;p52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L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1073" name="Google Shape;1073;p52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W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1074" name="Google Shape;1074;p52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75" name="Google Shape;1075;p52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76" name="Google Shape;1076;p52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77" name="Google Shape;1077;p52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78" name="Google Shape;1078;p52"/>
          <p:cNvSpPr txBox="1"/>
          <p:nvPr/>
        </p:nvSpPr>
        <p:spPr>
          <a:xfrm>
            <a:off x="6925800" y="20385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T,W,S,L,L</a:t>
            </a: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L,L,S,T,W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S,S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L,L,S,T,T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L,L,S,T,W</a:t>
            </a: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1079" name="Google Shape;1079;p52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080" name="Google Shape;1080;p52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53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6" name="Google Shape;1086;p53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A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087" name="Google Shape;1087;p53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088" name="Google Shape;1088;p53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1089" name="Google Shape;1089;p53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90" name="Google Shape;1090;p53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91" name="Google Shape;1091;p53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92" name="Google Shape;1092;p53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93" name="Google Shape;1093;p53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094" name="Google Shape;1094;p53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95" name="Google Shape;1095;p53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096" name="Google Shape;1096;p53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D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1097" name="Google Shape;1097;p53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1098" name="Google Shape;1098;p53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1099" name="Google Shape;1099;p53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00" name="Google Shape;1100;p53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1101" name="Google Shape;1101;p53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02" name="Google Shape;1102;p53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03" name="Google Shape;1103;p53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04" name="Google Shape;1104;p53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05" name="Google Shape;1105;p53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W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06" name="Google Shape;1106;p53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07" name="Google Shape;1107;p53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08" name="Google Shape;1108;p53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09" name="Google Shape;1109;p53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10" name="Google Shape;1110;p53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11" name="Google Shape;1111;p53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12" name="Google Shape;1112;p53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13" name="Google Shape;1113;p53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14" name="Google Shape;1114;p53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15" name="Google Shape;1115;p53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16" name="Google Shape;1116;p53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17" name="Google Shape;1117;p53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18" name="Google Shape;1118;p53"/>
          <p:cNvSpPr txBox="1"/>
          <p:nvPr/>
        </p:nvSpPr>
        <p:spPr>
          <a:xfrm>
            <a:off x="4836250" y="20785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119" name="Google Shape;1119;p53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120" name="Google Shape;1120;p53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121" name="Google Shape;1121;p53"/>
          <p:cNvSpPr txBox="1"/>
          <p:nvPr/>
        </p:nvSpPr>
        <p:spPr>
          <a:xfrm>
            <a:off x="6925800" y="20385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T,W,S,L,L</a:t>
            </a: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L,L,S,T,W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S,S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L,L,S,T,T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L,L,S,T,W</a:t>
            </a: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54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7" name="Google Shape;1127;p54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A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128" name="Google Shape;1128;p54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129" name="Google Shape;1129;p54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1130" name="Google Shape;1130;p54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31" name="Google Shape;1131;p54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32" name="Google Shape;1132;p54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33" name="Google Shape;1133;p54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34" name="Google Shape;1134;p54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35" name="Google Shape;1135;p54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T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1136" name="Google Shape;1136;p54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37" name="Google Shape;1137;p54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</a:rPr>
              <a:t>D</a:t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1138" name="Google Shape;1138;p54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1139" name="Google Shape;1139;p54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1140" name="Google Shape;1140;p54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41" name="Google Shape;1141;p54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1142" name="Google Shape;1142;p54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43" name="Google Shape;1143;p54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44" name="Google Shape;1144;p54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45" name="Google Shape;1145;p54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46" name="Google Shape;1146;p54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W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47" name="Google Shape;1147;p54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48" name="Google Shape;1148;p54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49" name="Google Shape;1149;p54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50" name="Google Shape;1150;p54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S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1151" name="Google Shape;1151;p54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L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1152" name="Google Shape;1152;p54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53" name="Google Shape;1153;p54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54" name="Google Shape;1154;p54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55" name="Google Shape;1155;p54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56" name="Google Shape;1156;p54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57" name="Google Shape;1157;p54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T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1158" name="Google Shape;1158;p54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59" name="Google Shape;1159;p54"/>
          <p:cNvSpPr txBox="1"/>
          <p:nvPr/>
        </p:nvSpPr>
        <p:spPr>
          <a:xfrm>
            <a:off x="6925800" y="20385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L,T,S,T</a:t>
            </a: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L,S,T,T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S,S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L,L,S,T,T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L,L,S,T,W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L,S,T,T</a:t>
            </a: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1160" name="Google Shape;1160;p54"/>
          <p:cNvSpPr txBox="1"/>
          <p:nvPr/>
        </p:nvSpPr>
        <p:spPr>
          <a:xfrm>
            <a:off x="4836250" y="20785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161" name="Google Shape;1161;p54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162" name="Google Shape;1162;p54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55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8" name="Google Shape;1168;p55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A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169" name="Google Shape;1169;p55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170" name="Google Shape;1170;p55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1171" name="Google Shape;1171;p55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72" name="Google Shape;1172;p55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73" name="Google Shape;1173;p55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74" name="Google Shape;1174;p55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75" name="Google Shape;1175;p55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76" name="Google Shape;1176;p55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77" name="Google Shape;1177;p55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78" name="Google Shape;1178;p55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D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179" name="Google Shape;1179;p55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1180" name="Google Shape;1180;p55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1181" name="Google Shape;1181;p55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82" name="Google Shape;1182;p55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1183" name="Google Shape;1183;p55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84" name="Google Shape;1184;p55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85" name="Google Shape;1185;p55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86" name="Google Shape;1186;p55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87" name="Google Shape;1187;p55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W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88" name="Google Shape;1188;p55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189" name="Google Shape;1189;p55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90" name="Google Shape;1190;p55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91" name="Google Shape;1191;p55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92" name="Google Shape;1192;p55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93" name="Google Shape;1193;p55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94" name="Google Shape;1194;p55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95" name="Google Shape;1195;p55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96" name="Google Shape;1196;p55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97" name="Google Shape;1197;p55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98" name="Google Shape;1198;p55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199" name="Google Shape;1199;p55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200" name="Google Shape;1200;p55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201" name="Google Shape;1201;p55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202" name="Google Shape;1202;p55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203" name="Google Shape;1203;p55"/>
          <p:cNvSpPr txBox="1"/>
          <p:nvPr/>
        </p:nvSpPr>
        <p:spPr>
          <a:xfrm>
            <a:off x="6925800" y="20385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L,T,S,T</a:t>
            </a: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L,S,T,T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S,S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L,L,S,T,T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L,L,S,T,W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L,S,T,T</a:t>
            </a: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6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9" name="Google Shape;1209;p56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A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210" name="Google Shape;1210;p56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211" name="Google Shape;1211;p56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1212" name="Google Shape;1212;p56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213" name="Google Shape;1213;p56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214" name="Google Shape;1214;p56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215" name="Google Shape;1215;p56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L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1216" name="Google Shape;1216;p56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217" name="Google Shape;1217;p56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T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1218" name="Google Shape;1218;p56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W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1219" name="Google Shape;1219;p56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D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220" name="Google Shape;1220;p56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1221" name="Google Shape;1221;p56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1222" name="Google Shape;1222;p56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223" name="Google Shape;1223;p56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BDFF"/>
                </a:solidFill>
              </a:rPr>
              <a:t>M</a:t>
            </a:r>
            <a:endParaRPr b="1" sz="3500">
              <a:solidFill>
                <a:srgbClr val="20BDFF"/>
              </a:solidFill>
            </a:endParaRPr>
          </a:p>
        </p:txBody>
      </p:sp>
      <p:sp>
        <p:nvSpPr>
          <p:cNvPr id="1224" name="Google Shape;1224;p56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225" name="Google Shape;1225;p56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226" name="Google Shape;1226;p56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227" name="Google Shape;1227;p56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228" name="Google Shape;1228;p56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W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229" name="Google Shape;1229;p56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230" name="Google Shape;1230;p56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231" name="Google Shape;1231;p56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232" name="Google Shape;1232;p56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233" name="Google Shape;1233;p56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L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1234" name="Google Shape;1234;p56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235" name="Google Shape;1235;p56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236" name="Google Shape;1236;p56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237" name="Google Shape;1237;p56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238" name="Google Shape;1238;p56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239" name="Google Shape;1239;p56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T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1240" name="Google Shape;1240;p56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241" name="Google Shape;1241;p56"/>
          <p:cNvSpPr txBox="1"/>
          <p:nvPr/>
        </p:nvSpPr>
        <p:spPr>
          <a:xfrm>
            <a:off x="6925800" y="20385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L,W,T,T,L</a:t>
            </a:r>
            <a:br>
              <a:rPr b="1" lang="en" sz="1800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L,L,T,T,W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S,S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L,L,S,T,T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L,L,S,T,W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L,S,T,T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DESTINO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2" name="Google Shape;1242;p56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243" name="Google Shape;1243;p56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  <p:sp>
        <p:nvSpPr>
          <p:cNvPr id="1244" name="Google Shape;1244;p56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7777"/>
                </a:solidFill>
              </a:rPr>
              <a:t>R</a:t>
            </a:r>
            <a:endParaRPr b="1" sz="3500">
              <a:solidFill>
                <a:srgbClr val="777777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57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Antes ainda de codificar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0" name="Google Shape;1250;p57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1" name="Google Shape;1251;p57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2" name="Google Shape;1252;p57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3" name="Google Shape;1253;p57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4" name="Google Shape;1254;p57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5" name="Google Shape;1255;p57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6" name="Google Shape;1256;p57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7" name="Google Shape;1257;p57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8" name="Google Shape;1258;p57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9" name="Google Shape;1259;p57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0" name="Google Shape;1260;p57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1" name="Google Shape;1261;p57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2" name="Google Shape;1262;p57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3" name="Google Shape;1263;p57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4" name="Google Shape;1264;p57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5" name="Google Shape;1265;p57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6" name="Google Shape;1266;p57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A S  L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D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T R W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R M S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W R R M</a:t>
            </a:r>
            <a:endParaRPr b="1" sz="2300">
              <a:solidFill>
                <a:srgbClr val="999999"/>
              </a:solidFill>
            </a:endParaRPr>
          </a:p>
        </p:txBody>
      </p:sp>
      <p:sp>
        <p:nvSpPr>
          <p:cNvPr id="1267" name="Google Shape;1267;p57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58"/>
          <p:cNvSpPr txBox="1"/>
          <p:nvPr/>
        </p:nvSpPr>
        <p:spPr>
          <a:xfrm>
            <a:off x="6866850" y="941725"/>
            <a:ext cx="390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1 - como identificar o ponto de partida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273" name="Google Shape;1273;p58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4" name="Google Shape;1274;p58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5" name="Google Shape;1275;p58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6" name="Google Shape;1276;p58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7" name="Google Shape;1277;p58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8" name="Google Shape;1278;p58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9" name="Google Shape;1279;p58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0" name="Google Shape;1280;p58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1" name="Google Shape;1281;p58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2" name="Google Shape;1282;p58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3" name="Google Shape;1283;p58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4" name="Google Shape;1284;p58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5" name="Google Shape;1285;p58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6" name="Google Shape;1286;p58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7" name="Google Shape;1287;p58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8" name="Google Shape;1288;p58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9" name="Google Shape;1289;p58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100">
                <a:solidFill>
                  <a:srgbClr val="00FF00"/>
                </a:solidFill>
                <a:highlight>
                  <a:srgbClr val="FFFFFF"/>
                </a:highlight>
              </a:rPr>
              <a:t>A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S  L D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T R W 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R M S 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W R R M</a:t>
            </a:r>
            <a:endParaRPr b="1" sz="2300">
              <a:solidFill>
                <a:srgbClr val="999999"/>
              </a:solidFill>
            </a:endParaRPr>
          </a:p>
        </p:txBody>
      </p:sp>
      <p:sp>
        <p:nvSpPr>
          <p:cNvPr id="1290" name="Google Shape;1290;p58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9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6" name="Google Shape;1296;p59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7" name="Google Shape;1297;p59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8" name="Google Shape;1298;p59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9" name="Google Shape;1299;p59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0" name="Google Shape;1300;p59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1" name="Google Shape;1301;p59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2" name="Google Shape;1302;p59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3" name="Google Shape;1303;p59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4" name="Google Shape;1304;p59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5" name="Google Shape;1305;p59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6" name="Google Shape;1306;p59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7" name="Google Shape;1307;p59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8" name="Google Shape;1308;p59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9" name="Google Shape;1309;p59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0" name="Google Shape;1310;p59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1" name="Google Shape;1311;p59"/>
          <p:cNvSpPr txBox="1"/>
          <p:nvPr/>
        </p:nvSpPr>
        <p:spPr>
          <a:xfrm>
            <a:off x="6866850" y="941725"/>
            <a:ext cx="390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1 - como identificar o ponto de partida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2 - como identificar os pontos em volta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312" name="Google Shape;1312;p59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100">
                <a:solidFill>
                  <a:srgbClr val="00FF00"/>
                </a:solidFill>
                <a:highlight>
                  <a:srgbClr val="FFFFFF"/>
                </a:highlight>
              </a:rPr>
              <a:t>A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S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 L D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T R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W 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R M S 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W R R M</a:t>
            </a:r>
            <a:endParaRPr b="1" sz="2300">
              <a:solidFill>
                <a:srgbClr val="999999"/>
              </a:solidFill>
            </a:endParaRPr>
          </a:p>
        </p:txBody>
      </p:sp>
      <p:sp>
        <p:nvSpPr>
          <p:cNvPr id="1313" name="Google Shape;1313;p59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60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9" name="Google Shape;1319;p60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0" name="Google Shape;1320;p60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1" name="Google Shape;1321;p60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2" name="Google Shape;1322;p60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3" name="Google Shape;1323;p60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4" name="Google Shape;1324;p60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5" name="Google Shape;1325;p60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6" name="Google Shape;1326;p60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7" name="Google Shape;1327;p60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8" name="Google Shape;1328;p60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9" name="Google Shape;1329;p60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0" name="Google Shape;1330;p60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1" name="Google Shape;1331;p60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2" name="Google Shape;1332;p60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3" name="Google Shape;1333;p60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4" name="Google Shape;1334;p60"/>
          <p:cNvSpPr txBox="1"/>
          <p:nvPr/>
        </p:nvSpPr>
        <p:spPr>
          <a:xfrm>
            <a:off x="6866850" y="941725"/>
            <a:ext cx="390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1 - como identificar o ponto de partida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2 - como identificar os pontos em volta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3 - como identificar o proximo ponto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335" name="Google Shape;1335;p60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100">
                <a:solidFill>
                  <a:srgbClr val="00FF00"/>
                </a:solidFill>
                <a:highlight>
                  <a:srgbClr val="FFFFFF"/>
                </a:highlight>
              </a:rPr>
              <a:t>A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S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 L D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T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b="1" lang="en" sz="2100">
                <a:solidFill>
                  <a:srgbClr val="C27BA0"/>
                </a:solidFill>
                <a:highlight>
                  <a:srgbClr val="FFFFFF"/>
                </a:highlight>
              </a:rPr>
              <a:t>R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W 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R M S 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W R R M</a:t>
            </a:r>
            <a:endParaRPr b="1" sz="2300">
              <a:solidFill>
                <a:srgbClr val="999999"/>
              </a:solidFill>
            </a:endParaRPr>
          </a:p>
        </p:txBody>
      </p:sp>
      <p:sp>
        <p:nvSpPr>
          <p:cNvPr id="1336" name="Google Shape;1336;p60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61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2" name="Google Shape;1342;p61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3" name="Google Shape;1343;p61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4" name="Google Shape;1344;p61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5" name="Google Shape;1345;p61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6" name="Google Shape;1346;p61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7" name="Google Shape;1347;p61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8" name="Google Shape;1348;p61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9" name="Google Shape;1349;p61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0" name="Google Shape;1350;p61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1" name="Google Shape;1351;p61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2" name="Google Shape;1352;p61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3" name="Google Shape;1353;p61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4" name="Google Shape;1354;p61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5" name="Google Shape;1355;p61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6" name="Google Shape;1356;p61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7" name="Google Shape;1357;p61"/>
          <p:cNvSpPr txBox="1"/>
          <p:nvPr/>
        </p:nvSpPr>
        <p:spPr>
          <a:xfrm>
            <a:off x="1731578" y="1795519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8" name="Google Shape;1358;p61"/>
          <p:cNvSpPr txBox="1"/>
          <p:nvPr/>
        </p:nvSpPr>
        <p:spPr>
          <a:xfrm>
            <a:off x="1731578" y="941719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9" name="Google Shape;1359;p61"/>
          <p:cNvSpPr txBox="1"/>
          <p:nvPr/>
        </p:nvSpPr>
        <p:spPr>
          <a:xfrm>
            <a:off x="1731578" y="87919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0" name="Google Shape;1360;p61"/>
          <p:cNvSpPr txBox="1"/>
          <p:nvPr/>
        </p:nvSpPr>
        <p:spPr>
          <a:xfrm>
            <a:off x="2735678" y="87919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1" name="Google Shape;1361;p61"/>
          <p:cNvSpPr txBox="1"/>
          <p:nvPr/>
        </p:nvSpPr>
        <p:spPr>
          <a:xfrm>
            <a:off x="3739778" y="67994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2" name="Google Shape;1362;p61"/>
          <p:cNvSpPr txBox="1"/>
          <p:nvPr/>
        </p:nvSpPr>
        <p:spPr>
          <a:xfrm>
            <a:off x="6866850" y="941725"/>
            <a:ext cx="390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1 - como identificar o ponto de partida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2 - como identificar os pontos em volta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3 - como identificar o proximo ponto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4 - como eliminar a sombra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363" name="Google Shape;1363;p61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100">
                <a:solidFill>
                  <a:srgbClr val="00FF00"/>
                </a:solidFill>
                <a:highlight>
                  <a:srgbClr val="FFFFFF"/>
                </a:highlight>
              </a:rPr>
              <a:t>A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S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 L D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T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b="1" lang="en" sz="2100">
                <a:solidFill>
                  <a:srgbClr val="C27BA0"/>
                </a:solidFill>
                <a:highlight>
                  <a:srgbClr val="FFFFFF"/>
                </a:highlight>
              </a:rPr>
              <a:t>R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W 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R M S 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W R R M</a:t>
            </a:r>
            <a:endParaRPr b="1" sz="2300">
              <a:solidFill>
                <a:srgbClr val="999999"/>
              </a:solidFill>
            </a:endParaRPr>
          </a:p>
        </p:txBody>
      </p:sp>
      <p:sp>
        <p:nvSpPr>
          <p:cNvPr id="1364" name="Google Shape;1364;p61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501000" y="450875"/>
            <a:ext cx="90027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1950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Exemplos 1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Entrada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4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ASLD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TRWR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RMSR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WRRM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Saída: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LSSTW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TW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SO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SO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LSW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DESTINO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62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0" name="Google Shape;1370;p62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1" name="Google Shape;1371;p62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2" name="Google Shape;1372;p62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3" name="Google Shape;1373;p62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4" name="Google Shape;1374;p62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5" name="Google Shape;1375;p62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6" name="Google Shape;1376;p62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7" name="Google Shape;1377;p62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8" name="Google Shape;1378;p62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9" name="Google Shape;1379;p62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80" name="Google Shape;1380;p62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81" name="Google Shape;1381;p62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82" name="Google Shape;1382;p62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83" name="Google Shape;1383;p62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84" name="Google Shape;1384;p62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85" name="Google Shape;1385;p62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A S  L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D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T </a:t>
            </a:r>
            <a:r>
              <a:rPr b="1" lang="en" sz="2100">
                <a:solidFill>
                  <a:srgbClr val="00FF00"/>
                </a:solidFill>
                <a:highlight>
                  <a:srgbClr val="FFFFFF"/>
                </a:highlight>
              </a:rPr>
              <a:t>R</a:t>
            </a: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 W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R M S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W R R M</a:t>
            </a:r>
            <a:endParaRPr b="1" sz="2300">
              <a:solidFill>
                <a:srgbClr val="999999"/>
              </a:solidFill>
            </a:endParaRPr>
          </a:p>
        </p:txBody>
      </p:sp>
      <p:sp>
        <p:nvSpPr>
          <p:cNvPr id="1386" name="Google Shape;1386;p62"/>
          <p:cNvSpPr txBox="1"/>
          <p:nvPr/>
        </p:nvSpPr>
        <p:spPr>
          <a:xfrm>
            <a:off x="6866850" y="941725"/>
            <a:ext cx="390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1 - como identificar o ponto de partida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2 - como identificar os pontos em volta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387" name="Google Shape;1387;p62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63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3" name="Google Shape;1393;p63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4" name="Google Shape;1394;p63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5" name="Google Shape;1395;p63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6" name="Google Shape;1396;p63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7" name="Google Shape;1397;p63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8" name="Google Shape;1398;p63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9" name="Google Shape;1399;p63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0" name="Google Shape;1400;p63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1" name="Google Shape;1401;p63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2" name="Google Shape;1402;p63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3" name="Google Shape;1403;p63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4" name="Google Shape;1404;p63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5" name="Google Shape;1405;p63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6" name="Google Shape;1406;p63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7" name="Google Shape;1407;p63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8" name="Google Shape;1408;p63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A S  L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D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T </a:t>
            </a:r>
            <a:r>
              <a:rPr b="1" lang="en" sz="2100">
                <a:solidFill>
                  <a:srgbClr val="00FF00"/>
                </a:solidFill>
                <a:highlight>
                  <a:srgbClr val="FFFFFF"/>
                </a:highlight>
              </a:rPr>
              <a:t>R</a:t>
            </a: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 W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C27BA0"/>
                </a:solidFill>
                <a:highlight>
                  <a:srgbClr val="FFFFFF"/>
                </a:highlight>
              </a:rPr>
              <a:t>R</a:t>
            </a: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 M S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W R R M</a:t>
            </a:r>
            <a:endParaRPr b="1" sz="2300">
              <a:solidFill>
                <a:srgbClr val="999999"/>
              </a:solidFill>
            </a:endParaRPr>
          </a:p>
        </p:txBody>
      </p:sp>
      <p:sp>
        <p:nvSpPr>
          <p:cNvPr id="1409" name="Google Shape;1409;p63"/>
          <p:cNvSpPr txBox="1"/>
          <p:nvPr/>
        </p:nvSpPr>
        <p:spPr>
          <a:xfrm>
            <a:off x="6866850" y="941725"/>
            <a:ext cx="390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1 - como identificar o ponto de partida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2 - como identificar os pontos em volta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3 - como identificar o proximo ponto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410" name="Google Shape;1410;p63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64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6" name="Google Shape;1416;p64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7" name="Google Shape;1417;p64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8" name="Google Shape;1418;p64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9" name="Google Shape;1419;p64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0" name="Google Shape;1420;p64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1" name="Google Shape;1421;p64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2" name="Google Shape;1422;p64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3" name="Google Shape;1423;p64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4" name="Google Shape;1424;p64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5" name="Google Shape;1425;p64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6" name="Google Shape;1426;p64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7" name="Google Shape;1427;p64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8" name="Google Shape;1428;p64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9" name="Google Shape;1429;p64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30" name="Google Shape;1430;p64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31" name="Google Shape;1431;p64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A S  L D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T R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W 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00FF00"/>
                </a:solidFill>
                <a:highlight>
                  <a:srgbClr val="FFFFFF"/>
                </a:highlight>
              </a:rPr>
              <a:t>R</a:t>
            </a: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 M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S 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W R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R M</a:t>
            </a:r>
            <a:endParaRPr b="1" sz="2300">
              <a:solidFill>
                <a:srgbClr val="999999"/>
              </a:solidFill>
            </a:endParaRPr>
          </a:p>
        </p:txBody>
      </p:sp>
      <p:sp>
        <p:nvSpPr>
          <p:cNvPr id="1432" name="Google Shape;1432;p64"/>
          <p:cNvSpPr txBox="1"/>
          <p:nvPr/>
        </p:nvSpPr>
        <p:spPr>
          <a:xfrm>
            <a:off x="6866850" y="941725"/>
            <a:ext cx="390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1 - como identificar o ponto de partida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2 - como identificar os pontos em volta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433" name="Google Shape;1433;p64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65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39" name="Google Shape;1439;p65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0" name="Google Shape;1440;p65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1" name="Google Shape;1441;p65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2" name="Google Shape;1442;p65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3" name="Google Shape;1443;p65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4" name="Google Shape;1444;p65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5" name="Google Shape;1445;p65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6" name="Google Shape;1446;p65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7" name="Google Shape;1447;p65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8" name="Google Shape;1448;p65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9" name="Google Shape;1449;p65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0" name="Google Shape;1450;p65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1" name="Google Shape;1451;p65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2" name="Google Shape;1452;p65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3" name="Google Shape;1453;p65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4" name="Google Shape;1454;p65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A  S  L D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T  </a:t>
            </a:r>
            <a:r>
              <a:rPr b="1" lang="en" sz="2100">
                <a:solidFill>
                  <a:srgbClr val="FF00FF"/>
                </a:solidFill>
                <a:highlight>
                  <a:srgbClr val="FFFFFF"/>
                </a:highlight>
              </a:rPr>
              <a:t>R 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W 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00FF00"/>
                </a:solidFill>
                <a:highlight>
                  <a:srgbClr val="FFFFFF"/>
                </a:highlight>
              </a:rPr>
              <a:t>R</a:t>
            </a: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 M 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S 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W </a:t>
            </a:r>
            <a:r>
              <a:rPr b="1" lang="en" sz="2100">
                <a:solidFill>
                  <a:srgbClr val="D5A6BD"/>
                </a:solidFill>
                <a:highlight>
                  <a:srgbClr val="FFFFFF"/>
                </a:highlight>
              </a:rPr>
              <a:t>R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R M</a:t>
            </a:r>
            <a:endParaRPr b="1" sz="2300">
              <a:solidFill>
                <a:srgbClr val="999999"/>
              </a:solidFill>
            </a:endParaRPr>
          </a:p>
        </p:txBody>
      </p:sp>
      <p:sp>
        <p:nvSpPr>
          <p:cNvPr id="1455" name="Google Shape;1455;p65"/>
          <p:cNvSpPr txBox="1"/>
          <p:nvPr/>
        </p:nvSpPr>
        <p:spPr>
          <a:xfrm>
            <a:off x="6866850" y="941725"/>
            <a:ext cx="390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1 - como identificar o ponto de partida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2 - como identificar os pontos em volta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3 - como identificar o proximo ponto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456" name="Google Shape;1456;p65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66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2" name="Google Shape;1462;p66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3" name="Google Shape;1463;p66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4" name="Google Shape;1464;p66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5" name="Google Shape;1465;p66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6" name="Google Shape;1466;p66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7" name="Google Shape;1467;p66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8" name="Google Shape;1468;p66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9" name="Google Shape;1469;p66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0" name="Google Shape;1470;p66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1" name="Google Shape;1471;p66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2" name="Google Shape;1472;p66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3" name="Google Shape;1473;p66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4" name="Google Shape;1474;p66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5" name="Google Shape;1475;p66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6" name="Google Shape;1476;p66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7" name="Google Shape;1477;p66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A  S  L D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T  </a:t>
            </a:r>
            <a:r>
              <a:rPr b="1" lang="en" sz="2100">
                <a:solidFill>
                  <a:srgbClr val="FF00FF"/>
                </a:solidFill>
                <a:highlight>
                  <a:srgbClr val="FFFFFF"/>
                </a:highlight>
              </a:rPr>
              <a:t>R 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W 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00FF00"/>
                </a:solidFill>
                <a:highlight>
                  <a:srgbClr val="FFFFFF"/>
                </a:highlight>
              </a:rPr>
              <a:t>R</a:t>
            </a: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 M 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S 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W </a:t>
            </a:r>
            <a:r>
              <a:rPr b="1" lang="en" sz="2100">
                <a:solidFill>
                  <a:srgbClr val="D5A6BD"/>
                </a:solidFill>
                <a:highlight>
                  <a:srgbClr val="FFFFFF"/>
                </a:highlight>
              </a:rPr>
              <a:t>R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R M</a:t>
            </a:r>
            <a:endParaRPr b="1" sz="2300">
              <a:solidFill>
                <a:srgbClr val="999999"/>
              </a:solidFill>
            </a:endParaRPr>
          </a:p>
        </p:txBody>
      </p:sp>
      <p:sp>
        <p:nvSpPr>
          <p:cNvPr id="1478" name="Google Shape;1478;p66"/>
          <p:cNvSpPr txBox="1"/>
          <p:nvPr/>
        </p:nvSpPr>
        <p:spPr>
          <a:xfrm>
            <a:off x="6866850" y="941725"/>
            <a:ext cx="390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1 - como identificar o ponto de partida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2 - como identificar os pontos em volta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3 - como identificar o proximo ponto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4 - como eliminar a sombra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479" name="Google Shape;1479;p66"/>
          <p:cNvSpPr txBox="1"/>
          <p:nvPr/>
        </p:nvSpPr>
        <p:spPr>
          <a:xfrm>
            <a:off x="1775078" y="1795519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0" name="Google Shape;1480;p66"/>
          <p:cNvSpPr txBox="1"/>
          <p:nvPr/>
        </p:nvSpPr>
        <p:spPr>
          <a:xfrm>
            <a:off x="1775078" y="2649319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1" name="Google Shape;1481;p66"/>
          <p:cNvSpPr txBox="1"/>
          <p:nvPr/>
        </p:nvSpPr>
        <p:spPr>
          <a:xfrm>
            <a:off x="1775078" y="3500834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2" name="Google Shape;1482;p66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67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8" name="Google Shape;1488;p67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9" name="Google Shape;1489;p67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762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0" name="Google Shape;1490;p67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1" name="Google Shape;1491;p67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2" name="Google Shape;1492;p67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3" name="Google Shape;1493;p67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4" name="Google Shape;1494;p67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5" name="Google Shape;1495;p67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6" name="Google Shape;1496;p67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7" name="Google Shape;1497;p67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8" name="Google Shape;1498;p67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9" name="Google Shape;1499;p67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0" name="Google Shape;1500;p67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1" name="Google Shape;1501;p67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2" name="Google Shape;1502;p67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3" name="Google Shape;1503;p67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A  S  L D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T  R W 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FF00FF"/>
                </a:solidFill>
                <a:highlight>
                  <a:srgbClr val="FFFFFF"/>
                </a:highlight>
              </a:rPr>
              <a:t>R</a:t>
            </a: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 M  S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W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b="1" lang="en" sz="2100">
                <a:solidFill>
                  <a:srgbClr val="00FF00"/>
                </a:solidFill>
                <a:highlight>
                  <a:srgbClr val="FFFFFF"/>
                </a:highlight>
              </a:rPr>
              <a:t>R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b="1" lang="en" sz="2100">
                <a:solidFill>
                  <a:srgbClr val="D5A6BD"/>
                </a:solidFill>
                <a:highlight>
                  <a:srgbClr val="FFFFFF"/>
                </a:highlight>
              </a:rPr>
              <a:t>R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M</a:t>
            </a:r>
            <a:endParaRPr b="1" sz="2300">
              <a:solidFill>
                <a:srgbClr val="999999"/>
              </a:solidFill>
            </a:endParaRPr>
          </a:p>
        </p:txBody>
      </p:sp>
      <p:sp>
        <p:nvSpPr>
          <p:cNvPr id="1504" name="Google Shape;1504;p67"/>
          <p:cNvSpPr txBox="1"/>
          <p:nvPr/>
        </p:nvSpPr>
        <p:spPr>
          <a:xfrm>
            <a:off x="6866850" y="941725"/>
            <a:ext cx="390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1 - como identificar o ponto de partida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2 - como identificar os pontos em volta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3 - como identificar o proximo ponto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4 - como eliminar a sombra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505" name="Google Shape;1505;p67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6" name="Google Shape;1506;p67"/>
          <p:cNvSpPr txBox="1"/>
          <p:nvPr/>
        </p:nvSpPr>
        <p:spPr>
          <a:xfrm>
            <a:off x="2735678" y="4347634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7" name="Google Shape;1507;p67"/>
          <p:cNvSpPr txBox="1"/>
          <p:nvPr/>
        </p:nvSpPr>
        <p:spPr>
          <a:xfrm>
            <a:off x="3739778" y="4356934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8" name="Google Shape;1508;p67"/>
          <p:cNvSpPr txBox="1"/>
          <p:nvPr/>
        </p:nvSpPr>
        <p:spPr>
          <a:xfrm>
            <a:off x="4743878" y="4356934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68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Antes ainda de codificar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4" name="Google Shape;1514;p68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5" name="Google Shape;1515;p68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6" name="Google Shape;1516;p68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7" name="Google Shape;1517;p68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8" name="Google Shape;1518;p68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9" name="Google Shape;1519;p68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0" name="Google Shape;1520;p68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1" name="Google Shape;1521;p68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2" name="Google Shape;1522;p68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3" name="Google Shape;1523;p68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4" name="Google Shape;1524;p68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5" name="Google Shape;1525;p68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6" name="Google Shape;1526;p68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7" name="Google Shape;1527;p68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8" name="Google Shape;1528;p68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9" name="Google Shape;1529;p68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30" name="Google Shape;1530;p68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A S  L D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T R W 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R  </a:t>
            </a: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M S 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W </a:t>
            </a:r>
            <a:r>
              <a:rPr b="1" lang="en" sz="2100">
                <a:solidFill>
                  <a:srgbClr val="D5A6BD"/>
                </a:solidFill>
                <a:highlight>
                  <a:srgbClr val="FFFFFF"/>
                </a:highlight>
              </a:rPr>
              <a:t>R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b="1" lang="en" sz="2100">
                <a:solidFill>
                  <a:srgbClr val="00FF00"/>
                </a:solidFill>
                <a:highlight>
                  <a:srgbClr val="FFFFFF"/>
                </a:highlight>
              </a:rPr>
              <a:t>R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M</a:t>
            </a:r>
            <a:endParaRPr b="1" sz="2300">
              <a:solidFill>
                <a:schemeClr val="accent1"/>
              </a:solidFill>
            </a:endParaRPr>
          </a:p>
        </p:txBody>
      </p:sp>
      <p:sp>
        <p:nvSpPr>
          <p:cNvPr id="1531" name="Google Shape;1531;p68"/>
          <p:cNvSpPr txBox="1"/>
          <p:nvPr/>
        </p:nvSpPr>
        <p:spPr>
          <a:xfrm>
            <a:off x="3739778" y="4356919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32" name="Google Shape;1532;p68"/>
          <p:cNvSpPr txBox="1"/>
          <p:nvPr/>
        </p:nvSpPr>
        <p:spPr>
          <a:xfrm>
            <a:off x="4743878" y="4356919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33" name="Google Shape;1533;p68"/>
          <p:cNvSpPr txBox="1"/>
          <p:nvPr/>
        </p:nvSpPr>
        <p:spPr>
          <a:xfrm>
            <a:off x="5747978" y="4356919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34" name="Google Shape;1534;p68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69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Antes ainda de codificar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0" name="Google Shape;1540;p69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1" name="Google Shape;1541;p69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2" name="Google Shape;1542;p69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3" name="Google Shape;1543;p69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4" name="Google Shape;1544;p69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5" name="Google Shape;1545;p69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6" name="Google Shape;1546;p69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7" name="Google Shape;1547;p69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8" name="Google Shape;1548;p69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9" name="Google Shape;1549;p69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0" name="Google Shape;1550;p69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1" name="Google Shape;1551;p69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762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2" name="Google Shape;1552;p69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3" name="Google Shape;1553;p69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4" name="Google Shape;1554;p69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5" name="Google Shape;1555;p69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6" name="Google Shape;1556;p69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A S  L D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T R  </a:t>
            </a: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W </a:t>
            </a:r>
            <a:r>
              <a:rPr b="1" lang="en" sz="2100">
                <a:solidFill>
                  <a:srgbClr val="D5A6BD"/>
                </a:solidFill>
                <a:highlight>
                  <a:srgbClr val="FFFFFF"/>
                </a:highlight>
              </a:rPr>
              <a:t>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R  M </a:t>
            </a: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S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b="1" lang="en" sz="2100">
                <a:solidFill>
                  <a:srgbClr val="00FF00"/>
                </a:solidFill>
                <a:highlight>
                  <a:srgbClr val="FFFFFF"/>
                </a:highlight>
              </a:rPr>
              <a:t>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W R </a:t>
            </a:r>
            <a:r>
              <a:rPr b="1" lang="en" sz="2100">
                <a:solidFill>
                  <a:srgbClr val="FF00FF"/>
                </a:solidFill>
                <a:highlight>
                  <a:srgbClr val="FFFFFF"/>
                </a:highlight>
              </a:rPr>
              <a:t>R</a:t>
            </a: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 M</a:t>
            </a:r>
            <a:endParaRPr b="1" sz="2300">
              <a:solidFill>
                <a:schemeClr val="accent1"/>
              </a:solidFill>
            </a:endParaRPr>
          </a:p>
        </p:txBody>
      </p:sp>
      <p:sp>
        <p:nvSpPr>
          <p:cNvPr id="1557" name="Google Shape;1557;p69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8" name="Google Shape;1558;p69"/>
          <p:cNvSpPr txBox="1"/>
          <p:nvPr/>
        </p:nvSpPr>
        <p:spPr>
          <a:xfrm>
            <a:off x="6752078" y="1795519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9" name="Google Shape;1559;p69"/>
          <p:cNvSpPr txBox="1"/>
          <p:nvPr/>
        </p:nvSpPr>
        <p:spPr>
          <a:xfrm>
            <a:off x="6752078" y="2649319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60" name="Google Shape;1560;p69"/>
          <p:cNvSpPr txBox="1"/>
          <p:nvPr/>
        </p:nvSpPr>
        <p:spPr>
          <a:xfrm>
            <a:off x="6752078" y="3503119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70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Antes ainda de codificar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66" name="Google Shape;1566;p70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67" name="Google Shape;1567;p70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68" name="Google Shape;1568;p70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69" name="Google Shape;1569;p70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0" name="Google Shape;1570;p70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1" name="Google Shape;1571;p70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2" name="Google Shape;1572;p70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3" name="Google Shape;1573;p70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4" name="Google Shape;1574;p70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5" name="Google Shape;1575;p70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6" name="Google Shape;1576;p70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7" name="Google Shape;1577;p70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8" name="Google Shape;1578;p70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9" name="Google Shape;1579;p70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80" name="Google Shape;1580;p70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81" name="Google Shape;1581;p70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82" name="Google Shape;1582;p70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A  S  </a:t>
            </a: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L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 </a:t>
            </a:r>
            <a:r>
              <a:rPr b="1" lang="en" sz="2100">
                <a:solidFill>
                  <a:srgbClr val="D5A6BD"/>
                </a:solidFill>
                <a:highlight>
                  <a:srgbClr val="FFFFFF"/>
                </a:highlight>
              </a:rPr>
              <a:t>D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T  R  </a:t>
            </a: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W </a:t>
            </a:r>
            <a:r>
              <a:rPr b="1" lang="en" sz="2100">
                <a:solidFill>
                  <a:srgbClr val="00FF00"/>
                </a:solidFill>
                <a:highlight>
                  <a:srgbClr val="FFFFFF"/>
                </a:highlight>
              </a:rPr>
              <a:t>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R  M </a:t>
            </a:r>
            <a:r>
              <a:rPr b="1" lang="en" sz="2100">
                <a:solidFill>
                  <a:schemeClr val="accent1"/>
                </a:solidFill>
                <a:highlight>
                  <a:srgbClr val="FFFFFF"/>
                </a:highlight>
              </a:rPr>
              <a:t>S</a:t>
            </a: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  </a:t>
            </a:r>
            <a:r>
              <a:rPr b="1" lang="en" sz="2100">
                <a:solidFill>
                  <a:srgbClr val="FF00FF"/>
                </a:solidFill>
                <a:highlight>
                  <a:srgbClr val="FFFFFF"/>
                </a:highlight>
              </a:rPr>
              <a:t>R</a:t>
            </a:r>
            <a:b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b="1" lang="en" sz="2100">
                <a:solidFill>
                  <a:srgbClr val="999999"/>
                </a:solidFill>
                <a:highlight>
                  <a:srgbClr val="FFFFFF"/>
                </a:highlight>
              </a:rPr>
              <a:t>W R  R M</a:t>
            </a:r>
            <a:endParaRPr b="1" sz="2300">
              <a:solidFill>
                <a:srgbClr val="999999"/>
              </a:solidFill>
            </a:endParaRPr>
          </a:p>
        </p:txBody>
      </p:sp>
      <p:sp>
        <p:nvSpPr>
          <p:cNvPr id="1583" name="Google Shape;1583;p70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07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84" name="Google Shape;1584;p70"/>
          <p:cNvSpPr txBox="1"/>
          <p:nvPr/>
        </p:nvSpPr>
        <p:spPr>
          <a:xfrm>
            <a:off x="6752078" y="1795519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85" name="Google Shape;1585;p70"/>
          <p:cNvSpPr txBox="1"/>
          <p:nvPr/>
        </p:nvSpPr>
        <p:spPr>
          <a:xfrm>
            <a:off x="6752078" y="2649319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86" name="Google Shape;1586;p70"/>
          <p:cNvSpPr txBox="1"/>
          <p:nvPr/>
        </p:nvSpPr>
        <p:spPr>
          <a:xfrm>
            <a:off x="6752075" y="941725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71"/>
          <p:cNvSpPr txBox="1"/>
          <p:nvPr/>
        </p:nvSpPr>
        <p:spPr>
          <a:xfrm>
            <a:off x="1415625" y="969925"/>
            <a:ext cx="40986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</a:rPr>
              <a:t>Dúvidas</a:t>
            </a:r>
            <a:endParaRPr sz="2900">
              <a:solidFill>
                <a:schemeClr val="dk2"/>
              </a:solidFill>
            </a:endParaRPr>
          </a:p>
        </p:txBody>
      </p:sp>
      <p:pic>
        <p:nvPicPr>
          <p:cNvPr id="1592" name="Google Shape;159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250" y="1734650"/>
            <a:ext cx="2238425" cy="22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3" name="Google Shape;159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5500" y="1705100"/>
            <a:ext cx="16287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1838550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1838550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1838550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838550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842650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842650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842650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842650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846750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846750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846750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846750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850850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850850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850850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850850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65525" y="906900"/>
            <a:ext cx="30000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Entrada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4 - matriz de 4 x 4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1838550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1838550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1838550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838550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842650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842650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842650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2842650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846750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3846750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846750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846750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4850850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850850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4850850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850850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165525" y="879225"/>
            <a:ext cx="85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Entrada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4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ASLD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TRWR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RMSR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WRRM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A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T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W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M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L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W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S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D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M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6411200" y="906900"/>
            <a:ext cx="25719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chemeClr val="dk2"/>
                </a:solidFill>
              </a:rPr>
              <a:t>S - pedra</a:t>
            </a:r>
            <a:br>
              <a:rPr b="1"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chemeClr val="dk2"/>
                </a:solidFill>
              </a:rPr>
              <a:t>L  - parede</a:t>
            </a:r>
            <a:br>
              <a:rPr b="1"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chemeClr val="dk2"/>
                </a:solidFill>
              </a:rPr>
              <a:t>W - agua</a:t>
            </a:r>
            <a:br>
              <a:rPr b="1"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chemeClr val="dk2"/>
                </a:solidFill>
              </a:rPr>
              <a:t>T - espinho</a:t>
            </a:r>
            <a:br>
              <a:rPr b="1"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chemeClr val="dk2"/>
                </a:solidFill>
              </a:rPr>
              <a:t>M - música</a:t>
            </a:r>
            <a:br>
              <a:rPr b="1"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chemeClr val="dk2"/>
                </a:solidFill>
              </a:rPr>
              <a:t>R - rota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182225" y="90690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Entrada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4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ASLD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TRWR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RMSR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WRRM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A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T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M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L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W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</a:t>
            </a:r>
            <a:endParaRPr b="1" sz="3500">
              <a:solidFill>
                <a:srgbClr val="FF0000"/>
              </a:solidFill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D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R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M</a:t>
            </a:r>
            <a:endParaRPr b="1" sz="3500">
              <a:solidFill>
                <a:schemeClr val="dk2"/>
              </a:solidFill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6408125" y="902200"/>
            <a:ext cx="25719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S - pedra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L  - parede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W - agua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rgbClr val="FF0000"/>
                </a:solidFill>
              </a:rPr>
              <a:t>T - espinho</a:t>
            </a: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>
                <a:solidFill>
                  <a:schemeClr val="dk1"/>
                </a:solidFill>
              </a:rPr>
              <a:t>M - música</a:t>
            </a:r>
            <a:br>
              <a:rPr lang="en" sz="1800">
                <a:solidFill>
                  <a:schemeClr val="dk1"/>
                </a:solidFill>
              </a:rPr>
            </a:br>
            <a:r>
              <a:rPr b="1" lang="en" sz="1800">
                <a:solidFill>
                  <a:schemeClr val="dk1"/>
                </a:solidFill>
              </a:rPr>
              <a:t>R - rota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