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Black-bold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b44bb5f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b44bb5f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a91a7dd3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a91a7dd3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a91a7dd3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a91a7dd3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a91a7dd3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a91a7dd3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b39bde3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b39bde3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a91a7dd3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ea91a7dd3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a91a7dd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a91a7dd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a91a7dd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a91a7dd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a91a7dd3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a91a7dd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a91a7dd3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a91a7dd3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a91a7dd3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a91a7dd3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a91a7dd3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a91a7dd3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a91a7dd3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a91a7dd3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a91a7dd3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a91a7dd3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 rot="-5400000">
            <a:off x="2984000" y="2287650"/>
            <a:ext cx="5110500" cy="568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rPr>
              <a:t>SIMULADOS</a:t>
            </a:r>
            <a:endParaRPr>
              <a:solidFill>
                <a:schemeClr val="dk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52551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747150" y="4342825"/>
            <a:ext cx="323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Besouro em um cubo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69425" y="3195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Antes do hands on 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441600" y="924650"/>
            <a:ext cx="29511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… o planejamento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41600" y="15254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coletar as entradas</a:t>
            </a:r>
            <a:r>
              <a:rPr lang="en"/>
              <a:t> 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441600" y="19666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- processar dois pontos por vez 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441600" y="24563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 - identificar se os pontos estão na mesma face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441600" y="28829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 - </a:t>
            </a:r>
            <a:r>
              <a:rPr lang="en"/>
              <a:t>calcular</a:t>
            </a:r>
            <a:r>
              <a:rPr lang="en"/>
              <a:t> distância para mesma face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441600" y="32510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 - calcular distância para faces diferentes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441600" y="37991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  - acumular as distância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441600" y="42403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 - mostrar resultado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/>
        </p:nvSpPr>
        <p:spPr>
          <a:xfrm>
            <a:off x="434175" y="384100"/>
            <a:ext cx="77337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Exemplo 2</a:t>
            </a:r>
            <a:endParaRPr b="1" sz="1950">
              <a:solidFill>
                <a:srgbClr val="20BD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3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1,1,10,2,1,10,0,5,9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Saída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6.05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Explicação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São três pontos visitados pelo besouro (N=3). O besouro começa na face superior do cubo (z=10) no ponto (1,1,10) e segue para outro ponto da mesma face (2,1,10).   Como antes. Essa distância é 1,05.    Em seguida, ele viaja de (2,1,10) na face z=10 para (0,5,9) na face x=0 ao longo da superfície do cubo. A distância mais curta na superfície do cubo entre esses pontos é 5.   A distância total percorrida é 1,05+5=6,05.   A saída é 6,05.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352850" y="568900"/>
            <a:ext cx="63678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2.      Se vai de um ponto a outro em uma face diferente, ele percorre o caminho mais curto na superfície do cubo, exceto que nunca percorre a parte inferior do cubo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2694100" y="2216900"/>
            <a:ext cx="760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 = 0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Y = 1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Z = 9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2932200" y="1903875"/>
            <a:ext cx="155700" cy="1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1692450" y="1852225"/>
            <a:ext cx="155700" cy="174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1498100" y="2216900"/>
            <a:ext cx="760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 = 2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Y = 1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Z = 10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725" y="1244175"/>
            <a:ext cx="3535900" cy="35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/>
          <p:nvPr/>
        </p:nvSpPr>
        <p:spPr>
          <a:xfrm>
            <a:off x="7527511" y="2097787"/>
            <a:ext cx="155700" cy="174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6478850" y="2484750"/>
            <a:ext cx="147300" cy="174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7099425" y="2711591"/>
            <a:ext cx="155700" cy="1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3890100" y="2216900"/>
            <a:ext cx="760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 = 0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Y = 5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Z = 9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4128200" y="1903875"/>
            <a:ext cx="155700" cy="174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2043263" y="1778425"/>
            <a:ext cx="1269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d2 = 3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3190775" y="1734925"/>
            <a:ext cx="15774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</a:t>
            </a:r>
            <a:r>
              <a:rPr lang="en">
                <a:solidFill>
                  <a:schemeClr val="dk2"/>
                </a:solidFill>
              </a:rPr>
              <a:t>d3 = 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369738" y="1244175"/>
            <a:ext cx="14583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Entradas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X , Y, Z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1, 1, 10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2 ,1 ,10,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0 ,5 ,  9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369750" y="3323550"/>
            <a:ext cx="37584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Qual a menor distância entre o ponto laranja e o ponto azul?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209" name="Google Shape;209;p24"/>
          <p:cNvCxnSpPr>
            <a:stCxn id="200" idx="3"/>
            <a:endCxn id="202" idx="0"/>
          </p:cNvCxnSpPr>
          <p:nvPr/>
        </p:nvCxnSpPr>
        <p:spPr>
          <a:xfrm flipH="1">
            <a:off x="7177413" y="2246305"/>
            <a:ext cx="372900" cy="4653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4"/>
          <p:cNvCxnSpPr>
            <a:endCxn id="202" idx="7"/>
          </p:cNvCxnSpPr>
          <p:nvPr/>
        </p:nvCxnSpPr>
        <p:spPr>
          <a:xfrm>
            <a:off x="6654223" y="2572073"/>
            <a:ext cx="578100" cy="1650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4"/>
          <p:cNvCxnSpPr>
            <a:stCxn id="200" idx="7"/>
            <a:endCxn id="201" idx="6"/>
          </p:cNvCxnSpPr>
          <p:nvPr/>
        </p:nvCxnSpPr>
        <p:spPr>
          <a:xfrm flipH="1">
            <a:off x="6626010" y="2123268"/>
            <a:ext cx="1034400" cy="4485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4"/>
          <p:cNvSpPr txBox="1"/>
          <p:nvPr/>
        </p:nvSpPr>
        <p:spPr>
          <a:xfrm>
            <a:off x="423200" y="3730500"/>
            <a:ext cx="38607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Se colocarmos em um único plano teremos um triângulo retângulo.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Adicionar a diferenca da coordenada Z, na coordenada que finalizar igual a zero.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/>
        </p:nvSpPr>
        <p:spPr>
          <a:xfrm>
            <a:off x="575400" y="601200"/>
            <a:ext cx="8568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define variaveis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define as funcoes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def verifica_face(xi, yi, zi, xf, yf, zf)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def calc_mesmaFace(xi, yi, zi, xf, yf, zf)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def calc_outraFace(xi, yi, zi, xf, yf, zf)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identifica qual a face que foi o besouro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aplica pitagoras para calculo da diagonal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recebe a quantidade de pontos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validar se é menor que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validar se é maior que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recebe as coordenadas x,y,z para cada ponto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verificar se a qtde é igual a qtde de posições informada anteriormente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verifica se os valores digitados podem ser convertidos em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transforma os dados da lista em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processa os pontos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identifica se esta na mesma 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chama funcao mesma 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chama funcao face diferente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totaliza a distancia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385750" y="53550"/>
            <a:ext cx="3390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Estratégia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1415625" y="969925"/>
            <a:ext cx="40986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</a:rPr>
              <a:t>Dúvidas</a:t>
            </a:r>
            <a:endParaRPr sz="2900">
              <a:solidFill>
                <a:schemeClr val="dk2"/>
              </a:solidFill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250" y="1658450"/>
            <a:ext cx="2238425" cy="22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500" y="1705100"/>
            <a:ext cx="16287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37650" y="3961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Gilberto Anderson</a:t>
            </a:r>
            <a:endParaRPr sz="37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5525" y="195016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Arquiteto de Soluções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6635963" y="284725"/>
            <a:ext cx="2345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arquitetura deve contemplar 3 príncipios</a:t>
            </a:r>
            <a:br>
              <a:rPr lang="en"/>
            </a:br>
            <a:br>
              <a:rPr lang="en"/>
            </a:br>
            <a:r>
              <a:rPr lang="en"/>
              <a:t>Usabilidade</a:t>
            </a:r>
            <a:br>
              <a:rPr lang="en"/>
            </a:br>
            <a:r>
              <a:rPr lang="en"/>
              <a:t>Segurança</a:t>
            </a:r>
            <a:br>
              <a:rPr lang="en"/>
            </a:br>
            <a:r>
              <a:rPr lang="en"/>
              <a:t>Beleza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68" y="3257000"/>
            <a:ext cx="1195959" cy="12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900" y="-31362"/>
            <a:ext cx="1701527" cy="51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06875" y="4492100"/>
            <a:ext cx="1701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Linkedin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3575" y="3274125"/>
            <a:ext cx="1195950" cy="120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471350" y="465100"/>
            <a:ext cx="7733700" cy="3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Descrição do Problema</a:t>
            </a:r>
            <a:endParaRPr b="1" sz="1950">
              <a:solidFill>
                <a:srgbClr val="20BD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Um cubo sólido de 10 cm x 10 cm x 10 cm está apoiado no chão.   Tem um besouro e algumas manchas de mel doce em vários locais da superfície do cubo. O besouro começa em um ponto na superfície do cubo e vai até os pontos de mel em ordem ao longo da superfície do cubo.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1.      Se vai de um ponto a outro ponto na mesma face (digamos X a Y), ele segue um arco de círculo que subtende um ângulo de 60 graus no centro do círculo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2.      Se vai de um ponto a outro em uma face diferente, ele percorre o caminho mais curto na superfície do cubo, exceto que nunca percorre a parte inferior do cubo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O besouro é estudante de geometria cartesiana e conhece as coordenadas (x, y, z) de todos os pontos para onde precisa ir.   A origem das coordenadas que utiliza é um canto do cubo no solo e o eixo z aponta para cima.   Portanto, a superfície inferior (na qual ele não rasteja) é z=0 e a superfície superior é z=10.   O besouro registra todas as distâncias percorridas e arredonda a distância percorrida para duas casas decimais quando chega ao próximo ponto, de modo que a distância final seja a soma das distâncias arredondadas de um ponto a outro.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54650" y="494850"/>
            <a:ext cx="77337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Entrada</a:t>
            </a:r>
            <a:endParaRPr b="1" sz="1950">
              <a:solidFill>
                <a:srgbClr val="20BD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 primeira linha fornece um número inteiro N, o número total de pontos (incluindo o ponto inicial) que o besouro visita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 segunda linha é um conjunto de 3N números não negativos separados por vírgula, com até duas casas decimais cada.   Estas devem ser interpretadas em grupos de três como as coordenadas x, y, z dos pontos que o besouro precisa visitar na ordem dada.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Saída</a:t>
            </a:r>
            <a:endParaRPr b="1" sz="1950">
              <a:solidFill>
                <a:srgbClr val="20BD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Uma linha com um número que indica a distância total percorrida pelo besouro com precisão de duas casas decimais.   Mesmo que a distância percorrida seja um número inteiro, a saída deve ter duas casas decimais.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Restrições</a:t>
            </a:r>
            <a:endParaRPr b="1" sz="1950">
              <a:solidFill>
                <a:srgbClr val="20BD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Nenhum dos pontos que o besouro visita está na face inferior (z=0) ou em qualquer uma das arestas do cubo (as linhas onde duas faces se encontram)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2&lt;=N&lt;=10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484275" y="480750"/>
            <a:ext cx="14583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Entradas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X , Y, Z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1 ,1 ,10,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2 ,1 ,10,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0 ,1 ,  9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363" y="805863"/>
            <a:ext cx="4337650" cy="43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872950" y="4132450"/>
            <a:ext cx="12309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FF"/>
                </a:solidFill>
              </a:rPr>
              <a:t>X = </a:t>
            </a:r>
            <a:r>
              <a:rPr b="1" lang="en" sz="1800">
                <a:solidFill>
                  <a:srgbClr val="FF00FF"/>
                </a:solidFill>
              </a:rPr>
              <a:t>0</a:t>
            </a:r>
            <a:br>
              <a:rPr b="1" lang="en" sz="1800">
                <a:solidFill>
                  <a:srgbClr val="FF00FF"/>
                </a:solidFill>
              </a:rPr>
            </a:br>
            <a:r>
              <a:rPr b="1" lang="en" sz="1800">
                <a:solidFill>
                  <a:srgbClr val="FF00FF"/>
                </a:solidFill>
              </a:rPr>
              <a:t>Y = 0</a:t>
            </a:r>
            <a:br>
              <a:rPr b="1" lang="en" sz="1800">
                <a:solidFill>
                  <a:srgbClr val="FF00FF"/>
                </a:solidFill>
              </a:rPr>
            </a:br>
            <a:r>
              <a:rPr b="1" lang="en" sz="1800">
                <a:solidFill>
                  <a:srgbClr val="FF00FF"/>
                </a:solidFill>
              </a:rPr>
              <a:t>Z = 0</a:t>
            </a:r>
            <a:endParaRPr b="1" sz="1800">
              <a:solidFill>
                <a:srgbClr val="FF00FF"/>
              </a:solidFill>
            </a:endParaRPr>
          </a:p>
        </p:txBody>
      </p:sp>
      <p:cxnSp>
        <p:nvCxnSpPr>
          <p:cNvPr id="85" name="Google Shape;85;p17"/>
          <p:cNvCxnSpPr/>
          <p:nvPr/>
        </p:nvCxnSpPr>
        <p:spPr>
          <a:xfrm rot="10800000">
            <a:off x="4997200" y="2276350"/>
            <a:ext cx="9300" cy="25863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7"/>
          <p:cNvSpPr txBox="1"/>
          <p:nvPr/>
        </p:nvSpPr>
        <p:spPr>
          <a:xfrm>
            <a:off x="6432725" y="3223450"/>
            <a:ext cx="283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</a:rPr>
              <a:t>X</a:t>
            </a:r>
            <a:endParaRPr b="1" sz="1800">
              <a:solidFill>
                <a:schemeClr val="accent4"/>
              </a:solidFill>
            </a:endParaRPr>
          </a:p>
        </p:txBody>
      </p:sp>
      <p:cxnSp>
        <p:nvCxnSpPr>
          <p:cNvPr id="87" name="Google Shape;87;p17"/>
          <p:cNvCxnSpPr/>
          <p:nvPr/>
        </p:nvCxnSpPr>
        <p:spPr>
          <a:xfrm flipH="1" rot="10800000">
            <a:off x="4988825" y="3635350"/>
            <a:ext cx="1528800" cy="13035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 txBox="1"/>
          <p:nvPr/>
        </p:nvSpPr>
        <p:spPr>
          <a:xfrm>
            <a:off x="2680850" y="3552750"/>
            <a:ext cx="283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00"/>
                </a:solidFill>
              </a:rPr>
              <a:t>Y</a:t>
            </a:r>
            <a:endParaRPr b="1" sz="1800">
              <a:solidFill>
                <a:srgbClr val="00FF00"/>
              </a:solidFill>
            </a:endParaRPr>
          </a:p>
        </p:txBody>
      </p:sp>
      <p:cxnSp>
        <p:nvCxnSpPr>
          <p:cNvPr id="89" name="Google Shape;89;p17"/>
          <p:cNvCxnSpPr/>
          <p:nvPr/>
        </p:nvCxnSpPr>
        <p:spPr>
          <a:xfrm rot="10800000">
            <a:off x="3046625" y="3818425"/>
            <a:ext cx="1942200" cy="10764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/>
          <p:nvPr/>
        </p:nvSpPr>
        <p:spPr>
          <a:xfrm>
            <a:off x="4841650" y="1989325"/>
            <a:ext cx="147300" cy="1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7"/>
          <p:cNvCxnSpPr>
            <a:endCxn id="90" idx="7"/>
          </p:cNvCxnSpPr>
          <p:nvPr/>
        </p:nvCxnSpPr>
        <p:spPr>
          <a:xfrm flipH="1">
            <a:off x="4967378" y="1869505"/>
            <a:ext cx="533700" cy="13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7"/>
          <p:cNvSpPr txBox="1"/>
          <p:nvPr/>
        </p:nvSpPr>
        <p:spPr>
          <a:xfrm>
            <a:off x="5519400" y="1393175"/>
            <a:ext cx="13836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X = 1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Y = 1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Z = 10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574625" y="1393175"/>
            <a:ext cx="8862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Z = 10</a:t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170200" y="3363550"/>
            <a:ext cx="4515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Z </a:t>
            </a:r>
            <a:endParaRPr b="1" sz="1800">
              <a:solidFill>
                <a:srgbClr val="FFFF00"/>
              </a:solidFill>
            </a:endParaRPr>
          </a:p>
        </p:txBody>
      </p:sp>
      <p:cxnSp>
        <p:nvCxnSpPr>
          <p:cNvPr id="95" name="Google Shape;95;p17"/>
          <p:cNvCxnSpPr>
            <a:stCxn id="84" idx="1"/>
          </p:cNvCxnSpPr>
          <p:nvPr/>
        </p:nvCxnSpPr>
        <p:spPr>
          <a:xfrm flipH="1">
            <a:off x="5033850" y="4578400"/>
            <a:ext cx="839100" cy="351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484275" y="480750"/>
            <a:ext cx="14583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Entradas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X , Y, Z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1 ,1 ,10,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2 ,1 ,10,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0 ,1 ,  9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363" y="805863"/>
            <a:ext cx="4337650" cy="43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070800" y="3635350"/>
            <a:ext cx="3276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Z </a:t>
            </a:r>
            <a:endParaRPr b="1" sz="1800">
              <a:solidFill>
                <a:srgbClr val="FFFF00"/>
              </a:solidFill>
            </a:endParaRPr>
          </a:p>
        </p:txBody>
      </p:sp>
      <p:cxnSp>
        <p:nvCxnSpPr>
          <p:cNvPr id="103" name="Google Shape;103;p18"/>
          <p:cNvCxnSpPr/>
          <p:nvPr/>
        </p:nvCxnSpPr>
        <p:spPr>
          <a:xfrm rot="10800000">
            <a:off x="4997200" y="2276350"/>
            <a:ext cx="9300" cy="25863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8"/>
          <p:cNvSpPr txBox="1"/>
          <p:nvPr/>
        </p:nvSpPr>
        <p:spPr>
          <a:xfrm>
            <a:off x="6432725" y="3223450"/>
            <a:ext cx="283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</a:rPr>
              <a:t>X</a:t>
            </a:r>
            <a:endParaRPr b="1" sz="1800">
              <a:solidFill>
                <a:schemeClr val="accent4"/>
              </a:solidFill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 flipH="1" rot="10800000">
            <a:off x="4988825" y="3635350"/>
            <a:ext cx="1528800" cy="13035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8"/>
          <p:cNvSpPr txBox="1"/>
          <p:nvPr/>
        </p:nvSpPr>
        <p:spPr>
          <a:xfrm>
            <a:off x="2680850" y="3552750"/>
            <a:ext cx="283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00"/>
                </a:solidFill>
              </a:rPr>
              <a:t>Y</a:t>
            </a:r>
            <a:endParaRPr b="1" sz="1800">
              <a:solidFill>
                <a:srgbClr val="00FF00"/>
              </a:solidFill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 rot="10800000">
            <a:off x="3046625" y="3818425"/>
            <a:ext cx="1942200" cy="10764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/>
          <p:nvPr/>
        </p:nvSpPr>
        <p:spPr>
          <a:xfrm>
            <a:off x="4841650" y="1989325"/>
            <a:ext cx="147300" cy="1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8"/>
          <p:cNvCxnSpPr>
            <a:endCxn id="110" idx="7"/>
          </p:cNvCxnSpPr>
          <p:nvPr/>
        </p:nvCxnSpPr>
        <p:spPr>
          <a:xfrm flipH="1">
            <a:off x="5132087" y="1530664"/>
            <a:ext cx="630000" cy="398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 txBox="1"/>
          <p:nvPr/>
        </p:nvSpPr>
        <p:spPr>
          <a:xfrm>
            <a:off x="5730050" y="979700"/>
            <a:ext cx="13836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X = 2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Y = 1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Z = 10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5006359" y="1913285"/>
            <a:ext cx="147300" cy="109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484275" y="480750"/>
            <a:ext cx="14583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Entradas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X , Y, Z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1 ,1 ,10,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2 ,1 ,10,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0 ,1 ,  9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363" y="805863"/>
            <a:ext cx="4337650" cy="43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5070800" y="3635350"/>
            <a:ext cx="3276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Z </a:t>
            </a:r>
            <a:endParaRPr b="1" sz="1800">
              <a:solidFill>
                <a:srgbClr val="FFFF00"/>
              </a:solidFill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 rot="10800000">
            <a:off x="4997200" y="2276350"/>
            <a:ext cx="9300" cy="25863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6432725" y="3223450"/>
            <a:ext cx="283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</a:rPr>
              <a:t>X</a:t>
            </a:r>
            <a:endParaRPr b="1" sz="1800">
              <a:solidFill>
                <a:schemeClr val="accent4"/>
              </a:solidFill>
            </a:endParaRPr>
          </a:p>
        </p:txBody>
      </p:sp>
      <p:cxnSp>
        <p:nvCxnSpPr>
          <p:cNvPr id="121" name="Google Shape;121;p19"/>
          <p:cNvCxnSpPr/>
          <p:nvPr/>
        </p:nvCxnSpPr>
        <p:spPr>
          <a:xfrm flipH="1" rot="10800000">
            <a:off x="4988825" y="3635350"/>
            <a:ext cx="1528800" cy="13035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9"/>
          <p:cNvSpPr txBox="1"/>
          <p:nvPr/>
        </p:nvSpPr>
        <p:spPr>
          <a:xfrm>
            <a:off x="2680850" y="3552750"/>
            <a:ext cx="283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00"/>
                </a:solidFill>
              </a:rPr>
              <a:t>Y</a:t>
            </a:r>
            <a:endParaRPr b="1" sz="1800">
              <a:solidFill>
                <a:srgbClr val="00FF00"/>
              </a:solidFill>
            </a:endParaRPr>
          </a:p>
        </p:txBody>
      </p:sp>
      <p:cxnSp>
        <p:nvCxnSpPr>
          <p:cNvPr id="123" name="Google Shape;123;p19"/>
          <p:cNvCxnSpPr/>
          <p:nvPr/>
        </p:nvCxnSpPr>
        <p:spPr>
          <a:xfrm rot="10800000">
            <a:off x="3046625" y="3818425"/>
            <a:ext cx="1942200" cy="10764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9"/>
          <p:cNvSpPr/>
          <p:nvPr/>
        </p:nvSpPr>
        <p:spPr>
          <a:xfrm>
            <a:off x="4841650" y="1989325"/>
            <a:ext cx="147300" cy="1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9"/>
          <p:cNvCxnSpPr/>
          <p:nvPr/>
        </p:nvCxnSpPr>
        <p:spPr>
          <a:xfrm flipH="1">
            <a:off x="4645650" y="2667325"/>
            <a:ext cx="998400" cy="11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9"/>
          <p:cNvSpPr txBox="1"/>
          <p:nvPr/>
        </p:nvSpPr>
        <p:spPr>
          <a:xfrm>
            <a:off x="5644150" y="2058900"/>
            <a:ext cx="10221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X = 0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Y = 1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Z = 9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5006359" y="1913285"/>
            <a:ext cx="147300" cy="109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4498350" y="2617975"/>
            <a:ext cx="147300" cy="109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52850" y="568900"/>
            <a:ext cx="63678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1.      Se vai de um ponto a outro ponto na mesma face (digamos X a Y), ele segue um arco de círculo que subtende um ângulo de 60 graus no centro do círculo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477150" y="2237400"/>
            <a:ext cx="760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 = 1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Y = 1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Z = 10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715250" y="1924375"/>
            <a:ext cx="155700" cy="17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1948375" y="1924375"/>
            <a:ext cx="155700" cy="174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948375" y="2289050"/>
            <a:ext cx="760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 = 2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Y = 1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Z = 10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4149750" y="1979325"/>
            <a:ext cx="1373700" cy="1245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0"/>
          <p:cNvCxnSpPr/>
          <p:nvPr/>
        </p:nvCxnSpPr>
        <p:spPr>
          <a:xfrm>
            <a:off x="3939100" y="2592975"/>
            <a:ext cx="18960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0"/>
          <p:cNvCxnSpPr/>
          <p:nvPr/>
        </p:nvCxnSpPr>
        <p:spPr>
          <a:xfrm>
            <a:off x="4818325" y="1841950"/>
            <a:ext cx="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>
            <a:stCxn id="136" idx="1"/>
            <a:endCxn id="135" idx="7"/>
          </p:cNvCxnSpPr>
          <p:nvPr/>
        </p:nvCxnSpPr>
        <p:spPr>
          <a:xfrm rot="5400000">
            <a:off x="1409427" y="1388707"/>
            <a:ext cx="600" cy="1122900"/>
          </a:xfrm>
          <a:prstGeom prst="curvedConnector3">
            <a:avLst>
              <a:gd fmla="val -439344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0"/>
          <p:cNvCxnSpPr/>
          <p:nvPr/>
        </p:nvCxnSpPr>
        <p:spPr>
          <a:xfrm rot="10800000">
            <a:off x="4552825" y="2034075"/>
            <a:ext cx="265500" cy="5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0"/>
          <p:cNvCxnSpPr>
            <a:endCxn id="138" idx="2"/>
          </p:cNvCxnSpPr>
          <p:nvPr/>
        </p:nvCxnSpPr>
        <p:spPr>
          <a:xfrm rot="5400000">
            <a:off x="4061400" y="2122575"/>
            <a:ext cx="567900" cy="391200"/>
          </a:xfrm>
          <a:prstGeom prst="curvedConnector4">
            <a:avLst>
              <a:gd fmla="val 20976" name="adj1"/>
              <a:gd fmla="val 91270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0"/>
          <p:cNvSpPr txBox="1"/>
          <p:nvPr/>
        </p:nvSpPr>
        <p:spPr>
          <a:xfrm>
            <a:off x="5835100" y="1594675"/>
            <a:ext cx="26451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Fórmula do perímetro do círculo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2 * raio * Pi = 360 graus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60 graus = 360 graus / 6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d1 = (2 * raio * Pi) / 6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d1 = ( 2 * (x2 -x1) * 3,14) / 6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 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d1 = ( 2 * (2-1) * 3,14) / 6 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d1 = 1,05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06300" y="3160575"/>
            <a:ext cx="3331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1 - Como eu sei que está na mesma face?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22025" y="3499750"/>
            <a:ext cx="3160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2 - Como eu calculo o arco?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482736" y="2235836"/>
            <a:ext cx="760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 = 1</a:t>
            </a:r>
            <a:br>
              <a:rPr lang="en" sz="1200">
                <a:solidFill>
                  <a:schemeClr val="dk2"/>
                </a:solidFill>
              </a:rPr>
            </a:br>
            <a:r>
              <a:rPr b="1" lang="en" sz="1200">
                <a:solidFill>
                  <a:schemeClr val="accent1"/>
                </a:solidFill>
              </a:rPr>
              <a:t>Y = 1</a:t>
            </a:r>
            <a:br>
              <a:rPr b="1" lang="en" sz="1200">
                <a:solidFill>
                  <a:schemeClr val="accent1"/>
                </a:solidFill>
              </a:rPr>
            </a:br>
            <a:r>
              <a:rPr b="1" lang="en" sz="1200">
                <a:solidFill>
                  <a:schemeClr val="accent1"/>
                </a:solidFill>
              </a:rPr>
              <a:t>Z = 10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948384" y="2295127"/>
            <a:ext cx="760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 = 2</a:t>
            </a:r>
            <a:br>
              <a:rPr lang="en" sz="1200">
                <a:solidFill>
                  <a:schemeClr val="dk2"/>
                </a:solidFill>
              </a:rPr>
            </a:br>
            <a:r>
              <a:rPr b="1" lang="en" sz="1200">
                <a:solidFill>
                  <a:schemeClr val="accent1"/>
                </a:solidFill>
              </a:rPr>
              <a:t>Y = 1</a:t>
            </a:r>
            <a:br>
              <a:rPr b="1" lang="en" sz="1200">
                <a:solidFill>
                  <a:schemeClr val="accent1"/>
                </a:solidFill>
              </a:rPr>
            </a:br>
            <a:r>
              <a:rPr b="1" lang="en" sz="1200">
                <a:solidFill>
                  <a:schemeClr val="accent1"/>
                </a:solidFill>
              </a:rPr>
              <a:t>Z = 10</a:t>
            </a:r>
            <a:endParaRPr b="1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52850" y="568900"/>
            <a:ext cx="63678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2.      Se vai de um ponto a outro em uma face diferente, ele percorre o caminho mais curto na superfície do cubo, exceto que nunca percorre a parte inferior do cubo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1539575" y="2289050"/>
            <a:ext cx="760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 = 0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Y = 1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Z = 10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777675" y="1976025"/>
            <a:ext cx="155700" cy="174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537925" y="1924375"/>
            <a:ext cx="155700" cy="174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343575" y="2289050"/>
            <a:ext cx="760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 = 2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Y = 1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Z = 10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725" y="1244175"/>
            <a:ext cx="3535900" cy="35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>
            <a:off x="7527539" y="2153186"/>
            <a:ext cx="120000" cy="9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7099425" y="2737050"/>
            <a:ext cx="147300" cy="109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7099425" y="2358250"/>
            <a:ext cx="147300" cy="109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2735575" y="2289050"/>
            <a:ext cx="760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 = 0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Y = </a:t>
            </a:r>
            <a:r>
              <a:rPr lang="en" sz="1200">
                <a:solidFill>
                  <a:schemeClr val="dk2"/>
                </a:solidFill>
              </a:rPr>
              <a:t>1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Z = 9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2973675" y="1976025"/>
            <a:ext cx="155700" cy="174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888738" y="1850575"/>
            <a:ext cx="1269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d2 = 2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2036250" y="1807075"/>
            <a:ext cx="15774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</a:t>
            </a:r>
            <a:r>
              <a:rPr lang="en">
                <a:solidFill>
                  <a:schemeClr val="dk2"/>
                </a:solidFill>
              </a:rPr>
              <a:t>d3 = 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343575" y="2297138"/>
            <a:ext cx="760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X = 2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accent1"/>
                </a:solidFill>
              </a:rPr>
              <a:t>Y = 1</a:t>
            </a:r>
            <a:br>
              <a:rPr lang="en" sz="1200">
                <a:solidFill>
                  <a:schemeClr val="accent1"/>
                </a:solidFill>
              </a:rPr>
            </a:br>
            <a:r>
              <a:rPr lang="en" sz="1200">
                <a:solidFill>
                  <a:schemeClr val="accent1"/>
                </a:solidFill>
              </a:rPr>
              <a:t>Z = 10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1539575" y="2297150"/>
            <a:ext cx="760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X = 0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accent1"/>
                </a:solidFill>
              </a:rPr>
              <a:t>Y = 1</a:t>
            </a:r>
            <a:br>
              <a:rPr lang="en" sz="1200">
                <a:solidFill>
                  <a:schemeClr val="accent1"/>
                </a:solidFill>
              </a:rPr>
            </a:br>
            <a:r>
              <a:rPr lang="en" sz="1200">
                <a:solidFill>
                  <a:schemeClr val="accent1"/>
                </a:solidFill>
              </a:rPr>
              <a:t>Z = 10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1539575" y="2297150"/>
            <a:ext cx="760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X = 0</a:t>
            </a:r>
            <a:br>
              <a:rPr lang="en" sz="1200">
                <a:solidFill>
                  <a:schemeClr val="accent1"/>
                </a:solidFill>
              </a:rPr>
            </a:br>
            <a:r>
              <a:rPr lang="en" sz="1200">
                <a:solidFill>
                  <a:schemeClr val="accent1"/>
                </a:solidFill>
              </a:rPr>
              <a:t>Y = 1</a:t>
            </a:r>
            <a:br>
              <a:rPr lang="en" sz="1200">
                <a:solidFill>
                  <a:schemeClr val="accent1"/>
                </a:solidFill>
              </a:rPr>
            </a:br>
            <a:r>
              <a:rPr lang="en" sz="1200">
                <a:solidFill>
                  <a:srgbClr val="FF0000"/>
                </a:solidFill>
              </a:rPr>
              <a:t>Z = 10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2747625" y="2289050"/>
            <a:ext cx="760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X = 0</a:t>
            </a:r>
            <a:br>
              <a:rPr lang="en" sz="1200">
                <a:solidFill>
                  <a:schemeClr val="accent1"/>
                </a:solidFill>
              </a:rPr>
            </a:br>
            <a:r>
              <a:rPr lang="en" sz="1200">
                <a:solidFill>
                  <a:schemeClr val="accent1"/>
                </a:solidFill>
              </a:rPr>
              <a:t>Y = </a:t>
            </a:r>
            <a:r>
              <a:rPr lang="en" sz="1200">
                <a:solidFill>
                  <a:schemeClr val="accent1"/>
                </a:solidFill>
              </a:rPr>
              <a:t>1</a:t>
            </a:r>
            <a:br>
              <a:rPr lang="en" sz="1200">
                <a:solidFill>
                  <a:schemeClr val="accent1"/>
                </a:solidFill>
              </a:rPr>
            </a:br>
            <a:r>
              <a:rPr lang="en" sz="1200">
                <a:solidFill>
                  <a:srgbClr val="FF0000"/>
                </a:solidFill>
              </a:rPr>
              <a:t>Z = 9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343575" y="2297150"/>
            <a:ext cx="760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 = 2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Y = 1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Z = 10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549775" y="3639850"/>
            <a:ext cx="24822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d1 + d2 + d3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1,5 +   2 +   1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Resp: 4,05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