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sldIdLst>
    <p:sldId id="377" r:id="rId2"/>
    <p:sldId id="378" r:id="rId3"/>
    <p:sldId id="379" r:id="rId4"/>
    <p:sldId id="394" r:id="rId5"/>
    <p:sldId id="395" r:id="rId6"/>
    <p:sldId id="381" r:id="rId7"/>
    <p:sldId id="380" r:id="rId8"/>
    <p:sldId id="396" r:id="rId9"/>
    <p:sldId id="397" r:id="rId10"/>
    <p:sldId id="398" r:id="rId11"/>
    <p:sldId id="399" r:id="rId12"/>
    <p:sldId id="401" r:id="rId13"/>
    <p:sldId id="402" r:id="rId14"/>
    <p:sldId id="403" r:id="rId15"/>
    <p:sldId id="404" r:id="rId16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88" y="-101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146300"/>
            <a:ext cx="11958638" cy="698500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Real Time Event [Stream] Processing </a:t>
            </a:r>
            <a:r>
              <a:rPr lang="nl-NL" dirty="0" err="1" smtClean="0"/>
              <a:t>integrated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endParaRPr lang="nl-NL" dirty="0" smtClean="0"/>
          </a:p>
          <a:p>
            <a:pPr lvl="1"/>
            <a:r>
              <a:rPr lang="nl-NL" dirty="0" err="1" smtClean="0"/>
              <a:t>Aggregations</a:t>
            </a:r>
            <a:r>
              <a:rPr lang="nl-NL" dirty="0" smtClean="0"/>
              <a:t> &amp; Top-N</a:t>
            </a:r>
          </a:p>
          <a:p>
            <a:pPr lvl="1"/>
            <a:r>
              <a:rPr lang="nl-NL" dirty="0" smtClean="0"/>
              <a:t>Time Windows</a:t>
            </a:r>
          </a:p>
          <a:p>
            <a:pPr lvl="1"/>
            <a:r>
              <a:rPr lang="nl-NL" dirty="0" err="1" smtClean="0"/>
              <a:t>Continuous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Latest</a:t>
            </a:r>
            <a:r>
              <a:rPr lang="nl-NL" dirty="0" smtClean="0"/>
              <a:t> State (event </a:t>
            </a:r>
            <a:r>
              <a:rPr lang="nl-NL" dirty="0" err="1" smtClean="0"/>
              <a:t>sourcing</a:t>
            </a:r>
            <a:r>
              <a:rPr lang="nl-NL" smtClean="0"/>
              <a:t>)</a:t>
            </a:r>
            <a:endParaRPr lang="nl-NL" dirty="0" smtClean="0"/>
          </a:p>
          <a:p>
            <a:r>
              <a:rPr lang="nl-NL" dirty="0" smtClean="0"/>
              <a:t>Turn Stream (of changes)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(of most recent or </a:t>
            </a:r>
            <a:r>
              <a:rPr lang="nl-NL" dirty="0" err="1" smtClean="0"/>
              <a:t>current</a:t>
            </a:r>
            <a:r>
              <a:rPr lang="nl-NL" dirty="0" smtClean="0"/>
              <a:t> state)</a:t>
            </a:r>
          </a:p>
          <a:p>
            <a:pPr lvl="1"/>
            <a:r>
              <a:rPr lang="nl-NL" dirty="0" smtClean="0"/>
              <a:t>Part of </a:t>
            </a:r>
            <a:r>
              <a:rPr lang="nl-NL" dirty="0" err="1" smtClean="0"/>
              <a:t>the</a:t>
            </a:r>
            <a:r>
              <a:rPr lang="nl-NL" dirty="0" smtClean="0"/>
              <a:t> state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quite</a:t>
            </a:r>
            <a:r>
              <a:rPr lang="nl-NL" dirty="0" smtClean="0"/>
              <a:t> </a:t>
            </a:r>
            <a:r>
              <a:rPr lang="nl-NL" dirty="0" err="1" smtClean="0"/>
              <a:t>old</a:t>
            </a:r>
            <a:endParaRPr lang="nl-NL" dirty="0" smtClean="0"/>
          </a:p>
          <a:p>
            <a:r>
              <a:rPr lang="nl-NL" dirty="0" smtClean="0"/>
              <a:t>A </a:t>
            </a:r>
            <a:r>
              <a:rPr lang="nl-NL" dirty="0" err="1" smtClean="0"/>
              <a:t>Kafka</a:t>
            </a:r>
            <a:r>
              <a:rPr lang="nl-NL" dirty="0" smtClean="0"/>
              <a:t> Streams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have state</a:t>
            </a:r>
            <a:br>
              <a:rPr lang="nl-NL" dirty="0" smtClean="0"/>
            </a:br>
            <a:r>
              <a:rPr lang="nl-NL" dirty="0" smtClean="0"/>
              <a:t>in memory</a:t>
            </a:r>
          </a:p>
          <a:p>
            <a:pPr lvl="1"/>
            <a:r>
              <a:rPr lang="nl-NL" dirty="0" smtClean="0"/>
              <a:t>Always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recreated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topic </a:t>
            </a:r>
            <a:r>
              <a:rPr lang="nl-NL" dirty="0" err="1" smtClean="0"/>
              <a:t>partition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log files</a:t>
            </a:r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Kafka</a:t>
            </a:r>
            <a:r>
              <a:rPr lang="nl-NL" dirty="0" smtClean="0"/>
              <a:t> Streams is </a:t>
            </a:r>
            <a:r>
              <a:rPr lang="nl-NL" dirty="0" err="1" smtClean="0"/>
              <a:t>relatively</a:t>
            </a:r>
            <a:r>
              <a:rPr lang="nl-NL" dirty="0" smtClean="0"/>
              <a:t> new</a:t>
            </a:r>
          </a:p>
          <a:p>
            <a:pPr lvl="1"/>
            <a:r>
              <a:rPr lang="nl-NL" dirty="0" err="1" smtClean="0"/>
              <a:t>Only</a:t>
            </a:r>
            <a:r>
              <a:rPr lang="nl-NL" dirty="0" smtClean="0"/>
              <a:t> support for Java </a:t>
            </a:r>
            <a:r>
              <a:rPr lang="nl-NL" dirty="0" err="1" smtClean="0"/>
              <a:t>clients</a:t>
            </a:r>
            <a:endParaRPr lang="en-US" dirty="0"/>
          </a:p>
        </p:txBody>
      </p:sp>
      <p:pic>
        <p:nvPicPr>
          <p:cNvPr id="4098" name="Picture 2" descr="Image result for kafka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5" y="4691062"/>
            <a:ext cx="73056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234509" y="1353120"/>
            <a:ext cx="5491391" cy="76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0" y="0"/>
            <a:ext cx="16992600" cy="92075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900" y="5092700"/>
            <a:ext cx="10613973" cy="3352800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" y="5453742"/>
            <a:ext cx="3484406" cy="15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179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845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2495625" y="2220503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66" y="4410263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30562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9" y="3750032"/>
            <a:ext cx="597386" cy="5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0163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306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481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941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735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87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 rot="16200000" flipH="1">
            <a:off x="3354888" y="3373150"/>
            <a:ext cx="643675" cy="63500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460825" y="39315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89145" y="64055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2309" y="6841575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10680700" y="7204394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1762691" y="7653974"/>
            <a:ext cx="2334309" cy="1159825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Top-N for continent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4154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1247209" y="5756815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3836484" y="5080000"/>
            <a:ext cx="1933395" cy="676815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/>
                </a:solidFill>
              </a:rPr>
              <a:t>Update Top 3 </a:t>
            </a:r>
            <a:r>
              <a:rPr lang="nl-NL" sz="1800" dirty="0" err="1" smtClean="0">
                <a:solidFill>
                  <a:schemeClr val="bg1"/>
                </a:solidFill>
              </a:rPr>
              <a:t>biggest</a:t>
            </a:r>
            <a:r>
              <a:rPr lang="nl-NL" sz="1800" dirty="0" smtClean="0">
                <a:solidFill>
                  <a:schemeClr val="bg1"/>
                </a:solidFill>
              </a:rPr>
              <a:t> </a:t>
            </a:r>
            <a:r>
              <a:rPr lang="nl-NL" sz="1800" dirty="0" err="1" smtClean="0">
                <a:solidFill>
                  <a:schemeClr val="bg1"/>
                </a:solidFill>
              </a:rPr>
              <a:t>countries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898261" y="6902937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2457902" y="6102592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4944094" y="7876302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495625" y="5492865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 descr="File:Node.js logo 2015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66" y="7682625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Image result for stopwatch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19" y="5626100"/>
            <a:ext cx="476492" cy="4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Oval 107"/>
          <p:cNvSpPr/>
          <p:nvPr/>
        </p:nvSpPr>
        <p:spPr>
          <a:xfrm>
            <a:off x="3994224" y="6978159"/>
            <a:ext cx="1631875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Consumer</a:t>
            </a:r>
            <a:endParaRPr lang="en-US" sz="1600" dirty="0"/>
          </a:p>
        </p:txBody>
      </p:sp>
      <p:sp>
        <p:nvSpPr>
          <p:cNvPr id="111" name="Right Arrow 110"/>
          <p:cNvSpPr/>
          <p:nvPr/>
        </p:nvSpPr>
        <p:spPr>
          <a:xfrm flipH="1">
            <a:off x="5487751" y="7171640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6506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857575" y="5889383"/>
            <a:ext cx="1460500" cy="6133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Report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2336632" y="5822109"/>
            <a:ext cx="723900" cy="70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65100" y="0"/>
            <a:ext cx="17157700" cy="5080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0912274" y="152399"/>
            <a:ext cx="6232726" cy="8966201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06385" y="1491964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Kafka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 Streams</a:t>
            </a:r>
            <a:endParaRPr lang="en-US" sz="2800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98201" y="3774966"/>
            <a:ext cx="1765300" cy="938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12225" y="4105032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ile:Node.js logo 2015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66" y="6294792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topwa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19" y="4238267"/>
            <a:ext cx="476492" cy="4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674175" y="4501550"/>
            <a:ext cx="1460500" cy="6133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Push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379268" y="3845653"/>
            <a:ext cx="660400" cy="889000"/>
            <a:chOff x="5473700" y="7607300"/>
            <a:chExt cx="965200" cy="1193800"/>
          </a:xfrm>
        </p:grpSpPr>
        <p:sp>
          <p:nvSpPr>
            <p:cNvPr id="9" name="Rectangle 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976125" y="469269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2"/>
                </a:solidFill>
              </a:rPr>
              <a:t>i</a:t>
            </a:r>
            <a:r>
              <a:rPr lang="nl-NL" dirty="0" smtClean="0">
                <a:solidFill>
                  <a:schemeClr val="bg2"/>
                </a:solidFill>
              </a:rPr>
              <a:t>ndex.html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18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11992043" y="48172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70452" y="5356628"/>
            <a:ext cx="1765300" cy="938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Snagit_PPT9A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55" y="5449481"/>
            <a:ext cx="515797" cy="396058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015901" y="2428766"/>
            <a:ext cx="1765300" cy="938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Snagit_PPT9A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04" y="2521619"/>
            <a:ext cx="515797" cy="396058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712789" y="5331304"/>
            <a:ext cx="1460500" cy="726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Register SSE </a:t>
            </a:r>
            <a:r>
              <a:rPr lang="nl-NL" sz="1600" dirty="0" err="1" smtClean="0"/>
              <a:t>client</a:t>
            </a:r>
            <a:endParaRPr lang="en-US" sz="1600" dirty="0"/>
          </a:p>
        </p:txBody>
      </p:sp>
      <p:pic>
        <p:nvPicPr>
          <p:cNvPr id="26" name="Snagit_PPTBCC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6" y="3869630"/>
            <a:ext cx="525968" cy="42525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535752" y="5549900"/>
            <a:ext cx="3177037" cy="1447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</p:cNvCxnSpPr>
          <p:nvPr/>
        </p:nvCxnSpPr>
        <p:spPr>
          <a:xfrm>
            <a:off x="4980851" y="4713130"/>
            <a:ext cx="3832949" cy="8367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1"/>
          </p:cNvCxnSpPr>
          <p:nvPr/>
        </p:nvCxnSpPr>
        <p:spPr>
          <a:xfrm>
            <a:off x="6898551" y="3366930"/>
            <a:ext cx="2028123" cy="20707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</p:cNvCxnSpPr>
          <p:nvPr/>
        </p:nvCxnSpPr>
        <p:spPr>
          <a:xfrm flipH="1" flipV="1">
            <a:off x="7620000" y="3366930"/>
            <a:ext cx="1268060" cy="122444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1"/>
          </p:cNvCxnSpPr>
          <p:nvPr/>
        </p:nvCxnSpPr>
        <p:spPr>
          <a:xfrm flipH="1" flipV="1">
            <a:off x="7695744" y="3305931"/>
            <a:ext cx="1192316" cy="1285447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1"/>
          </p:cNvCxnSpPr>
          <p:nvPr/>
        </p:nvCxnSpPr>
        <p:spPr>
          <a:xfrm flipH="1" flipV="1">
            <a:off x="7771488" y="3244933"/>
            <a:ext cx="1116572" cy="1346445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20" idx="3"/>
          </p:cNvCxnSpPr>
          <p:nvPr/>
        </p:nvCxnSpPr>
        <p:spPr>
          <a:xfrm flipH="1" flipV="1">
            <a:off x="5863501" y="4244048"/>
            <a:ext cx="2810674" cy="564193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</p:cNvCxnSpPr>
          <p:nvPr/>
        </p:nvCxnSpPr>
        <p:spPr>
          <a:xfrm flipH="1" flipV="1">
            <a:off x="5863501" y="4105032"/>
            <a:ext cx="2810674" cy="703209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</p:cNvCxnSpPr>
          <p:nvPr/>
        </p:nvCxnSpPr>
        <p:spPr>
          <a:xfrm flipH="1" flipV="1">
            <a:off x="5863501" y="3979154"/>
            <a:ext cx="2810674" cy="829087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535753" y="4969630"/>
            <a:ext cx="3138422" cy="1088270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535753" y="4969630"/>
            <a:ext cx="3177036" cy="953396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1" idx="3"/>
          </p:cNvCxnSpPr>
          <p:nvPr/>
        </p:nvCxnSpPr>
        <p:spPr>
          <a:xfrm flipH="1">
            <a:off x="5535752" y="4923522"/>
            <a:ext cx="3177037" cy="90218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688089" y="3040327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 rot="16200000">
            <a:off x="4993023" y="3951686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164739" y="5904555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66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234509" y="1353120"/>
            <a:ext cx="5491391" cy="76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0" y="0"/>
            <a:ext cx="16992600" cy="98425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900" y="5092700"/>
            <a:ext cx="10613973" cy="4660900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179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845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2495625" y="2220503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66" y="4410263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30562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9" y="3750032"/>
            <a:ext cx="597386" cy="5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0163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306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481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941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735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87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 rot="16200000" flipH="1">
            <a:off x="3354888" y="3373150"/>
            <a:ext cx="643675" cy="63500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460825" y="39315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89145" y="64055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2309" y="6841575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10680700" y="7204394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1762691" y="7653974"/>
            <a:ext cx="2334309" cy="1159825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Top-N for continent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4154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1247209" y="5756815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3836484" y="5080000"/>
            <a:ext cx="1933395" cy="676815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/>
                </a:solidFill>
              </a:rPr>
              <a:t>Update Top 3 </a:t>
            </a:r>
            <a:r>
              <a:rPr lang="nl-NL" sz="1800" dirty="0" err="1" smtClean="0">
                <a:solidFill>
                  <a:schemeClr val="bg1"/>
                </a:solidFill>
              </a:rPr>
              <a:t>biggest</a:t>
            </a:r>
            <a:r>
              <a:rPr lang="nl-NL" sz="1800" dirty="0" smtClean="0">
                <a:solidFill>
                  <a:schemeClr val="bg1"/>
                </a:solidFill>
              </a:rPr>
              <a:t> </a:t>
            </a:r>
            <a:r>
              <a:rPr lang="nl-NL" sz="1800" dirty="0" err="1" smtClean="0">
                <a:solidFill>
                  <a:schemeClr val="bg1"/>
                </a:solidFill>
              </a:rPr>
              <a:t>countries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898261" y="6902937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2457902" y="6102592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4944094" y="7876302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994224" y="6978159"/>
            <a:ext cx="1631875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Consumer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65100" y="0"/>
            <a:ext cx="17157700" cy="5080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0912274" y="152399"/>
            <a:ext cx="6232726" cy="8966201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94929" y="1278292"/>
            <a:ext cx="3005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Kafka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 Streams</a:t>
            </a:r>
            <a:b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(Java </a:t>
            </a:r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800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65100" y="6690823"/>
            <a:ext cx="1765300" cy="938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3088166" y="6629204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07" y="8818964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val 111"/>
          <p:cNvSpPr/>
          <p:nvPr/>
        </p:nvSpPr>
        <p:spPr>
          <a:xfrm>
            <a:off x="3450116" y="7025722"/>
            <a:ext cx="1460500" cy="6133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dirty="0" smtClean="0"/>
              <a:t>Push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65100" y="8421456"/>
            <a:ext cx="1765300" cy="938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Snagit_PPT9A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3" y="8514309"/>
            <a:ext cx="515797" cy="396058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1352625" y="5287733"/>
            <a:ext cx="1765300" cy="938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Snagit_PPT9A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8" y="5380586"/>
            <a:ext cx="515797" cy="396058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3488730" y="7855476"/>
            <a:ext cx="1460500" cy="726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Register SSE </a:t>
            </a:r>
            <a:r>
              <a:rPr lang="nl-NL" sz="1600" dirty="0" err="1" smtClean="0"/>
              <a:t>client</a:t>
            </a:r>
            <a:endParaRPr lang="en-US" sz="1600" dirty="0"/>
          </a:p>
        </p:txBody>
      </p:sp>
      <p:pic>
        <p:nvPicPr>
          <p:cNvPr id="120" name="Snagit_PPTBCC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5" y="6785487"/>
            <a:ext cx="525968" cy="425251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 flipV="1">
            <a:off x="1900211" y="8218774"/>
            <a:ext cx="1588519" cy="3632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047750" y="7653974"/>
            <a:ext cx="2540075" cy="405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9" idx="1"/>
          </p:cNvCxnSpPr>
          <p:nvPr/>
        </p:nvCxnSpPr>
        <p:spPr>
          <a:xfrm>
            <a:off x="1909342" y="6260687"/>
            <a:ext cx="1793273" cy="17011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1"/>
          </p:cNvCxnSpPr>
          <p:nvPr/>
        </p:nvCxnSpPr>
        <p:spPr>
          <a:xfrm flipH="1" flipV="1">
            <a:off x="2395941" y="6225897"/>
            <a:ext cx="1268060" cy="889653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2" idx="1"/>
            <a:endCxn id="133" idx="4"/>
          </p:cNvCxnSpPr>
          <p:nvPr/>
        </p:nvCxnSpPr>
        <p:spPr>
          <a:xfrm flipH="1" flipV="1">
            <a:off x="2663151" y="6210899"/>
            <a:ext cx="1000850" cy="904651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1"/>
          </p:cNvCxnSpPr>
          <p:nvPr/>
        </p:nvCxnSpPr>
        <p:spPr>
          <a:xfrm flipH="1" flipV="1">
            <a:off x="2906750" y="6205984"/>
            <a:ext cx="757251" cy="909566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2"/>
            <a:endCxn id="106" idx="3"/>
          </p:cNvCxnSpPr>
          <p:nvPr/>
        </p:nvCxnSpPr>
        <p:spPr>
          <a:xfrm flipH="1" flipV="1">
            <a:off x="1930400" y="7159905"/>
            <a:ext cx="1519716" cy="17250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2" idx="2"/>
          </p:cNvCxnSpPr>
          <p:nvPr/>
        </p:nvCxnSpPr>
        <p:spPr>
          <a:xfrm flipH="1" flipV="1">
            <a:off x="1909342" y="7000685"/>
            <a:ext cx="1540774" cy="33172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2" idx="2"/>
          </p:cNvCxnSpPr>
          <p:nvPr/>
        </p:nvCxnSpPr>
        <p:spPr>
          <a:xfrm flipH="1" flipV="1">
            <a:off x="1909342" y="6785487"/>
            <a:ext cx="1540774" cy="546926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1602651" y="7591540"/>
            <a:ext cx="2280449" cy="1377843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5" idx="7"/>
          </p:cNvCxnSpPr>
          <p:nvPr/>
        </p:nvCxnSpPr>
        <p:spPr>
          <a:xfrm flipH="1">
            <a:off x="1747660" y="7591540"/>
            <a:ext cx="2135440" cy="1422757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5" idx="6"/>
          </p:cNvCxnSpPr>
          <p:nvPr/>
        </p:nvCxnSpPr>
        <p:spPr>
          <a:xfrm flipH="1">
            <a:off x="1951536" y="7567213"/>
            <a:ext cx="1931564" cy="1555515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967076" y="5904209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4" name="Oval 133"/>
          <p:cNvSpPr/>
          <p:nvPr/>
        </p:nvSpPr>
        <p:spPr>
          <a:xfrm rot="16200000">
            <a:off x="1059922" y="6867543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559387" y="8969383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6" name="Oval 135"/>
          <p:cNvSpPr/>
          <p:nvPr/>
        </p:nvSpPr>
        <p:spPr>
          <a:xfrm>
            <a:off x="4218980" y="7041099"/>
            <a:ext cx="1459986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Consumer</a:t>
            </a:r>
            <a:endParaRPr lang="en-US" sz="1400" dirty="0"/>
          </a:p>
        </p:txBody>
      </p:sp>
      <p:sp>
        <p:nvSpPr>
          <p:cNvPr id="111" name="Right Arrow 110"/>
          <p:cNvSpPr/>
          <p:nvPr/>
        </p:nvSpPr>
        <p:spPr>
          <a:xfrm flipH="1">
            <a:off x="5487751" y="7171640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6506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5810325" y="8712338"/>
            <a:ext cx="660400" cy="889000"/>
            <a:chOff x="5473700" y="7607300"/>
            <a:chExt cx="965200" cy="1193800"/>
          </a:xfrm>
        </p:grpSpPr>
        <p:sp>
          <p:nvSpPr>
            <p:cNvPr id="138" name="Rectangle 13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5738307" y="83934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bg2"/>
                </a:solidFill>
              </a:rPr>
              <a:t>i</a:t>
            </a:r>
            <a:r>
              <a:rPr lang="nl-NL" sz="1800" dirty="0" smtClean="0">
                <a:solidFill>
                  <a:schemeClr val="bg2"/>
                </a:solidFill>
              </a:rPr>
              <a:t>ndex.html</a:t>
            </a:r>
            <a:endParaRPr lang="en-US" sz="1800" dirty="0" err="1" smtClean="0">
              <a:solidFill>
                <a:schemeClr val="bg2"/>
              </a:solidFill>
            </a:endParaRPr>
          </a:p>
        </p:txBody>
      </p:sp>
      <p:sp>
        <p:nvSpPr>
          <p:cNvPr id="147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6423100" y="96839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234509" y="1353120"/>
            <a:ext cx="5491391" cy="76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0" y="0"/>
            <a:ext cx="16992600" cy="98425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900" y="5092700"/>
            <a:ext cx="10613973" cy="4660900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179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845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2495625" y="2220503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66" y="4410263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30562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9" y="3750032"/>
            <a:ext cx="597386" cy="5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0163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306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481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941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735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87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 rot="16200000" flipH="1">
            <a:off x="3354888" y="3373150"/>
            <a:ext cx="643675" cy="63500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460825" y="39315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89145" y="64055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2309" y="6841575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10680700" y="7204394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1762691" y="7653974"/>
            <a:ext cx="2334309" cy="1159825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Top-N for continent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4154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1247209" y="5756815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3836484" y="5080000"/>
            <a:ext cx="1933395" cy="676815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/>
                </a:solidFill>
              </a:rPr>
              <a:t>Update Top 3 </a:t>
            </a:r>
            <a:r>
              <a:rPr lang="nl-NL" sz="1800" dirty="0" err="1" smtClean="0">
                <a:solidFill>
                  <a:schemeClr val="bg1"/>
                </a:solidFill>
              </a:rPr>
              <a:t>biggest</a:t>
            </a:r>
            <a:r>
              <a:rPr lang="nl-NL" sz="1800" dirty="0" smtClean="0">
                <a:solidFill>
                  <a:schemeClr val="bg1"/>
                </a:solidFill>
              </a:rPr>
              <a:t> </a:t>
            </a:r>
            <a:r>
              <a:rPr lang="nl-NL" sz="1800" dirty="0" err="1" smtClean="0">
                <a:solidFill>
                  <a:schemeClr val="bg1"/>
                </a:solidFill>
              </a:rPr>
              <a:t>countries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898261" y="6902937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2457902" y="6102592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4944094" y="7876302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994224" y="6978159"/>
            <a:ext cx="1631875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Consumer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65100" y="0"/>
            <a:ext cx="17157700" cy="5080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0912274" y="152399"/>
            <a:ext cx="6232726" cy="8966201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94929" y="1278292"/>
            <a:ext cx="3005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Kafka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 Streams</a:t>
            </a:r>
            <a:b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(Java </a:t>
            </a:r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800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65100" y="6690823"/>
            <a:ext cx="1765300" cy="938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3088166" y="6629204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07" y="8818964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val 111"/>
          <p:cNvSpPr/>
          <p:nvPr/>
        </p:nvSpPr>
        <p:spPr>
          <a:xfrm>
            <a:off x="3450116" y="7025722"/>
            <a:ext cx="1460500" cy="6133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dirty="0" smtClean="0"/>
              <a:t>Push</a:t>
            </a:r>
            <a:endParaRPr lang="en-US" sz="16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65100" y="8421456"/>
            <a:ext cx="1765300" cy="938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Snagit_PPT9A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3" y="8514309"/>
            <a:ext cx="515797" cy="396058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1352625" y="5287733"/>
            <a:ext cx="1765300" cy="938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Snagit_PPT9A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8" y="5380586"/>
            <a:ext cx="515797" cy="396058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3488730" y="7855476"/>
            <a:ext cx="1460500" cy="726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Register SSE </a:t>
            </a:r>
            <a:r>
              <a:rPr lang="nl-NL" sz="1600" dirty="0" err="1" smtClean="0"/>
              <a:t>client</a:t>
            </a:r>
            <a:endParaRPr lang="en-US" sz="1600" dirty="0"/>
          </a:p>
        </p:txBody>
      </p:sp>
      <p:pic>
        <p:nvPicPr>
          <p:cNvPr id="120" name="Snagit_PPTBCC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5" y="6785487"/>
            <a:ext cx="525968" cy="425251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 flipV="1">
            <a:off x="1900211" y="8218774"/>
            <a:ext cx="1588519" cy="3632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047750" y="7653974"/>
            <a:ext cx="2540075" cy="405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9" idx="1"/>
          </p:cNvCxnSpPr>
          <p:nvPr/>
        </p:nvCxnSpPr>
        <p:spPr>
          <a:xfrm>
            <a:off x="1909342" y="6260687"/>
            <a:ext cx="1793273" cy="17011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1"/>
          </p:cNvCxnSpPr>
          <p:nvPr/>
        </p:nvCxnSpPr>
        <p:spPr>
          <a:xfrm flipH="1" flipV="1">
            <a:off x="2395941" y="6225897"/>
            <a:ext cx="1268060" cy="889653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2" idx="1"/>
            <a:endCxn id="133" idx="4"/>
          </p:cNvCxnSpPr>
          <p:nvPr/>
        </p:nvCxnSpPr>
        <p:spPr>
          <a:xfrm flipH="1" flipV="1">
            <a:off x="2663151" y="6210899"/>
            <a:ext cx="1000850" cy="904651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1"/>
          </p:cNvCxnSpPr>
          <p:nvPr/>
        </p:nvCxnSpPr>
        <p:spPr>
          <a:xfrm flipH="1" flipV="1">
            <a:off x="2906750" y="6205984"/>
            <a:ext cx="757251" cy="909566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2" idx="2"/>
            <a:endCxn id="106" idx="3"/>
          </p:cNvCxnSpPr>
          <p:nvPr/>
        </p:nvCxnSpPr>
        <p:spPr>
          <a:xfrm flipH="1" flipV="1">
            <a:off x="1930400" y="7159905"/>
            <a:ext cx="1519716" cy="17250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2" idx="2"/>
          </p:cNvCxnSpPr>
          <p:nvPr/>
        </p:nvCxnSpPr>
        <p:spPr>
          <a:xfrm flipH="1" flipV="1">
            <a:off x="1909342" y="7000685"/>
            <a:ext cx="1540774" cy="331728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2" idx="2"/>
          </p:cNvCxnSpPr>
          <p:nvPr/>
        </p:nvCxnSpPr>
        <p:spPr>
          <a:xfrm flipH="1" flipV="1">
            <a:off x="1909342" y="6785487"/>
            <a:ext cx="1540774" cy="546926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1602651" y="7591540"/>
            <a:ext cx="2280449" cy="1377843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5" idx="7"/>
          </p:cNvCxnSpPr>
          <p:nvPr/>
        </p:nvCxnSpPr>
        <p:spPr>
          <a:xfrm flipH="1">
            <a:off x="1747660" y="7591540"/>
            <a:ext cx="2135440" cy="1422757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5" idx="6"/>
          </p:cNvCxnSpPr>
          <p:nvPr/>
        </p:nvCxnSpPr>
        <p:spPr>
          <a:xfrm flipH="1">
            <a:off x="1951536" y="7567213"/>
            <a:ext cx="1931564" cy="1555515"/>
          </a:xfrm>
          <a:prstGeom prst="straightConnector1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967076" y="5904209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4" name="Oval 133"/>
          <p:cNvSpPr/>
          <p:nvPr/>
        </p:nvSpPr>
        <p:spPr>
          <a:xfrm rot="16200000">
            <a:off x="1059922" y="6867543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559387" y="8969383"/>
            <a:ext cx="1392149" cy="30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onMessage</a:t>
            </a:r>
            <a:endParaRPr lang="en-US" sz="1200" dirty="0"/>
          </a:p>
        </p:txBody>
      </p:sp>
      <p:sp>
        <p:nvSpPr>
          <p:cNvPr id="136" name="Oval 135"/>
          <p:cNvSpPr/>
          <p:nvPr/>
        </p:nvSpPr>
        <p:spPr>
          <a:xfrm>
            <a:off x="4218980" y="7041099"/>
            <a:ext cx="1459986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Consumer</a:t>
            </a:r>
            <a:endParaRPr lang="en-US" sz="1400" dirty="0"/>
          </a:p>
        </p:txBody>
      </p:sp>
      <p:sp>
        <p:nvSpPr>
          <p:cNvPr id="111" name="Right Arrow 110"/>
          <p:cNvSpPr/>
          <p:nvPr/>
        </p:nvSpPr>
        <p:spPr>
          <a:xfrm flipH="1">
            <a:off x="5487751" y="7171640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6506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5810325" y="8712338"/>
            <a:ext cx="660400" cy="889000"/>
            <a:chOff x="5473700" y="7607300"/>
            <a:chExt cx="965200" cy="1193800"/>
          </a:xfrm>
        </p:grpSpPr>
        <p:sp>
          <p:nvSpPr>
            <p:cNvPr id="138" name="Rectangle 13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5738307" y="83934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bg2"/>
                </a:solidFill>
              </a:rPr>
              <a:t>i</a:t>
            </a:r>
            <a:r>
              <a:rPr lang="nl-NL" sz="1800" dirty="0" smtClean="0">
                <a:solidFill>
                  <a:schemeClr val="bg2"/>
                </a:solidFill>
              </a:rPr>
              <a:t>ndex.html</a:t>
            </a:r>
            <a:endParaRPr lang="en-US" sz="1800" dirty="0" err="1" smtClean="0">
              <a:solidFill>
                <a:schemeClr val="bg2"/>
              </a:solidFill>
            </a:endParaRPr>
          </a:p>
        </p:txBody>
      </p:sp>
      <p:sp>
        <p:nvSpPr>
          <p:cNvPr id="147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6423100" y="96839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2" y="6317266"/>
            <a:ext cx="2614613" cy="193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0" y="2934175"/>
            <a:ext cx="9722503" cy="7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03" y="8175763"/>
            <a:ext cx="6988175" cy="14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12225" y="4105032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ile:Node.js logo 2015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66" y="6294792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>
          <a:xfrm>
            <a:off x="8712789" y="5154355"/>
            <a:ext cx="1460500" cy="9035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Connect, </a:t>
            </a:r>
            <a:r>
              <a:rPr lang="nl-NL" sz="1600" dirty="0" err="1" smtClean="0"/>
              <a:t>create</a:t>
            </a:r>
            <a:r>
              <a:rPr lang="nl-NL" sz="1600" dirty="0" smtClean="0"/>
              <a:t>, update</a:t>
            </a:r>
            <a:endParaRPr lang="en-US" sz="1600" dirty="0"/>
          </a:p>
        </p:txBody>
      </p:sp>
      <p:sp>
        <p:nvSpPr>
          <p:cNvPr id="2" name="Can 1"/>
          <p:cNvSpPr/>
          <p:nvPr/>
        </p:nvSpPr>
        <p:spPr>
          <a:xfrm>
            <a:off x="5562600" y="5078168"/>
            <a:ext cx="1511300" cy="1259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7073900" y="5510891"/>
            <a:ext cx="1830866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utoShape 2" descr="Image result for mongod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4" descr="Image result for mongod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Image result for mongodb logo"/>
          <p:cNvSpPr>
            <a:spLocks noChangeAspect="1" noChangeArrowheads="1"/>
          </p:cNvSpPr>
          <p:nvPr/>
        </p:nvSpPr>
        <p:spPr bwMode="auto">
          <a:xfrm>
            <a:off x="155575" y="-1241425"/>
            <a:ext cx="9810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6177292"/>
            <a:ext cx="257482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234509" y="1353120"/>
            <a:ext cx="5491391" cy="76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0" y="0"/>
            <a:ext cx="16992600" cy="98425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900" y="5092700"/>
            <a:ext cx="10613973" cy="4660900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179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845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2495625" y="2220503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66" y="4410263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30562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39" y="3750032"/>
            <a:ext cx="597386" cy="5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0163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306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481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941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735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87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 rot="16200000" flipH="1">
            <a:off x="3354888" y="3373150"/>
            <a:ext cx="643675" cy="63500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460825" y="39315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89145" y="64055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2309" y="6841575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10680700" y="7204394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1762691" y="7653974"/>
            <a:ext cx="2334309" cy="1159825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Top-N for continent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4154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1247209" y="5756815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3836484" y="5080000"/>
            <a:ext cx="1933395" cy="676815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/>
                </a:solidFill>
              </a:rPr>
              <a:t>Update Top 3 </a:t>
            </a:r>
            <a:r>
              <a:rPr lang="nl-NL" sz="1800" dirty="0" err="1" smtClean="0">
                <a:solidFill>
                  <a:schemeClr val="bg1"/>
                </a:solidFill>
              </a:rPr>
              <a:t>biggest</a:t>
            </a:r>
            <a:r>
              <a:rPr lang="nl-NL" sz="1800" dirty="0" smtClean="0">
                <a:solidFill>
                  <a:schemeClr val="bg1"/>
                </a:solidFill>
              </a:rPr>
              <a:t> </a:t>
            </a:r>
            <a:r>
              <a:rPr lang="nl-NL" sz="1800" dirty="0" err="1" smtClean="0">
                <a:solidFill>
                  <a:schemeClr val="bg1"/>
                </a:solidFill>
              </a:rPr>
              <a:t>countries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898261" y="6902937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2457902" y="6102592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4944094" y="7876302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65100" y="0"/>
            <a:ext cx="17157700" cy="5080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0912274" y="152399"/>
            <a:ext cx="6232726" cy="8966201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94929" y="1278292"/>
            <a:ext cx="3005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Kafka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 Streams</a:t>
            </a:r>
            <a:b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(Java </a:t>
            </a:r>
            <a:r>
              <a:rPr lang="nl-NL" sz="2800" dirty="0" err="1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800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7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6423100" y="96839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3550209" y="6764350"/>
            <a:ext cx="2590800" cy="2697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2" descr="File:Node.js logo 2015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50" y="8954110"/>
            <a:ext cx="1634317" cy="4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Oval 149"/>
          <p:cNvSpPr/>
          <p:nvPr/>
        </p:nvSpPr>
        <p:spPr>
          <a:xfrm>
            <a:off x="3950773" y="7988300"/>
            <a:ext cx="1460500" cy="7289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create</a:t>
            </a:r>
            <a:r>
              <a:rPr lang="nl-NL" sz="1600" dirty="0" smtClean="0"/>
              <a:t>, update</a:t>
            </a:r>
            <a:endParaRPr lang="en-US" sz="1600" dirty="0"/>
          </a:p>
        </p:txBody>
      </p:sp>
      <p:sp>
        <p:nvSpPr>
          <p:cNvPr id="151" name="Can 150"/>
          <p:cNvSpPr/>
          <p:nvPr/>
        </p:nvSpPr>
        <p:spPr>
          <a:xfrm>
            <a:off x="596900" y="7567214"/>
            <a:ext cx="1714984" cy="1551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Arrow 151"/>
          <p:cNvSpPr/>
          <p:nvPr/>
        </p:nvSpPr>
        <p:spPr>
          <a:xfrm rot="10800000">
            <a:off x="2146300" y="8170209"/>
            <a:ext cx="199645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4" y="8836610"/>
            <a:ext cx="257482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Oval 153"/>
          <p:cNvSpPr/>
          <p:nvPr/>
        </p:nvSpPr>
        <p:spPr>
          <a:xfrm>
            <a:off x="4218980" y="7041099"/>
            <a:ext cx="1459986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Consumer</a:t>
            </a:r>
            <a:endParaRPr lang="en-US" sz="1400" dirty="0"/>
          </a:p>
        </p:txBody>
      </p:sp>
      <p:sp>
        <p:nvSpPr>
          <p:cNvPr id="111" name="Right Arrow 110"/>
          <p:cNvSpPr/>
          <p:nvPr/>
        </p:nvSpPr>
        <p:spPr>
          <a:xfrm flipH="1">
            <a:off x="5487751" y="7171640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6506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939263" y="81488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54" idx="4"/>
          </p:cNvCxnSpPr>
          <p:nvPr/>
        </p:nvCxnSpPr>
        <p:spPr>
          <a:xfrm flipH="1">
            <a:off x="4845609" y="7654480"/>
            <a:ext cx="103364" cy="45857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335001" y="7925767"/>
            <a:ext cx="152831" cy="1808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335001" y="8148790"/>
            <a:ext cx="152831" cy="1808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335001" y="8371813"/>
            <a:ext cx="152831" cy="1808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335001" y="8594836"/>
            <a:ext cx="152831" cy="1808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335001" y="8817860"/>
            <a:ext cx="152831" cy="1808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12" idx="4"/>
            <a:endCxn id="24" idx="4"/>
          </p:cNvCxnSpPr>
          <p:nvPr/>
        </p:nvCxnSpPr>
        <p:spPr>
          <a:xfrm>
            <a:off x="5086350" y="3087239"/>
            <a:ext cx="0" cy="422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942" y="227979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1199385" y="267751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7719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257" y="2741462"/>
            <a:ext cx="305662" cy="281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4795" y="2741462"/>
            <a:ext cx="305662" cy="281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8333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790876" y="2903933"/>
            <a:ext cx="134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22750" y="2741462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Filter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38600" y="38717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Aggregate</a:t>
            </a:r>
            <a:endParaRPr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4038600" y="48877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Join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2242" y="44365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8044685" y="4834233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63019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06557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50095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93633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6" idx="1"/>
            <a:endCxn id="14" idx="6"/>
          </p:cNvCxnSpPr>
          <p:nvPr/>
        </p:nvCxnSpPr>
        <p:spPr>
          <a:xfrm flipH="1">
            <a:off x="6134100" y="5060650"/>
            <a:ext cx="19105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38600" y="58529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Map (</a:t>
            </a:r>
            <a:r>
              <a:rPr lang="nl-NL" sz="1800" dirty="0" err="1" smtClean="0"/>
              <a:t>Xform</a:t>
            </a:r>
            <a:r>
              <a:rPr lang="nl-NL" sz="1800" dirty="0" smtClean="0"/>
              <a:t>)</a:t>
            </a:r>
            <a:endParaRPr lang="en-US" sz="1800" dirty="0"/>
          </a:p>
        </p:txBody>
      </p:sp>
      <p:sp>
        <p:nvSpPr>
          <p:cNvPr id="24" name="Oval 23"/>
          <p:cNvSpPr/>
          <p:nvPr/>
        </p:nvSpPr>
        <p:spPr>
          <a:xfrm>
            <a:off x="4038600" y="69705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Publish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8327568" y="65193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30" name="Rectangle 29"/>
          <p:cNvSpPr/>
          <p:nvPr/>
        </p:nvSpPr>
        <p:spPr>
          <a:xfrm>
            <a:off x="8060011" y="6917033"/>
            <a:ext cx="3509689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31295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57183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83071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08959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079519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05407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27745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453631" y="69809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4" idx="6"/>
          </p:cNvCxnSpPr>
          <p:nvPr/>
        </p:nvCxnSpPr>
        <p:spPr>
          <a:xfrm flipV="1">
            <a:off x="6134100" y="7121894"/>
            <a:ext cx="2059533" cy="2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12" idx="4"/>
            <a:endCxn id="24" idx="4"/>
          </p:cNvCxnSpPr>
          <p:nvPr/>
        </p:nvCxnSpPr>
        <p:spPr>
          <a:xfrm>
            <a:off x="5086350" y="3087239"/>
            <a:ext cx="0" cy="460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Kafka</a:t>
            </a:r>
            <a:r>
              <a:rPr lang="nl-NL" dirty="0" smtClean="0"/>
              <a:t>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942" y="227979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1199385" y="267751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7719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257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4795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8333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790876" y="2903933"/>
            <a:ext cx="134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22750" y="2741462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3873500" y="3871762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4038600" y="48877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Join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2242" y="44365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8044685" y="4834233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63019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06557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50095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93633" y="4898179"/>
            <a:ext cx="305662" cy="28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6" idx="1"/>
            <a:endCxn id="14" idx="6"/>
          </p:cNvCxnSpPr>
          <p:nvPr/>
        </p:nvCxnSpPr>
        <p:spPr>
          <a:xfrm flipH="1">
            <a:off x="6134100" y="5060650"/>
            <a:ext cx="19105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38600" y="5852962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Map (</a:t>
            </a:r>
            <a:r>
              <a:rPr lang="nl-NL" sz="1800" dirty="0" err="1" smtClean="0"/>
              <a:t>Xform</a:t>
            </a:r>
            <a:r>
              <a:rPr lang="nl-NL" sz="1800" dirty="0" smtClean="0"/>
              <a:t>)</a:t>
            </a:r>
            <a:endParaRPr lang="en-US" sz="1800" dirty="0"/>
          </a:p>
        </p:txBody>
      </p:sp>
      <p:sp>
        <p:nvSpPr>
          <p:cNvPr id="24" name="Oval 23"/>
          <p:cNvSpPr/>
          <p:nvPr/>
        </p:nvSpPr>
        <p:spPr>
          <a:xfrm>
            <a:off x="4038600" y="6970562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Publish</a:t>
            </a:r>
            <a:endParaRPr lang="en-US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444500" y="3416300"/>
            <a:ext cx="2641600" cy="14714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CountryMessage</a:t>
            </a:r>
            <a:endParaRPr lang="nl-NL" dirty="0" smtClean="0"/>
          </a:p>
          <a:p>
            <a:pPr algn="ctr"/>
            <a:r>
              <a:rPr lang="nl-NL" sz="1800" dirty="0" smtClean="0"/>
              <a:t>Continent</a:t>
            </a:r>
          </a:p>
          <a:p>
            <a:pPr algn="ctr"/>
            <a:r>
              <a:rPr lang="nl-NL" sz="1800" dirty="0" smtClean="0"/>
              <a:t>Name</a:t>
            </a:r>
          </a:p>
          <a:p>
            <a:pPr algn="ctr"/>
            <a:r>
              <a:rPr lang="nl-NL" sz="1800" dirty="0" err="1" smtClean="0"/>
              <a:t>Population</a:t>
            </a:r>
            <a:endParaRPr lang="nl-NL" sz="1800" dirty="0" smtClean="0"/>
          </a:p>
          <a:p>
            <a:pPr algn="ctr"/>
            <a:r>
              <a:rPr lang="nl-NL" sz="1800" dirty="0" err="1" smtClean="0"/>
              <a:t>Size</a:t>
            </a:r>
            <a:endParaRPr lang="en-US" sz="1800" dirty="0"/>
          </a:p>
        </p:txBody>
      </p:sp>
      <p:sp>
        <p:nvSpPr>
          <p:cNvPr id="10" name="Rectangular Callout 9"/>
          <p:cNvSpPr/>
          <p:nvPr/>
        </p:nvSpPr>
        <p:spPr>
          <a:xfrm>
            <a:off x="6565900" y="2184400"/>
            <a:ext cx="1933395" cy="838893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Set Continent as </a:t>
            </a:r>
            <a:r>
              <a:rPr lang="nl-NL" sz="2000" dirty="0" err="1" smtClean="0">
                <a:solidFill>
                  <a:schemeClr val="tx2"/>
                </a:solidFill>
              </a:rPr>
              <a:t>key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6807266" y="3313138"/>
            <a:ext cx="1933395" cy="838893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Update Top 3 </a:t>
            </a:r>
            <a:r>
              <a:rPr lang="nl-NL" sz="2000" dirty="0" err="1" smtClean="0">
                <a:solidFill>
                  <a:schemeClr val="tx2"/>
                </a:solidFill>
              </a:rPr>
              <a:t>biggest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countries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2010457" y="6917033"/>
            <a:ext cx="1651571" cy="545154"/>
          </a:xfrm>
          <a:prstGeom prst="wedgeRectCallout">
            <a:avLst>
              <a:gd name="adj1" fmla="val 84924"/>
              <a:gd name="adj2" fmla="val 42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As JSON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1199385" y="5486176"/>
            <a:ext cx="2441672" cy="927323"/>
          </a:xfrm>
          <a:prstGeom prst="wedgeRectCallout">
            <a:avLst>
              <a:gd name="adj1" fmla="val 73481"/>
              <a:gd name="adj2" fmla="val 584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tx2"/>
                </a:solidFill>
              </a:rPr>
              <a:t>Size</a:t>
            </a:r>
            <a:r>
              <a:rPr lang="nl-NL" sz="2000" dirty="0" smtClean="0">
                <a:solidFill>
                  <a:schemeClr val="tx2"/>
                </a:solidFill>
              </a:rPr>
              <a:t> in Square Miles, % of </a:t>
            </a:r>
            <a:r>
              <a:rPr lang="nl-NL" sz="2000" dirty="0" err="1" smtClean="0">
                <a:solidFill>
                  <a:schemeClr val="tx2"/>
                </a:solidFill>
              </a:rPr>
              <a:t>entire</a:t>
            </a:r>
            <a:r>
              <a:rPr lang="nl-NL" sz="2000" dirty="0" smtClean="0">
                <a:solidFill>
                  <a:schemeClr val="tx2"/>
                </a:solidFill>
              </a:rPr>
              <a:t> continent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10232350" y="3891360"/>
            <a:ext cx="2174114" cy="545154"/>
          </a:xfrm>
          <a:prstGeom prst="wedgeRectCallout">
            <a:avLst>
              <a:gd name="adj1" fmla="val -80389"/>
              <a:gd name="adj2" fmla="val 1593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Total area for </a:t>
            </a:r>
            <a:r>
              <a:rPr lang="nl-NL" sz="2000" dirty="0" err="1" smtClean="0">
                <a:solidFill>
                  <a:schemeClr val="tx2"/>
                </a:solidFill>
              </a:rPr>
              <a:t>each</a:t>
            </a:r>
            <a:r>
              <a:rPr lang="nl-NL" sz="2000" dirty="0" smtClean="0">
                <a:solidFill>
                  <a:schemeClr val="tx2"/>
                </a:solidFill>
              </a:rPr>
              <a:t> continent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30256" y="7479101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Topic: Top3CountrySizePerContinent</a:t>
            </a:r>
            <a:endParaRPr lang="en-US" dirty="0" err="1" smtClean="0"/>
          </a:p>
        </p:txBody>
      </p:sp>
      <p:sp>
        <p:nvSpPr>
          <p:cNvPr id="45" name="Rectangle 44"/>
          <p:cNvSpPr/>
          <p:nvPr/>
        </p:nvSpPr>
        <p:spPr>
          <a:xfrm>
            <a:off x="8060011" y="7920333"/>
            <a:ext cx="3509689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31295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957183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583071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08959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079519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05407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827745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453631" y="798427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134100" y="7333381"/>
            <a:ext cx="2059533" cy="791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95300" y="0"/>
            <a:ext cx="16497300" cy="8636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65036" y="1353119"/>
            <a:ext cx="8711664" cy="7079681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654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320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1759025" y="2220503"/>
            <a:ext cx="3327400" cy="3421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25" y="5712165"/>
            <a:ext cx="2726517" cy="7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21037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38" y="3750853"/>
            <a:ext cx="758574" cy="7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0638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81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956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16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210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62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>
            <a:off x="2495625" y="3368813"/>
            <a:ext cx="1498600" cy="643675"/>
          </a:xfrm>
          <a:prstGeom prst="bentConnector3">
            <a:avLst>
              <a:gd name="adj1" fmla="val 1695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08425" y="393822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817645" y="6392881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 smtClean="0"/>
              <a:t>Topic: </a:t>
            </a:r>
            <a:br>
              <a:rPr lang="nl-NL" sz="1800" dirty="0" smtClean="0"/>
            </a:br>
            <a:r>
              <a:rPr lang="nl-NL" sz="1800" dirty="0" err="1"/>
              <a:t>RunningPopulationSumPerContinent</a:t>
            </a:r>
            <a:endParaRPr lang="en-US" sz="1800" dirty="0" err="1" smtClean="0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0" cy="485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4" name="Oval 63"/>
          <p:cNvSpPr/>
          <p:nvPr/>
        </p:nvSpPr>
        <p:spPr>
          <a:xfrm>
            <a:off x="11245052" y="5908994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CountByKey</a:t>
            </a:r>
            <a:endParaRPr lang="en-US" sz="1600" dirty="0"/>
          </a:p>
        </p:txBody>
      </p:sp>
      <p:sp>
        <p:nvSpPr>
          <p:cNvPr id="66" name="Oval 65"/>
          <p:cNvSpPr/>
          <p:nvPr/>
        </p:nvSpPr>
        <p:spPr>
          <a:xfrm>
            <a:off x="11410152" y="7204394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 flipV="1">
            <a:off x="10680700" y="7262289"/>
            <a:ext cx="729452" cy="304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14178818" y="5152642"/>
            <a:ext cx="2174761" cy="1036622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(# of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countries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per continent)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4178817" y="6581507"/>
            <a:ext cx="2174761" cy="1036622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updates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12274" y="7329620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" y="0"/>
            <a:ext cx="7569736" cy="8636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5766467" y="2356"/>
            <a:ext cx="16497300" cy="8636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03269" y="1355475"/>
            <a:ext cx="8711664" cy="7079681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2733" y="2800727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35936" y="6263043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096342" y="231498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-4829685" y="122538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8" y="1355476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4878" y="28026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-4502742" y="2222859"/>
            <a:ext cx="3327400" cy="3421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5542" y="5714521"/>
            <a:ext cx="2726517" cy="7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-4157994" y="1861616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-2531067" y="12030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2929" y="3753209"/>
            <a:ext cx="758574" cy="7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-4197942" y="2481311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-4083642" y="255583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-3766142" y="270823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-4020142" y="286063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3740742" y="301303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-4045542" y="314003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-2267542" y="3708153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>
            <a:off x="-3766142" y="3371169"/>
            <a:ext cx="1498600" cy="643675"/>
          </a:xfrm>
          <a:prstGeom prst="bentConnector3">
            <a:avLst>
              <a:gd name="adj1" fmla="val 1695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-807042" y="3908883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2953342" y="394058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4658" y="3914397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55878" y="6395237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 smtClean="0"/>
              <a:t>Topic: </a:t>
            </a:r>
            <a:br>
              <a:rPr lang="nl-NL" sz="1800" dirty="0" smtClean="0"/>
            </a:br>
            <a:r>
              <a:rPr lang="nl-NL" sz="1800" dirty="0" err="1"/>
              <a:t>RunningPopulationSumPerContinent</a:t>
            </a:r>
            <a:endParaRPr lang="en-US" sz="1800" dirty="0" err="1" smtClean="0"/>
          </a:p>
        </p:txBody>
      </p:sp>
      <p:sp>
        <p:nvSpPr>
          <p:cNvPr id="81" name="Rectangle 80"/>
          <p:cNvSpPr/>
          <p:nvPr/>
        </p:nvSpPr>
        <p:spPr>
          <a:xfrm>
            <a:off x="1228978" y="7038228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76278" y="3495059"/>
            <a:ext cx="1892300" cy="140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37539" y="3579345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Topic: </a:t>
            </a:r>
            <a:br>
              <a:rPr lang="nl-NL" sz="2000" dirty="0" smtClean="0"/>
            </a:br>
            <a:r>
              <a:rPr lang="nl-NL" sz="2000" i="1" dirty="0" err="1" smtClean="0"/>
              <a:t>countries</a:t>
            </a:r>
            <a:endParaRPr lang="en-US" sz="2000" i="1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1804882" y="4256464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23216" y="4320410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6754" y="4320410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10292" y="4320410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53830" y="4320410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87433" y="439338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72027" y="438805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756621" y="438271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41215" y="437738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6196135" y="3082151"/>
            <a:ext cx="0" cy="485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3468578" y="2818995"/>
            <a:ext cx="1863957" cy="137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332535" y="4209550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4" name="Oval 63"/>
          <p:cNvSpPr/>
          <p:nvPr/>
        </p:nvSpPr>
        <p:spPr>
          <a:xfrm>
            <a:off x="4983285" y="5911350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CountByKey</a:t>
            </a:r>
            <a:endParaRPr lang="en-US" sz="1600" dirty="0"/>
          </a:p>
        </p:txBody>
      </p:sp>
      <p:sp>
        <p:nvSpPr>
          <p:cNvPr id="66" name="Oval 65"/>
          <p:cNvSpPr/>
          <p:nvPr/>
        </p:nvSpPr>
        <p:spPr>
          <a:xfrm>
            <a:off x="5148385" y="7206750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 flipV="1">
            <a:off x="4418933" y="7264645"/>
            <a:ext cx="729452" cy="304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5010509" y="3365152"/>
            <a:ext cx="2174761" cy="666718"/>
          </a:xfrm>
          <a:prstGeom prst="wedgeRectCallout">
            <a:avLst>
              <a:gd name="adj1" fmla="val -13889"/>
              <a:gd name="adj2" fmla="val 916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939260" y="4677899"/>
            <a:ext cx="2174761" cy="1036622"/>
          </a:xfrm>
          <a:prstGeom prst="wedgeRectCallout">
            <a:avLst>
              <a:gd name="adj1" fmla="val -27320"/>
              <a:gd name="adj2" fmla="val 7870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(# of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countries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per continent)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32062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557950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83838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09726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80286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06174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54398" y="710217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7059735" y="7838256"/>
            <a:ext cx="2174761" cy="1036622"/>
          </a:xfrm>
          <a:prstGeom prst="wedgeRectCallout">
            <a:avLst>
              <a:gd name="adj1" fmla="val -70534"/>
              <a:gd name="adj2" fmla="val -7075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updates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0507" y="7331976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332535" y="2555839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4115479" y="3426945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5234224" y="1225388"/>
            <a:ext cx="2174761" cy="666718"/>
          </a:xfrm>
          <a:prstGeom prst="wedgeRectCallout">
            <a:avLst>
              <a:gd name="adj1" fmla="val -9801"/>
              <a:gd name="adj2" fmla="val 16018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5766467" y="2356"/>
            <a:ext cx="7569736" cy="8636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2074214"/>
            <a:ext cx="9712867" cy="383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7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794500" y="2798371"/>
            <a:ext cx="3532745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373369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654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320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838045" y="3213303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1451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5429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6068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6068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6068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6068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53949" y="40382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272283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821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59359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759025" y="2220503"/>
            <a:ext cx="3327400" cy="3421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25" y="5712165"/>
            <a:ext cx="2726517" cy="7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21037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38" y="3750853"/>
            <a:ext cx="758574" cy="7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0638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81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956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16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210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62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>
            <a:off x="2495625" y="3368813"/>
            <a:ext cx="1498600" cy="643675"/>
          </a:xfrm>
          <a:prstGeom prst="bentConnector3">
            <a:avLst>
              <a:gd name="adj1" fmla="val 1695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08425" y="393822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6798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6744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6691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6638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259583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903121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46659" y="41021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08394" y="41697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992988" y="41644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377582" y="41591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4"/>
            <a:endCxn id="66" idx="4"/>
          </p:cNvCxnSpPr>
          <p:nvPr/>
        </p:nvCxnSpPr>
        <p:spPr>
          <a:xfrm>
            <a:off x="12457902" y="3321071"/>
            <a:ext cx="0" cy="460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2"/>
          </p:cNvCxnSpPr>
          <p:nvPr/>
        </p:nvCxnSpPr>
        <p:spPr>
          <a:xfrm flipV="1">
            <a:off x="9759636" y="3148183"/>
            <a:ext cx="1834666" cy="588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29752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4" name="Oval 63"/>
          <p:cNvSpPr/>
          <p:nvPr/>
        </p:nvSpPr>
        <p:spPr>
          <a:xfrm>
            <a:off x="11245052" y="4105594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11410152" y="6086794"/>
            <a:ext cx="20955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Map (</a:t>
            </a:r>
            <a:r>
              <a:rPr lang="nl-NL" sz="1800" dirty="0" err="1" smtClean="0"/>
              <a:t>Xform</a:t>
            </a:r>
            <a:r>
              <a:rPr lang="nl-NL" sz="1800" dirty="0" smtClean="0"/>
              <a:t>)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0152" y="7204394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Publish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97308" y="6701697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Topic: Top3CountrySizePerContinent</a:t>
            </a:r>
            <a:endParaRPr lang="en-US" dirty="0" err="1" smtClean="0"/>
          </a:p>
        </p:txBody>
      </p:sp>
      <p:sp>
        <p:nvSpPr>
          <p:cNvPr id="68" name="Rectangle 67"/>
          <p:cNvSpPr/>
          <p:nvPr/>
        </p:nvSpPr>
        <p:spPr>
          <a:xfrm>
            <a:off x="17527063" y="7142929"/>
            <a:ext cx="3509689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8424235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05012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 flipV="1">
            <a:off x="10147300" y="7262289"/>
            <a:ext cx="1262852" cy="304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2220504"/>
            <a:ext cx="2174761" cy="1036622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14178818" y="3349242"/>
            <a:ext cx="2174761" cy="1036622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Update Top 3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biggest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countries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57345" y="63928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/>
              <a:t>Topic: </a:t>
            </a:r>
            <a:br>
              <a:rPr lang="nl-NL" sz="1800" dirty="0" smtClean="0"/>
            </a:br>
            <a:r>
              <a:rPr lang="nl-NL" sz="1800" dirty="0" smtClean="0"/>
              <a:t>Top3CountrySizePerContinent</a:t>
            </a:r>
            <a:endParaRPr lang="en-US" sz="1800" dirty="0" err="1" smtClean="0"/>
          </a:p>
        </p:txBody>
      </p:sp>
      <p:sp>
        <p:nvSpPr>
          <p:cNvPr id="81" name="Rectangle 80"/>
          <p:cNvSpPr/>
          <p:nvPr/>
        </p:nvSpPr>
        <p:spPr>
          <a:xfrm>
            <a:off x="69573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6604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863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9122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5380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4086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0345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827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12" idx="4"/>
            <a:endCxn id="24" idx="4"/>
          </p:cNvCxnSpPr>
          <p:nvPr/>
        </p:nvCxnSpPr>
        <p:spPr>
          <a:xfrm>
            <a:off x="5086350" y="3087239"/>
            <a:ext cx="0" cy="460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br>
              <a:rPr lang="nl-NL" dirty="0" smtClean="0"/>
            </a:br>
            <a:r>
              <a:rPr lang="nl-NL" dirty="0" err="1" smtClean="0"/>
              <a:t>Kafka</a:t>
            </a:r>
            <a:r>
              <a:rPr lang="nl-NL" dirty="0" smtClean="0"/>
              <a:t>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942" y="227979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1199385" y="267751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7719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257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4795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8333" y="2741462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790876" y="2903933"/>
            <a:ext cx="134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22750" y="2741462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3873500" y="3871762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038600" y="6970562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Publish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Topic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747457" y="7946816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Topic: Top3CountrySizePerContinent</a:t>
            </a:r>
            <a:endParaRPr lang="en-US" dirty="0" err="1" smtClean="0"/>
          </a:p>
        </p:txBody>
      </p:sp>
      <p:sp>
        <p:nvSpPr>
          <p:cNvPr id="30" name="Rectangle 29"/>
          <p:cNvSpPr/>
          <p:nvPr/>
        </p:nvSpPr>
        <p:spPr>
          <a:xfrm>
            <a:off x="6777212" y="8388048"/>
            <a:ext cx="3509689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48496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74384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00272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6160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96720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22608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44946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70832" y="8451994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4" idx="5"/>
            <a:endCxn id="34" idx="1"/>
          </p:cNvCxnSpPr>
          <p:nvPr/>
        </p:nvCxnSpPr>
        <p:spPr>
          <a:xfrm>
            <a:off x="5827221" y="7589933"/>
            <a:ext cx="1098939" cy="100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44500" y="3416300"/>
            <a:ext cx="2641600" cy="14714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CountryMessage</a:t>
            </a:r>
            <a:endParaRPr lang="nl-NL" dirty="0" smtClean="0"/>
          </a:p>
          <a:p>
            <a:pPr algn="ctr"/>
            <a:r>
              <a:rPr lang="nl-NL" sz="1800" dirty="0" smtClean="0"/>
              <a:t>Continent</a:t>
            </a:r>
          </a:p>
          <a:p>
            <a:pPr algn="ctr"/>
            <a:r>
              <a:rPr lang="nl-NL" sz="1800" dirty="0" smtClean="0"/>
              <a:t>Name</a:t>
            </a:r>
          </a:p>
          <a:p>
            <a:pPr algn="ctr"/>
            <a:r>
              <a:rPr lang="nl-NL" sz="1800" dirty="0" err="1" smtClean="0"/>
              <a:t>Population</a:t>
            </a:r>
            <a:endParaRPr lang="nl-NL" sz="1800" dirty="0" smtClean="0"/>
          </a:p>
          <a:p>
            <a:pPr algn="ctr"/>
            <a:r>
              <a:rPr lang="nl-NL" sz="1800" dirty="0" err="1" smtClean="0"/>
              <a:t>Size</a:t>
            </a:r>
            <a:endParaRPr lang="en-US" sz="1800" dirty="0"/>
          </a:p>
        </p:txBody>
      </p:sp>
      <p:sp>
        <p:nvSpPr>
          <p:cNvPr id="10" name="Rectangular Callout 9"/>
          <p:cNvSpPr/>
          <p:nvPr/>
        </p:nvSpPr>
        <p:spPr>
          <a:xfrm>
            <a:off x="6046651" y="1838623"/>
            <a:ext cx="1933395" cy="838893"/>
          </a:xfrm>
          <a:prstGeom prst="wedgeRectCallout">
            <a:avLst>
              <a:gd name="adj1" fmla="val -63530"/>
              <a:gd name="adj2" fmla="val 7612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Set Continent as </a:t>
            </a:r>
            <a:r>
              <a:rPr lang="nl-NL" sz="2000" dirty="0" err="1" smtClean="0">
                <a:solidFill>
                  <a:schemeClr val="tx2"/>
                </a:solidFill>
              </a:rPr>
              <a:t>key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6189560" y="3032869"/>
            <a:ext cx="1933395" cy="838893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Update Top 3 </a:t>
            </a:r>
            <a:r>
              <a:rPr lang="nl-NL" sz="2000" dirty="0" err="1" smtClean="0">
                <a:solidFill>
                  <a:schemeClr val="tx2"/>
                </a:solidFill>
              </a:rPr>
              <a:t>biggest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countries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2010457" y="6917033"/>
            <a:ext cx="1651571" cy="545154"/>
          </a:xfrm>
          <a:prstGeom prst="wedgeRectCallout">
            <a:avLst>
              <a:gd name="adj1" fmla="val 84924"/>
              <a:gd name="adj2" fmla="val 42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tx2"/>
                </a:solidFill>
              </a:rPr>
              <a:t>As JSON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8" y="127000"/>
            <a:ext cx="8815048" cy="7462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Oval 42"/>
          <p:cNvSpPr/>
          <p:nvPr/>
        </p:nvSpPr>
        <p:spPr>
          <a:xfrm>
            <a:off x="5759516" y="6018062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15" name="Straight Connector 14"/>
          <p:cNvCxnSpPr>
            <a:endCxn id="43" idx="0"/>
          </p:cNvCxnSpPr>
          <p:nvPr/>
        </p:nvCxnSpPr>
        <p:spPr>
          <a:xfrm>
            <a:off x="5086350" y="5168900"/>
            <a:ext cx="1720916" cy="84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95300" y="0"/>
            <a:ext cx="16497300" cy="8636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79834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546571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172459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294797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920683" y="7206875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65036" y="1353119"/>
            <a:ext cx="8711664" cy="7079681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500" y="2798371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97703" y="6260687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65425" y="229142"/>
            <a:ext cx="660400" cy="889000"/>
            <a:chOff x="5473700" y="7607300"/>
            <a:chExt cx="965200" cy="1193800"/>
          </a:xfrm>
        </p:grpSpPr>
        <p:sp>
          <p:nvSpPr>
            <p:cNvPr id="3" name="Rectangle 2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32082" y="1223032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countries2.csv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5" y="1353120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6645" y="280025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32" name="Rounded Rectangle 31"/>
          <p:cNvSpPr/>
          <p:nvPr/>
        </p:nvSpPr>
        <p:spPr>
          <a:xfrm>
            <a:off x="1759025" y="2220503"/>
            <a:ext cx="3327400" cy="3421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Node.js logo 2015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25" y="5712165"/>
            <a:ext cx="2726517" cy="7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2103773" y="1859260"/>
            <a:ext cx="814191" cy="42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 descr="Image result for stopwatch icon"/>
          <p:cNvSpPr>
            <a:spLocks noChangeAspect="1" noChangeArrowheads="1"/>
          </p:cNvSpPr>
          <p:nvPr/>
        </p:nvSpPr>
        <p:spPr bwMode="auto">
          <a:xfrm>
            <a:off x="3730700" y="12007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topwa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38" y="3750853"/>
            <a:ext cx="758574" cy="7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063825" y="2478955"/>
            <a:ext cx="889000" cy="889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8125" y="25534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95625" y="27058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1625" y="28582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21025" y="3010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6225" y="313768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4225" y="3705797"/>
            <a:ext cx="1460500" cy="613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Producer</a:t>
            </a:r>
            <a:endParaRPr lang="en-US" sz="1600" dirty="0"/>
          </a:p>
        </p:txBody>
      </p:sp>
      <p:cxnSp>
        <p:nvCxnSpPr>
          <p:cNvPr id="43" name="Elbow Connector 42"/>
          <p:cNvCxnSpPr>
            <a:endCxn id="37" idx="2"/>
          </p:cNvCxnSpPr>
          <p:nvPr/>
        </p:nvCxnSpPr>
        <p:spPr>
          <a:xfrm>
            <a:off x="2495625" y="3368813"/>
            <a:ext cx="1498600" cy="643675"/>
          </a:xfrm>
          <a:prstGeom prst="bentConnector3">
            <a:avLst>
              <a:gd name="adj1" fmla="val 1695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454725" y="3906527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08425" y="393822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56425" y="39120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89145" y="640558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7490745" y="7035872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8045" y="3492703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206" y="342458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8066649" y="3822308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4983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8521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2059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15597" y="3886254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49200" y="3959232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33794" y="3953896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8388" y="3948560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02982" y="3943224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2457902" y="3079795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9730345" y="2816639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594302" y="4207194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11412309" y="6841575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10680700" y="7204394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3937452" y="38223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3829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19717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4560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07149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942053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67941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316165" y="7099818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11762691" y="7653975"/>
            <a:ext cx="2174761" cy="1036622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updates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912274" y="7329620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594302" y="2553483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10377246" y="342458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3937452" y="2232399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" y="0"/>
            <a:ext cx="7569736" cy="8636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1247209" y="5756815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3563269" y="4917922"/>
            <a:ext cx="1933395" cy="838893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Update Top 3 </a:t>
            </a:r>
            <a:r>
              <a:rPr lang="nl-NL" sz="2000" dirty="0" err="1" smtClean="0">
                <a:solidFill>
                  <a:schemeClr val="bg1"/>
                </a:solidFill>
              </a:rPr>
              <a:t>biggest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countries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3898261" y="6902937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2457902" y="6102592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4944094" y="7876302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288881" y="-406366"/>
            <a:ext cx="16497300" cy="8636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591928" y="680050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3340152" y="680050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966040" y="680050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088378" y="680050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3714264" y="680050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69268" y="53628"/>
            <a:ext cx="8711664" cy="7079681"/>
          </a:xfrm>
          <a:prstGeom prst="rect">
            <a:avLst/>
          </a:prstGeom>
          <a:solidFill>
            <a:schemeClr val="tx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732" y="1498880"/>
            <a:ext cx="4117774" cy="50375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01935" y="4961196"/>
            <a:ext cx="3881023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7" y="53629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00877" y="150076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sp>
        <p:nvSpPr>
          <p:cNvPr id="46" name="Right Arrow 45"/>
          <p:cNvSpPr/>
          <p:nvPr/>
        </p:nvSpPr>
        <p:spPr>
          <a:xfrm>
            <a:off x="3358957" y="2607036"/>
            <a:ext cx="2499348" cy="2264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93377" y="510609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800" dirty="0"/>
              <a:t>Topic: </a:t>
            </a:r>
            <a:endParaRPr lang="nl-NL" sz="1800" dirty="0" smtClean="0"/>
          </a:p>
          <a:p>
            <a:pPr algn="r"/>
            <a:r>
              <a:rPr lang="nl-NL" sz="1800" dirty="0" smtClean="0"/>
              <a:t>Top3CountrySizePerContinent</a:t>
            </a:r>
            <a:endParaRPr lang="en-US" sz="1800" dirty="0" err="1"/>
          </a:p>
        </p:txBody>
      </p:sp>
      <p:sp>
        <p:nvSpPr>
          <p:cNvPr id="81" name="Rectangle 80"/>
          <p:cNvSpPr/>
          <p:nvPr/>
        </p:nvSpPr>
        <p:spPr>
          <a:xfrm>
            <a:off x="5394977" y="5736381"/>
            <a:ext cx="3189955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42277" y="2193212"/>
            <a:ext cx="1892300" cy="993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38438" y="212509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5970881" y="252281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89215" y="258676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32753" y="258676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6291" y="258676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19829" y="258676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53432" y="2659741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8026" y="2654405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22620" y="2649069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07214" y="2643733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2" idx="4"/>
            <a:endCxn id="66" idx="4"/>
          </p:cNvCxnSpPr>
          <p:nvPr/>
        </p:nvCxnSpPr>
        <p:spPr>
          <a:xfrm>
            <a:off x="10362134" y="1780304"/>
            <a:ext cx="2157" cy="448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92" idx="2"/>
          </p:cNvCxnSpPr>
          <p:nvPr/>
        </p:nvCxnSpPr>
        <p:spPr>
          <a:xfrm flipV="1">
            <a:off x="7634577" y="1517148"/>
            <a:ext cx="1863957" cy="117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98534" y="2907703"/>
            <a:ext cx="17272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SelectKey</a:t>
            </a:r>
            <a:endParaRPr lang="en-US" sz="1800" dirty="0"/>
          </a:p>
        </p:txBody>
      </p:sp>
      <p:sp>
        <p:nvSpPr>
          <p:cNvPr id="66" name="Oval 65"/>
          <p:cNvSpPr/>
          <p:nvPr/>
        </p:nvSpPr>
        <p:spPr>
          <a:xfrm>
            <a:off x="9316541" y="5542084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To</a:t>
            </a:r>
            <a:endParaRPr lang="en-US" sz="1800" dirty="0"/>
          </a:p>
        </p:txBody>
      </p:sp>
      <p:cxnSp>
        <p:nvCxnSpPr>
          <p:cNvPr id="77" name="Straight Arrow Connector 76"/>
          <p:cNvCxnSpPr>
            <a:stCxn id="66" idx="2"/>
            <a:endCxn id="81" idx="3"/>
          </p:cNvCxnSpPr>
          <p:nvPr/>
        </p:nvCxnSpPr>
        <p:spPr>
          <a:xfrm flipH="1">
            <a:off x="8584932" y="5904903"/>
            <a:ext cx="731609" cy="5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ular Callout 77"/>
          <p:cNvSpPr/>
          <p:nvPr/>
        </p:nvSpPr>
        <p:spPr>
          <a:xfrm>
            <a:off x="11841684" y="2522817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Set Continent as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8061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723949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349837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75725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846285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472173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220397" y="5800327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ular Callout 87"/>
          <p:cNvSpPr/>
          <p:nvPr/>
        </p:nvSpPr>
        <p:spPr>
          <a:xfrm>
            <a:off x="9666923" y="6354484"/>
            <a:ext cx="2174761" cy="1036622"/>
          </a:xfrm>
          <a:prstGeom prst="wedgeRectCallout">
            <a:avLst>
              <a:gd name="adj1" fmla="val -30824"/>
              <a:gd name="adj2" fmla="val -732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Produce running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count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updates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Topic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816506" y="6030129"/>
            <a:ext cx="305662" cy="2818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498534" y="1253992"/>
            <a:ext cx="1727200" cy="52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KStream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Builder</a:t>
            </a:r>
            <a:endParaRPr lang="en-US" sz="1800" dirty="0"/>
          </a:p>
        </p:txBody>
      </p:sp>
      <p:sp>
        <p:nvSpPr>
          <p:cNvPr id="93" name="Oval 92"/>
          <p:cNvSpPr/>
          <p:nvPr/>
        </p:nvSpPr>
        <p:spPr>
          <a:xfrm>
            <a:off x="8281478" y="2125098"/>
            <a:ext cx="228600" cy="16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ular Callout 93"/>
          <p:cNvSpPr/>
          <p:nvPr/>
        </p:nvSpPr>
        <p:spPr>
          <a:xfrm>
            <a:off x="11841684" y="932908"/>
            <a:ext cx="2174761" cy="666718"/>
          </a:xfrm>
          <a:prstGeom prst="wedgeRectCallout">
            <a:avLst>
              <a:gd name="adj1" fmla="val -89805"/>
              <a:gd name="adj2" fmla="val 38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KStream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accent1">
                    <a:lumMod val="50000"/>
                  </a:schemeClr>
                </a:solidFill>
              </a:rPr>
              <a:t>KafkaTopic</a:t>
            </a: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13" y="-398854"/>
            <a:ext cx="7569736" cy="8636000"/>
          </a:xfrm>
          <a:prstGeom prst="rect">
            <a:avLst/>
          </a:prstGeom>
          <a:solidFill>
            <a:schemeClr val="tx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151441" y="4457324"/>
            <a:ext cx="2425700" cy="34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AggregateByKey</a:t>
            </a:r>
            <a:endParaRPr lang="en-US" sz="1600" dirty="0"/>
          </a:p>
        </p:txBody>
      </p:sp>
      <p:sp>
        <p:nvSpPr>
          <p:cNvPr id="96" name="Rectangular Callout 95"/>
          <p:cNvSpPr/>
          <p:nvPr/>
        </p:nvSpPr>
        <p:spPr>
          <a:xfrm>
            <a:off x="11467501" y="3618431"/>
            <a:ext cx="1933395" cy="838893"/>
          </a:xfrm>
          <a:prstGeom prst="wedgeRectCallout">
            <a:avLst>
              <a:gd name="adj1" fmla="val -67471"/>
              <a:gd name="adj2" fmla="val 6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Update Top 3 </a:t>
            </a:r>
            <a:r>
              <a:rPr lang="nl-NL" sz="2000" dirty="0" err="1" smtClean="0">
                <a:solidFill>
                  <a:schemeClr val="bg1"/>
                </a:solidFill>
              </a:rPr>
              <a:t>biggest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 err="1" smtClean="0">
                <a:solidFill>
                  <a:schemeClr val="bg1"/>
                </a:solidFill>
              </a:rPr>
              <a:t>countries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1802493" y="5603446"/>
            <a:ext cx="2095500" cy="72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Print</a:t>
            </a:r>
            <a:endParaRPr lang="en-US" sz="1800" dirty="0"/>
          </a:p>
        </p:txBody>
      </p:sp>
      <p:cxnSp>
        <p:nvCxnSpPr>
          <p:cNvPr id="98" name="Straight Connector 97"/>
          <p:cNvCxnSpPr>
            <a:endCxn id="97" idx="0"/>
          </p:cNvCxnSpPr>
          <p:nvPr/>
        </p:nvCxnSpPr>
        <p:spPr>
          <a:xfrm>
            <a:off x="10362134" y="4803101"/>
            <a:ext cx="2488109" cy="8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2848326" y="6576811"/>
            <a:ext cx="1651571" cy="545154"/>
          </a:xfrm>
          <a:prstGeom prst="wedgeRectCallout">
            <a:avLst>
              <a:gd name="adj1" fmla="val -31959"/>
              <a:gd name="adj2" fmla="val -1295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smtClean="0">
                <a:solidFill>
                  <a:schemeClr val="bg1"/>
                </a:solidFill>
              </a:rPr>
              <a:t>Print Top 3 </a:t>
            </a:r>
            <a:r>
              <a:rPr lang="nl-NL" sz="2000" dirty="0" err="1" smtClean="0">
                <a:solidFill>
                  <a:schemeClr val="bg1"/>
                </a:solidFill>
              </a:rPr>
              <a:t>to</a:t>
            </a:r>
            <a:r>
              <a:rPr lang="nl-NL" sz="2000" dirty="0" smtClean="0">
                <a:solidFill>
                  <a:schemeClr val="bg1"/>
                </a:solidFill>
              </a:rPr>
              <a:t>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41" y="6511526"/>
            <a:ext cx="6253723" cy="330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" b="20214"/>
          <a:stretch/>
        </p:blipFill>
        <p:spPr bwMode="auto">
          <a:xfrm>
            <a:off x="428748" y="6311960"/>
            <a:ext cx="9069786" cy="325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3" y="1241621"/>
            <a:ext cx="5284664" cy="346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4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6934</TotalTime>
  <Words>482</Words>
  <Application>Microsoft Office PowerPoint</Application>
  <PresentationFormat>Custom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AMIS_WIDESCREEN</vt:lpstr>
      <vt:lpstr>Kafka streams</vt:lpstr>
      <vt:lpstr>Kafka streams</vt:lpstr>
      <vt:lpstr>Example of Kafka streams</vt:lpstr>
      <vt:lpstr>PowerPoint Presentation</vt:lpstr>
      <vt:lpstr>PowerPoint Presentation</vt:lpstr>
      <vt:lpstr>PowerPoint Presentation</vt:lpstr>
      <vt:lpstr>Example of  Kafka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160</cp:revision>
  <dcterms:created xsi:type="dcterms:W3CDTF">2016-11-24T07:31:17Z</dcterms:created>
  <dcterms:modified xsi:type="dcterms:W3CDTF">2017-02-19T09:13:14Z</dcterms:modified>
</cp:coreProperties>
</file>