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Catamaran"/>
      <p:regular r:id="rId19"/>
      <p:bold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Livvic"/>
      <p:regular r:id="rId25"/>
      <p:bold r:id="rId26"/>
      <p:italic r:id="rId27"/>
      <p:boldItalic r:id="rId28"/>
    </p:embeddedFont>
    <p:embeddedFont>
      <p:font typeface="Catamaran 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zHK/YVM0kNgHDu/soBYKOPhy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vvic-bold.fntdata"/><Relationship Id="rId25" Type="http://schemas.openxmlformats.org/officeDocument/2006/relationships/font" Target="fonts/Livvic-regular.fntdata"/><Relationship Id="rId28" Type="http://schemas.openxmlformats.org/officeDocument/2006/relationships/font" Target="fonts/Livvic-boldItalic.fntdata"/><Relationship Id="rId27" Type="http://schemas.openxmlformats.org/officeDocument/2006/relationships/font" Target="fonts/Livv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atamaran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atamaran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f6b0489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8f6b0489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26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7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7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27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27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7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27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27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7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7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7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27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9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9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29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9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1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31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31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32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32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35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7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17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7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7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17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7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7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7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21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21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1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21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21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" name="Google Shape;54;p21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9" name="Google Shape;59;p22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2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2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/>
          <p:nvPr/>
        </p:nvSpPr>
        <p:spPr>
          <a:xfrm rot="5400000">
            <a:off x="3796800" y="-2933850"/>
            <a:ext cx="1550400" cy="8142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>
            <p:ph type="ctrTitle"/>
          </p:nvPr>
        </p:nvSpPr>
        <p:spPr>
          <a:xfrm>
            <a:off x="807600" y="117950"/>
            <a:ext cx="75288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400">
                <a:solidFill>
                  <a:schemeClr val="lt1"/>
                </a:solidFill>
              </a:rPr>
              <a:t>Machine Learning Fundamentals</a:t>
            </a:r>
            <a:endParaRPr sz="34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2058750" y="1099775"/>
            <a:ext cx="5026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Gilberto Cunha       </a:t>
            </a:r>
            <a:endParaRPr b="0" i="0" sz="1800" u="none" cap="none" strike="noStrike"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grncacad@gmail.com</a:t>
            </a:r>
            <a:endParaRPr b="0" i="0" sz="1800" u="none" cap="none" strike="noStrike"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750" y="2461100"/>
            <a:ext cx="2584476" cy="19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701" y="2670050"/>
            <a:ext cx="2426026" cy="15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3939" y="2541001"/>
            <a:ext cx="2946725" cy="18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ML Workflow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675" y="1573725"/>
            <a:ext cx="5632650" cy="2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/>
          <p:nvPr/>
        </p:nvSpPr>
        <p:spPr>
          <a:xfrm>
            <a:off x="3038838" y="416525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5: Typical ML development workflow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Supervised classification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>
            <p:ph type="ctrTitle"/>
          </p:nvPr>
        </p:nvSpPr>
        <p:spPr>
          <a:xfrm>
            <a:off x="75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Dataset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90375" y="1479225"/>
            <a:ext cx="4999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3C78D8"/>
                </a:solidFill>
                <a:latin typeface="Catamaran"/>
                <a:ea typeface="Catamaran"/>
                <a:cs typeface="Catamaran"/>
                <a:sym typeface="Catamaran"/>
              </a:rPr>
              <a:t>Features: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point description.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Classes: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point possible classifications: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CC0000"/>
                </a:solidFill>
                <a:latin typeface="Catamaran"/>
                <a:ea typeface="Catamaran"/>
                <a:cs typeface="Catamaran"/>
                <a:sym typeface="Catamaran"/>
              </a:rPr>
              <a:t>Labels:</a:t>
            </a: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point true classes: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Dataset:</a:t>
            </a: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collection of features and labels: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75" y="1883100"/>
            <a:ext cx="3117573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00" y="2739622"/>
            <a:ext cx="1730059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475" y="3596138"/>
            <a:ext cx="3151784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472" y="4465425"/>
            <a:ext cx="4212065" cy="2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5465193" y="4641782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5: Iris dataset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7">
            <a:alphaModFix/>
          </a:blip>
          <a:srcRect b="2971" l="7124" r="62351" t="21408"/>
          <a:stretch/>
        </p:blipFill>
        <p:spPr>
          <a:xfrm>
            <a:off x="5707440" y="379911"/>
            <a:ext cx="2732702" cy="423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/>
          <p:nvPr/>
        </p:nvSpPr>
        <p:spPr>
          <a:xfrm>
            <a:off x="8025033" y="349378"/>
            <a:ext cx="415200" cy="4292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5841879" y="349375"/>
            <a:ext cx="2162700" cy="42924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5670500" y="304000"/>
            <a:ext cx="2806500" cy="43884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2"/>
          <p:cNvCxnSpPr/>
          <p:nvPr/>
        </p:nvCxnSpPr>
        <p:spPr>
          <a:xfrm flipH="1" rot="10800000">
            <a:off x="3549900" y="1177475"/>
            <a:ext cx="2634300" cy="517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12"/>
          <p:cNvCxnSpPr/>
          <p:nvPr/>
        </p:nvCxnSpPr>
        <p:spPr>
          <a:xfrm flipH="1" rot="10800000">
            <a:off x="3436925" y="2396250"/>
            <a:ext cx="4774800" cy="100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12"/>
          <p:cNvCxnSpPr/>
          <p:nvPr/>
        </p:nvCxnSpPr>
        <p:spPr>
          <a:xfrm flipH="1" rot="10800000">
            <a:off x="3714200" y="3793838"/>
            <a:ext cx="1905000" cy="398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f6b048925_1_0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8f6b048925_1_0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ML Workflow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46" name="Google Shape;246;g18f6b048925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675" y="1573725"/>
            <a:ext cx="5632650" cy="2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8f6b048925_1_0"/>
          <p:cNvSpPr txBox="1"/>
          <p:nvPr/>
        </p:nvSpPr>
        <p:spPr>
          <a:xfrm>
            <a:off x="3038838" y="416525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5: Typical ML development workflow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/>
          <p:nvPr/>
        </p:nvSpPr>
        <p:spPr>
          <a:xfrm rot="10800000">
            <a:off x="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>
            <p:ph type="ctrTitle"/>
          </p:nvPr>
        </p:nvSpPr>
        <p:spPr>
          <a:xfrm>
            <a:off x="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Model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1508700" y="2040150"/>
            <a:ext cx="612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Model: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function mapping feature into probability distribution over classes.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Loss: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function evaluating model’s prediction. The lower the better.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Training: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find model parameters that minimize loss in dataset.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375" y="2423875"/>
            <a:ext cx="2416275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4375" y="3271900"/>
            <a:ext cx="2046939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4375" y="4119925"/>
            <a:ext cx="4345873" cy="6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1325" y="297311"/>
            <a:ext cx="4950902" cy="13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 txBox="1"/>
          <p:nvPr/>
        </p:nvSpPr>
        <p:spPr>
          <a:xfrm>
            <a:off x="4968168" y="157290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6: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M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odel prediction repres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entation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>
            <p:ph type="ctrTitle"/>
          </p:nvPr>
        </p:nvSpPr>
        <p:spPr>
          <a:xfrm>
            <a:off x="0" y="343625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Tools we’ll be using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78" y="3275360"/>
            <a:ext cx="1533975" cy="15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75" y="2682215"/>
            <a:ext cx="2033250" cy="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202" y="1395374"/>
            <a:ext cx="1685325" cy="94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5923" y="3621425"/>
            <a:ext cx="1760976" cy="9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7">
            <a:alphaModFix/>
          </a:blip>
          <a:srcRect b="30156" l="0" r="0" t="30922"/>
          <a:stretch/>
        </p:blipFill>
        <p:spPr>
          <a:xfrm>
            <a:off x="5680100" y="2829925"/>
            <a:ext cx="3415925" cy="6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"/>
          <p:cNvCxnSpPr/>
          <p:nvPr/>
        </p:nvCxnSpPr>
        <p:spPr>
          <a:xfrm flipH="1">
            <a:off x="2359650" y="2181525"/>
            <a:ext cx="1456500" cy="54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"/>
          <p:cNvCxnSpPr/>
          <p:nvPr/>
        </p:nvCxnSpPr>
        <p:spPr>
          <a:xfrm flipH="1">
            <a:off x="3607050" y="2408900"/>
            <a:ext cx="590100" cy="84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4756350" y="2421200"/>
            <a:ext cx="528600" cy="10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5186525" y="2187675"/>
            <a:ext cx="1204500" cy="63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9" type="ctrTitle"/>
          </p:nvPr>
        </p:nvSpPr>
        <p:spPr>
          <a:xfrm>
            <a:off x="7319369" y="1715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400"/>
              <a:t>CONTENT</a:t>
            </a:r>
            <a:endParaRPr sz="2400"/>
          </a:p>
        </p:txBody>
      </p:sp>
      <p:sp>
        <p:nvSpPr>
          <p:cNvPr id="153" name="Google Shape;153;p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/>
          <p:nvPr>
            <p:ph idx="6" type="ctrTitle"/>
          </p:nvPr>
        </p:nvSpPr>
        <p:spPr>
          <a:xfrm>
            <a:off x="3428000" y="3760325"/>
            <a:ext cx="242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Supervised Classification</a:t>
            </a:r>
            <a:endParaRPr/>
          </a:p>
        </p:txBody>
      </p:sp>
      <p:sp>
        <p:nvSpPr>
          <p:cNvPr id="155" name="Google Shape;155;p3"/>
          <p:cNvSpPr txBox="1"/>
          <p:nvPr>
            <p:ph idx="8" type="title"/>
          </p:nvPr>
        </p:nvSpPr>
        <p:spPr>
          <a:xfrm>
            <a:off x="2023007" y="38122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3"/>
          <p:cNvSpPr txBox="1"/>
          <p:nvPr>
            <p:ph type="ctrTitle"/>
          </p:nvPr>
        </p:nvSpPr>
        <p:spPr>
          <a:xfrm>
            <a:off x="3425976" y="569150"/>
            <a:ext cx="249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Brief introduction to ML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424588" y="984196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What is it ML?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Why use it?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Drawbacks</a:t>
            </a:r>
            <a:endParaRPr/>
          </a:p>
        </p:txBody>
      </p:sp>
      <p:sp>
        <p:nvSpPr>
          <p:cNvPr id="158" name="Google Shape;158;p3"/>
          <p:cNvSpPr txBox="1"/>
          <p:nvPr>
            <p:ph idx="2" type="title"/>
          </p:nvPr>
        </p:nvSpPr>
        <p:spPr>
          <a:xfrm>
            <a:off x="2023007" y="77396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"/>
          <p:cNvSpPr txBox="1"/>
          <p:nvPr>
            <p:ph idx="3" type="ctrTitle"/>
          </p:nvPr>
        </p:nvSpPr>
        <p:spPr>
          <a:xfrm>
            <a:off x="3425264" y="20286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ML Landscape</a:t>
            </a:r>
            <a:endParaRPr/>
          </a:p>
        </p:txBody>
      </p:sp>
      <p:sp>
        <p:nvSpPr>
          <p:cNvPr id="160" name="Google Shape;160;p3"/>
          <p:cNvSpPr txBox="1"/>
          <p:nvPr>
            <p:ph idx="4" type="subTitle"/>
          </p:nvPr>
        </p:nvSpPr>
        <p:spPr>
          <a:xfrm>
            <a:off x="3425259" y="2443196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ML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Typical ML workflow</a:t>
            </a:r>
            <a:endParaRPr/>
          </a:p>
        </p:txBody>
      </p:sp>
      <p:sp>
        <p:nvSpPr>
          <p:cNvPr id="161" name="Google Shape;161;p3"/>
          <p:cNvSpPr txBox="1"/>
          <p:nvPr>
            <p:ph idx="5" type="title"/>
          </p:nvPr>
        </p:nvSpPr>
        <p:spPr>
          <a:xfrm>
            <a:off x="2023007" y="2293125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Brief Introduction to 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What is ML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2802150" y="2279250"/>
            <a:ext cx="35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driven algorithms!</a:t>
            </a:r>
            <a:endParaRPr b="0" i="0" sz="2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Why use it?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34339" l="27993" r="17479" t="28248"/>
          <a:stretch/>
        </p:blipFill>
        <p:spPr>
          <a:xfrm>
            <a:off x="0" y="932812"/>
            <a:ext cx="3281525" cy="14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4">
            <a:alphaModFix/>
          </a:blip>
          <a:srcRect b="23402" l="28207" r="17441" t="37429"/>
          <a:stretch/>
        </p:blipFill>
        <p:spPr>
          <a:xfrm>
            <a:off x="1074427" y="2826800"/>
            <a:ext cx="3369826" cy="1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107600" y="222942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1: Traditional algorithm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1226188" y="425127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2: ML algorithm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4375350" y="2229425"/>
            <a:ext cx="449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 clear recipe for solving a problem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Recipe for solving a problem is too complicated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Extract insights from large amounts of data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ML drawbacks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466925" y="1586650"/>
            <a:ext cx="548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Most models are data-hungry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Training data should be representative of real data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Bad data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Model under and overfitting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25" y="2530506"/>
            <a:ext cx="5481599" cy="195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4636563" y="454010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3: Garbage in, garbage out principle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ML Landscape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ML systems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35740" t="0"/>
          <a:stretch/>
        </p:blipFill>
        <p:spPr>
          <a:xfrm>
            <a:off x="4756350" y="1161050"/>
            <a:ext cx="3723949" cy="30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460775" y="2114875"/>
            <a:ext cx="4056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Unsupervised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Semi-supervised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Reinforcement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5085163" y="428817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4: Supervised vs unsupervised datasets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