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Catamaran"/>
      <p:regular r:id="rId27"/>
      <p:bold r:id="rId28"/>
    </p:embeddedFont>
    <p:embeddedFont>
      <p:font typeface="Fira Sans Extra Condensed Medium"/>
      <p:regular r:id="rId29"/>
      <p:bold r:id="rId30"/>
      <p:italic r:id="rId31"/>
      <p:boldItalic r:id="rId32"/>
    </p:embeddedFont>
    <p:embeddedFont>
      <p:font typeface="Livvic"/>
      <p:regular r:id="rId33"/>
      <p:bold r:id="rId34"/>
      <p:italic r:id="rId35"/>
      <p:boldItalic r:id="rId36"/>
    </p:embeddedFont>
    <p:embeddedFont>
      <p:font typeface="Catamaran Light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jnNMEZmixas+hQ3X0ZdpiOVQHq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Catamaran-bold.fntdata"/><Relationship Id="rId27" Type="http://schemas.openxmlformats.org/officeDocument/2006/relationships/font" Target="fonts/Catamaran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italic.fntdata"/><Relationship Id="rId30" Type="http://schemas.openxmlformats.org/officeDocument/2006/relationships/font" Target="fonts/FiraSansExtraCondensedMedium-bold.fntdata"/><Relationship Id="rId11" Type="http://schemas.openxmlformats.org/officeDocument/2006/relationships/slide" Target="slides/slide7.xml"/><Relationship Id="rId33" Type="http://schemas.openxmlformats.org/officeDocument/2006/relationships/font" Target="fonts/Livvic-regular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boldItalic.fntdata"/><Relationship Id="rId13" Type="http://schemas.openxmlformats.org/officeDocument/2006/relationships/slide" Target="slides/slide9.xml"/><Relationship Id="rId35" Type="http://schemas.openxmlformats.org/officeDocument/2006/relationships/font" Target="fonts/Livvic-italic.fntdata"/><Relationship Id="rId12" Type="http://schemas.openxmlformats.org/officeDocument/2006/relationships/slide" Target="slides/slide8.xml"/><Relationship Id="rId34" Type="http://schemas.openxmlformats.org/officeDocument/2006/relationships/font" Target="fonts/Livvic-bold.fntdata"/><Relationship Id="rId15" Type="http://schemas.openxmlformats.org/officeDocument/2006/relationships/slide" Target="slides/slide11.xml"/><Relationship Id="rId37" Type="http://schemas.openxmlformats.org/officeDocument/2006/relationships/font" Target="fonts/CatamaranLight-regular.fntdata"/><Relationship Id="rId14" Type="http://schemas.openxmlformats.org/officeDocument/2006/relationships/slide" Target="slides/slide10.xml"/><Relationship Id="rId36" Type="http://schemas.openxmlformats.org/officeDocument/2006/relationships/font" Target="fonts/Livvic-boldItalic.fntdata"/><Relationship Id="rId17" Type="http://schemas.openxmlformats.org/officeDocument/2006/relationships/slide" Target="slides/slide13.xml"/><Relationship Id="rId39" Type="http://customschemas.google.com/relationships/presentationmetadata" Target="metadata"/><Relationship Id="rId16" Type="http://schemas.openxmlformats.org/officeDocument/2006/relationships/slide" Target="slides/slide12.xml"/><Relationship Id="rId38" Type="http://schemas.openxmlformats.org/officeDocument/2006/relationships/font" Target="fonts/CatamaranLight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8f6b04892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8f6b0489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90ffb19d8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190ffb19d8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90ffb19d8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190ffb19d8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90ffb19d8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190ffb19d8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90ffb19d8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190ffb19d8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90ffb19d8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190ffb19d8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90ffb19d8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190ffb19d8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90ffb19d8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190ffb19d8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90ffb19d8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190ffb19d8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90ffb19d8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190ffb19d8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5"/>
          <p:cNvSpPr txBox="1"/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" type="subTitle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8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/>
          <p:nvPr>
            <p:ph idx="1" type="subTitle"/>
          </p:nvPr>
        </p:nvSpPr>
        <p:spPr>
          <a:xfrm>
            <a:off x="915175" y="3380775"/>
            <a:ext cx="3960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2" type="subTitle"/>
          </p:nvPr>
        </p:nvSpPr>
        <p:spPr>
          <a:xfrm>
            <a:off x="915175" y="4004575"/>
            <a:ext cx="18210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35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/>
          <p:nvPr>
            <p:ph type="title"/>
          </p:nvPr>
        </p:nvSpPr>
        <p:spPr>
          <a:xfrm>
            <a:off x="3200250" y="1742750"/>
            <a:ext cx="274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38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 txBox="1"/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3" name="Google Shape;73;p26"/>
          <p:cNvSpPr txBox="1"/>
          <p:nvPr>
            <p:ph idx="2" type="title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30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ctrTitle"/>
          </p:nvPr>
        </p:nvSpPr>
        <p:spPr>
          <a:xfrm>
            <a:off x="656422" y="13944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6" name="Google Shape;76;p27"/>
          <p:cNvSpPr txBox="1"/>
          <p:nvPr>
            <p:ph idx="1" type="subTitle"/>
          </p:nvPr>
        </p:nvSpPr>
        <p:spPr>
          <a:xfrm>
            <a:off x="656425" y="1886725"/>
            <a:ext cx="15639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27"/>
          <p:cNvSpPr txBox="1"/>
          <p:nvPr>
            <p:ph idx="2" type="ctrTitle"/>
          </p:nvPr>
        </p:nvSpPr>
        <p:spPr>
          <a:xfrm>
            <a:off x="2650710" y="13944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" name="Google Shape;78;p27"/>
          <p:cNvSpPr txBox="1"/>
          <p:nvPr>
            <p:ph idx="3" type="subTitle"/>
          </p:nvPr>
        </p:nvSpPr>
        <p:spPr>
          <a:xfrm>
            <a:off x="2610700" y="1886725"/>
            <a:ext cx="19614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27"/>
          <p:cNvSpPr txBox="1"/>
          <p:nvPr>
            <p:ph idx="4" type="ctrTitle"/>
          </p:nvPr>
        </p:nvSpPr>
        <p:spPr>
          <a:xfrm>
            <a:off x="4638106" y="13944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27"/>
          <p:cNvSpPr txBox="1"/>
          <p:nvPr>
            <p:ph idx="5" type="subTitle"/>
          </p:nvPr>
        </p:nvSpPr>
        <p:spPr>
          <a:xfrm>
            <a:off x="4878076" y="1886725"/>
            <a:ext cx="16482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27"/>
          <p:cNvSpPr txBox="1"/>
          <p:nvPr>
            <p:ph idx="6" type="ctrTitle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2" name="Google Shape;82;p27"/>
          <p:cNvSpPr txBox="1"/>
          <p:nvPr>
            <p:ph idx="7" type="ctrTitle"/>
          </p:nvPr>
        </p:nvSpPr>
        <p:spPr>
          <a:xfrm>
            <a:off x="656422" y="33678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3" name="Google Shape;83;p27"/>
          <p:cNvSpPr txBox="1"/>
          <p:nvPr>
            <p:ph idx="8" type="subTitle"/>
          </p:nvPr>
        </p:nvSpPr>
        <p:spPr>
          <a:xfrm>
            <a:off x="656425" y="3860125"/>
            <a:ext cx="15639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27"/>
          <p:cNvSpPr txBox="1"/>
          <p:nvPr>
            <p:ph idx="9" type="ctrTitle"/>
          </p:nvPr>
        </p:nvSpPr>
        <p:spPr>
          <a:xfrm>
            <a:off x="2650710" y="33678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27"/>
          <p:cNvSpPr txBox="1"/>
          <p:nvPr>
            <p:ph idx="13" type="subTitle"/>
          </p:nvPr>
        </p:nvSpPr>
        <p:spPr>
          <a:xfrm>
            <a:off x="2610700" y="3860125"/>
            <a:ext cx="19614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27"/>
          <p:cNvSpPr txBox="1"/>
          <p:nvPr>
            <p:ph idx="14" type="ctrTitle"/>
          </p:nvPr>
        </p:nvSpPr>
        <p:spPr>
          <a:xfrm>
            <a:off x="4638106" y="33678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27"/>
          <p:cNvSpPr txBox="1"/>
          <p:nvPr>
            <p:ph idx="15" type="subTitle"/>
          </p:nvPr>
        </p:nvSpPr>
        <p:spPr>
          <a:xfrm>
            <a:off x="4878076" y="3860125"/>
            <a:ext cx="16482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3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 txBox="1"/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CUSTOM_2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 txBox="1"/>
          <p:nvPr>
            <p:ph idx="1" type="subTitle"/>
          </p:nvPr>
        </p:nvSpPr>
        <p:spPr>
          <a:xfrm>
            <a:off x="4633950" y="1847896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29"/>
          <p:cNvSpPr txBox="1"/>
          <p:nvPr>
            <p:ph idx="2" type="subTitle"/>
          </p:nvPr>
        </p:nvSpPr>
        <p:spPr>
          <a:xfrm>
            <a:off x="4633950" y="3827870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29"/>
          <p:cNvSpPr txBox="1"/>
          <p:nvPr>
            <p:ph type="ctrTitle"/>
          </p:nvPr>
        </p:nvSpPr>
        <p:spPr>
          <a:xfrm>
            <a:off x="4633950" y="1539296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29"/>
          <p:cNvSpPr txBox="1"/>
          <p:nvPr>
            <p:ph idx="3" type="ctrTitle"/>
          </p:nvPr>
        </p:nvSpPr>
        <p:spPr>
          <a:xfrm>
            <a:off x="4633950" y="351927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5" name="Google Shape;95;p29"/>
          <p:cNvSpPr txBox="1"/>
          <p:nvPr>
            <p:ph idx="4" type="ctrTitle"/>
          </p:nvPr>
        </p:nvSpPr>
        <p:spPr>
          <a:xfrm rot="5400000">
            <a:off x="6917175" y="1414524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10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5">
  <p:cSld name="CUSTOM_3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0"/>
          <p:cNvSpPr txBox="1"/>
          <p:nvPr>
            <p:ph idx="1" type="subTitle"/>
          </p:nvPr>
        </p:nvSpPr>
        <p:spPr>
          <a:xfrm>
            <a:off x="2258125" y="3106325"/>
            <a:ext cx="30291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type="ctrTitle"/>
          </p:nvPr>
        </p:nvSpPr>
        <p:spPr>
          <a:xfrm rot="5400000">
            <a:off x="7241489" y="1041025"/>
            <a:ext cx="1702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4">
  <p:cSld name="CUSTOM_33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1"/>
          <p:cNvSpPr txBox="1"/>
          <p:nvPr>
            <p:ph idx="1" type="subTitle"/>
          </p:nvPr>
        </p:nvSpPr>
        <p:spPr>
          <a:xfrm flipH="1">
            <a:off x="840600" y="2432150"/>
            <a:ext cx="16503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1" name="Google Shape;101;p31"/>
          <p:cNvSpPr txBox="1"/>
          <p:nvPr>
            <p:ph idx="2" type="subTitle"/>
          </p:nvPr>
        </p:nvSpPr>
        <p:spPr>
          <a:xfrm>
            <a:off x="4702174" y="1049093"/>
            <a:ext cx="19602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2" name="Google Shape;102;p31"/>
          <p:cNvSpPr txBox="1"/>
          <p:nvPr>
            <p:ph type="ctrTitle"/>
          </p:nvPr>
        </p:nvSpPr>
        <p:spPr>
          <a:xfrm>
            <a:off x="-533400" y="2047350"/>
            <a:ext cx="302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3" name="Google Shape;103;p31"/>
          <p:cNvSpPr txBox="1"/>
          <p:nvPr>
            <p:ph idx="3" type="ctrTitle"/>
          </p:nvPr>
        </p:nvSpPr>
        <p:spPr>
          <a:xfrm>
            <a:off x="4702174" y="664293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" name="Google Shape;104;p31"/>
          <p:cNvSpPr txBox="1"/>
          <p:nvPr>
            <p:ph idx="4" type="subTitle"/>
          </p:nvPr>
        </p:nvSpPr>
        <p:spPr>
          <a:xfrm>
            <a:off x="4702174" y="3788925"/>
            <a:ext cx="22149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5" name="Google Shape;105;p31"/>
          <p:cNvSpPr txBox="1"/>
          <p:nvPr>
            <p:ph idx="5" type="ctrTitle"/>
          </p:nvPr>
        </p:nvSpPr>
        <p:spPr>
          <a:xfrm>
            <a:off x="4702174" y="3389725"/>
            <a:ext cx="247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31"/>
          <p:cNvSpPr txBox="1"/>
          <p:nvPr>
            <p:ph idx="6"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1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CUSTOM_34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2"/>
          <p:cNvSpPr txBox="1"/>
          <p:nvPr>
            <p:ph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9" name="Google Shape;109;p32"/>
          <p:cNvSpPr txBox="1"/>
          <p:nvPr>
            <p:ph idx="1" type="subTitle"/>
          </p:nvPr>
        </p:nvSpPr>
        <p:spPr>
          <a:xfrm>
            <a:off x="1579064" y="2147200"/>
            <a:ext cx="16266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0" name="Google Shape;110;p32"/>
          <p:cNvSpPr txBox="1"/>
          <p:nvPr>
            <p:ph idx="2" type="ctrTitle"/>
          </p:nvPr>
        </p:nvSpPr>
        <p:spPr>
          <a:xfrm>
            <a:off x="1579064" y="176240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1" name="Google Shape;111;p32"/>
          <p:cNvSpPr txBox="1"/>
          <p:nvPr>
            <p:ph idx="3" type="subTitle"/>
          </p:nvPr>
        </p:nvSpPr>
        <p:spPr>
          <a:xfrm>
            <a:off x="4068269" y="2147200"/>
            <a:ext cx="16266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2" name="Google Shape;112;p32"/>
          <p:cNvSpPr txBox="1"/>
          <p:nvPr>
            <p:ph idx="4" type="ctrTitle"/>
          </p:nvPr>
        </p:nvSpPr>
        <p:spPr>
          <a:xfrm>
            <a:off x="3075567" y="176240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6">
  <p:cSld name="CUSTOM_11_1_2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3"/>
          <p:cNvSpPr txBox="1"/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33"/>
          <p:cNvSpPr txBox="1"/>
          <p:nvPr>
            <p:ph idx="1" type="subTitle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16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idx="1" type="subTitle"/>
          </p:nvPr>
        </p:nvSpPr>
        <p:spPr>
          <a:xfrm flipH="1">
            <a:off x="4189625" y="3380460"/>
            <a:ext cx="2951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CUSTOM_25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4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8" name="Google Shape;118;p34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25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5"/>
          <p:cNvSpPr txBox="1"/>
          <p:nvPr>
            <p:ph idx="1" type="body"/>
          </p:nvPr>
        </p:nvSpPr>
        <p:spPr>
          <a:xfrm>
            <a:off x="642050" y="1277550"/>
            <a:ext cx="53082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1" name="Google Shape;121;p35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35"/>
          <p:cNvSpPr txBox="1"/>
          <p:nvPr>
            <p:ph idx="2" type="subTitle"/>
          </p:nvPr>
        </p:nvSpPr>
        <p:spPr>
          <a:xfrm>
            <a:off x="642050" y="540000"/>
            <a:ext cx="46554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17"/>
          <p:cNvSpPr txBox="1"/>
          <p:nvPr>
            <p:ph idx="1" type="subTitle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" name="Google Shape;17;p17"/>
          <p:cNvSpPr txBox="1"/>
          <p:nvPr>
            <p:ph idx="2" type="title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3" type="ctrTitle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" name="Google Shape;19;p17"/>
          <p:cNvSpPr txBox="1"/>
          <p:nvPr>
            <p:ph idx="4" type="subTitle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" name="Google Shape;20;p17"/>
          <p:cNvSpPr txBox="1"/>
          <p:nvPr>
            <p:ph idx="5" type="title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1" name="Google Shape;21;p17"/>
          <p:cNvSpPr txBox="1"/>
          <p:nvPr>
            <p:ph idx="6" type="ctrTitle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" name="Google Shape;22;p17"/>
          <p:cNvSpPr txBox="1"/>
          <p:nvPr>
            <p:ph idx="7" type="subTitle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" name="Google Shape;23;p17"/>
          <p:cNvSpPr txBox="1"/>
          <p:nvPr>
            <p:ph idx="8" type="title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4" name="Google Shape;24;p17"/>
          <p:cNvSpPr txBox="1"/>
          <p:nvPr>
            <p:ph idx="9" type="ctrTitle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" name="Google Shape;25;p17"/>
          <p:cNvSpPr txBox="1"/>
          <p:nvPr>
            <p:ph idx="13" type="ctrTitle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" name="Google Shape;26;p17"/>
          <p:cNvSpPr txBox="1"/>
          <p:nvPr>
            <p:ph idx="14" type="subTitle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17"/>
          <p:cNvSpPr txBox="1"/>
          <p:nvPr>
            <p:ph idx="15" type="title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8" name="Google Shape;28;p17"/>
          <p:cNvSpPr txBox="1"/>
          <p:nvPr>
            <p:ph idx="16" type="ctrTitle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9" name="Google Shape;29;p17"/>
          <p:cNvSpPr txBox="1"/>
          <p:nvPr>
            <p:ph idx="17" type="subTitle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" name="Google Shape;30;p17"/>
          <p:cNvSpPr txBox="1"/>
          <p:nvPr>
            <p:ph idx="18" type="title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8"/>
          <p:cNvSpPr/>
          <p:nvPr/>
        </p:nvSpPr>
        <p:spPr>
          <a:xfrm rot="10800000">
            <a:off x="348325" y="150"/>
            <a:ext cx="7153800" cy="5143500"/>
          </a:xfrm>
          <a:prstGeom prst="parallelogram">
            <a:avLst>
              <a:gd fmla="val 25000" name="adj"/>
            </a:avLst>
          </a:prstGeom>
          <a:solidFill>
            <a:srgbClr val="E7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8"/>
          <p:cNvSpPr/>
          <p:nvPr/>
        </p:nvSpPr>
        <p:spPr>
          <a:xfrm rot="10800000">
            <a:off x="11" y="25"/>
            <a:ext cx="7153800" cy="5143500"/>
          </a:xfrm>
          <a:prstGeom prst="parallelogram">
            <a:avLst>
              <a:gd fmla="val 25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8"/>
          <p:cNvSpPr/>
          <p:nvPr/>
        </p:nvSpPr>
        <p:spPr>
          <a:xfrm flipH="1" rot="10800000">
            <a:off x="0" y="25"/>
            <a:ext cx="2349600" cy="5143500"/>
          </a:xfrm>
          <a:prstGeom prst="rtTriangl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8"/>
          <p:cNvSpPr/>
          <p:nvPr/>
        </p:nvSpPr>
        <p:spPr>
          <a:xfrm>
            <a:off x="595774" y="2577426"/>
            <a:ext cx="27600" cy="196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/>
          <p:nvPr>
            <p:ph type="ctrTitle"/>
          </p:nvPr>
        </p:nvSpPr>
        <p:spPr>
          <a:xfrm>
            <a:off x="751200" y="2577425"/>
            <a:ext cx="5053500" cy="19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16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/>
          <p:nvPr>
            <p:ph idx="1" type="subTitle"/>
          </p:nvPr>
        </p:nvSpPr>
        <p:spPr>
          <a:xfrm>
            <a:off x="2117847" y="3380460"/>
            <a:ext cx="2951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type="ctrTitle"/>
          </p:nvPr>
        </p:nvSpPr>
        <p:spPr>
          <a:xfrm rot="-5400000">
            <a:off x="-343101" y="1759150"/>
            <a:ext cx="28881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3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4" name="Google Shape;44;p20"/>
          <p:cNvSpPr txBox="1"/>
          <p:nvPr>
            <p:ph idx="1" type="subTitle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1">
  <p:cSld name="CUSTOM_27_1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" name="Google Shape;47;p21"/>
          <p:cNvSpPr txBox="1"/>
          <p:nvPr>
            <p:ph idx="1" type="subTitle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8" name="Google Shape;48;p21"/>
          <p:cNvSpPr txBox="1"/>
          <p:nvPr>
            <p:ph idx="2" type="ctrTitle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" name="Google Shape;49;p21"/>
          <p:cNvSpPr txBox="1"/>
          <p:nvPr>
            <p:ph idx="3" type="subTitle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p21"/>
          <p:cNvSpPr txBox="1"/>
          <p:nvPr>
            <p:ph idx="4" type="ctrTitle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" name="Google Shape;51;p21"/>
          <p:cNvSpPr txBox="1"/>
          <p:nvPr>
            <p:ph idx="5" type="subTitle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21"/>
          <p:cNvSpPr txBox="1"/>
          <p:nvPr>
            <p:ph idx="6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" name="Google Shape;53;p21"/>
          <p:cNvSpPr txBox="1"/>
          <p:nvPr>
            <p:ph idx="7" type="ctrTitle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4" name="Google Shape;54;p21"/>
          <p:cNvSpPr txBox="1"/>
          <p:nvPr>
            <p:ph idx="8" type="subTitle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27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/>
          <p:nvPr>
            <p:ph type="ctrTitle"/>
          </p:nvPr>
        </p:nvSpPr>
        <p:spPr>
          <a:xfrm>
            <a:off x="4921575" y="2993035"/>
            <a:ext cx="18282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57" name="Google Shape;57;p22"/>
          <p:cNvSpPr txBox="1"/>
          <p:nvPr>
            <p:ph idx="1" type="subTitle"/>
          </p:nvPr>
        </p:nvSpPr>
        <p:spPr>
          <a:xfrm>
            <a:off x="4921575" y="3553810"/>
            <a:ext cx="15222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2" type="ctrTitle"/>
          </p:nvPr>
        </p:nvSpPr>
        <p:spPr>
          <a:xfrm>
            <a:off x="906139" y="2993035"/>
            <a:ext cx="18282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59" name="Google Shape;59;p22"/>
          <p:cNvSpPr txBox="1"/>
          <p:nvPr>
            <p:ph idx="3" type="subTitle"/>
          </p:nvPr>
        </p:nvSpPr>
        <p:spPr>
          <a:xfrm>
            <a:off x="906139" y="3553810"/>
            <a:ext cx="15222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22"/>
          <p:cNvSpPr txBox="1"/>
          <p:nvPr>
            <p:ph idx="4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22"/>
          <p:cNvSpPr txBox="1"/>
          <p:nvPr>
            <p:ph idx="5" type="ctrTitle"/>
          </p:nvPr>
        </p:nvSpPr>
        <p:spPr>
          <a:xfrm>
            <a:off x="2928557" y="2993035"/>
            <a:ext cx="17988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62" name="Google Shape;62;p22"/>
          <p:cNvSpPr txBox="1"/>
          <p:nvPr>
            <p:ph idx="6" type="subTitle"/>
          </p:nvPr>
        </p:nvSpPr>
        <p:spPr>
          <a:xfrm>
            <a:off x="2928550" y="3553810"/>
            <a:ext cx="1476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14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/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5" name="Google Shape;65;p23"/>
          <p:cNvSpPr txBox="1"/>
          <p:nvPr>
            <p:ph idx="1" type="subTitle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/>
          <p:nvPr/>
        </p:nvSpPr>
        <p:spPr>
          <a:xfrm rot="5400000">
            <a:off x="3796800" y="-2933850"/>
            <a:ext cx="1550400" cy="8142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 txBox="1"/>
          <p:nvPr>
            <p:ph type="ctrTitle"/>
          </p:nvPr>
        </p:nvSpPr>
        <p:spPr>
          <a:xfrm>
            <a:off x="807600" y="117950"/>
            <a:ext cx="7528800" cy="12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3400">
                <a:solidFill>
                  <a:schemeClr val="lt1"/>
                </a:solidFill>
              </a:rPr>
              <a:t>Machine Learning Fundamentals</a:t>
            </a:r>
            <a:endParaRPr sz="340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2058750" y="1099775"/>
            <a:ext cx="50265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FFFFFF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Gilberto Cunha       </a:t>
            </a:r>
            <a:endParaRPr b="0" i="0" sz="1800" u="none" cap="none" strike="noStrike">
              <a:solidFill>
                <a:srgbClr val="FFFFFF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FFFFFF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grncacad@gmail.com</a:t>
            </a:r>
            <a:endParaRPr b="0" i="0" sz="1800" u="none" cap="none" strike="noStrike">
              <a:solidFill>
                <a:srgbClr val="FFFFFF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id="130" name="Google Shape;13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9750" y="2461100"/>
            <a:ext cx="2584476" cy="192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701" y="2670050"/>
            <a:ext cx="2426026" cy="158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03939" y="2541001"/>
            <a:ext cx="2946725" cy="18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"/>
          <p:cNvSpPr txBox="1"/>
          <p:nvPr>
            <p:ph type="ctrTitle"/>
          </p:nvPr>
        </p:nvSpPr>
        <p:spPr>
          <a:xfrm>
            <a:off x="751200" y="2577425"/>
            <a:ext cx="5053500" cy="19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Supervised classification data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/>
          <p:nvPr/>
        </p:nvSpPr>
        <p:spPr>
          <a:xfrm flipH="1" rot="10800000">
            <a:off x="0" y="304000"/>
            <a:ext cx="4363500" cy="783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2"/>
          <p:cNvSpPr txBox="1"/>
          <p:nvPr>
            <p:ph type="ctrTitle"/>
          </p:nvPr>
        </p:nvSpPr>
        <p:spPr>
          <a:xfrm>
            <a:off x="75" y="380500"/>
            <a:ext cx="4363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400">
                <a:solidFill>
                  <a:schemeClr val="lt1"/>
                </a:solidFill>
              </a:rPr>
              <a:t>Dataset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26" name="Google Shape;226;p12"/>
          <p:cNvSpPr txBox="1"/>
          <p:nvPr/>
        </p:nvSpPr>
        <p:spPr>
          <a:xfrm>
            <a:off x="90375" y="1479225"/>
            <a:ext cx="4999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 Light"/>
              <a:buChar char="●"/>
            </a:pPr>
            <a:r>
              <a:rPr b="1" i="0" lang="es" sz="1400" u="none" cap="none" strike="noStrike">
                <a:solidFill>
                  <a:srgbClr val="3C78D8"/>
                </a:solidFill>
                <a:latin typeface="Catamaran"/>
                <a:ea typeface="Catamaran"/>
                <a:cs typeface="Catamaran"/>
                <a:sym typeface="Catamaran"/>
              </a:rPr>
              <a:t>Features:</a:t>
            </a:r>
            <a:r>
              <a:rPr b="0" i="0" lang="es" sz="14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data point description.</a:t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 Light"/>
              <a:buChar char="●"/>
            </a:pPr>
            <a:r>
              <a:rPr b="1" i="0" lang="es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Classes:</a:t>
            </a:r>
            <a:r>
              <a:rPr b="0" i="0" lang="es" sz="14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data point possible classifications:</a:t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</a:pPr>
            <a:r>
              <a:rPr b="1" i="0" lang="es" sz="1400" u="none" cap="none" strike="noStrike">
                <a:solidFill>
                  <a:srgbClr val="CC0000"/>
                </a:solidFill>
                <a:latin typeface="Catamaran"/>
                <a:ea typeface="Catamaran"/>
                <a:cs typeface="Catamaran"/>
                <a:sym typeface="Catamaran"/>
              </a:rPr>
              <a:t>Labels:</a:t>
            </a:r>
            <a:r>
              <a:rPr b="1" i="0" lang="es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b="0" i="0" lang="es" sz="14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data point true classes:</a:t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</a:pPr>
            <a:r>
              <a:rPr b="1" i="0" lang="es" sz="1400" u="none" cap="none" strike="noStrike">
                <a:solidFill>
                  <a:srgbClr val="38761D"/>
                </a:solidFill>
                <a:latin typeface="Catamaran"/>
                <a:ea typeface="Catamaran"/>
                <a:cs typeface="Catamaran"/>
                <a:sym typeface="Catamaran"/>
              </a:rPr>
              <a:t>Dataset:</a:t>
            </a:r>
            <a:r>
              <a:rPr b="1" i="0" lang="es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b="0" i="0" lang="es" sz="14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collection of features and labels:</a:t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id="227" name="Google Shape;22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575" y="1883100"/>
            <a:ext cx="3117573" cy="2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600" y="2739622"/>
            <a:ext cx="1730059" cy="2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9475" y="3596138"/>
            <a:ext cx="3151784" cy="2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472" y="4465425"/>
            <a:ext cx="4212065" cy="26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2"/>
          <p:cNvSpPr txBox="1"/>
          <p:nvPr/>
        </p:nvSpPr>
        <p:spPr>
          <a:xfrm>
            <a:off x="5465193" y="4641782"/>
            <a:ext cx="321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Figure </a:t>
            </a:r>
            <a:r>
              <a:rPr lang="es" sz="1200">
                <a:latin typeface="Catamaran Light"/>
                <a:ea typeface="Catamaran Light"/>
                <a:cs typeface="Catamaran Light"/>
                <a:sym typeface="Catamaran Light"/>
              </a:rPr>
              <a:t>7</a:t>
            </a: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: Iris dataset</a:t>
            </a:r>
            <a:endParaRPr b="0" i="0" sz="12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id="232" name="Google Shape;232;p12"/>
          <p:cNvPicPr preferRelativeResize="0"/>
          <p:nvPr/>
        </p:nvPicPr>
        <p:blipFill rotWithShape="1">
          <a:blip r:embed="rId7">
            <a:alphaModFix/>
          </a:blip>
          <a:srcRect b="2971" l="7124" r="62351" t="21408"/>
          <a:stretch/>
        </p:blipFill>
        <p:spPr>
          <a:xfrm>
            <a:off x="5707440" y="379911"/>
            <a:ext cx="2732702" cy="423119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2"/>
          <p:cNvSpPr/>
          <p:nvPr/>
        </p:nvSpPr>
        <p:spPr>
          <a:xfrm>
            <a:off x="8025033" y="349378"/>
            <a:ext cx="415200" cy="42924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2"/>
          <p:cNvSpPr/>
          <p:nvPr/>
        </p:nvSpPr>
        <p:spPr>
          <a:xfrm>
            <a:off x="5841879" y="349375"/>
            <a:ext cx="2162700" cy="4292400"/>
          </a:xfrm>
          <a:prstGeom prst="rect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2"/>
          <p:cNvSpPr/>
          <p:nvPr/>
        </p:nvSpPr>
        <p:spPr>
          <a:xfrm>
            <a:off x="5670500" y="304000"/>
            <a:ext cx="2806500" cy="43884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12"/>
          <p:cNvCxnSpPr/>
          <p:nvPr/>
        </p:nvCxnSpPr>
        <p:spPr>
          <a:xfrm flipH="1" rot="10800000">
            <a:off x="3549900" y="1177475"/>
            <a:ext cx="2634300" cy="5172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7" name="Google Shape;237;p12"/>
          <p:cNvCxnSpPr/>
          <p:nvPr/>
        </p:nvCxnSpPr>
        <p:spPr>
          <a:xfrm flipH="1" rot="10800000">
            <a:off x="3436925" y="2396250"/>
            <a:ext cx="4774800" cy="1005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8" name="Google Shape;238;p12"/>
          <p:cNvCxnSpPr/>
          <p:nvPr/>
        </p:nvCxnSpPr>
        <p:spPr>
          <a:xfrm flipH="1" rot="10800000">
            <a:off x="3714200" y="3793838"/>
            <a:ext cx="1905000" cy="3981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f6b048925_1_0"/>
          <p:cNvSpPr/>
          <p:nvPr/>
        </p:nvSpPr>
        <p:spPr>
          <a:xfrm rot="10800000">
            <a:off x="5145400" y="271100"/>
            <a:ext cx="4003200" cy="8061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8f6b048925_1_0"/>
          <p:cNvSpPr txBox="1"/>
          <p:nvPr>
            <p:ph type="ctrTitle"/>
          </p:nvPr>
        </p:nvSpPr>
        <p:spPr>
          <a:xfrm>
            <a:off x="5145400" y="509025"/>
            <a:ext cx="40032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200">
                <a:solidFill>
                  <a:schemeClr val="lt1"/>
                </a:solidFill>
              </a:rPr>
              <a:t>Data visualization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45" name="Google Shape;245;g18f6b048925_1_0"/>
          <p:cNvSpPr txBox="1"/>
          <p:nvPr/>
        </p:nvSpPr>
        <p:spPr>
          <a:xfrm>
            <a:off x="413050" y="351850"/>
            <a:ext cx="4173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tamaran Light"/>
              <a:buChar char="●"/>
            </a:pPr>
            <a:r>
              <a:rPr lang="es" sz="1600">
                <a:latin typeface="Catamaran Light"/>
                <a:ea typeface="Catamaran Light"/>
                <a:cs typeface="Catamaran Light"/>
                <a:sym typeface="Catamaran Light"/>
              </a:rPr>
              <a:t>Great tool for understanding your data.</a:t>
            </a:r>
            <a:endParaRPr i="0" sz="1600" u="none" cap="none" strike="noStrike"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 Light"/>
              <a:buChar char="●"/>
            </a:pPr>
            <a:r>
              <a:rPr lang="es" sz="1600">
                <a:latin typeface="Catamaran Light"/>
                <a:ea typeface="Catamaran Light"/>
                <a:cs typeface="Catamaran Light"/>
                <a:sym typeface="Catamaran Light"/>
              </a:rPr>
              <a:t>Python libraries make it very simple:</a:t>
            </a:r>
            <a:endParaRPr sz="1600"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 Light"/>
              <a:buChar char="○"/>
            </a:pPr>
            <a:r>
              <a:rPr lang="es" sz="1600">
                <a:latin typeface="Catamaran Light"/>
                <a:ea typeface="Catamaran Light"/>
                <a:cs typeface="Catamaran Light"/>
                <a:sym typeface="Catamaran Light"/>
              </a:rPr>
              <a:t>Matplotlib</a:t>
            </a:r>
            <a:endParaRPr sz="1600"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 Light"/>
              <a:buChar char="○"/>
            </a:pPr>
            <a:r>
              <a:rPr lang="es" sz="1600">
                <a:latin typeface="Catamaran Light"/>
                <a:ea typeface="Catamaran Light"/>
                <a:cs typeface="Catamaran Light"/>
                <a:sym typeface="Catamaran Light"/>
              </a:rPr>
              <a:t>Seaborn</a:t>
            </a:r>
            <a:endParaRPr sz="1600"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46" name="Google Shape;246;g18f6b048925_1_0"/>
          <p:cNvSpPr txBox="1"/>
          <p:nvPr/>
        </p:nvSpPr>
        <p:spPr>
          <a:xfrm>
            <a:off x="891106" y="4690657"/>
            <a:ext cx="321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Figure </a:t>
            </a:r>
            <a:r>
              <a:rPr lang="es" sz="1200">
                <a:latin typeface="Catamaran Light"/>
                <a:ea typeface="Catamaran Light"/>
                <a:cs typeface="Catamaran Light"/>
                <a:sym typeface="Catamaran Light"/>
              </a:rPr>
              <a:t>8</a:t>
            </a: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: </a:t>
            </a:r>
            <a:r>
              <a:rPr lang="es" sz="1200">
                <a:latin typeface="Catamaran Light"/>
                <a:ea typeface="Catamaran Light"/>
                <a:cs typeface="Catamaran Light"/>
                <a:sym typeface="Catamaran Light"/>
              </a:rPr>
              <a:t>Histogram using seaborn and matplotlib</a:t>
            </a:r>
            <a:endParaRPr b="0" i="0" sz="12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id="247" name="Google Shape;247;g18f6b048925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75" y="1996700"/>
            <a:ext cx="3945055" cy="27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18f6b048925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075" y="2031625"/>
            <a:ext cx="4003200" cy="26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18f6b048925_1_0"/>
          <p:cNvSpPr txBox="1"/>
          <p:nvPr/>
        </p:nvSpPr>
        <p:spPr>
          <a:xfrm>
            <a:off x="5427255" y="4690657"/>
            <a:ext cx="321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Figure </a:t>
            </a:r>
            <a:r>
              <a:rPr lang="es" sz="1200">
                <a:latin typeface="Catamaran Light"/>
                <a:ea typeface="Catamaran Light"/>
                <a:cs typeface="Catamaran Light"/>
                <a:sym typeface="Catamaran Light"/>
              </a:rPr>
              <a:t>9</a:t>
            </a: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: </a:t>
            </a:r>
            <a:r>
              <a:rPr lang="es" sz="1200">
                <a:latin typeface="Catamaran Light"/>
                <a:ea typeface="Catamaran Light"/>
                <a:cs typeface="Catamaran Light"/>
                <a:sym typeface="Catamaran Light"/>
              </a:rPr>
              <a:t>Boxplot</a:t>
            </a:r>
            <a:r>
              <a:rPr lang="es" sz="1200">
                <a:latin typeface="Catamaran Light"/>
                <a:ea typeface="Catamaran Light"/>
                <a:cs typeface="Catamaran Light"/>
                <a:sym typeface="Catamaran Light"/>
              </a:rPr>
              <a:t> using seaborn and matplotlib</a:t>
            </a:r>
            <a:endParaRPr b="0" i="0" sz="12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90ffb19d87_0_6"/>
          <p:cNvSpPr/>
          <p:nvPr/>
        </p:nvSpPr>
        <p:spPr>
          <a:xfrm flipH="1" rot="10800000">
            <a:off x="0" y="304000"/>
            <a:ext cx="4363500" cy="783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190ffb19d87_0_6"/>
          <p:cNvSpPr txBox="1"/>
          <p:nvPr>
            <p:ph type="ctrTitle"/>
          </p:nvPr>
        </p:nvSpPr>
        <p:spPr>
          <a:xfrm>
            <a:off x="75" y="380500"/>
            <a:ext cx="4363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400">
                <a:solidFill>
                  <a:schemeClr val="lt1"/>
                </a:solidFill>
              </a:rPr>
              <a:t>Data splits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256" name="Google Shape;256;g190ffb19d87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288" y="1187925"/>
            <a:ext cx="5415426" cy="341565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190ffb19d87_0_6"/>
          <p:cNvSpPr txBox="1"/>
          <p:nvPr/>
        </p:nvSpPr>
        <p:spPr>
          <a:xfrm>
            <a:off x="2963406" y="4533457"/>
            <a:ext cx="321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Figure </a:t>
            </a:r>
            <a:r>
              <a:rPr lang="es" sz="1200">
                <a:latin typeface="Catamaran Light"/>
                <a:ea typeface="Catamaran Light"/>
                <a:cs typeface="Catamaran Light"/>
                <a:sym typeface="Catamaran Light"/>
              </a:rPr>
              <a:t>10</a:t>
            </a: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: </a:t>
            </a:r>
            <a:r>
              <a:rPr lang="es" sz="1200">
                <a:latin typeface="Catamaran Light"/>
                <a:ea typeface="Catamaran Light"/>
                <a:cs typeface="Catamaran Light"/>
                <a:sym typeface="Catamaran Light"/>
              </a:rPr>
              <a:t>Data splitting</a:t>
            </a:r>
            <a:endParaRPr b="0" i="0" sz="12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58" name="Google Shape;258;g190ffb19d87_0_6"/>
          <p:cNvSpPr txBox="1"/>
          <p:nvPr/>
        </p:nvSpPr>
        <p:spPr>
          <a:xfrm>
            <a:off x="5398500" y="388150"/>
            <a:ext cx="3100200" cy="615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tamaran Light"/>
                <a:ea typeface="Catamaran Light"/>
                <a:cs typeface="Catamaran Light"/>
                <a:sym typeface="Catamaran Light"/>
              </a:rPr>
              <a:t>Time to get coding! Let’s go through Part 1 of the hands-on notebook!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90ffb19d87_0_31"/>
          <p:cNvSpPr txBox="1"/>
          <p:nvPr>
            <p:ph type="ctrTitle"/>
          </p:nvPr>
        </p:nvSpPr>
        <p:spPr>
          <a:xfrm>
            <a:off x="751200" y="2577425"/>
            <a:ext cx="5053500" cy="19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Supervised classification models: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an overview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"/>
          <p:cNvSpPr/>
          <p:nvPr/>
        </p:nvSpPr>
        <p:spPr>
          <a:xfrm rot="10800000">
            <a:off x="0" y="297300"/>
            <a:ext cx="4003200" cy="8061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3"/>
          <p:cNvSpPr txBox="1"/>
          <p:nvPr>
            <p:ph type="ctrTitle"/>
          </p:nvPr>
        </p:nvSpPr>
        <p:spPr>
          <a:xfrm>
            <a:off x="0" y="442650"/>
            <a:ext cx="4003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200">
                <a:solidFill>
                  <a:schemeClr val="lt1"/>
                </a:solidFill>
              </a:rPr>
              <a:t>Model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70" name="Google Shape;270;p13"/>
          <p:cNvSpPr txBox="1"/>
          <p:nvPr/>
        </p:nvSpPr>
        <p:spPr>
          <a:xfrm>
            <a:off x="1508700" y="1376475"/>
            <a:ext cx="612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 Light"/>
              <a:buChar char="●"/>
            </a:pPr>
            <a:r>
              <a:rPr b="1" i="0" lang="es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Model:</a:t>
            </a:r>
            <a:r>
              <a:rPr b="0" i="0" lang="es" sz="14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function mapping feature into probability distribution over classes.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id="271" name="Google Shape;2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3863" y="1847525"/>
            <a:ext cx="2416275" cy="30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6550" y="2288336"/>
            <a:ext cx="4950902" cy="13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3"/>
          <p:cNvSpPr txBox="1"/>
          <p:nvPr/>
        </p:nvSpPr>
        <p:spPr>
          <a:xfrm>
            <a:off x="2963393" y="3563932"/>
            <a:ext cx="321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Figure </a:t>
            </a:r>
            <a:r>
              <a:rPr lang="es" sz="1200">
                <a:latin typeface="Catamaran Light"/>
                <a:ea typeface="Catamaran Light"/>
                <a:cs typeface="Catamaran Light"/>
                <a:sym typeface="Catamaran Light"/>
              </a:rPr>
              <a:t>11</a:t>
            </a: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: </a:t>
            </a:r>
            <a:r>
              <a:rPr lang="es" sz="1200">
                <a:latin typeface="Catamaran Light"/>
                <a:ea typeface="Catamaran Light"/>
                <a:cs typeface="Catamaran Light"/>
                <a:sym typeface="Catamaran Light"/>
              </a:rPr>
              <a:t>M</a:t>
            </a: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odel prediction repres</a:t>
            </a:r>
            <a:r>
              <a:rPr lang="es" sz="1200">
                <a:latin typeface="Catamaran Light"/>
                <a:ea typeface="Catamaran Light"/>
                <a:cs typeface="Catamaran Light"/>
                <a:sym typeface="Catamaran Light"/>
              </a:rPr>
              <a:t>entation</a:t>
            </a:r>
            <a:endParaRPr b="0" i="0" sz="12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74" name="Google Shape;274;p13"/>
          <p:cNvSpPr txBox="1"/>
          <p:nvPr/>
        </p:nvSpPr>
        <p:spPr>
          <a:xfrm>
            <a:off x="1508700" y="3933225"/>
            <a:ext cx="612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 Light"/>
              <a:buChar char="●"/>
            </a:pPr>
            <a:r>
              <a:rPr lang="es">
                <a:latin typeface="Catamaran"/>
                <a:ea typeface="Catamaran"/>
                <a:cs typeface="Catamaran"/>
                <a:sym typeface="Catamaran"/>
              </a:rPr>
              <a:t>Take the class with highest </a:t>
            </a:r>
            <a:r>
              <a:rPr lang="es">
                <a:latin typeface="Catamaran"/>
                <a:ea typeface="Catamaran"/>
                <a:cs typeface="Catamaran"/>
                <a:sym typeface="Catamaran"/>
              </a:rPr>
              <a:t>probability</a:t>
            </a:r>
            <a:r>
              <a:rPr lang="es">
                <a:latin typeface="Catamaran"/>
                <a:ea typeface="Catamaran"/>
                <a:cs typeface="Catamaran"/>
                <a:sym typeface="Catamaran"/>
              </a:rPr>
              <a:t> to represent the predicted class!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90ffb19d87_0_36"/>
          <p:cNvSpPr/>
          <p:nvPr/>
        </p:nvSpPr>
        <p:spPr>
          <a:xfrm rot="10800000">
            <a:off x="5140800" y="297300"/>
            <a:ext cx="4003200" cy="8061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190ffb19d87_0_36"/>
          <p:cNvSpPr txBox="1"/>
          <p:nvPr>
            <p:ph type="ctrTitle"/>
          </p:nvPr>
        </p:nvSpPr>
        <p:spPr>
          <a:xfrm>
            <a:off x="5140800" y="442650"/>
            <a:ext cx="4003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200">
                <a:solidFill>
                  <a:schemeClr val="lt1"/>
                </a:solidFill>
              </a:rPr>
              <a:t>Model training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81" name="Google Shape;281;g190ffb19d87_0_36"/>
          <p:cNvSpPr txBox="1"/>
          <p:nvPr/>
        </p:nvSpPr>
        <p:spPr>
          <a:xfrm>
            <a:off x="1508700" y="1296563"/>
            <a:ext cx="612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</a:pPr>
            <a:r>
              <a:rPr b="1" i="0" lang="es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Loss: </a:t>
            </a:r>
            <a:r>
              <a:rPr b="0" i="0" lang="es" sz="14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function evaluating model’s prediction. The lower the better.</a:t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</a:pPr>
            <a:r>
              <a:rPr b="1" i="0" lang="es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Training: </a:t>
            </a:r>
            <a:r>
              <a:rPr b="0" i="0" lang="es" sz="14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find model parameters that minimize loss in dataset.</a:t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id="282" name="Google Shape;282;g190ffb19d87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3837" y="1884525"/>
            <a:ext cx="2046939" cy="30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190ffb19d87_0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4375" y="2774075"/>
            <a:ext cx="4345873" cy="6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190ffb19d87_0_36"/>
          <p:cNvSpPr txBox="1"/>
          <p:nvPr/>
        </p:nvSpPr>
        <p:spPr>
          <a:xfrm>
            <a:off x="1508700" y="3381013"/>
            <a:ext cx="612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</a:pPr>
            <a:r>
              <a:rPr lang="es">
                <a:latin typeface="Catamaran"/>
                <a:ea typeface="Catamaran"/>
                <a:cs typeface="Catamaran"/>
                <a:sym typeface="Catamaran"/>
              </a:rPr>
              <a:t>The sklearn python library allows us to build and train (fit) models with very few lines of code!</a:t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90ffb19d87_0_49"/>
          <p:cNvSpPr/>
          <p:nvPr/>
        </p:nvSpPr>
        <p:spPr>
          <a:xfrm rot="10800000">
            <a:off x="0" y="297300"/>
            <a:ext cx="4003200" cy="8061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90ffb19d87_0_49"/>
          <p:cNvSpPr txBox="1"/>
          <p:nvPr>
            <p:ph type="ctrTitle"/>
          </p:nvPr>
        </p:nvSpPr>
        <p:spPr>
          <a:xfrm>
            <a:off x="0" y="442650"/>
            <a:ext cx="4003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200">
                <a:solidFill>
                  <a:schemeClr val="lt1"/>
                </a:solidFill>
              </a:rPr>
              <a:t>Example: Decision Tree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291" name="Google Shape;291;g190ffb19d87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163" y="922172"/>
            <a:ext cx="3803574" cy="3415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190ffb19d87_0_49"/>
          <p:cNvSpPr txBox="1"/>
          <p:nvPr/>
        </p:nvSpPr>
        <p:spPr>
          <a:xfrm>
            <a:off x="4989343" y="4337307"/>
            <a:ext cx="321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Figure </a:t>
            </a:r>
            <a:r>
              <a:rPr lang="es" sz="1200">
                <a:latin typeface="Catamaran Light"/>
                <a:ea typeface="Catamaran Light"/>
                <a:cs typeface="Catamaran Light"/>
                <a:sym typeface="Catamaran Light"/>
              </a:rPr>
              <a:t>12</a:t>
            </a: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: </a:t>
            </a:r>
            <a:r>
              <a:rPr lang="es" sz="1200">
                <a:latin typeface="Catamaran Light"/>
                <a:ea typeface="Catamaran Light"/>
                <a:cs typeface="Catamaran Light"/>
                <a:sym typeface="Catamaran Light"/>
              </a:rPr>
              <a:t>Decision tree for the iris dataset</a:t>
            </a:r>
            <a:endParaRPr b="0" i="0" sz="12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93" name="Google Shape;293;g190ffb19d87_0_49"/>
          <p:cNvSpPr txBox="1"/>
          <p:nvPr/>
        </p:nvSpPr>
        <p:spPr>
          <a:xfrm>
            <a:off x="5377519" y="1784600"/>
            <a:ext cx="54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latin typeface="Catamaran Light"/>
                <a:ea typeface="Catamaran Light"/>
                <a:cs typeface="Catamaran Light"/>
                <a:sym typeface="Catamaran Light"/>
              </a:rPr>
              <a:t>No</a:t>
            </a:r>
            <a:endParaRPr b="0" i="0" sz="12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94" name="Google Shape;294;g190ffb19d87_0_49"/>
          <p:cNvSpPr txBox="1"/>
          <p:nvPr/>
        </p:nvSpPr>
        <p:spPr>
          <a:xfrm>
            <a:off x="6606419" y="1784600"/>
            <a:ext cx="54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latin typeface="Catamaran Light"/>
                <a:ea typeface="Catamaran Light"/>
                <a:cs typeface="Catamaran Light"/>
                <a:sym typeface="Catamaran Light"/>
              </a:rPr>
              <a:t>Yes</a:t>
            </a:r>
            <a:endParaRPr b="0" i="0" sz="12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95" name="Google Shape;295;g190ffb19d87_0_49"/>
          <p:cNvSpPr txBox="1"/>
          <p:nvPr/>
        </p:nvSpPr>
        <p:spPr>
          <a:xfrm>
            <a:off x="6202344" y="3082763"/>
            <a:ext cx="54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latin typeface="Catamaran Light"/>
                <a:ea typeface="Catamaran Light"/>
                <a:cs typeface="Catamaran Light"/>
                <a:sym typeface="Catamaran Light"/>
              </a:rPr>
              <a:t>No</a:t>
            </a:r>
            <a:endParaRPr b="0" i="0" sz="12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96" name="Google Shape;296;g190ffb19d87_0_49"/>
          <p:cNvSpPr txBox="1"/>
          <p:nvPr/>
        </p:nvSpPr>
        <p:spPr>
          <a:xfrm>
            <a:off x="7431244" y="3082763"/>
            <a:ext cx="54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latin typeface="Catamaran Light"/>
                <a:ea typeface="Catamaran Light"/>
                <a:cs typeface="Catamaran Light"/>
                <a:sym typeface="Catamaran Light"/>
              </a:rPr>
              <a:t>Yes</a:t>
            </a:r>
            <a:endParaRPr b="0" i="0" sz="12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97" name="Google Shape;297;g190ffb19d87_0_49"/>
          <p:cNvSpPr txBox="1"/>
          <p:nvPr/>
        </p:nvSpPr>
        <p:spPr>
          <a:xfrm>
            <a:off x="569350" y="1989875"/>
            <a:ext cx="3519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●"/>
            </a:pPr>
            <a:r>
              <a:rPr lang="es">
                <a:latin typeface="Catamaran Light"/>
                <a:ea typeface="Catamaran Light"/>
                <a:cs typeface="Catamaran Light"/>
                <a:sym typeface="Catamaran Light"/>
              </a:rPr>
              <a:t>Binary tree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●"/>
            </a:pPr>
            <a:r>
              <a:rPr lang="es">
                <a:latin typeface="Catamaran Light"/>
                <a:ea typeface="Catamaran Light"/>
                <a:cs typeface="Catamaran Light"/>
                <a:sym typeface="Catamaran Light"/>
              </a:rPr>
              <a:t>Each </a:t>
            </a:r>
            <a:r>
              <a:rPr b="1" lang="es">
                <a:latin typeface="Catamaran"/>
                <a:ea typeface="Catamaran"/>
                <a:cs typeface="Catamaran"/>
                <a:sym typeface="Catamaran"/>
              </a:rPr>
              <a:t>decision node</a:t>
            </a:r>
            <a:r>
              <a:rPr lang="es">
                <a:latin typeface="Catamaran Light"/>
                <a:ea typeface="Catamaran Light"/>
                <a:cs typeface="Catamaran Light"/>
                <a:sym typeface="Catamaran Light"/>
              </a:rPr>
              <a:t> (non-leaf node) contains a </a:t>
            </a:r>
            <a:r>
              <a:rPr b="1" lang="es">
                <a:latin typeface="Catamaran"/>
                <a:ea typeface="Catamaran"/>
                <a:cs typeface="Catamaran"/>
                <a:sym typeface="Catamaran"/>
              </a:rPr>
              <a:t>split</a:t>
            </a:r>
            <a:r>
              <a:rPr lang="es">
                <a:latin typeface="Catamaran Light"/>
                <a:ea typeface="Catamaran Light"/>
                <a:cs typeface="Catamaran Light"/>
                <a:sym typeface="Catamaran Light"/>
              </a:rPr>
              <a:t>, dividing the dataset into two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●"/>
            </a:pPr>
            <a:r>
              <a:rPr lang="es">
                <a:latin typeface="Catamaran Light"/>
                <a:ea typeface="Catamaran Light"/>
                <a:cs typeface="Catamaran Light"/>
                <a:sym typeface="Catamaran Light"/>
              </a:rPr>
              <a:t>Majority class vote to decide data point class in leaf node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●"/>
            </a:pPr>
            <a:r>
              <a:rPr lang="es">
                <a:latin typeface="Catamaran Light"/>
                <a:ea typeface="Catamaran Light"/>
                <a:cs typeface="Catamaran Light"/>
                <a:sym typeface="Catamaran Light"/>
              </a:rPr>
              <a:t>Training involves finding the best splits for the dataset: gini and entropy scores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90ffb19d87_0_65"/>
          <p:cNvSpPr/>
          <p:nvPr/>
        </p:nvSpPr>
        <p:spPr>
          <a:xfrm rot="10800000">
            <a:off x="5140800" y="297300"/>
            <a:ext cx="4003200" cy="8061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90ffb19d87_0_65"/>
          <p:cNvSpPr txBox="1"/>
          <p:nvPr>
            <p:ph type="ctrTitle"/>
          </p:nvPr>
        </p:nvSpPr>
        <p:spPr>
          <a:xfrm>
            <a:off x="5140800" y="442650"/>
            <a:ext cx="4003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200">
                <a:solidFill>
                  <a:schemeClr val="lt1"/>
                </a:solidFill>
              </a:rPr>
              <a:t>Model tuning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04" name="Google Shape;304;g190ffb19d87_0_65"/>
          <p:cNvSpPr txBox="1"/>
          <p:nvPr/>
        </p:nvSpPr>
        <p:spPr>
          <a:xfrm>
            <a:off x="1244250" y="1443976"/>
            <a:ext cx="6655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"/>
              <a:buChar char="●"/>
            </a:pPr>
            <a:r>
              <a:rPr lang="es">
                <a:latin typeface="Catamaran"/>
                <a:ea typeface="Catamaran"/>
                <a:cs typeface="Catamaran"/>
                <a:sym typeface="Catamaran"/>
              </a:rPr>
              <a:t>Some model parameters are used to guide the fitting process, and therefore are not optimized in this process:</a:t>
            </a:r>
            <a:r>
              <a:rPr b="1" lang="es"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b="1" lang="es">
                <a:latin typeface="Catamaran"/>
                <a:ea typeface="Catamaran"/>
                <a:cs typeface="Catamaran"/>
                <a:sym typeface="Catamaran"/>
              </a:rPr>
              <a:t>hyperparameters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●"/>
            </a:pPr>
            <a:r>
              <a:rPr lang="es">
                <a:latin typeface="Catamaran Light"/>
                <a:ea typeface="Catamaran Light"/>
                <a:cs typeface="Catamaran Light"/>
                <a:sym typeface="Catamaran Light"/>
              </a:rPr>
              <a:t>Different hyperparameters lead to performance differences. </a:t>
            </a:r>
            <a:r>
              <a:rPr b="1" lang="es">
                <a:latin typeface="Catamaran"/>
                <a:ea typeface="Catamaran"/>
                <a:cs typeface="Catamaran"/>
                <a:sym typeface="Catamaran"/>
              </a:rPr>
              <a:t>Model tuning</a:t>
            </a:r>
            <a:r>
              <a:rPr lang="es">
                <a:latin typeface="Catamaran Light"/>
                <a:ea typeface="Catamaran Light"/>
                <a:cs typeface="Catamaran Light"/>
                <a:sym typeface="Catamaran Light"/>
              </a:rPr>
              <a:t> tries to find the best hyperparameters.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●"/>
            </a:pPr>
            <a:r>
              <a:rPr lang="es">
                <a:latin typeface="Catamaran Light"/>
                <a:ea typeface="Catamaran Light"/>
                <a:cs typeface="Catamaran Light"/>
                <a:sym typeface="Catamaran Light"/>
              </a:rPr>
              <a:t>Typically involves running multiple models with different hyperparameters and choose the best performing ones: these models are fitted with training data and evaluated with validation data.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●"/>
            </a:pPr>
            <a:r>
              <a:rPr lang="es">
                <a:latin typeface="Catamaran Light"/>
                <a:ea typeface="Catamaran Light"/>
                <a:cs typeface="Catamaran Light"/>
                <a:sym typeface="Catamaran Light"/>
              </a:rPr>
              <a:t>Once the best model has been chosen, it is usually fitted on joint training and validation data and is then ready to be evaluated on test data.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305" name="Google Shape;305;g190ffb19d87_0_65"/>
          <p:cNvSpPr txBox="1"/>
          <p:nvPr/>
        </p:nvSpPr>
        <p:spPr>
          <a:xfrm>
            <a:off x="813900" y="392550"/>
            <a:ext cx="3100200" cy="615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tamaran Light"/>
                <a:ea typeface="Catamaran Light"/>
                <a:cs typeface="Catamaran Light"/>
                <a:sym typeface="Catamaran Light"/>
              </a:rPr>
              <a:t>Time to get coding! Let’s go through Part 2 of the hands-on notebook!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90ffb19d87_0_75"/>
          <p:cNvSpPr txBox="1"/>
          <p:nvPr>
            <p:ph type="ctrTitle"/>
          </p:nvPr>
        </p:nvSpPr>
        <p:spPr>
          <a:xfrm>
            <a:off x="751200" y="2577425"/>
            <a:ext cx="5053500" cy="19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Supervised classification model evaluation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/>
          <p:nvPr/>
        </p:nvSpPr>
        <p:spPr>
          <a:xfrm flipH="1" rot="10800000">
            <a:off x="0" y="304000"/>
            <a:ext cx="4363500" cy="783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"/>
          <p:cNvSpPr txBox="1"/>
          <p:nvPr>
            <p:ph type="ctrTitle"/>
          </p:nvPr>
        </p:nvSpPr>
        <p:spPr>
          <a:xfrm>
            <a:off x="0" y="343625"/>
            <a:ext cx="4363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400">
                <a:solidFill>
                  <a:schemeClr val="lt1"/>
                </a:solidFill>
              </a:rPr>
              <a:t>Tools we’ll be using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39" name="Google Shape;13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2278" y="3275360"/>
            <a:ext cx="1533975" cy="152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675" y="2682215"/>
            <a:ext cx="2033250" cy="81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57202" y="1395374"/>
            <a:ext cx="1685325" cy="940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05923" y="3621425"/>
            <a:ext cx="1760976" cy="9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"/>
          <p:cNvPicPr preferRelativeResize="0"/>
          <p:nvPr/>
        </p:nvPicPr>
        <p:blipFill rotWithShape="1">
          <a:blip r:embed="rId7">
            <a:alphaModFix/>
          </a:blip>
          <a:srcRect b="30156" l="0" r="0" t="30922"/>
          <a:stretch/>
        </p:blipFill>
        <p:spPr>
          <a:xfrm>
            <a:off x="5680100" y="2829925"/>
            <a:ext cx="3415925" cy="63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"/>
          <p:cNvCxnSpPr/>
          <p:nvPr/>
        </p:nvCxnSpPr>
        <p:spPr>
          <a:xfrm flipH="1">
            <a:off x="2359650" y="2181525"/>
            <a:ext cx="1456500" cy="54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" name="Google Shape;145;p2"/>
          <p:cNvCxnSpPr/>
          <p:nvPr/>
        </p:nvCxnSpPr>
        <p:spPr>
          <a:xfrm flipH="1">
            <a:off x="3607050" y="2408900"/>
            <a:ext cx="590100" cy="84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" name="Google Shape;146;p2"/>
          <p:cNvCxnSpPr/>
          <p:nvPr/>
        </p:nvCxnSpPr>
        <p:spPr>
          <a:xfrm>
            <a:off x="4756350" y="2421200"/>
            <a:ext cx="528600" cy="105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p2"/>
          <p:cNvCxnSpPr/>
          <p:nvPr/>
        </p:nvCxnSpPr>
        <p:spPr>
          <a:xfrm>
            <a:off x="5186525" y="2187675"/>
            <a:ext cx="1204500" cy="63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90ffb19d87_0_79"/>
          <p:cNvSpPr/>
          <p:nvPr/>
        </p:nvSpPr>
        <p:spPr>
          <a:xfrm rot="10800000">
            <a:off x="0" y="297300"/>
            <a:ext cx="4003200" cy="8061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190ffb19d87_0_79"/>
          <p:cNvSpPr txBox="1"/>
          <p:nvPr>
            <p:ph type="ctrTitle"/>
          </p:nvPr>
        </p:nvSpPr>
        <p:spPr>
          <a:xfrm>
            <a:off x="0" y="442650"/>
            <a:ext cx="4003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200">
                <a:solidFill>
                  <a:schemeClr val="lt1"/>
                </a:solidFill>
              </a:rPr>
              <a:t>Accuracy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17" name="Google Shape;317;g190ffb19d87_0_79"/>
          <p:cNvSpPr txBox="1"/>
          <p:nvPr/>
        </p:nvSpPr>
        <p:spPr>
          <a:xfrm>
            <a:off x="207525" y="1358225"/>
            <a:ext cx="4597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 Light"/>
              <a:buChar char="●"/>
            </a:pPr>
            <a:r>
              <a:rPr lang="es">
                <a:latin typeface="Catamaran"/>
                <a:ea typeface="Catamaran"/>
                <a:cs typeface="Catamaran"/>
                <a:sym typeface="Catamaran"/>
              </a:rPr>
              <a:t>The </a:t>
            </a:r>
            <a:r>
              <a:rPr lang="es">
                <a:latin typeface="Catamaran"/>
                <a:ea typeface="Catamaran"/>
                <a:cs typeface="Catamaran"/>
                <a:sym typeface="Catamaran"/>
              </a:rPr>
              <a:t>number of correctly classified data points.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●"/>
            </a:pPr>
            <a:r>
              <a:rPr lang="es">
                <a:latin typeface="Catamaran"/>
                <a:ea typeface="Catamaran"/>
                <a:cs typeface="Catamaran"/>
                <a:sym typeface="Catamaran"/>
              </a:rPr>
              <a:t>Not very descriptive, and not very useful for unbalanced data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318" name="Google Shape;318;g190ffb19d87_0_79"/>
          <p:cNvSpPr/>
          <p:nvPr/>
        </p:nvSpPr>
        <p:spPr>
          <a:xfrm rot="10800000">
            <a:off x="5140800" y="2168700"/>
            <a:ext cx="4003200" cy="8061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190ffb19d87_0_79"/>
          <p:cNvSpPr txBox="1"/>
          <p:nvPr>
            <p:ph type="ctrTitle"/>
          </p:nvPr>
        </p:nvSpPr>
        <p:spPr>
          <a:xfrm>
            <a:off x="5140800" y="2314050"/>
            <a:ext cx="4003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200">
                <a:solidFill>
                  <a:schemeClr val="lt1"/>
                </a:solidFill>
              </a:rPr>
              <a:t>Confusion matrix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20" name="Google Shape;320;g190ffb19d87_0_79"/>
          <p:cNvSpPr txBox="1"/>
          <p:nvPr/>
        </p:nvSpPr>
        <p:spPr>
          <a:xfrm>
            <a:off x="3700600" y="3090550"/>
            <a:ext cx="5391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 Light"/>
              <a:buChar char="●"/>
            </a:pPr>
            <a:r>
              <a:rPr lang="es">
                <a:latin typeface="Catamaran"/>
                <a:ea typeface="Catamaran"/>
                <a:cs typeface="Catamaran"/>
                <a:sym typeface="Catamaran"/>
              </a:rPr>
              <a:t>How much the model confuses one class with another. 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●"/>
            </a:pPr>
            <a:r>
              <a:rPr lang="es">
                <a:latin typeface="Catamaran"/>
                <a:ea typeface="Catamaran"/>
                <a:cs typeface="Catamaran"/>
                <a:sym typeface="Catamaran"/>
              </a:rPr>
              <a:t>Groups these into four groups: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○"/>
            </a:pPr>
            <a:r>
              <a:rPr b="1" lang="es">
                <a:latin typeface="Catamaran"/>
                <a:ea typeface="Catamaran"/>
                <a:cs typeface="Catamaran"/>
                <a:sym typeface="Catamaran"/>
              </a:rPr>
              <a:t>False negatives:</a:t>
            </a:r>
            <a:r>
              <a:rPr lang="es">
                <a:latin typeface="Catamaran"/>
                <a:ea typeface="Catamaran"/>
                <a:cs typeface="Catamaran"/>
                <a:sym typeface="Catamaran"/>
              </a:rPr>
              <a:t> incorrectly predicted negative data points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○"/>
            </a:pPr>
            <a:r>
              <a:rPr b="1" lang="es">
                <a:latin typeface="Catamaran"/>
                <a:ea typeface="Catamaran"/>
                <a:cs typeface="Catamaran"/>
                <a:sym typeface="Catamaran"/>
              </a:rPr>
              <a:t>True negatives:</a:t>
            </a:r>
            <a:r>
              <a:rPr lang="es">
                <a:latin typeface="Catamaran"/>
                <a:ea typeface="Catamaran"/>
                <a:cs typeface="Catamaran"/>
                <a:sym typeface="Catamaran"/>
              </a:rPr>
              <a:t> correctly predicted negative data points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○"/>
            </a:pPr>
            <a:r>
              <a:rPr b="1" lang="es">
                <a:latin typeface="Catamaran"/>
                <a:ea typeface="Catamaran"/>
                <a:cs typeface="Catamaran"/>
                <a:sym typeface="Catamaran"/>
              </a:rPr>
              <a:t>False positives:</a:t>
            </a:r>
            <a:r>
              <a:rPr lang="es">
                <a:latin typeface="Catamaran"/>
                <a:ea typeface="Catamaran"/>
                <a:cs typeface="Catamaran"/>
                <a:sym typeface="Catamaran"/>
              </a:rPr>
              <a:t> incorrectly predicted positive data point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○"/>
            </a:pPr>
            <a:r>
              <a:rPr b="1" lang="es">
                <a:latin typeface="Catamaran"/>
                <a:ea typeface="Catamaran"/>
                <a:cs typeface="Catamaran"/>
                <a:sym typeface="Catamaran"/>
              </a:rPr>
              <a:t>True positives:</a:t>
            </a:r>
            <a:r>
              <a:rPr lang="es">
                <a:latin typeface="Catamaran"/>
                <a:ea typeface="Catamaran"/>
                <a:cs typeface="Catamaran"/>
                <a:sym typeface="Catamaran"/>
              </a:rPr>
              <a:t> correctly predicted positive data points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id="321" name="Google Shape;321;g190ffb19d87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50" y="2658650"/>
            <a:ext cx="2782705" cy="20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90ffb19d87_0_79"/>
          <p:cNvSpPr txBox="1"/>
          <p:nvPr/>
        </p:nvSpPr>
        <p:spPr>
          <a:xfrm>
            <a:off x="314393" y="4683407"/>
            <a:ext cx="321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Figure </a:t>
            </a:r>
            <a:r>
              <a:rPr lang="es" sz="1200">
                <a:latin typeface="Catamaran Light"/>
                <a:ea typeface="Catamaran Light"/>
                <a:cs typeface="Catamaran Light"/>
                <a:sym typeface="Catamaran Light"/>
              </a:rPr>
              <a:t>13</a:t>
            </a: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: </a:t>
            </a:r>
            <a:r>
              <a:rPr lang="es" sz="1200">
                <a:latin typeface="Catamaran Light"/>
                <a:ea typeface="Catamaran Light"/>
                <a:cs typeface="Catamaran Light"/>
                <a:sym typeface="Catamaran Light"/>
              </a:rPr>
              <a:t>Confusion matrix</a:t>
            </a:r>
            <a:endParaRPr b="0" i="0" sz="12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90ffb19d87_0_96"/>
          <p:cNvSpPr/>
          <p:nvPr/>
        </p:nvSpPr>
        <p:spPr>
          <a:xfrm rot="10800000">
            <a:off x="4726200" y="297300"/>
            <a:ext cx="4417800" cy="8061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90ffb19d87_0_96"/>
          <p:cNvSpPr txBox="1"/>
          <p:nvPr>
            <p:ph type="ctrTitle"/>
          </p:nvPr>
        </p:nvSpPr>
        <p:spPr>
          <a:xfrm>
            <a:off x="4756800" y="442650"/>
            <a:ext cx="4356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200">
                <a:solidFill>
                  <a:schemeClr val="lt1"/>
                </a:solidFill>
              </a:rPr>
              <a:t>True vs predicted distributions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29" name="Google Shape;329;g190ffb19d87_0_96"/>
          <p:cNvSpPr txBox="1"/>
          <p:nvPr/>
        </p:nvSpPr>
        <p:spPr>
          <a:xfrm>
            <a:off x="1244250" y="1443976"/>
            <a:ext cx="6655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 Light"/>
              <a:buChar char="●"/>
            </a:pPr>
            <a:r>
              <a:rPr lang="es">
                <a:latin typeface="Catamaran"/>
                <a:ea typeface="Catamaran"/>
                <a:cs typeface="Catamaran"/>
                <a:sym typeface="Catamaran"/>
              </a:rPr>
              <a:t>Similar to the distribution plots we saw in the data visualization section.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●"/>
            </a:pPr>
            <a:r>
              <a:rPr lang="es">
                <a:latin typeface="Catamaran"/>
                <a:ea typeface="Catamaran"/>
                <a:cs typeface="Catamaran"/>
                <a:sym typeface="Catamaran"/>
              </a:rPr>
              <a:t>Shows differences in the distributions predicted by our model vs the true distributions (for each class)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30" name="Google Shape;330;g190ffb19d87_0_96"/>
          <p:cNvSpPr txBox="1"/>
          <p:nvPr/>
        </p:nvSpPr>
        <p:spPr>
          <a:xfrm>
            <a:off x="813900" y="392550"/>
            <a:ext cx="3100200" cy="615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tamaran Light"/>
                <a:ea typeface="Catamaran Light"/>
                <a:cs typeface="Catamaran Light"/>
                <a:sym typeface="Catamaran Light"/>
              </a:rPr>
              <a:t>Time to get coding! Let’s go through Part 3 of the hands-on notebook!</a:t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id="331" name="Google Shape;331;g190ffb19d87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150" y="2706076"/>
            <a:ext cx="5047689" cy="2132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190ffb19d87_0_96"/>
          <p:cNvSpPr txBox="1"/>
          <p:nvPr/>
        </p:nvSpPr>
        <p:spPr>
          <a:xfrm>
            <a:off x="2963393" y="4762507"/>
            <a:ext cx="321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Figure </a:t>
            </a:r>
            <a:r>
              <a:rPr lang="es" sz="1200">
                <a:latin typeface="Catamaran Light"/>
                <a:ea typeface="Catamaran Light"/>
                <a:cs typeface="Catamaran Light"/>
                <a:sym typeface="Catamaran Light"/>
              </a:rPr>
              <a:t>14</a:t>
            </a: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: </a:t>
            </a:r>
            <a:r>
              <a:rPr lang="es" sz="1200">
                <a:latin typeface="Catamaran Light"/>
                <a:ea typeface="Catamaran Light"/>
                <a:cs typeface="Catamaran Light"/>
                <a:sym typeface="Catamaran Light"/>
              </a:rPr>
              <a:t>True vs predicted histograms</a:t>
            </a:r>
            <a:endParaRPr b="0" i="0" sz="12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90ffb19d87_0_105"/>
          <p:cNvSpPr/>
          <p:nvPr/>
        </p:nvSpPr>
        <p:spPr>
          <a:xfrm rot="5400000">
            <a:off x="3220950" y="-924900"/>
            <a:ext cx="2702100" cy="6993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90ffb19d87_0_105"/>
          <p:cNvSpPr txBox="1"/>
          <p:nvPr>
            <p:ph type="ctrTitle"/>
          </p:nvPr>
        </p:nvSpPr>
        <p:spPr>
          <a:xfrm>
            <a:off x="1338748" y="1653759"/>
            <a:ext cx="6466500" cy="18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3400">
                <a:solidFill>
                  <a:schemeClr val="lt1"/>
                </a:solidFill>
              </a:rPr>
              <a:t>Thank you! </a:t>
            </a:r>
            <a:endParaRPr sz="3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3400">
                <a:solidFill>
                  <a:schemeClr val="lt1"/>
                </a:solidFill>
              </a:rPr>
              <a:t>And good luck on your Machine Learning journey</a:t>
            </a:r>
            <a:endParaRPr sz="3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/>
          <p:nvPr>
            <p:ph idx="9" type="ctrTitle"/>
          </p:nvPr>
        </p:nvSpPr>
        <p:spPr>
          <a:xfrm>
            <a:off x="7319369" y="17157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sz="2400"/>
              <a:t>CONTENT</a:t>
            </a:r>
            <a:endParaRPr sz="2400"/>
          </a:p>
        </p:txBody>
      </p:sp>
      <p:sp>
        <p:nvSpPr>
          <p:cNvPr id="153" name="Google Shape;153;p3"/>
          <p:cNvSpPr/>
          <p:nvPr/>
        </p:nvSpPr>
        <p:spPr>
          <a:xfrm flipH="1" rot="-5400000">
            <a:off x="-957850" y="957900"/>
            <a:ext cx="5140800" cy="3225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"/>
          <p:cNvSpPr txBox="1"/>
          <p:nvPr>
            <p:ph idx="6" type="ctrTitle"/>
          </p:nvPr>
        </p:nvSpPr>
        <p:spPr>
          <a:xfrm>
            <a:off x="3428000" y="2656663"/>
            <a:ext cx="3891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Supervised classification models: an overview</a:t>
            </a:r>
            <a:endParaRPr/>
          </a:p>
        </p:txBody>
      </p:sp>
      <p:sp>
        <p:nvSpPr>
          <p:cNvPr id="155" name="Google Shape;155;p3"/>
          <p:cNvSpPr txBox="1"/>
          <p:nvPr>
            <p:ph idx="8" type="title"/>
          </p:nvPr>
        </p:nvSpPr>
        <p:spPr>
          <a:xfrm>
            <a:off x="2519515" y="3020450"/>
            <a:ext cx="565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3"/>
          <p:cNvSpPr txBox="1"/>
          <p:nvPr>
            <p:ph type="ctrTitle"/>
          </p:nvPr>
        </p:nvSpPr>
        <p:spPr>
          <a:xfrm>
            <a:off x="3396439" y="393050"/>
            <a:ext cx="249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Brief introduction to ML</a:t>
            </a:r>
            <a:endParaRPr/>
          </a:p>
        </p:txBody>
      </p:sp>
      <p:sp>
        <p:nvSpPr>
          <p:cNvPr id="157" name="Google Shape;157;p3"/>
          <p:cNvSpPr txBox="1"/>
          <p:nvPr>
            <p:ph idx="1" type="subTitle"/>
          </p:nvPr>
        </p:nvSpPr>
        <p:spPr>
          <a:xfrm>
            <a:off x="3395063" y="808102"/>
            <a:ext cx="19065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What is it ML?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Why use it?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Drawbacks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ML systems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Typical ML workflow</a:t>
            </a:r>
            <a:endParaRPr/>
          </a:p>
        </p:txBody>
      </p:sp>
      <p:sp>
        <p:nvSpPr>
          <p:cNvPr id="158" name="Google Shape;158;p3"/>
          <p:cNvSpPr txBox="1"/>
          <p:nvPr>
            <p:ph idx="2" type="title"/>
          </p:nvPr>
        </p:nvSpPr>
        <p:spPr>
          <a:xfrm>
            <a:off x="2512026" y="808100"/>
            <a:ext cx="624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3"/>
          <p:cNvSpPr txBox="1"/>
          <p:nvPr>
            <p:ph idx="3" type="ctrTitle"/>
          </p:nvPr>
        </p:nvSpPr>
        <p:spPr>
          <a:xfrm>
            <a:off x="3425276" y="1647625"/>
            <a:ext cx="2427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Supervised classification data</a:t>
            </a:r>
            <a:endParaRPr/>
          </a:p>
        </p:txBody>
      </p:sp>
      <p:sp>
        <p:nvSpPr>
          <p:cNvPr id="160" name="Google Shape;160;p3"/>
          <p:cNvSpPr txBox="1"/>
          <p:nvPr>
            <p:ph idx="4" type="subTitle"/>
          </p:nvPr>
        </p:nvSpPr>
        <p:spPr>
          <a:xfrm>
            <a:off x="3425259" y="2062196"/>
            <a:ext cx="1976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Dataset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Data visualization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Data splits</a:t>
            </a:r>
            <a:endParaRPr/>
          </a:p>
        </p:txBody>
      </p:sp>
      <p:sp>
        <p:nvSpPr>
          <p:cNvPr id="161" name="Google Shape;161;p3"/>
          <p:cNvSpPr txBox="1"/>
          <p:nvPr>
            <p:ph idx="5" type="title"/>
          </p:nvPr>
        </p:nvSpPr>
        <p:spPr>
          <a:xfrm>
            <a:off x="2512026" y="1946262"/>
            <a:ext cx="58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3"/>
          <p:cNvSpPr txBox="1"/>
          <p:nvPr>
            <p:ph idx="4" type="subTitle"/>
          </p:nvPr>
        </p:nvSpPr>
        <p:spPr>
          <a:xfrm>
            <a:off x="3425259" y="3115784"/>
            <a:ext cx="1976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Models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Data visualization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Data splits</a:t>
            </a:r>
            <a:endParaRPr/>
          </a:p>
        </p:txBody>
      </p:sp>
      <p:sp>
        <p:nvSpPr>
          <p:cNvPr id="163" name="Google Shape;163;p3"/>
          <p:cNvSpPr txBox="1"/>
          <p:nvPr>
            <p:ph idx="6" type="ctrTitle"/>
          </p:nvPr>
        </p:nvSpPr>
        <p:spPr>
          <a:xfrm>
            <a:off x="3469050" y="3735063"/>
            <a:ext cx="3891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Supervised classification model evaluation</a:t>
            </a:r>
            <a:endParaRPr/>
          </a:p>
        </p:txBody>
      </p:sp>
      <p:sp>
        <p:nvSpPr>
          <p:cNvPr id="164" name="Google Shape;164;p3"/>
          <p:cNvSpPr txBox="1"/>
          <p:nvPr>
            <p:ph idx="8" type="title"/>
          </p:nvPr>
        </p:nvSpPr>
        <p:spPr>
          <a:xfrm>
            <a:off x="2512026" y="3996050"/>
            <a:ext cx="565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3"/>
          <p:cNvSpPr txBox="1"/>
          <p:nvPr>
            <p:ph idx="4" type="subTitle"/>
          </p:nvPr>
        </p:nvSpPr>
        <p:spPr>
          <a:xfrm>
            <a:off x="3466309" y="4194184"/>
            <a:ext cx="1976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Accuracy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Confusion matrix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True vs predicted distributions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>
            <p:ph type="ctrTitle"/>
          </p:nvPr>
        </p:nvSpPr>
        <p:spPr>
          <a:xfrm>
            <a:off x="751200" y="2577425"/>
            <a:ext cx="5053500" cy="19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Brief Introduction to 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/>
          <p:nvPr/>
        </p:nvSpPr>
        <p:spPr>
          <a:xfrm flipH="1" rot="10800000">
            <a:off x="0" y="304000"/>
            <a:ext cx="4363500" cy="783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"/>
          <p:cNvSpPr txBox="1"/>
          <p:nvPr>
            <p:ph type="ctrTitle"/>
          </p:nvPr>
        </p:nvSpPr>
        <p:spPr>
          <a:xfrm>
            <a:off x="0" y="380500"/>
            <a:ext cx="4363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400">
                <a:solidFill>
                  <a:schemeClr val="lt1"/>
                </a:solidFill>
              </a:rPr>
              <a:t>What is ML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77" name="Google Shape;177;p5"/>
          <p:cNvSpPr txBox="1"/>
          <p:nvPr/>
        </p:nvSpPr>
        <p:spPr>
          <a:xfrm>
            <a:off x="4571925" y="1869575"/>
            <a:ext cx="3539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s" sz="2600">
                <a:latin typeface="Catamaran Light"/>
                <a:ea typeface="Catamaran Light"/>
                <a:cs typeface="Catamaran Light"/>
                <a:sym typeface="Catamaran Light"/>
              </a:rPr>
              <a:t>In short:</a:t>
            </a:r>
            <a:endParaRPr sz="2600"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" sz="26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Data driven algorithms!</a:t>
            </a:r>
            <a:endParaRPr b="0" i="0" sz="2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id="178" name="Google Shape;178;p5"/>
          <p:cNvPicPr preferRelativeResize="0"/>
          <p:nvPr/>
        </p:nvPicPr>
        <p:blipFill rotWithShape="1">
          <a:blip r:embed="rId3">
            <a:alphaModFix/>
          </a:blip>
          <a:srcRect b="34337" l="27993" r="17480" t="28250"/>
          <a:stretch/>
        </p:blipFill>
        <p:spPr>
          <a:xfrm>
            <a:off x="279425" y="1255912"/>
            <a:ext cx="3281525" cy="140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5"/>
          <p:cNvPicPr preferRelativeResize="0"/>
          <p:nvPr/>
        </p:nvPicPr>
        <p:blipFill rotWithShape="1">
          <a:blip r:embed="rId4">
            <a:alphaModFix/>
          </a:blip>
          <a:srcRect b="23399" l="28208" r="17441" t="37430"/>
          <a:stretch/>
        </p:blipFill>
        <p:spPr>
          <a:xfrm>
            <a:off x="1353852" y="3149900"/>
            <a:ext cx="3369826" cy="15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5"/>
          <p:cNvSpPr txBox="1"/>
          <p:nvPr/>
        </p:nvSpPr>
        <p:spPr>
          <a:xfrm>
            <a:off x="387025" y="2552525"/>
            <a:ext cx="30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Figure 1: Traditional algorithm</a:t>
            </a:r>
            <a:endParaRPr b="0" i="0" sz="12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181" name="Google Shape;181;p5"/>
          <p:cNvSpPr txBox="1"/>
          <p:nvPr/>
        </p:nvSpPr>
        <p:spPr>
          <a:xfrm>
            <a:off x="1505613" y="4574375"/>
            <a:ext cx="30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Figure 2: ML algorithm</a:t>
            </a:r>
            <a:endParaRPr b="0" i="0" sz="12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/>
          <p:nvPr/>
        </p:nvSpPr>
        <p:spPr>
          <a:xfrm rot="10800000">
            <a:off x="5145400" y="271100"/>
            <a:ext cx="4003200" cy="8061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 txBox="1"/>
          <p:nvPr>
            <p:ph type="ctrTitle"/>
          </p:nvPr>
        </p:nvSpPr>
        <p:spPr>
          <a:xfrm>
            <a:off x="5145400" y="509025"/>
            <a:ext cx="40032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200">
                <a:solidFill>
                  <a:schemeClr val="lt1"/>
                </a:solidFill>
              </a:rPr>
              <a:t>Why use it?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88" name="Google Shape;188;p6"/>
          <p:cNvSpPr txBox="1"/>
          <p:nvPr/>
        </p:nvSpPr>
        <p:spPr>
          <a:xfrm>
            <a:off x="4375350" y="2229425"/>
            <a:ext cx="4498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 Light"/>
              <a:buChar char="●"/>
            </a:pPr>
            <a:r>
              <a:rPr b="0" i="0" lang="es" sz="14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No clear recipe for solving a problem</a:t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 Light"/>
              <a:buChar char="●"/>
            </a:pPr>
            <a:r>
              <a:rPr b="0" i="0" lang="es" sz="14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Recipe for solving a problem is too complicated</a:t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tamaran Light"/>
              <a:buChar char="●"/>
            </a:pPr>
            <a:r>
              <a:rPr b="0" i="0" lang="es" sz="14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Extract insights from large amounts of data</a:t>
            </a:r>
            <a:endParaRPr b="0" i="0" sz="14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/>
          <p:nvPr/>
        </p:nvSpPr>
        <p:spPr>
          <a:xfrm flipH="1" rot="10800000">
            <a:off x="0" y="304000"/>
            <a:ext cx="4363500" cy="783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"/>
          <p:cNvSpPr txBox="1"/>
          <p:nvPr>
            <p:ph type="ctrTitle"/>
          </p:nvPr>
        </p:nvSpPr>
        <p:spPr>
          <a:xfrm>
            <a:off x="0" y="380500"/>
            <a:ext cx="4363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400">
                <a:solidFill>
                  <a:schemeClr val="lt1"/>
                </a:solidFill>
              </a:rPr>
              <a:t>ML drawbacks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95" name="Google Shape;195;p7"/>
          <p:cNvSpPr txBox="1"/>
          <p:nvPr/>
        </p:nvSpPr>
        <p:spPr>
          <a:xfrm>
            <a:off x="466925" y="1586650"/>
            <a:ext cx="5481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tamaran Light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Most models are data-hungry</a:t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tamaran Light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Training data should be representative of real data</a:t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tamaran Light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Bad data</a:t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tamaran Light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Model under and overfitting</a:t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pic>
        <p:nvPicPr>
          <p:cNvPr id="196" name="Google Shape;19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8925" y="2530506"/>
            <a:ext cx="5481599" cy="195206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7"/>
          <p:cNvSpPr txBox="1"/>
          <p:nvPr/>
        </p:nvSpPr>
        <p:spPr>
          <a:xfrm>
            <a:off x="4636563" y="4540100"/>
            <a:ext cx="30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Figure </a:t>
            </a:r>
            <a:r>
              <a:rPr lang="es" sz="1200">
                <a:latin typeface="Catamaran Light"/>
                <a:ea typeface="Catamaran Light"/>
                <a:cs typeface="Catamaran Light"/>
                <a:sym typeface="Catamaran Light"/>
              </a:rPr>
              <a:t>4</a:t>
            </a: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: Garbage in, garbage out principle</a:t>
            </a:r>
            <a:endParaRPr b="0" i="0" sz="12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/>
          <p:nvPr/>
        </p:nvSpPr>
        <p:spPr>
          <a:xfrm flipH="1" rot="10800000">
            <a:off x="4780500" y="304275"/>
            <a:ext cx="4363500" cy="783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9"/>
          <p:cNvSpPr txBox="1"/>
          <p:nvPr>
            <p:ph type="ctrTitle"/>
          </p:nvPr>
        </p:nvSpPr>
        <p:spPr>
          <a:xfrm>
            <a:off x="4780500" y="380775"/>
            <a:ext cx="4363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400">
                <a:solidFill>
                  <a:schemeClr val="lt1"/>
                </a:solidFill>
              </a:rPr>
              <a:t>ML systems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204" name="Google Shape;204;p9"/>
          <p:cNvPicPr preferRelativeResize="0"/>
          <p:nvPr/>
        </p:nvPicPr>
        <p:blipFill rotWithShape="1">
          <a:blip r:embed="rId3">
            <a:alphaModFix/>
          </a:blip>
          <a:srcRect b="0" l="0" r="35740" t="0"/>
          <a:stretch/>
        </p:blipFill>
        <p:spPr>
          <a:xfrm>
            <a:off x="5100275" y="1394375"/>
            <a:ext cx="3723949" cy="305425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9"/>
          <p:cNvSpPr txBox="1"/>
          <p:nvPr/>
        </p:nvSpPr>
        <p:spPr>
          <a:xfrm>
            <a:off x="460775" y="1394375"/>
            <a:ext cx="4056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tamaran Light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Supervised learning</a:t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tamaran Light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Unsupervised learning</a:t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tamaran Light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Semi-supervised learning</a:t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tamaran Light"/>
              <a:buChar char="●"/>
            </a:pPr>
            <a:r>
              <a:rPr b="0" i="0" lang="es" sz="16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Reinforcement learning</a:t>
            </a:r>
            <a:endParaRPr b="0" i="0" sz="16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atamaran Light"/>
                <a:ea typeface="Catamaran Light"/>
                <a:cs typeface="Catamaran Light"/>
                <a:sym typeface="Catamaran Light"/>
              </a:rPr>
              <a:t>Inside each of these categories there are multiple types of problems that can be solved!</a:t>
            </a:r>
            <a:endParaRPr sz="1600"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atamaran Light"/>
                <a:ea typeface="Catamaran Light"/>
                <a:cs typeface="Catamaran Light"/>
                <a:sym typeface="Catamaran Light"/>
              </a:rPr>
              <a:t>We’ll be looking at </a:t>
            </a:r>
            <a:r>
              <a:rPr b="1" lang="es" sz="1600">
                <a:latin typeface="Catamaran"/>
                <a:ea typeface="Catamaran"/>
                <a:cs typeface="Catamaran"/>
                <a:sym typeface="Catamaran"/>
              </a:rPr>
              <a:t>supervised classification</a:t>
            </a:r>
            <a:r>
              <a:rPr lang="es" sz="1600">
                <a:latin typeface="Catamaran Light"/>
                <a:ea typeface="Catamaran Light"/>
                <a:cs typeface="Catamaran Light"/>
                <a:sym typeface="Catamaran Light"/>
              </a:rPr>
              <a:t>.</a:t>
            </a:r>
            <a:endParaRPr sz="1600"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06" name="Google Shape;206;p9"/>
          <p:cNvSpPr txBox="1"/>
          <p:nvPr/>
        </p:nvSpPr>
        <p:spPr>
          <a:xfrm>
            <a:off x="5429088" y="4521500"/>
            <a:ext cx="30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Figure </a:t>
            </a:r>
            <a:r>
              <a:rPr lang="es" sz="1200">
                <a:latin typeface="Catamaran Light"/>
                <a:ea typeface="Catamaran Light"/>
                <a:cs typeface="Catamaran Light"/>
                <a:sym typeface="Catamaran Light"/>
              </a:rPr>
              <a:t>5</a:t>
            </a: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: Supervised vs unsupervised datasets</a:t>
            </a:r>
            <a:endParaRPr b="0" i="0" sz="12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/>
          <p:nvPr/>
        </p:nvSpPr>
        <p:spPr>
          <a:xfrm rot="10800000">
            <a:off x="0" y="271100"/>
            <a:ext cx="4003200" cy="8061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0"/>
          <p:cNvSpPr txBox="1"/>
          <p:nvPr>
            <p:ph type="ctrTitle"/>
          </p:nvPr>
        </p:nvSpPr>
        <p:spPr>
          <a:xfrm>
            <a:off x="0" y="509025"/>
            <a:ext cx="40032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2200">
                <a:solidFill>
                  <a:schemeClr val="lt1"/>
                </a:solidFill>
              </a:rPr>
              <a:t>ML Workflow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5675" y="1573725"/>
            <a:ext cx="5632650" cy="281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0"/>
          <p:cNvSpPr txBox="1"/>
          <p:nvPr/>
        </p:nvSpPr>
        <p:spPr>
          <a:xfrm>
            <a:off x="3038838" y="4165250"/>
            <a:ext cx="30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Figure </a:t>
            </a:r>
            <a:r>
              <a:rPr lang="es" sz="1200">
                <a:latin typeface="Catamaran Light"/>
                <a:ea typeface="Catamaran Light"/>
                <a:cs typeface="Catamaran Light"/>
                <a:sym typeface="Catamaran Light"/>
              </a:rPr>
              <a:t>6</a:t>
            </a:r>
            <a:r>
              <a:rPr b="0" i="0" lang="es" sz="1200" u="none" cap="none" strike="noStrik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: Typical ML development workflow</a:t>
            </a:r>
            <a:endParaRPr b="0" i="0" sz="1200" u="none" cap="none" strike="noStrike">
              <a:solidFill>
                <a:srgbClr val="00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