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9" r:id="rId4"/>
    <p:sldId id="259" r:id="rId5"/>
    <p:sldId id="270" r:id="rId6"/>
    <p:sldId id="271" r:id="rId7"/>
    <p:sldId id="272" r:id="rId8"/>
    <p:sldId id="260" r:id="rId9"/>
    <p:sldId id="262" r:id="rId10"/>
    <p:sldId id="263" r:id="rId11"/>
    <p:sldId id="273" r:id="rId12"/>
    <p:sldId id="274" r:id="rId13"/>
    <p:sldId id="275" r:id="rId14"/>
    <p:sldId id="276" r:id="rId15"/>
    <p:sldId id="27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lbert" initials="G" lastIdx="1" clrIdx="0">
    <p:extLst>
      <p:ext uri="{19B8F6BF-5375-455C-9EA6-DF929625EA0E}">
        <p15:presenceInfo xmlns:p15="http://schemas.microsoft.com/office/powerpoint/2012/main" userId="bd5a7f76339328a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0" autoAdjust="0"/>
    <p:restoredTop sz="94660"/>
  </p:normalViewPr>
  <p:slideViewPr>
    <p:cSldViewPr snapToGrid="0">
      <p:cViewPr varScale="1">
        <p:scale>
          <a:sx n="55" d="100"/>
          <a:sy n="5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CB32C9-869C-408F-9BA6-E98BB276DDB1}" type="datetimeFigureOut">
              <a:rPr lang="en-US" smtClean="0"/>
              <a:t>30-Nov-21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1DCCD-4D18-421D-810F-99C2A2BE37D6}" type="slidenum">
              <a:rPr lang="en-US" smtClean="0"/>
              <a:t>‹#›</a:t>
            </a:fld>
            <a:endParaRPr lang="en-US"/>
          </a:p>
        </p:txBody>
      </p:sp>
    </p:spTree>
    <p:extLst>
      <p:ext uri="{BB962C8B-B14F-4D97-AF65-F5344CB8AC3E}">
        <p14:creationId xmlns:p14="http://schemas.microsoft.com/office/powerpoint/2010/main" val="3826010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CB32C9-869C-408F-9BA6-E98BB276DDB1}" type="datetimeFigureOut">
              <a:rPr lang="en-US" smtClean="0"/>
              <a:t>30-Nov-21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1DCCD-4D18-421D-810F-99C2A2BE37D6}" type="slidenum">
              <a:rPr lang="en-US" smtClean="0"/>
              <a:t>‹#›</a:t>
            </a:fld>
            <a:endParaRPr lang="en-US"/>
          </a:p>
        </p:txBody>
      </p:sp>
    </p:spTree>
    <p:extLst>
      <p:ext uri="{BB962C8B-B14F-4D97-AF65-F5344CB8AC3E}">
        <p14:creationId xmlns:p14="http://schemas.microsoft.com/office/powerpoint/2010/main" val="879100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CB32C9-869C-408F-9BA6-E98BB276DDB1}" type="datetimeFigureOut">
              <a:rPr lang="en-US" smtClean="0"/>
              <a:t>30-Nov-21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1DCCD-4D18-421D-810F-99C2A2BE37D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68554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CB32C9-869C-408F-9BA6-E98BB276DDB1}" type="datetimeFigureOut">
              <a:rPr lang="en-US" smtClean="0"/>
              <a:t>30-Nov-21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1DCCD-4D18-421D-810F-99C2A2BE37D6}" type="slidenum">
              <a:rPr lang="en-US" smtClean="0"/>
              <a:t>‹#›</a:t>
            </a:fld>
            <a:endParaRPr lang="en-US"/>
          </a:p>
        </p:txBody>
      </p:sp>
    </p:spTree>
    <p:extLst>
      <p:ext uri="{BB962C8B-B14F-4D97-AF65-F5344CB8AC3E}">
        <p14:creationId xmlns:p14="http://schemas.microsoft.com/office/powerpoint/2010/main" val="1198681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CB32C9-869C-408F-9BA6-E98BB276DDB1}" type="datetimeFigureOut">
              <a:rPr lang="en-US" smtClean="0"/>
              <a:t>30-Nov-21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1DCCD-4D18-421D-810F-99C2A2BE37D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2543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CB32C9-869C-408F-9BA6-E98BB276DDB1}" type="datetimeFigureOut">
              <a:rPr lang="en-US" smtClean="0"/>
              <a:t>30-Nov-21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1DCCD-4D18-421D-810F-99C2A2BE37D6}" type="slidenum">
              <a:rPr lang="en-US" smtClean="0"/>
              <a:t>‹#›</a:t>
            </a:fld>
            <a:endParaRPr lang="en-US"/>
          </a:p>
        </p:txBody>
      </p:sp>
    </p:spTree>
    <p:extLst>
      <p:ext uri="{BB962C8B-B14F-4D97-AF65-F5344CB8AC3E}">
        <p14:creationId xmlns:p14="http://schemas.microsoft.com/office/powerpoint/2010/main" val="3068335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CB32C9-869C-408F-9BA6-E98BB276DDB1}" type="datetimeFigureOut">
              <a:rPr lang="en-US" smtClean="0"/>
              <a:t>30-Nov-21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1DCCD-4D18-421D-810F-99C2A2BE37D6}" type="slidenum">
              <a:rPr lang="en-US" smtClean="0"/>
              <a:t>‹#›</a:t>
            </a:fld>
            <a:endParaRPr lang="en-US"/>
          </a:p>
        </p:txBody>
      </p:sp>
    </p:spTree>
    <p:extLst>
      <p:ext uri="{BB962C8B-B14F-4D97-AF65-F5344CB8AC3E}">
        <p14:creationId xmlns:p14="http://schemas.microsoft.com/office/powerpoint/2010/main" val="903458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CB32C9-869C-408F-9BA6-E98BB276DDB1}" type="datetimeFigureOut">
              <a:rPr lang="en-US" smtClean="0"/>
              <a:t>30-Nov-21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1DCCD-4D18-421D-810F-99C2A2BE37D6}" type="slidenum">
              <a:rPr lang="en-US" smtClean="0"/>
              <a:t>‹#›</a:t>
            </a:fld>
            <a:endParaRPr lang="en-US"/>
          </a:p>
        </p:txBody>
      </p:sp>
    </p:spTree>
    <p:extLst>
      <p:ext uri="{BB962C8B-B14F-4D97-AF65-F5344CB8AC3E}">
        <p14:creationId xmlns:p14="http://schemas.microsoft.com/office/powerpoint/2010/main" val="575510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CB32C9-869C-408F-9BA6-E98BB276DDB1}" type="datetimeFigureOut">
              <a:rPr lang="en-US" smtClean="0"/>
              <a:t>30-Nov-21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1DCCD-4D18-421D-810F-99C2A2BE37D6}" type="slidenum">
              <a:rPr lang="en-US" smtClean="0"/>
              <a:t>‹#›</a:t>
            </a:fld>
            <a:endParaRPr lang="en-US"/>
          </a:p>
        </p:txBody>
      </p:sp>
    </p:spTree>
    <p:extLst>
      <p:ext uri="{BB962C8B-B14F-4D97-AF65-F5344CB8AC3E}">
        <p14:creationId xmlns:p14="http://schemas.microsoft.com/office/powerpoint/2010/main" val="3523220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CB32C9-869C-408F-9BA6-E98BB276DDB1}" type="datetimeFigureOut">
              <a:rPr lang="en-US" smtClean="0"/>
              <a:t>30-Nov-21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1DCCD-4D18-421D-810F-99C2A2BE37D6}" type="slidenum">
              <a:rPr lang="en-US" smtClean="0"/>
              <a:t>‹#›</a:t>
            </a:fld>
            <a:endParaRPr lang="en-US"/>
          </a:p>
        </p:txBody>
      </p:sp>
    </p:spTree>
    <p:extLst>
      <p:ext uri="{BB962C8B-B14F-4D97-AF65-F5344CB8AC3E}">
        <p14:creationId xmlns:p14="http://schemas.microsoft.com/office/powerpoint/2010/main" val="2143327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CB32C9-869C-408F-9BA6-E98BB276DDB1}" type="datetimeFigureOut">
              <a:rPr lang="en-US" smtClean="0"/>
              <a:t>30-Nov-21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1DCCD-4D18-421D-810F-99C2A2BE37D6}" type="slidenum">
              <a:rPr lang="en-US" smtClean="0"/>
              <a:t>‹#›</a:t>
            </a:fld>
            <a:endParaRPr lang="en-US"/>
          </a:p>
        </p:txBody>
      </p:sp>
    </p:spTree>
    <p:extLst>
      <p:ext uri="{BB962C8B-B14F-4D97-AF65-F5344CB8AC3E}">
        <p14:creationId xmlns:p14="http://schemas.microsoft.com/office/powerpoint/2010/main" val="2813153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CB32C9-869C-408F-9BA6-E98BB276DDB1}" type="datetimeFigureOut">
              <a:rPr lang="en-US" smtClean="0"/>
              <a:t>30-Nov-21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71DCCD-4D18-421D-810F-99C2A2BE37D6}" type="slidenum">
              <a:rPr lang="en-US" smtClean="0"/>
              <a:t>‹#›</a:t>
            </a:fld>
            <a:endParaRPr lang="en-US"/>
          </a:p>
        </p:txBody>
      </p:sp>
    </p:spTree>
    <p:extLst>
      <p:ext uri="{BB962C8B-B14F-4D97-AF65-F5344CB8AC3E}">
        <p14:creationId xmlns:p14="http://schemas.microsoft.com/office/powerpoint/2010/main" val="3607707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CB32C9-869C-408F-9BA6-E98BB276DDB1}" type="datetimeFigureOut">
              <a:rPr lang="en-US" smtClean="0"/>
              <a:t>30-Nov-21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71DCCD-4D18-421D-810F-99C2A2BE37D6}" type="slidenum">
              <a:rPr lang="en-US" smtClean="0"/>
              <a:t>‹#›</a:t>
            </a:fld>
            <a:endParaRPr lang="en-US"/>
          </a:p>
        </p:txBody>
      </p:sp>
    </p:spTree>
    <p:extLst>
      <p:ext uri="{BB962C8B-B14F-4D97-AF65-F5344CB8AC3E}">
        <p14:creationId xmlns:p14="http://schemas.microsoft.com/office/powerpoint/2010/main" val="694348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CB32C9-869C-408F-9BA6-E98BB276DDB1}" type="datetimeFigureOut">
              <a:rPr lang="en-US" smtClean="0"/>
              <a:t>30-Nov-21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71DCCD-4D18-421D-810F-99C2A2BE37D6}" type="slidenum">
              <a:rPr lang="en-US" smtClean="0"/>
              <a:t>‹#›</a:t>
            </a:fld>
            <a:endParaRPr lang="en-US"/>
          </a:p>
        </p:txBody>
      </p:sp>
    </p:spTree>
    <p:extLst>
      <p:ext uri="{BB962C8B-B14F-4D97-AF65-F5344CB8AC3E}">
        <p14:creationId xmlns:p14="http://schemas.microsoft.com/office/powerpoint/2010/main" val="3303996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CB32C9-869C-408F-9BA6-E98BB276DDB1}" type="datetimeFigureOut">
              <a:rPr lang="en-US" smtClean="0"/>
              <a:t>30-Nov-21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1DCCD-4D18-421D-810F-99C2A2BE37D6}" type="slidenum">
              <a:rPr lang="en-US" smtClean="0"/>
              <a:t>‹#›</a:t>
            </a:fld>
            <a:endParaRPr lang="en-US"/>
          </a:p>
        </p:txBody>
      </p:sp>
    </p:spTree>
    <p:extLst>
      <p:ext uri="{BB962C8B-B14F-4D97-AF65-F5344CB8AC3E}">
        <p14:creationId xmlns:p14="http://schemas.microsoft.com/office/powerpoint/2010/main" val="255929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CB32C9-869C-408F-9BA6-E98BB276DDB1}" type="datetimeFigureOut">
              <a:rPr lang="en-US" smtClean="0"/>
              <a:t>30-Nov-21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1DCCD-4D18-421D-810F-99C2A2BE37D6}" type="slidenum">
              <a:rPr lang="en-US" smtClean="0"/>
              <a:t>‹#›</a:t>
            </a:fld>
            <a:endParaRPr lang="en-US"/>
          </a:p>
        </p:txBody>
      </p:sp>
    </p:spTree>
    <p:extLst>
      <p:ext uri="{BB962C8B-B14F-4D97-AF65-F5344CB8AC3E}">
        <p14:creationId xmlns:p14="http://schemas.microsoft.com/office/powerpoint/2010/main" val="4034258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CB32C9-869C-408F-9BA6-E98BB276DDB1}" type="datetimeFigureOut">
              <a:rPr lang="en-US" smtClean="0"/>
              <a:t>30-Nov-21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C71DCCD-4D18-421D-810F-99C2A2BE37D6}" type="slidenum">
              <a:rPr lang="en-US" smtClean="0"/>
              <a:t>‹#›</a:t>
            </a:fld>
            <a:endParaRPr lang="en-US"/>
          </a:p>
        </p:txBody>
      </p:sp>
    </p:spTree>
    <p:extLst>
      <p:ext uri="{BB962C8B-B14F-4D97-AF65-F5344CB8AC3E}">
        <p14:creationId xmlns:p14="http://schemas.microsoft.com/office/powerpoint/2010/main" val="3084517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BF798-D65C-463F-92CD-F69414537FA7}"/>
              </a:ext>
            </a:extLst>
          </p:cNvPr>
          <p:cNvSpPr>
            <a:spLocks noGrp="1"/>
          </p:cNvSpPr>
          <p:nvPr>
            <p:ph type="ctrTitle"/>
          </p:nvPr>
        </p:nvSpPr>
        <p:spPr>
          <a:xfrm>
            <a:off x="1524000" y="707923"/>
            <a:ext cx="9144000" cy="2319056"/>
          </a:xfrm>
        </p:spPr>
        <p:txBody>
          <a:bodyPr>
            <a:normAutofit/>
          </a:bodyPr>
          <a:lstStyle/>
          <a:p>
            <a:r>
              <a:rPr lang="en-US" b="1" dirty="0">
                <a:latin typeface="Times New Roman" panose="02020603050405020304" pitchFamily="18" charset="0"/>
                <a:cs typeface="Times New Roman" panose="02020603050405020304" pitchFamily="18" charset="0"/>
              </a:rPr>
              <a:t>INTRUSION DETECTION ALARM SYSTEM ALERT</a:t>
            </a:r>
            <a:br>
              <a:rPr lang="en-US" dirty="0"/>
            </a:br>
            <a:endParaRPr lang="en-US" sz="1800" b="1"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8726ED89-1D00-48A0-B9B6-E25FCD9FB74B}"/>
              </a:ext>
            </a:extLst>
          </p:cNvPr>
          <p:cNvSpPr>
            <a:spLocks noGrp="1"/>
          </p:cNvSpPr>
          <p:nvPr>
            <p:ph type="subTitle" idx="1"/>
          </p:nvPr>
        </p:nvSpPr>
        <p:spPr>
          <a:xfrm>
            <a:off x="1229710" y="3168869"/>
            <a:ext cx="9438290" cy="3090041"/>
          </a:xfrm>
        </p:spPr>
        <p:txBody>
          <a:bodyPr/>
          <a:lstStyle/>
          <a:p>
            <a:pPr algn="l"/>
            <a:r>
              <a:rPr lang="en-US" b="1" dirty="0">
                <a:latin typeface="Times New Roman" panose="02020603050405020304" pitchFamily="18" charset="0"/>
                <a:cs typeface="Times New Roman" panose="02020603050405020304" pitchFamily="18" charset="0"/>
              </a:rPr>
              <a:t>NAME             :  GILBERT KIPKEMOI KIPTALAM</a:t>
            </a:r>
          </a:p>
          <a:p>
            <a:pPr algn="l"/>
            <a:r>
              <a:rPr lang="en-US" b="1" dirty="0">
                <a:latin typeface="Times New Roman" panose="02020603050405020304" pitchFamily="18" charset="0"/>
                <a:cs typeface="Times New Roman" panose="02020603050405020304" pitchFamily="18" charset="0"/>
              </a:rPr>
              <a:t>REG NO.          : COM/040/17</a:t>
            </a:r>
          </a:p>
          <a:p>
            <a:pPr algn="l"/>
            <a:r>
              <a:rPr lang="en-US" b="1" dirty="0">
                <a:latin typeface="Times New Roman" panose="02020603050405020304" pitchFamily="18" charset="0"/>
                <a:cs typeface="Times New Roman" panose="02020603050405020304" pitchFamily="18" charset="0"/>
              </a:rPr>
              <a:t>PROGRAMME: COMPUTER SCIENCE    </a:t>
            </a:r>
          </a:p>
          <a:p>
            <a:endParaRPr lang="en-US" dirty="0"/>
          </a:p>
        </p:txBody>
      </p:sp>
    </p:spTree>
    <p:extLst>
      <p:ext uri="{BB962C8B-B14F-4D97-AF65-F5344CB8AC3E}">
        <p14:creationId xmlns:p14="http://schemas.microsoft.com/office/powerpoint/2010/main" val="2894759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DAEFC-9C2C-4271-8E9C-691934C27DFF}"/>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ANALYSIS AND DESIGN</a:t>
            </a:r>
            <a:endParaRPr lang="en-US" sz="2400" b="1" dirty="0"/>
          </a:p>
        </p:txBody>
      </p:sp>
      <p:sp>
        <p:nvSpPr>
          <p:cNvPr id="3" name="Content Placeholder 2">
            <a:extLst>
              <a:ext uri="{FF2B5EF4-FFF2-40B4-BE49-F238E27FC236}">
                <a16:creationId xmlns:a16="http://schemas.microsoft.com/office/drawing/2014/main" id="{C24A7156-DB3D-4F1F-8D01-89B2118AA135}"/>
              </a:ext>
            </a:extLst>
          </p:cNvPr>
          <p:cNvSpPr>
            <a:spLocks noGrp="1"/>
          </p:cNvSpPr>
          <p:nvPr>
            <p:ph idx="1"/>
          </p:nvPr>
        </p:nvSpPr>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Hardware requirement;</a:t>
            </a:r>
          </a:p>
          <a:p>
            <a:pPr marL="571500" indent="-571500">
              <a:buFont typeface="+mj-lt"/>
              <a:buAutoNum type="romanLcPeriod"/>
            </a:pPr>
            <a:r>
              <a:rPr lang="en-US" sz="2400" dirty="0">
                <a:latin typeface="Times New Roman" panose="02020603050405020304" pitchFamily="18" charset="0"/>
                <a:cs typeface="Times New Roman" panose="02020603050405020304" pitchFamily="18" charset="0"/>
              </a:rPr>
              <a:t>Arduino microcontroller</a:t>
            </a:r>
          </a:p>
          <a:p>
            <a:pPr marL="571500" indent="-571500">
              <a:buFont typeface="+mj-lt"/>
              <a:buAutoNum type="romanLcPeriod"/>
            </a:pPr>
            <a:r>
              <a:rPr lang="en-US" sz="2400" dirty="0">
                <a:latin typeface="Times New Roman" panose="02020603050405020304" pitchFamily="18" charset="0"/>
                <a:cs typeface="Times New Roman" panose="02020603050405020304" pitchFamily="18" charset="0"/>
              </a:rPr>
              <a:t>Infrared sensor </a:t>
            </a:r>
          </a:p>
          <a:p>
            <a:pPr marL="571500" indent="-571500">
              <a:buFont typeface="+mj-lt"/>
              <a:buAutoNum type="romanLcPeriod"/>
            </a:pPr>
            <a:r>
              <a:rPr lang="en-US" sz="2400" dirty="0">
                <a:latin typeface="Times New Roman" panose="02020603050405020304" pitchFamily="18" charset="0"/>
                <a:cs typeface="Times New Roman" panose="02020603050405020304" pitchFamily="18" charset="0"/>
              </a:rPr>
              <a:t>LED</a:t>
            </a:r>
          </a:p>
          <a:p>
            <a:pPr marL="571500" indent="-571500">
              <a:buFont typeface="+mj-lt"/>
              <a:buAutoNum type="romanLcPeriod"/>
            </a:pPr>
            <a:r>
              <a:rPr lang="en-US" sz="2400" dirty="0">
                <a:latin typeface="Times New Roman" panose="02020603050405020304" pitchFamily="18" charset="0"/>
                <a:cs typeface="Times New Roman" panose="02020603050405020304" pitchFamily="18" charset="0"/>
              </a:rPr>
              <a:t>Buzzer</a:t>
            </a:r>
          </a:p>
          <a:p>
            <a:pPr marL="571500" indent="-571500">
              <a:buFont typeface="+mj-lt"/>
              <a:buAutoNum type="romanLcPeriod"/>
            </a:pPr>
            <a:r>
              <a:rPr lang="en-US" sz="2400" dirty="0">
                <a:latin typeface="Times New Roman" panose="02020603050405020304" pitchFamily="18" charset="0"/>
                <a:cs typeface="Times New Roman" panose="02020603050405020304" pitchFamily="18" charset="0"/>
              </a:rPr>
              <a:t>Breadboards</a:t>
            </a:r>
          </a:p>
          <a:p>
            <a:pPr marL="571500" indent="-571500">
              <a:buFont typeface="+mj-lt"/>
              <a:buAutoNum type="romanLcPeriod"/>
            </a:pPr>
            <a:r>
              <a:rPr lang="en-US" sz="2400" dirty="0">
                <a:latin typeface="Times New Roman" panose="02020603050405020304" pitchFamily="18" charset="0"/>
                <a:cs typeface="Times New Roman" panose="02020603050405020304" pitchFamily="18" charset="0"/>
              </a:rPr>
              <a:t>Cables and connectors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Software requirements;</a:t>
            </a:r>
          </a:p>
          <a:p>
            <a:pPr marL="571500" indent="-571500">
              <a:buFont typeface="+mj-lt"/>
              <a:buAutoNum type="romanLcPeriod"/>
            </a:pPr>
            <a:r>
              <a:rPr lang="en-US" sz="2400" dirty="0">
                <a:latin typeface="Times New Roman" panose="02020603050405020304" pitchFamily="18" charset="0"/>
                <a:cs typeface="Times New Roman" panose="02020603050405020304" pitchFamily="18" charset="0"/>
              </a:rPr>
              <a:t>Arduino compiler</a:t>
            </a:r>
          </a:p>
          <a:p>
            <a:endParaRPr lang="en-US" sz="2400" dirty="0"/>
          </a:p>
        </p:txBody>
      </p:sp>
    </p:spTree>
    <p:extLst>
      <p:ext uri="{BB962C8B-B14F-4D97-AF65-F5344CB8AC3E}">
        <p14:creationId xmlns:p14="http://schemas.microsoft.com/office/powerpoint/2010/main" val="351420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ABEF-9061-4909-A173-E635027428C0}"/>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ANALYSIS AND DESIGN (CONT’)</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Data flow diagram</a:t>
            </a:r>
            <a:br>
              <a:rPr 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C0B0B79E-A623-4B3F-8F68-0DAB015B173D}"/>
              </a:ext>
            </a:extLst>
          </p:cNvPr>
          <p:cNvPicPr>
            <a:picLocks noGrp="1"/>
          </p:cNvPicPr>
          <p:nvPr>
            <p:ph idx="1"/>
          </p:nvPr>
        </p:nvPicPr>
        <p:blipFill>
          <a:blip r:embed="rId2"/>
          <a:stretch>
            <a:fillRect/>
          </a:stretch>
        </p:blipFill>
        <p:spPr>
          <a:xfrm>
            <a:off x="3151573" y="3222594"/>
            <a:ext cx="5113538" cy="3400148"/>
          </a:xfrm>
          <a:prstGeom prst="rect">
            <a:avLst/>
          </a:prstGeom>
        </p:spPr>
      </p:pic>
    </p:spTree>
    <p:extLst>
      <p:ext uri="{BB962C8B-B14F-4D97-AF65-F5344CB8AC3E}">
        <p14:creationId xmlns:p14="http://schemas.microsoft.com/office/powerpoint/2010/main" val="2176884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CDD50-7133-452D-B19D-66C067212408}"/>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ANALYSIS AND DESIGN (CONT’)</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Context Diagram</a:t>
            </a:r>
            <a:endParaRPr lang="en-US" sz="2400" dirty="0"/>
          </a:p>
        </p:txBody>
      </p:sp>
      <p:pic>
        <p:nvPicPr>
          <p:cNvPr id="4" name="Content Placeholder 3">
            <a:extLst>
              <a:ext uri="{FF2B5EF4-FFF2-40B4-BE49-F238E27FC236}">
                <a16:creationId xmlns:a16="http://schemas.microsoft.com/office/drawing/2014/main" id="{B8AB64D0-3C10-4896-8441-A693FCBABE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0549" y="2405819"/>
            <a:ext cx="5544324" cy="2534004"/>
          </a:xfrm>
          <a:prstGeom prst="rect">
            <a:avLst/>
          </a:prstGeom>
        </p:spPr>
      </p:pic>
    </p:spTree>
    <p:extLst>
      <p:ext uri="{BB962C8B-B14F-4D97-AF65-F5344CB8AC3E}">
        <p14:creationId xmlns:p14="http://schemas.microsoft.com/office/powerpoint/2010/main" val="3453085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71449-860B-4CB8-8021-B55F4B5EEC60}"/>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LIMITATIONS</a:t>
            </a:r>
          </a:p>
        </p:txBody>
      </p:sp>
      <p:sp>
        <p:nvSpPr>
          <p:cNvPr id="3" name="Content Placeholder 2">
            <a:extLst>
              <a:ext uri="{FF2B5EF4-FFF2-40B4-BE49-F238E27FC236}">
                <a16:creationId xmlns:a16="http://schemas.microsoft.com/office/drawing/2014/main" id="{D77A54B5-C62C-436B-96AA-FEE40CC442A8}"/>
              </a:ext>
            </a:extLst>
          </p:cNvPr>
          <p:cNvSpPr>
            <a:spLocks noGrp="1"/>
          </p:cNvSpPr>
          <p:nvPr>
            <p:ph idx="1"/>
          </p:nvPr>
        </p:nvSpPr>
        <p:spPr>
          <a:xfrm>
            <a:off x="749423" y="1825625"/>
            <a:ext cx="10515600" cy="4351338"/>
          </a:xfrm>
        </p:spPr>
        <p:txBody>
          <a:bodyPr>
            <a:normAutofit/>
          </a:bodyPr>
          <a:lstStyle/>
          <a:p>
            <a:pPr>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Cannot differentiate between the intruder and the owner. Thus the home owner will have to switch off the alarm whenever is around the property to avoid unnecessary notification and alarms.</a:t>
            </a:r>
          </a:p>
          <a:p>
            <a:pPr>
              <a:buFont typeface="Wingdings" panose="05000000000000000000" pitchFamily="2" charset="2"/>
              <a:buChar char="Ø"/>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2788102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D5E4-E041-4EAF-A351-0A03D99E6DB6}"/>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RECOMMENDATIONS</a:t>
            </a:r>
          </a:p>
        </p:txBody>
      </p:sp>
      <p:sp>
        <p:nvSpPr>
          <p:cNvPr id="3" name="Content Placeholder 2">
            <a:extLst>
              <a:ext uri="{FF2B5EF4-FFF2-40B4-BE49-F238E27FC236}">
                <a16:creationId xmlns:a16="http://schemas.microsoft.com/office/drawing/2014/main" id="{ADF1B1C6-E84F-4E71-8C45-96B43C64D7E6}"/>
              </a:ext>
            </a:extLst>
          </p:cNvPr>
          <p:cNvSpPr>
            <a:spLocks noGrp="1"/>
          </p:cNvSpPr>
          <p:nvPr>
            <p:ph idx="1"/>
          </p:nvPr>
        </p:nvSpPr>
        <p:spPr/>
        <p:txBody>
          <a:bodyPr>
            <a:noAutofit/>
          </a:bodyPr>
          <a:lstStyle/>
          <a:p>
            <a:pPr marR="0">
              <a:lnSpc>
                <a:spcPct val="150000"/>
              </a:lnSpc>
              <a:spcBef>
                <a:spcPts val="0"/>
              </a:spcBef>
              <a:spcAft>
                <a:spcPts val="800"/>
              </a:spcAf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addition  to  the  unfinished  requirements,  there  are  other  possibilities  of  further improving the project. The respondent of user acceptance testing also suggest some improvement ideas. The improvements may include:</a:t>
            </a:r>
          </a:p>
          <a:p>
            <a:pPr marR="0" lvl="0">
              <a:lnSpc>
                <a:spcPct val="150000"/>
              </a:lnSpc>
              <a:spcBef>
                <a:spcPts val="0"/>
              </a:spcBef>
              <a:spcAft>
                <a:spcPts val="800"/>
              </a:spcAft>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Adding gas leakage detector and fire detector to the system. </a:t>
            </a:r>
          </a:p>
          <a:p>
            <a:pPr marR="0" lvl="0">
              <a:lnSpc>
                <a:spcPct val="150000"/>
              </a:lnSpc>
              <a:spcBef>
                <a:spcPts val="0"/>
              </a:spcBef>
              <a:spcAft>
                <a:spcPts val="800"/>
              </a:spcAft>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GSM module to send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sms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R="0">
              <a:lnSpc>
                <a:spcPct val="150000"/>
              </a:lnSpc>
              <a:spcBef>
                <a:spcPts val="0"/>
              </a:spcBef>
              <a:spcAft>
                <a:spcPts val="800"/>
              </a:spcAf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If the alarm sensors detect a problem, the system will alert the home owner through SMS while also sending out an audible alarm to anyone in the home. This can give you the time to get out of the house, while emergency services are on the way.</a:t>
            </a:r>
          </a:p>
          <a:p>
            <a:endParaRPr lang="en-US" sz="2400" dirty="0"/>
          </a:p>
        </p:txBody>
      </p:sp>
    </p:spTree>
    <p:extLst>
      <p:ext uri="{BB962C8B-B14F-4D97-AF65-F5344CB8AC3E}">
        <p14:creationId xmlns:p14="http://schemas.microsoft.com/office/powerpoint/2010/main" val="4264642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0990A-8F97-4194-98C0-466B776958A7}"/>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389FCAE-D4C5-49C9-B1E9-FB657A196AB6}"/>
              </a:ext>
            </a:extLst>
          </p:cNvPr>
          <p:cNvSpPr>
            <a:spLocks noGrp="1"/>
          </p:cNvSpPr>
          <p:nvPr>
            <p:ph idx="1"/>
          </p:nvPr>
        </p:nvSpPr>
        <p:spPr/>
        <p:txBody>
          <a:bodyPr>
            <a:noAutofit/>
          </a:bodyPr>
          <a:lstStyle/>
          <a:p>
            <a:pPr marR="0">
              <a:lnSpc>
                <a:spcPct val="150000"/>
              </a:lnSpc>
              <a:spcBef>
                <a:spcPts val="0"/>
              </a:spcBef>
              <a:spcAft>
                <a:spcPts val="800"/>
              </a:spcAf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this project we have implemented a very reliable and efficient system for home and property owners. This project provides simple and user friendly way for intrusion/burglary detection and notification. Other than being simple and user friendly it also reduces the cost of upholding home security by big percentage.</a:t>
            </a:r>
          </a:p>
          <a:p>
            <a:pPr marR="0">
              <a:lnSpc>
                <a:spcPct val="150000"/>
              </a:lnSpc>
              <a:spcBef>
                <a:spcPts val="0"/>
              </a:spcBef>
              <a:spcAft>
                <a:spcPts val="800"/>
              </a:spcAf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system will help deter criminal activity. The mere presence of a home security system will deter many perpetrators from doing criminal acts. They do not want to increase the chances they will get caught by the homeowner or by the police in the act.</a:t>
            </a:r>
          </a:p>
          <a:p>
            <a:pPr marR="0">
              <a:lnSpc>
                <a:spcPct val="150000"/>
              </a:lnSpc>
              <a:spcBef>
                <a:spcPts val="0"/>
              </a:spcBef>
              <a:spcAft>
                <a:spcPts val="800"/>
              </a:spcAf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Intrusion alarm systems protect property and valuables. A home security system is a first line of defense for keeping your property and valuables safe. Vandals are less likely to do damage to your property if there is a chance of being caught. An alarm system can alert police if something bad is going down, which keeps both your property and your valuables safer.</a:t>
            </a:r>
          </a:p>
          <a:p>
            <a:pPr marR="0">
              <a:lnSpc>
                <a:spcPct val="150000"/>
              </a:lnSpc>
              <a:spcBef>
                <a:spcPts val="0"/>
              </a:spcBef>
              <a:spcAft>
                <a:spcPts val="800"/>
              </a:spcAf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design  system  provides  a  low  cost  convenient  and  easy  to  use  system  for  home security.  Intrusion alarm systems reduce worry and stress. When you know that you, your family, and your home are safe, it helps alleviate worry and stress. You get a little peace of mind knowing that someone is watching your home, even when you are not there.</a:t>
            </a:r>
          </a:p>
          <a:p>
            <a:pPr marL="0" indent="0">
              <a:buNone/>
            </a:pPr>
            <a:endParaRPr lang="en-US" sz="2400" dirty="0"/>
          </a:p>
        </p:txBody>
      </p:sp>
    </p:spTree>
    <p:extLst>
      <p:ext uri="{BB962C8B-B14F-4D97-AF65-F5344CB8AC3E}">
        <p14:creationId xmlns:p14="http://schemas.microsoft.com/office/powerpoint/2010/main" val="835263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END</a:t>
            </a:r>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437246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BDA5F-1E77-4D31-A969-80BF511DA87F}"/>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CHAPTER ONE: INTRODUCTION</a:t>
            </a:r>
            <a:endParaRPr lang="en-US" sz="2400" b="1" dirty="0"/>
          </a:p>
        </p:txBody>
      </p:sp>
      <p:sp>
        <p:nvSpPr>
          <p:cNvPr id="3" name="Content Placeholder 2">
            <a:extLst>
              <a:ext uri="{FF2B5EF4-FFF2-40B4-BE49-F238E27FC236}">
                <a16:creationId xmlns:a16="http://schemas.microsoft.com/office/drawing/2014/main" id="{E0E4B3BF-D35C-43CE-8787-F1E1F3FB1B21}"/>
              </a:ext>
            </a:extLst>
          </p:cNvPr>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system detects intrusion using motion sensor controlled by Arduino microcontroller and alerts the owner.</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system also switches on light automatically when motion is detected and also alarm.</a:t>
            </a:r>
          </a:p>
        </p:txBody>
      </p:sp>
    </p:spTree>
    <p:extLst>
      <p:ext uri="{BB962C8B-B14F-4D97-AF65-F5344CB8AC3E}">
        <p14:creationId xmlns:p14="http://schemas.microsoft.com/office/powerpoint/2010/main" val="3696674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0C207-EC2D-4A6E-8F51-57319F1E351B}"/>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0CDF03F6-A1E5-48AC-8D12-FFB38FBEDB8D}"/>
              </a:ext>
            </a:extLst>
          </p:cNvPr>
          <p:cNvSpPr>
            <a:spLocks noGrp="1"/>
          </p:cNvSpPr>
          <p:nvPr>
            <p:ph idx="1"/>
          </p:nvPr>
        </p:nvSpPr>
        <p:spPr/>
        <p:txBody>
          <a:bodyPr>
            <a:noAutofit/>
          </a:bodyPr>
          <a:lstStyle/>
          <a:p>
            <a:pPr marR="0" algn="just">
              <a:lnSpc>
                <a:spcPct val="150000"/>
              </a:lnSpc>
              <a:spcBef>
                <a:spcPts val="0"/>
              </a:spcBef>
              <a:spcAft>
                <a:spcPts val="800"/>
              </a:spcAf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Cases of theft and intrusions to security sensitive areas have in the past caused panic among property owners. It has therefore led to the emergence of various methods such as deployment of CCTVs, security personnel among others. These methods have helped to curb these cases but not to the best extend</a:t>
            </a:r>
          </a:p>
          <a:p>
            <a:pPr marR="0" algn="just">
              <a:lnSpc>
                <a:spcPct val="150000"/>
              </a:lnSpc>
              <a:spcBef>
                <a:spcPts val="0"/>
              </a:spcBef>
              <a:spcAft>
                <a:spcPts val="800"/>
              </a:spcAft>
              <a:buFont typeface="Wingdings" panose="05000000000000000000" pitchFamily="2" charset="2"/>
              <a:buChar char="Ø"/>
            </a:pP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With the increasing trend of intrusion or breaking into premises, there has been increased theft and damaging of the property and others being stolen. Also sometimes, intruders may cause harm to the people in the household which may include even lead to the death of the people. To reduce such occurrences there is need to implement home intrusion detection method using motion detection with alarm alert.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664319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78F6C-DC57-4E08-AD52-AB4C1BE8FA63}"/>
              </a:ext>
            </a:extLst>
          </p:cNvPr>
          <p:cNvSpPr>
            <a:spLocks noGrp="1"/>
          </p:cNvSpPr>
          <p:nvPr>
            <p:ph type="title"/>
          </p:nvPr>
        </p:nvSpPr>
        <p:spPr/>
        <p:txBody>
          <a:bodyPr/>
          <a:lstStyle/>
          <a:p>
            <a:br>
              <a:rPr lang="en-US"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Objectives</a:t>
            </a:r>
            <a:endParaRPr lang="en-US" dirty="0"/>
          </a:p>
        </p:txBody>
      </p:sp>
      <p:sp>
        <p:nvSpPr>
          <p:cNvPr id="3" name="Content Placeholder 2">
            <a:extLst>
              <a:ext uri="{FF2B5EF4-FFF2-40B4-BE49-F238E27FC236}">
                <a16:creationId xmlns:a16="http://schemas.microsoft.com/office/drawing/2014/main" id="{65D6574B-8B2C-4E06-BE8D-7FEFBFB963B8}"/>
              </a:ext>
            </a:extLst>
          </p:cNvPr>
          <p:cNvSpPr>
            <a:spLocks noGrp="1"/>
          </p:cNvSpPr>
          <p:nvPr>
            <p:ph idx="1"/>
          </p:nvPr>
        </p:nvSpPr>
        <p:spPr/>
        <p:txBody>
          <a:bodyPr>
            <a:normAutofit/>
          </a:bodyPr>
          <a:lstStyle/>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reduce home intrusion and burglary by detecting intrusions and notifying the owners in real time through alarm.</a:t>
            </a:r>
          </a:p>
          <a:p>
            <a:pPr lvl="1">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detect intrusions and burglary at homes and notify owners through alarm.</a:t>
            </a:r>
          </a:p>
          <a:p>
            <a:pPr lvl="1">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set alarm on automatically in presence of intrusion to alert inhabitants about intrusion.</a:t>
            </a:r>
          </a:p>
          <a:p>
            <a:pPr lvl="1">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switch on lights automatically to scare away intruders at night.</a:t>
            </a: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971550" lvl="1" indent="-514350">
              <a:buFont typeface="+mj-lt"/>
              <a:buAutoNum type="romanL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0876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810D7-017A-4F28-BA09-EC85CFF3758F}"/>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JUSTIFICATION</a:t>
            </a:r>
          </a:p>
        </p:txBody>
      </p:sp>
      <p:sp>
        <p:nvSpPr>
          <p:cNvPr id="3" name="Content Placeholder 2">
            <a:extLst>
              <a:ext uri="{FF2B5EF4-FFF2-40B4-BE49-F238E27FC236}">
                <a16:creationId xmlns:a16="http://schemas.microsoft.com/office/drawing/2014/main" id="{9E7365C6-CB52-41B0-AB33-764F668999CA}"/>
              </a:ext>
            </a:extLst>
          </p:cNvPr>
          <p:cNvSpPr>
            <a:spLocks noGrp="1"/>
          </p:cNvSpPr>
          <p:nvPr>
            <p:ph idx="1"/>
          </p:nvPr>
        </p:nvSpPr>
        <p:spPr/>
        <p:txBody>
          <a:bodyPr>
            <a:normAutofit/>
          </a:bodyPr>
          <a:lstStyle/>
          <a:p>
            <a:pPr>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Security of private and personal property is still a challenge. In the growing world of technology, burglars have deduced methods that keep on changing with time.</a:t>
            </a:r>
          </a:p>
          <a:p>
            <a:pPr>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It was therefore necessary to create a unit that can monitor real-time user authentication of people accessing certain premises. </a:t>
            </a:r>
          </a:p>
          <a:p>
            <a:pPr>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system will ensure that all people accessing areas of interest are permitted thus enhancing security of such areas.</a:t>
            </a:r>
          </a:p>
          <a:p>
            <a:pPr marL="0" indent="0">
              <a:buNone/>
            </a:pPr>
            <a:endParaRPr lang="en-US" sz="2400" dirty="0"/>
          </a:p>
        </p:txBody>
      </p:sp>
    </p:spTree>
    <p:extLst>
      <p:ext uri="{BB962C8B-B14F-4D97-AF65-F5344CB8AC3E}">
        <p14:creationId xmlns:p14="http://schemas.microsoft.com/office/powerpoint/2010/main" val="1412089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69DB5-1C59-4A09-98AE-8308579294DC}"/>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SCOPE</a:t>
            </a:r>
          </a:p>
        </p:txBody>
      </p:sp>
      <p:sp>
        <p:nvSpPr>
          <p:cNvPr id="3" name="Content Placeholder 2">
            <a:extLst>
              <a:ext uri="{FF2B5EF4-FFF2-40B4-BE49-F238E27FC236}">
                <a16:creationId xmlns:a16="http://schemas.microsoft.com/office/drawing/2014/main" id="{FADB1B01-92EE-4D5E-9116-76AC7DDFA2E8}"/>
              </a:ext>
            </a:extLst>
          </p:cNvPr>
          <p:cNvSpPr>
            <a:spLocks noGrp="1"/>
          </p:cNvSpPr>
          <p:nvPr>
            <p:ph idx="1"/>
          </p:nvPr>
        </p:nvSpPr>
        <p:spPr/>
        <p:txBody>
          <a:bodyPr>
            <a:noAutofit/>
          </a:bodyPr>
          <a:lstStyle/>
          <a:p>
            <a:pPr>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geographic scope of this research is limited to a personal property (house, apartment and office). </a:t>
            </a:r>
          </a:p>
          <a:p>
            <a:pPr>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design and execution scope of this research is confined to designing and building a comprehensive, low-cost home control system using a mobile application that communicates with the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nodemcu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microcontroller and use actuators connected to its input/output pins to control its peripherals. </a:t>
            </a:r>
          </a:p>
          <a:p>
            <a:pPr>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Further, the research seeks to assemble an electronic board that contains circuits which is responsible for a certain function in the door control system, and each of which communicates with the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nodemcu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microcontroller.</a:t>
            </a:r>
          </a:p>
          <a:p>
            <a:endParaRPr lang="en-US" sz="2400" dirty="0"/>
          </a:p>
        </p:txBody>
      </p:sp>
    </p:spTree>
    <p:extLst>
      <p:ext uri="{BB962C8B-B14F-4D97-AF65-F5344CB8AC3E}">
        <p14:creationId xmlns:p14="http://schemas.microsoft.com/office/powerpoint/2010/main" val="315841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6809E-3DE3-4813-865C-372668EDC0D9}"/>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CHAPTER TWO:LITERATURE REVIEW</a:t>
            </a:r>
          </a:p>
        </p:txBody>
      </p:sp>
      <p:sp>
        <p:nvSpPr>
          <p:cNvPr id="3" name="Content Placeholder 2">
            <a:extLst>
              <a:ext uri="{FF2B5EF4-FFF2-40B4-BE49-F238E27FC236}">
                <a16:creationId xmlns:a16="http://schemas.microsoft.com/office/drawing/2014/main" id="{0988295B-10A3-443B-9125-3002319D6290}"/>
              </a:ext>
            </a:extLst>
          </p:cNvPr>
          <p:cNvSpPr>
            <a:spLocks noGrp="1"/>
          </p:cNvSpPr>
          <p:nvPr>
            <p:ph idx="1"/>
          </p:nvPr>
        </p:nvSpPr>
        <p:spPr/>
        <p:txBody>
          <a:bodyPr>
            <a:noAutofit/>
          </a:bodyPr>
          <a:lstStyle/>
          <a:p>
            <a:pPr>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 intrusion detection system basically includes CCTV/webcam</a:t>
            </a:r>
            <a:r>
              <a:rPr lang="en-US" sz="24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alarms, SMS and various sensors</a:t>
            </a:r>
            <a:r>
              <a:rPr lang="en-US" sz="2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Different technologies have advanced over the years in the monitoring, detection and control of security systems. </a:t>
            </a:r>
          </a:p>
          <a:p>
            <a:pPr>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These ranges from systems that allow compactible products to communicate with each other through wired connections to wireless connections.  </a:t>
            </a:r>
          </a:p>
          <a:p>
            <a:pPr>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Wireless intrusion security systems today can easily control the home or office mechanical systems and applications over cellular phone or internet. GSM technology nowadays provides a viable ubiquitous access to most systems security and control. </a:t>
            </a:r>
          </a:p>
          <a:p>
            <a:endParaRPr lang="en-US" sz="2400" dirty="0"/>
          </a:p>
        </p:txBody>
      </p:sp>
    </p:spTree>
    <p:extLst>
      <p:ext uri="{BB962C8B-B14F-4D97-AF65-F5344CB8AC3E}">
        <p14:creationId xmlns:p14="http://schemas.microsoft.com/office/powerpoint/2010/main" val="587612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B2BD-2DCA-4342-A9E9-F0DB37E9CC7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REQUIREMENT ANALYSIS AND SPECIFICATION</a:t>
            </a:r>
            <a:endParaRPr lang="en-US" dirty="0"/>
          </a:p>
        </p:txBody>
      </p:sp>
      <p:sp>
        <p:nvSpPr>
          <p:cNvPr id="3" name="Content Placeholder 2">
            <a:extLst>
              <a:ext uri="{FF2B5EF4-FFF2-40B4-BE49-F238E27FC236}">
                <a16:creationId xmlns:a16="http://schemas.microsoft.com/office/drawing/2014/main" id="{6F8871F3-4B67-4AE5-B503-2B687B760B51}"/>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functional requirement for the system.</a:t>
            </a:r>
          </a:p>
          <a:p>
            <a:pPr marL="571500" indent="-571500">
              <a:buFont typeface="+mj-lt"/>
              <a:buAutoNum type="romanLcPeriod"/>
            </a:pPr>
            <a:r>
              <a:rPr lang="en-US" sz="2400" dirty="0">
                <a:latin typeface="Times New Roman" panose="02020603050405020304" pitchFamily="18" charset="0"/>
                <a:cs typeface="Times New Roman" panose="02020603050405020304" pitchFamily="18" charset="0"/>
              </a:rPr>
              <a:t>The system should detect an intruder.</a:t>
            </a:r>
          </a:p>
          <a:p>
            <a:pPr marL="571500" indent="-571500">
              <a:buFont typeface="+mj-lt"/>
              <a:buAutoNum type="romanLcPeriod"/>
            </a:pPr>
            <a:r>
              <a:rPr lang="en-US" sz="2400" dirty="0">
                <a:latin typeface="Times New Roman" panose="02020603050405020304" pitchFamily="18" charset="0"/>
                <a:cs typeface="Times New Roman" panose="02020603050405020304" pitchFamily="18" charset="0"/>
              </a:rPr>
              <a:t>when the system detects motion, it should switch on the lights and alarm and also alerting him/her about the entrances.</a:t>
            </a:r>
            <a:endParaRPr lang="en-US" sz="2400" dirty="0"/>
          </a:p>
          <a:p>
            <a:pPr marL="571500" indent="-571500">
              <a:buFont typeface="+mj-lt"/>
              <a:buAutoNum type="romanLcPeriod"/>
            </a:pPr>
            <a:r>
              <a:rPr lang="en-US" sz="2400" dirty="0">
                <a:latin typeface="Times New Roman" panose="02020603050405020304" pitchFamily="18" charset="0"/>
                <a:cs typeface="Times New Roman" panose="02020603050405020304" pitchFamily="18" charset="0"/>
              </a:rPr>
              <a:t>The system allows the user to control the activation of the alarm and lights.</a:t>
            </a:r>
          </a:p>
        </p:txBody>
      </p:sp>
    </p:spTree>
    <p:extLst>
      <p:ext uri="{BB962C8B-B14F-4D97-AF65-F5344CB8AC3E}">
        <p14:creationId xmlns:p14="http://schemas.microsoft.com/office/powerpoint/2010/main" val="1847790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59807-73DD-4F4B-80FF-2B03D106500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SYSTEM DESIGN</a:t>
            </a:r>
            <a:endParaRPr lang="en-US" dirty="0"/>
          </a:p>
        </p:txBody>
      </p:sp>
      <p:sp>
        <p:nvSpPr>
          <p:cNvPr id="3" name="Content Placeholder 2">
            <a:extLst>
              <a:ext uri="{FF2B5EF4-FFF2-40B4-BE49-F238E27FC236}">
                <a16:creationId xmlns:a16="http://schemas.microsoft.com/office/drawing/2014/main" id="{E77AEA74-FF24-43EF-8538-67D68576F05C}"/>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system design will consist;</a:t>
            </a:r>
          </a:p>
          <a:p>
            <a:pPr marL="571500" indent="-571500">
              <a:buFont typeface="+mj-lt"/>
              <a:buAutoNum type="romanLcPeriod"/>
            </a:pPr>
            <a:r>
              <a:rPr lang="en-US" sz="2400" dirty="0">
                <a:latin typeface="Times New Roman" panose="02020603050405020304" pitchFamily="18" charset="0"/>
                <a:cs typeface="Times New Roman" panose="02020603050405020304" pitchFamily="18" charset="0"/>
              </a:rPr>
              <a:t>Microcontroller to control sensors and actuators.</a:t>
            </a:r>
          </a:p>
          <a:p>
            <a:pPr marL="571500" indent="-571500">
              <a:buFont typeface="+mj-lt"/>
              <a:buAutoNum type="romanLcPeriod"/>
            </a:pPr>
            <a:r>
              <a:rPr lang="en-US" sz="2400" dirty="0">
                <a:latin typeface="Times New Roman" panose="02020603050405020304" pitchFamily="18" charset="0"/>
                <a:cs typeface="Times New Roman" panose="02020603050405020304" pitchFamily="18" charset="0"/>
              </a:rPr>
              <a:t>Infrared motion sensor/ultrasonic sensor to detect present of an intruder and activate the actuators LED and Buzzer.</a:t>
            </a:r>
          </a:p>
          <a:p>
            <a:pPr marL="571500" indent="-571500">
              <a:buFont typeface="+mj-lt"/>
              <a:buAutoNum type="romanLcPeriod"/>
            </a:pPr>
            <a:r>
              <a:rPr lang="en-US" sz="2400" dirty="0">
                <a:latin typeface="Times New Roman" panose="02020603050405020304" pitchFamily="18" charset="0"/>
                <a:cs typeface="Times New Roman" panose="02020603050405020304" pitchFamily="18" charset="0"/>
              </a:rPr>
              <a:t>Buzzer to scare away intruder and alert the owner</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32581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2791</TotalTime>
  <Words>1035</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Tahoma</vt:lpstr>
      <vt:lpstr>Times New Roman</vt:lpstr>
      <vt:lpstr>Trebuchet MS</vt:lpstr>
      <vt:lpstr>Wingdings</vt:lpstr>
      <vt:lpstr>Wingdings 3</vt:lpstr>
      <vt:lpstr>Facet</vt:lpstr>
      <vt:lpstr>INTRUSION DETECTION ALARM SYSTEM ALERT </vt:lpstr>
      <vt:lpstr>CHAPTER ONE: INTRODUCTION</vt:lpstr>
      <vt:lpstr>PROBLEM STATEMENT</vt:lpstr>
      <vt:lpstr> Objectives</vt:lpstr>
      <vt:lpstr>JUSTIFICATION</vt:lpstr>
      <vt:lpstr>SCOPE</vt:lpstr>
      <vt:lpstr>CHAPTER TWO:LITERATURE REVIEW</vt:lpstr>
      <vt:lpstr>REQUIREMENT ANALYSIS AND SPECIFICATION</vt:lpstr>
      <vt:lpstr>SYSTEM DESIGN</vt:lpstr>
      <vt:lpstr>ANALYSIS AND DESIGN</vt:lpstr>
      <vt:lpstr>ANALYSIS AND DESIGN (CONT’) Data flow diagram </vt:lpstr>
      <vt:lpstr>ANALYSIS AND DESIGN (CONT’) Context Diagram</vt:lpstr>
      <vt:lpstr>LIMITATIONS</vt:lpstr>
      <vt:lpstr>RECOMMENDATIONS</vt:lpstr>
      <vt:lpstr>CONCLUSION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temperature detector for entrance for Covid safety.</dc:title>
  <dc:creator>Mark korir</dc:creator>
  <cp:lastModifiedBy>Gilbert Kiptalam</cp:lastModifiedBy>
  <cp:revision>35</cp:revision>
  <dcterms:created xsi:type="dcterms:W3CDTF">2021-01-09T06:47:38Z</dcterms:created>
  <dcterms:modified xsi:type="dcterms:W3CDTF">2021-11-30T06:04:18Z</dcterms:modified>
</cp:coreProperties>
</file>