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28" r:id="rId2"/>
  </p:sldMasterIdLst>
  <p:sldIdLst>
    <p:sldId id="257" r:id="rId3"/>
    <p:sldId id="295" r:id="rId4"/>
    <p:sldId id="256" r:id="rId5"/>
    <p:sldId id="258" r:id="rId6"/>
    <p:sldId id="290" r:id="rId7"/>
    <p:sldId id="289" r:id="rId8"/>
    <p:sldId id="291" r:id="rId9"/>
    <p:sldId id="285" r:id="rId10"/>
    <p:sldId id="292" r:id="rId11"/>
    <p:sldId id="294" r:id="rId12"/>
    <p:sldId id="29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17179-1E86-4FDF-828B-7CB080F950D0}" v="64" dt="2023-03-03T13:33:19.822"/>
    <p1510:client id="{8513A5EA-A722-4A51-B088-DCD005BCE4D1}" v="4" dt="2023-03-03T13:39:14.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6508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A4D2235-127C-4380-819E-2EE61039EA45}"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10317486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3915053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579346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5326439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43143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5217931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055108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7814757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162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847611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1267432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3666531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8188748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D2235-127C-4380-819E-2EE61039EA45}" type="datetimeFigureOut">
              <a:rPr lang="en-IN" smtClean="0"/>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7803031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D2235-127C-4380-819E-2EE61039EA45}"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4284959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D2235-127C-4380-819E-2EE61039EA45}" type="datetimeFigureOut">
              <a:rPr lang="en-IN" smtClean="0"/>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7311554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9732289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9790303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A4D2235-127C-4380-819E-2EE61039EA45}"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41457541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4485468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676974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0847774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85965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72240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3587779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0460947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D2235-127C-4380-819E-2EE61039EA4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8557458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056295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D2235-127C-4380-819E-2EE61039EA45}" type="datetimeFigureOut">
              <a:rPr lang="en-IN" smtClean="0"/>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161207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D2235-127C-4380-819E-2EE61039EA45}"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3966539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D2235-127C-4380-819E-2EE61039EA45}" type="datetimeFigureOut">
              <a:rPr lang="en-IN" smtClean="0"/>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26718646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5271175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D2235-127C-4380-819E-2EE61039EA4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F423D6-FC86-4E60-9A5B-340767C3ABF9}" type="slidenum">
              <a:rPr lang="en-IN" smtClean="0"/>
              <a:t>‹#›</a:t>
            </a:fld>
            <a:endParaRPr lang="en-IN"/>
          </a:p>
        </p:txBody>
      </p:sp>
    </p:spTree>
    <p:extLst>
      <p:ext uri="{BB962C8B-B14F-4D97-AF65-F5344CB8AC3E}">
        <p14:creationId xmlns:p14="http://schemas.microsoft.com/office/powerpoint/2010/main" val="1127293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4D2235-127C-4380-819E-2EE61039EA45}" type="datetimeFigureOut">
              <a:rPr lang="en-IN" smtClean="0"/>
              <a:t>24-11-2023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DF423D6-FC86-4E60-9A5B-340767C3ABF9}" type="slidenum">
              <a:rPr lang="en-IN" smtClean="0"/>
              <a:t>‹#›</a:t>
            </a:fld>
            <a:endParaRPr lang="en-IN"/>
          </a:p>
        </p:txBody>
      </p:sp>
    </p:spTree>
    <p:extLst>
      <p:ext uri="{BB962C8B-B14F-4D97-AF65-F5344CB8AC3E}">
        <p14:creationId xmlns:p14="http://schemas.microsoft.com/office/powerpoint/2010/main" val="64623918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4D2235-127C-4380-819E-2EE61039EA45}" type="datetimeFigureOut">
              <a:rPr lang="en-IN" smtClean="0"/>
              <a:t>24-11-2023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DF423D6-FC86-4E60-9A5B-340767C3ABF9}" type="slidenum">
              <a:rPr lang="en-IN" smtClean="0"/>
              <a:t>‹#›</a:t>
            </a:fld>
            <a:endParaRPr lang="en-IN"/>
          </a:p>
        </p:txBody>
      </p:sp>
    </p:spTree>
    <p:extLst>
      <p:ext uri="{BB962C8B-B14F-4D97-AF65-F5344CB8AC3E}">
        <p14:creationId xmlns:p14="http://schemas.microsoft.com/office/powerpoint/2010/main" val="1955396758"/>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bluediamondgallery.com/typewriter/t/thank-you.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B278DD-35C1-0D62-CA54-EEA90D33C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7DE97755-8FEB-FCF5-55B2-F1602E6AAC20}"/>
              </a:ext>
            </a:extLst>
          </p:cNvPr>
          <p:cNvSpPr/>
          <p:nvPr/>
        </p:nvSpPr>
        <p:spPr>
          <a:xfrm>
            <a:off x="653143" y="251927"/>
            <a:ext cx="10543591" cy="7557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b="1" dirty="0">
                <a:ln w="9525">
                  <a:solidFill>
                    <a:srgbClr val="FFC000"/>
                  </a:solidFill>
                  <a:prstDash val="solid"/>
                </a:ln>
                <a:solidFill>
                  <a:srgbClr val="FFC000"/>
                </a:solidFill>
                <a:effectLst>
                  <a:outerShdw blurRad="12700" dist="38100" dir="2700000" algn="tl" rotWithShape="0">
                    <a:schemeClr val="accent5">
                      <a:lumMod val="60000"/>
                      <a:lumOff val="40000"/>
                    </a:schemeClr>
                  </a:outerShdw>
                  <a:reflection blurRad="6350" stA="60000" endA="900" endPos="60000" dist="29997" dir="5400000" sy="-100000" algn="bl" rotWithShape="0"/>
                </a:effectLst>
              </a:rPr>
              <a:t>PREDICTION OF DISEASES USING ML</a:t>
            </a:r>
          </a:p>
        </p:txBody>
      </p:sp>
    </p:spTree>
    <p:extLst>
      <p:ext uri="{BB962C8B-B14F-4D97-AF65-F5344CB8AC3E}">
        <p14:creationId xmlns:p14="http://schemas.microsoft.com/office/powerpoint/2010/main" val="21216292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314823-6037-272B-41BA-B402AE32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588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1E605-2A39-DCA9-777A-0F34D9471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0"/>
            <a:ext cx="12192000" cy="6858000"/>
          </a:xfrm>
          <a:prstGeom prst="rect">
            <a:avLst/>
          </a:prstGeom>
        </p:spPr>
      </p:pic>
    </p:spTree>
    <p:extLst>
      <p:ext uri="{BB962C8B-B14F-4D97-AF65-F5344CB8AC3E}">
        <p14:creationId xmlns:p14="http://schemas.microsoft.com/office/powerpoint/2010/main" val="150864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5ABC569-77A2-25E4-F4EF-93DDD003E28D}"/>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16849" r="1" b="11172"/>
          <a:stretch/>
        </p:blipFill>
        <p:spPr>
          <a:xfrm rot="21480000">
            <a:off x="1137837" y="1003258"/>
            <a:ext cx="9916327" cy="4764396"/>
          </a:xfrm>
          <a:prstGeom prst="rect">
            <a:avLst/>
          </a:prstGeom>
        </p:spPr>
      </p:pic>
      <p:sp>
        <p:nvSpPr>
          <p:cNvPr id="5" name="TextBox 4">
            <a:extLst>
              <a:ext uri="{FF2B5EF4-FFF2-40B4-BE49-F238E27FC236}">
                <a16:creationId xmlns:a16="http://schemas.microsoft.com/office/drawing/2014/main" id="{0AF52F43-734D-F02C-4A2A-C00C898B8820}"/>
              </a:ext>
            </a:extLst>
          </p:cNvPr>
          <p:cNvSpPr txBox="1"/>
          <p:nvPr/>
        </p:nvSpPr>
        <p:spPr>
          <a:xfrm>
            <a:off x="8143608" y="4994424"/>
            <a:ext cx="184730" cy="200055"/>
          </a:xfrm>
          <a:prstGeom prst="rect">
            <a:avLst/>
          </a:prstGeom>
          <a:solidFill>
            <a:srgbClr val="000000"/>
          </a:solidFill>
        </p:spPr>
        <p:txBody>
          <a:bodyPr wrap="none" lIns="91440" tIns="45720" rIns="91440" bIns="45720" anchor="t">
            <a:spAutoFit/>
          </a:bodyPr>
          <a:lstStyle/>
          <a:p>
            <a:pPr algn="r">
              <a:spcAft>
                <a:spcPts val="600"/>
              </a:spcAft>
            </a:pPr>
            <a:endParaRPr lang="en-US" sz="700">
              <a:solidFill>
                <a:srgbClr val="FFFFFF"/>
              </a:solidFill>
              <a:ea typeface="Calibri"/>
              <a:cs typeface="Calibri"/>
            </a:endParaRPr>
          </a:p>
        </p:txBody>
      </p:sp>
    </p:spTree>
    <p:extLst>
      <p:ext uri="{BB962C8B-B14F-4D97-AF65-F5344CB8AC3E}">
        <p14:creationId xmlns:p14="http://schemas.microsoft.com/office/powerpoint/2010/main" val="17875108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11CE4-F117-07FA-65A1-E4F16174C161}"/>
              </a:ext>
            </a:extLst>
          </p:cNvPr>
          <p:cNvSpPr>
            <a:spLocks noGrp="1"/>
          </p:cNvSpPr>
          <p:nvPr>
            <p:ph idx="1"/>
          </p:nvPr>
        </p:nvSpPr>
        <p:spPr>
          <a:xfrm>
            <a:off x="638715" y="1565108"/>
            <a:ext cx="10386250" cy="5489273"/>
          </a:xfrm>
        </p:spPr>
        <p:txBody>
          <a:bodyPr vert="horz" lIns="91440" tIns="45720" rIns="91440" bIns="45720" rtlCol="0">
            <a:noAutofit/>
          </a:bodyPr>
          <a:lstStyle/>
          <a:p>
            <a:pPr>
              <a:spcBef>
                <a:spcPts val="931"/>
              </a:spcBef>
            </a:pPr>
            <a:endPar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spcBef>
                <a:spcPts val="931"/>
              </a:spcBef>
              <a:buNone/>
            </a:pPr>
            <a:r>
              <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TEAM NAME                   : TECH CREEPERS</a:t>
            </a:r>
          </a:p>
          <a:p>
            <a:pPr>
              <a:spcBef>
                <a:spcPts val="931"/>
              </a:spcBef>
            </a:pPr>
            <a:endPar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spcBef>
                <a:spcPts val="931"/>
              </a:spcBef>
              <a:buNone/>
            </a:pPr>
            <a:r>
              <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INSTITUTE NAME          : ST.JOSEPH’S COLLEGE OF ENGINEERING ,CHENNAI OMR-119</a:t>
            </a:r>
          </a:p>
          <a:p>
            <a:pPr>
              <a:spcBef>
                <a:spcPts val="931"/>
              </a:spcBef>
            </a:pPr>
            <a:endPar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spcBef>
                <a:spcPts val="931"/>
              </a:spcBef>
              <a:buNone/>
            </a:pPr>
            <a:r>
              <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THEME NAME                : PREDICTION OF DISEASES USING ML</a:t>
            </a:r>
          </a:p>
          <a:p>
            <a:pPr marL="0" indent="0">
              <a:spcBef>
                <a:spcPts val="931"/>
              </a:spcBef>
              <a:buNone/>
            </a:pPr>
            <a:endPar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buNone/>
            </a:pPr>
            <a:r>
              <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TEAM LEADER : GILBERT SAM M A</a:t>
            </a:r>
          </a:p>
          <a:p>
            <a:pPr marL="0" indent="0">
              <a:buNone/>
            </a:pPr>
            <a:r>
              <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Branch : BE		          Stream : ECE			         Year : II</a:t>
            </a:r>
          </a:p>
          <a:p>
            <a:pPr marL="0" indent="0">
              <a:buNone/>
            </a:pPr>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buNone/>
            </a:pPr>
            <a:r>
              <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TEAM MEMBER: ABISHAI SAKTHI DEV</a:t>
            </a:r>
          </a:p>
          <a:p>
            <a:pPr marL="0" indent="0">
              <a:buNone/>
            </a:pPr>
            <a:r>
              <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rPr>
              <a:t>Branch :BE		         Stream : ECE			Year : II</a:t>
            </a:r>
          </a:p>
          <a:p>
            <a:pPr marL="0" indent="0">
              <a:buNone/>
            </a:pPr>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marL="0" indent="0">
              <a:buNone/>
            </a:pPr>
            <a:endParaRPr lang="en-US" sz="1800" b="1"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a:spcBef>
                <a:spcPts val="931"/>
              </a:spcBef>
            </a:pPr>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a:spcBef>
                <a:spcPts val="931"/>
              </a:spcBef>
            </a:pPr>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pPr>
              <a:spcBef>
                <a:spcPts val="931"/>
              </a:spcBef>
            </a:pPr>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a:p>
            <a:endParaRPr lang="en-US" sz="1800" dirty="0">
              <a:solidFill>
                <a:srgbClr val="FFFF00"/>
              </a:solidFill>
              <a:latin typeface="Bahnschrift SemiBold SemiConden" panose="020B0502040204020203" pitchFamily="34"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18336265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891F39-04BA-BE29-8A45-FA449671BAF4}"/>
              </a:ext>
            </a:extLst>
          </p:cNvPr>
          <p:cNvSpPr/>
          <p:nvPr/>
        </p:nvSpPr>
        <p:spPr>
          <a:xfrm>
            <a:off x="466531" y="373224"/>
            <a:ext cx="7137918"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400" b="1" i="1" dirty="0">
                <a:solidFill>
                  <a:srgbClr val="FFC000"/>
                </a:solidFill>
              </a:rPr>
              <a:t>INTRODUCTION:</a:t>
            </a:r>
          </a:p>
        </p:txBody>
      </p:sp>
      <p:sp>
        <p:nvSpPr>
          <p:cNvPr id="5" name="Rectangle 4">
            <a:extLst>
              <a:ext uri="{FF2B5EF4-FFF2-40B4-BE49-F238E27FC236}">
                <a16:creationId xmlns:a16="http://schemas.microsoft.com/office/drawing/2014/main" id="{CA8D6505-E04A-46B7-D4E4-DB010DCA514E}"/>
              </a:ext>
            </a:extLst>
          </p:cNvPr>
          <p:cNvSpPr/>
          <p:nvPr/>
        </p:nvSpPr>
        <p:spPr>
          <a:xfrm>
            <a:off x="594049" y="1357604"/>
            <a:ext cx="11476653" cy="5411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7000"/>
              </a:lnSpc>
              <a:spcAft>
                <a:spcPts val="800"/>
              </a:spcAft>
              <a:buFont typeface="Arial" panose="020B0604020202020204" pitchFamily="34" charset="0"/>
              <a:buChar char="•"/>
            </a:pPr>
            <a:r>
              <a:rPr lang="en-IN" sz="20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Disease detection using </a:t>
            </a:r>
            <a:r>
              <a:rPr lang="en-IN" sz="2000" dirty="0">
                <a:solidFill>
                  <a:schemeClr val="tx1"/>
                </a:solidFill>
                <a:latin typeface="Calibri" panose="020F0502020204030204" pitchFamily="34" charset="0"/>
                <a:ea typeface="Calibri" panose="020F0502020204030204" pitchFamily="34" charset="0"/>
                <a:cs typeface="Cordia New" panose="020B0304020202020204" pitchFamily="34" charset="-34"/>
              </a:rPr>
              <a:t>ML </a:t>
            </a:r>
            <a:r>
              <a:rPr lang="en-IN" sz="20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has become an increasingly popular research area in recent years due to the abundance of data available in the healthcare industry . </a:t>
            </a:r>
          </a:p>
          <a:p>
            <a:pPr marL="342900" indent="-342900">
              <a:lnSpc>
                <a:spcPct val="107000"/>
              </a:lnSpc>
              <a:spcAft>
                <a:spcPts val="800"/>
              </a:spcAft>
              <a:buFont typeface="Arial" panose="020B0604020202020204" pitchFamily="34" charset="0"/>
              <a:buChar char="•"/>
            </a:pPr>
            <a:r>
              <a:rPr lang="en-IN" sz="20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Machine learning algorithms can analyse large amounts of medical data and identify patterns that can be used to detect and diagnose diseases accurately.</a:t>
            </a:r>
          </a:p>
          <a:p>
            <a:pPr marL="342900" indent="-342900">
              <a:lnSpc>
                <a:spcPct val="107000"/>
              </a:lnSpc>
              <a:spcAft>
                <a:spcPts val="800"/>
              </a:spcAft>
              <a:buFont typeface="Arial" panose="020B0604020202020204" pitchFamily="34" charset="0"/>
              <a:buChar char="•"/>
            </a:pPr>
            <a:r>
              <a:rPr lang="en-IN" sz="2000" dirty="0">
                <a:solidFill>
                  <a:schemeClr val="tx1"/>
                </a:solidFill>
                <a:effectLst/>
                <a:latin typeface="Calibri" panose="020F0502020204030204" pitchFamily="34" charset="0"/>
                <a:ea typeface="Calibri" panose="020F0502020204030204" pitchFamily="34" charset="0"/>
                <a:cs typeface="Cordia New" panose="020B0304020202020204" pitchFamily="34" charset="-34"/>
              </a:rPr>
              <a:t>The algorithm can then analyse new patient data and identify patterns that are associated with the disease. This can help doctors to detect diseases earlier, which can lead to more effective treatment and better outcomes for patients.</a:t>
            </a:r>
          </a:p>
          <a:p>
            <a:pPr algn="ctr"/>
            <a:endParaRPr lang="en-IN" sz="2000" dirty="0">
              <a:solidFill>
                <a:schemeClr val="tx1"/>
              </a:solidFill>
            </a:endParaRPr>
          </a:p>
        </p:txBody>
      </p:sp>
    </p:spTree>
    <p:extLst>
      <p:ext uri="{BB962C8B-B14F-4D97-AF65-F5344CB8AC3E}">
        <p14:creationId xmlns:p14="http://schemas.microsoft.com/office/powerpoint/2010/main" val="33221776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102C80-3E90-C5E4-06CD-DB0BEC89EFCF}"/>
              </a:ext>
            </a:extLst>
          </p:cNvPr>
          <p:cNvSpPr/>
          <p:nvPr/>
        </p:nvSpPr>
        <p:spPr>
          <a:xfrm>
            <a:off x="466531" y="382555"/>
            <a:ext cx="5001208"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400" b="1" i="1" dirty="0">
                <a:solidFill>
                  <a:srgbClr val="FFC000"/>
                </a:solidFill>
              </a:rPr>
              <a:t>OBJECTIVE:</a:t>
            </a:r>
          </a:p>
        </p:txBody>
      </p:sp>
      <p:sp>
        <p:nvSpPr>
          <p:cNvPr id="4" name="TextBox 3">
            <a:extLst>
              <a:ext uri="{FF2B5EF4-FFF2-40B4-BE49-F238E27FC236}">
                <a16:creationId xmlns:a16="http://schemas.microsoft.com/office/drawing/2014/main" id="{4FC7AF47-F4C3-96EA-76FE-E5B4BCF2B3DD}"/>
              </a:ext>
            </a:extLst>
          </p:cNvPr>
          <p:cNvSpPr txBox="1"/>
          <p:nvPr/>
        </p:nvSpPr>
        <p:spPr>
          <a:xfrm>
            <a:off x="1635190" y="1629079"/>
            <a:ext cx="9337610" cy="3852145"/>
          </a:xfrm>
          <a:prstGeom prst="rect">
            <a:avLst/>
          </a:prstGeom>
          <a:noFill/>
        </p:spPr>
        <p:txBody>
          <a:bodyPr wrap="square">
            <a:spAutoFit/>
          </a:bodyPr>
          <a:lstStyle/>
          <a:p>
            <a:pPr marL="342900" indent="-342900">
              <a:lnSpc>
                <a:spcPct val="107000"/>
              </a:lnSpc>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The objective of multiple disease prediction using Machine Learning (ML) is to develop models that can accurately predict the likelihood of an individual developing multiple diseases based on their medical history.</a:t>
            </a:r>
          </a:p>
          <a:p>
            <a:pPr marL="342900" indent="-342900">
              <a:lnSpc>
                <a:spcPct val="107000"/>
              </a:lnSpc>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The ultimate goal is to use these models to improve disease prevention and management by providing early detection and intervention strategies for individuals at high risk of developing multiple diseases.</a:t>
            </a:r>
            <a:endPar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spcAft>
                <a:spcPts val="800"/>
              </a:spcAft>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paper, we review recent research in disease prediction using ML, including techniques such as decision trees, logistic regression. In this system we had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predicted three diseases</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Diabetes </a:t>
            </a:r>
          </a:p>
          <a:p>
            <a:pPr>
              <a:lnSpc>
                <a:spcPct val="107000"/>
              </a:lnSpc>
              <a:spcAft>
                <a:spcPts val="800"/>
              </a:spcAft>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800" i="1" dirty="0">
                <a:solidFill>
                  <a:schemeClr val="tx1"/>
                </a:solidFill>
                <a:latin typeface="Calibri" panose="020F0502020204030204" pitchFamily="34" charset="0"/>
                <a:ea typeface="Calibri" panose="020F0502020204030204" pitchFamily="34" charset="0"/>
                <a:cs typeface="Calibri" panose="020F0502020204030204" pitchFamily="34" charset="0"/>
              </a:rPr>
              <a:t>2)</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Heart Disease</a:t>
            </a:r>
          </a:p>
          <a:p>
            <a:pPr>
              <a:lnSpc>
                <a:spcPct val="107000"/>
              </a:lnSpc>
              <a:spcAft>
                <a:spcPts val="800"/>
              </a:spcAft>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Parkinson’s</a:t>
            </a:r>
          </a:p>
        </p:txBody>
      </p:sp>
    </p:spTree>
    <p:extLst>
      <p:ext uri="{BB962C8B-B14F-4D97-AF65-F5344CB8AC3E}">
        <p14:creationId xmlns:p14="http://schemas.microsoft.com/office/powerpoint/2010/main" val="2774626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E8A0-9EA3-1160-E568-A8B8DC2AC884}"/>
              </a:ext>
            </a:extLst>
          </p:cNvPr>
          <p:cNvSpPr txBox="1"/>
          <p:nvPr/>
        </p:nvSpPr>
        <p:spPr>
          <a:xfrm>
            <a:off x="172720" y="406400"/>
            <a:ext cx="12019280"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By analyzing large amounts of data from various sources, ML algorithms can identify patterns and correlations that may not be immediately apparent to human experts.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This enables the development of predictive models that can identify individuals at high risk of developing multiple diseases, allowing healthcare professionals to provide personalized preventative care and early intervention strategies.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This approach has the potential to improve health outcomes, reduce healthcare costs, and enhance the quality of life for individuals at risk of developing multiple diseases.</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12AE212-D4C3-4BE4-207A-405F0CA548FB}"/>
              </a:ext>
            </a:extLst>
          </p:cNvPr>
          <p:cNvSpPr/>
          <p:nvPr/>
        </p:nvSpPr>
        <p:spPr>
          <a:xfrm>
            <a:off x="0" y="3027680"/>
            <a:ext cx="5130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i="1" dirty="0">
                <a:solidFill>
                  <a:srgbClr val="FFC000"/>
                </a:solidFill>
                <a:latin typeface="Calibri" panose="020F0502020204030204" pitchFamily="34" charset="0"/>
                <a:cs typeface="Calibri" panose="020F0502020204030204" pitchFamily="34" charset="0"/>
              </a:rPr>
              <a:t>PURPOSE :</a:t>
            </a:r>
          </a:p>
        </p:txBody>
      </p:sp>
      <p:sp>
        <p:nvSpPr>
          <p:cNvPr id="5" name="TextBox 4">
            <a:extLst>
              <a:ext uri="{FF2B5EF4-FFF2-40B4-BE49-F238E27FC236}">
                <a16:creationId xmlns:a16="http://schemas.microsoft.com/office/drawing/2014/main" id="{C4D72661-CEE7-86F8-8FA3-8A129E1F4F26}"/>
              </a:ext>
            </a:extLst>
          </p:cNvPr>
          <p:cNvSpPr txBox="1"/>
          <p:nvPr/>
        </p:nvSpPr>
        <p:spPr>
          <a:xfrm>
            <a:off x="396240" y="5518110"/>
            <a:ext cx="1201928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It will reduces the time taken to Check the report of the Diseases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7" name="Rectangle 2">
            <a:extLst>
              <a:ext uri="{FF2B5EF4-FFF2-40B4-BE49-F238E27FC236}">
                <a16:creationId xmlns:a16="http://schemas.microsoft.com/office/drawing/2014/main" id="{1E544F88-DB2C-E14A-5475-B0AB5271BE18}"/>
              </a:ext>
            </a:extLst>
          </p:cNvPr>
          <p:cNvSpPr>
            <a:spLocks noChangeArrowheads="1"/>
          </p:cNvSpPr>
          <p:nvPr/>
        </p:nvSpPr>
        <p:spPr bwMode="auto">
          <a:xfrm>
            <a:off x="172720" y="4065954"/>
            <a:ext cx="11480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Early detection ML algorithms can be trained to analyze patient data and identify early signs of multiple diseases. This can help clinicians intervene early and prevent the progression of these diseases.</a:t>
            </a:r>
          </a:p>
        </p:txBody>
      </p:sp>
      <p:sp>
        <p:nvSpPr>
          <p:cNvPr id="8" name="TextBox 7">
            <a:extLst>
              <a:ext uri="{FF2B5EF4-FFF2-40B4-BE49-F238E27FC236}">
                <a16:creationId xmlns:a16="http://schemas.microsoft.com/office/drawing/2014/main" id="{0C533842-9EC4-DB93-DACB-D46879DC58A9}"/>
              </a:ext>
            </a:extLst>
          </p:cNvPr>
          <p:cNvSpPr txBox="1"/>
          <p:nvPr/>
        </p:nvSpPr>
        <p:spPr>
          <a:xfrm>
            <a:off x="172720" y="4712285"/>
            <a:ext cx="12019280" cy="1200329"/>
          </a:xfrm>
          <a:prstGeom prst="rect">
            <a:avLst/>
          </a:prstGeom>
          <a:noFill/>
        </p:spPr>
        <p:txBody>
          <a:bodyPr wrap="square">
            <a:spAutoFit/>
          </a:bodyPr>
          <a:lstStyle/>
          <a:p>
            <a:pPr marL="285750" indent="-285750" algn="ctr">
              <a:buFont typeface="Arial" panose="020B0604020202020204" pitchFamily="34" charset="0"/>
              <a:buChar char="•"/>
            </a:pPr>
            <a:r>
              <a:rPr lang="en-US" dirty="0">
                <a:latin typeface="Calibri" panose="020F0502020204030204" pitchFamily="34" charset="0"/>
                <a:cs typeface="Calibri" panose="020F0502020204030204" pitchFamily="34" charset="0"/>
              </a:rPr>
              <a:t>Risk assessment  by analyzing patient data, ML algorithms can calculate the risk of developing multiple diseases. This can help clinicians develop personalized prevention and treatment plans for patients.</a:t>
            </a:r>
          </a:p>
          <a:p>
            <a:pPr marL="285750" indent="-285750" algn="ctr">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ctr">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7053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EDADD3-0176-4FB7-BA03-42451E145255}"/>
              </a:ext>
            </a:extLst>
          </p:cNvPr>
          <p:cNvSpPr/>
          <p:nvPr/>
        </p:nvSpPr>
        <p:spPr>
          <a:xfrm>
            <a:off x="415375" y="291549"/>
            <a:ext cx="1595534" cy="801452"/>
          </a:xfrm>
          <a:prstGeom prst="ellipse">
            <a:avLst/>
          </a:prstGeom>
          <a:solidFill>
            <a:srgbClr val="FFC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b="1" dirty="0">
                <a:solidFill>
                  <a:schemeClr val="bg1"/>
                </a:solidFill>
              </a:rPr>
              <a:t>Diabetes dataset</a:t>
            </a:r>
          </a:p>
        </p:txBody>
      </p:sp>
      <p:sp>
        <p:nvSpPr>
          <p:cNvPr id="6" name="TextBox 5">
            <a:extLst>
              <a:ext uri="{FF2B5EF4-FFF2-40B4-BE49-F238E27FC236}">
                <a16:creationId xmlns:a16="http://schemas.microsoft.com/office/drawing/2014/main" id="{C38C7246-AE60-48BD-A480-7EEF3BC60F19}"/>
              </a:ext>
            </a:extLst>
          </p:cNvPr>
          <p:cNvSpPr txBox="1"/>
          <p:nvPr/>
        </p:nvSpPr>
        <p:spPr>
          <a:xfrm>
            <a:off x="332015" y="383983"/>
            <a:ext cx="2028506" cy="79053"/>
          </a:xfrm>
          <a:prstGeom prst="rect">
            <a:avLst/>
          </a:prstGeom>
          <a:noFill/>
        </p:spPr>
        <p:txBody>
          <a:bodyPr wrap="square" lIns="0" tIns="0" rIns="0" bIns="0" rtlCol="0">
            <a:noAutofit/>
          </a:bodyPr>
          <a:lstStyle/>
          <a:p>
            <a:pPr algn="ctr"/>
            <a:endParaRPr lang="en-US" b="1" dirty="0">
              <a:solidFill>
                <a:sysClr val="windowText" lastClr="000000"/>
              </a:solidFill>
            </a:endParaRPr>
          </a:p>
        </p:txBody>
      </p:sp>
      <p:sp>
        <p:nvSpPr>
          <p:cNvPr id="64" name="Rectangle 63">
            <a:extLst>
              <a:ext uri="{FF2B5EF4-FFF2-40B4-BE49-F238E27FC236}">
                <a16:creationId xmlns:a16="http://schemas.microsoft.com/office/drawing/2014/main" id="{BC2FDC63-2F1D-47C1-9715-F0CC1FF7D564}"/>
              </a:ext>
            </a:extLst>
          </p:cNvPr>
          <p:cNvSpPr/>
          <p:nvPr/>
        </p:nvSpPr>
        <p:spPr>
          <a:xfrm>
            <a:off x="8042739" y="3691160"/>
            <a:ext cx="3793452" cy="11665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i="1" dirty="0">
                <a:solidFill>
                  <a:schemeClr val="tx1"/>
                </a:solidFill>
              </a:rPr>
              <a:t>PROJECT WORK FLOW</a:t>
            </a:r>
          </a:p>
        </p:txBody>
      </p:sp>
      <p:sp>
        <p:nvSpPr>
          <p:cNvPr id="3" name="Rectangle: Rounded Corners 2">
            <a:extLst>
              <a:ext uri="{FF2B5EF4-FFF2-40B4-BE49-F238E27FC236}">
                <a16:creationId xmlns:a16="http://schemas.microsoft.com/office/drawing/2014/main" id="{5C577D01-6C6F-F150-90CF-10993365F2B4}"/>
              </a:ext>
            </a:extLst>
          </p:cNvPr>
          <p:cNvSpPr/>
          <p:nvPr/>
        </p:nvSpPr>
        <p:spPr>
          <a:xfrm>
            <a:off x="3500082" y="1374328"/>
            <a:ext cx="2760759" cy="4617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Data Pre-processing</a:t>
            </a:r>
          </a:p>
        </p:txBody>
      </p:sp>
      <p:sp>
        <p:nvSpPr>
          <p:cNvPr id="61" name="Oval 60">
            <a:extLst>
              <a:ext uri="{FF2B5EF4-FFF2-40B4-BE49-F238E27FC236}">
                <a16:creationId xmlns:a16="http://schemas.microsoft.com/office/drawing/2014/main" id="{D99F6090-3D66-E387-67DB-23BD0B5A379C}"/>
              </a:ext>
            </a:extLst>
          </p:cNvPr>
          <p:cNvSpPr/>
          <p:nvPr/>
        </p:nvSpPr>
        <p:spPr>
          <a:xfrm>
            <a:off x="415375" y="1226262"/>
            <a:ext cx="1595534" cy="801452"/>
          </a:xfrm>
          <a:prstGeom prst="ellipse">
            <a:avLst/>
          </a:prstGeom>
          <a:solidFill>
            <a:srgbClr val="FFC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b="1" dirty="0">
                <a:solidFill>
                  <a:schemeClr val="bg1"/>
                </a:solidFill>
              </a:rPr>
              <a:t>Heart dataset</a:t>
            </a:r>
          </a:p>
        </p:txBody>
      </p:sp>
      <p:sp>
        <p:nvSpPr>
          <p:cNvPr id="62" name="Oval 61">
            <a:extLst>
              <a:ext uri="{FF2B5EF4-FFF2-40B4-BE49-F238E27FC236}">
                <a16:creationId xmlns:a16="http://schemas.microsoft.com/office/drawing/2014/main" id="{4EAAC2C2-24AF-AA0A-4649-6D9CBC208512}"/>
              </a:ext>
            </a:extLst>
          </p:cNvPr>
          <p:cNvSpPr/>
          <p:nvPr/>
        </p:nvSpPr>
        <p:spPr>
          <a:xfrm>
            <a:off x="415375" y="2122875"/>
            <a:ext cx="1595535" cy="801452"/>
          </a:xfrm>
          <a:prstGeom prst="ellipse">
            <a:avLst/>
          </a:prstGeom>
          <a:solidFill>
            <a:srgbClr val="FFC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400" b="1" dirty="0">
                <a:solidFill>
                  <a:schemeClr val="bg1"/>
                </a:solidFill>
              </a:rPr>
              <a:t>Parkinson's dataset</a:t>
            </a:r>
          </a:p>
        </p:txBody>
      </p:sp>
      <p:sp>
        <p:nvSpPr>
          <p:cNvPr id="63" name="Rectangle: Rounded Corners 62">
            <a:extLst>
              <a:ext uri="{FF2B5EF4-FFF2-40B4-BE49-F238E27FC236}">
                <a16:creationId xmlns:a16="http://schemas.microsoft.com/office/drawing/2014/main" id="{266FB8C8-13AD-46E6-3211-533DBF7BFF4A}"/>
              </a:ext>
            </a:extLst>
          </p:cNvPr>
          <p:cNvSpPr/>
          <p:nvPr/>
        </p:nvSpPr>
        <p:spPr>
          <a:xfrm>
            <a:off x="6729510" y="863426"/>
            <a:ext cx="1595535" cy="14835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Model </a:t>
            </a:r>
          </a:p>
          <a:p>
            <a:pPr algn="ctr"/>
            <a:r>
              <a:rPr lang="en-IN" b="1" dirty="0">
                <a:solidFill>
                  <a:schemeClr val="bg1"/>
                </a:solidFill>
              </a:rPr>
              <a:t>Generated</a:t>
            </a:r>
          </a:p>
        </p:txBody>
      </p:sp>
      <p:sp>
        <p:nvSpPr>
          <p:cNvPr id="65" name="Rectangle: Rounded Corners 64">
            <a:extLst>
              <a:ext uri="{FF2B5EF4-FFF2-40B4-BE49-F238E27FC236}">
                <a16:creationId xmlns:a16="http://schemas.microsoft.com/office/drawing/2014/main" id="{629533A8-8086-0305-35B5-1B5B818D3B97}"/>
              </a:ext>
            </a:extLst>
          </p:cNvPr>
          <p:cNvSpPr/>
          <p:nvPr/>
        </p:nvSpPr>
        <p:spPr>
          <a:xfrm>
            <a:off x="5133975" y="3058955"/>
            <a:ext cx="1595535" cy="632205"/>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Model </a:t>
            </a:r>
          </a:p>
          <a:p>
            <a:pPr algn="ctr"/>
            <a:r>
              <a:rPr lang="en-IN" b="1" dirty="0">
                <a:solidFill>
                  <a:schemeClr val="bg1"/>
                </a:solidFill>
              </a:rPr>
              <a:t>Generated</a:t>
            </a:r>
          </a:p>
        </p:txBody>
      </p:sp>
      <p:sp>
        <p:nvSpPr>
          <p:cNvPr id="66" name="Rectangle: Rounded Corners 65">
            <a:extLst>
              <a:ext uri="{FF2B5EF4-FFF2-40B4-BE49-F238E27FC236}">
                <a16:creationId xmlns:a16="http://schemas.microsoft.com/office/drawing/2014/main" id="{415B40C5-48B9-F710-A59A-B9F09A9BCDBE}"/>
              </a:ext>
            </a:extLst>
          </p:cNvPr>
          <p:cNvSpPr/>
          <p:nvPr/>
        </p:nvSpPr>
        <p:spPr>
          <a:xfrm>
            <a:off x="5133975" y="4183808"/>
            <a:ext cx="1666875" cy="461765"/>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Prediction</a:t>
            </a:r>
          </a:p>
        </p:txBody>
      </p:sp>
      <p:cxnSp>
        <p:nvCxnSpPr>
          <p:cNvPr id="68" name="Straight Arrow Connector 67">
            <a:extLst>
              <a:ext uri="{FF2B5EF4-FFF2-40B4-BE49-F238E27FC236}">
                <a16:creationId xmlns:a16="http://schemas.microsoft.com/office/drawing/2014/main" id="{18691296-2571-47C3-0EE6-113C36DAA9CC}"/>
              </a:ext>
            </a:extLst>
          </p:cNvPr>
          <p:cNvCxnSpPr>
            <a:cxnSpLocks/>
            <a:stCxn id="3" idx="3"/>
          </p:cNvCxnSpPr>
          <p:nvPr/>
        </p:nvCxnSpPr>
        <p:spPr>
          <a:xfrm flipV="1">
            <a:off x="6260841" y="1605210"/>
            <a:ext cx="47343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5" name="Picture 74">
            <a:extLst>
              <a:ext uri="{FF2B5EF4-FFF2-40B4-BE49-F238E27FC236}">
                <a16:creationId xmlns:a16="http://schemas.microsoft.com/office/drawing/2014/main" id="{97477EB8-4106-1ED4-1074-EDDC1DE3A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150" y="5255072"/>
            <a:ext cx="457200" cy="457200"/>
          </a:xfrm>
          <a:prstGeom prst="rect">
            <a:avLst/>
          </a:prstGeom>
        </p:spPr>
      </p:pic>
      <p:pic>
        <p:nvPicPr>
          <p:cNvPr id="77" name="Picture 76">
            <a:extLst>
              <a:ext uri="{FF2B5EF4-FFF2-40B4-BE49-F238E27FC236}">
                <a16:creationId xmlns:a16="http://schemas.microsoft.com/office/drawing/2014/main" id="{5917D133-0D73-4D75-5DA7-AC46B83F8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083" y="5176414"/>
            <a:ext cx="614516" cy="614516"/>
          </a:xfrm>
          <a:prstGeom prst="rect">
            <a:avLst/>
          </a:prstGeom>
        </p:spPr>
      </p:pic>
      <p:sp>
        <p:nvSpPr>
          <p:cNvPr id="78" name="Rectangle: Rounded Corners 77">
            <a:extLst>
              <a:ext uri="{FF2B5EF4-FFF2-40B4-BE49-F238E27FC236}">
                <a16:creationId xmlns:a16="http://schemas.microsoft.com/office/drawing/2014/main" id="{340DA351-0C77-7161-29E3-35B33A4E32C0}"/>
              </a:ext>
            </a:extLst>
          </p:cNvPr>
          <p:cNvSpPr/>
          <p:nvPr/>
        </p:nvSpPr>
        <p:spPr>
          <a:xfrm>
            <a:off x="5133975" y="6216255"/>
            <a:ext cx="1666875" cy="461765"/>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Result Analysis</a:t>
            </a:r>
          </a:p>
        </p:txBody>
      </p:sp>
      <p:sp>
        <p:nvSpPr>
          <p:cNvPr id="79" name="Oval 78">
            <a:extLst>
              <a:ext uri="{FF2B5EF4-FFF2-40B4-BE49-F238E27FC236}">
                <a16:creationId xmlns:a16="http://schemas.microsoft.com/office/drawing/2014/main" id="{17B5BFF7-A78A-B032-FA48-65D439A36C39}"/>
              </a:ext>
            </a:extLst>
          </p:cNvPr>
          <p:cNvSpPr/>
          <p:nvPr/>
        </p:nvSpPr>
        <p:spPr>
          <a:xfrm>
            <a:off x="2520400" y="4013964"/>
            <a:ext cx="1595535" cy="801452"/>
          </a:xfrm>
          <a:prstGeom prst="ellipse">
            <a:avLst/>
          </a:prstGeom>
          <a:solidFill>
            <a:srgbClr val="FFC000"/>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solidFill>
                  <a:schemeClr val="bg1"/>
                </a:solidFill>
              </a:rPr>
              <a:t>Text Data</a:t>
            </a:r>
          </a:p>
        </p:txBody>
      </p:sp>
      <p:cxnSp>
        <p:nvCxnSpPr>
          <p:cNvPr id="86" name="Straight Arrow Connector 85">
            <a:extLst>
              <a:ext uri="{FF2B5EF4-FFF2-40B4-BE49-F238E27FC236}">
                <a16:creationId xmlns:a16="http://schemas.microsoft.com/office/drawing/2014/main" id="{B231752F-0940-FBE6-072E-1B3788414607}"/>
              </a:ext>
            </a:extLst>
          </p:cNvPr>
          <p:cNvCxnSpPr>
            <a:cxnSpLocks/>
          </p:cNvCxnSpPr>
          <p:nvPr/>
        </p:nvCxnSpPr>
        <p:spPr>
          <a:xfrm flipH="1">
            <a:off x="5915025" y="3691160"/>
            <a:ext cx="6929" cy="492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76DECE48-8D48-A9F5-A2B8-6F0A2645E3EF}"/>
              </a:ext>
            </a:extLst>
          </p:cNvPr>
          <p:cNvCxnSpPr>
            <a:cxnSpLocks/>
          </p:cNvCxnSpPr>
          <p:nvPr/>
        </p:nvCxnSpPr>
        <p:spPr>
          <a:xfrm flipH="1">
            <a:off x="5915025" y="4719860"/>
            <a:ext cx="6929" cy="492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B41F6409-5845-441E-7920-85DBB032A68D}"/>
              </a:ext>
            </a:extLst>
          </p:cNvPr>
          <p:cNvCxnSpPr>
            <a:cxnSpLocks/>
          </p:cNvCxnSpPr>
          <p:nvPr/>
        </p:nvCxnSpPr>
        <p:spPr>
          <a:xfrm flipH="1">
            <a:off x="5893385" y="5699474"/>
            <a:ext cx="6929" cy="492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28E6F890-935D-577F-9F80-B41020A97A6E}"/>
              </a:ext>
            </a:extLst>
          </p:cNvPr>
          <p:cNvCxnSpPr>
            <a:cxnSpLocks/>
            <a:stCxn id="79" idx="6"/>
            <a:endCxn id="66" idx="1"/>
          </p:cNvCxnSpPr>
          <p:nvPr/>
        </p:nvCxnSpPr>
        <p:spPr>
          <a:xfrm>
            <a:off x="4115935" y="4414690"/>
            <a:ext cx="10180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AB686B90-CF19-5DD9-00CD-E694A13C7793}"/>
              </a:ext>
            </a:extLst>
          </p:cNvPr>
          <p:cNvCxnSpPr>
            <a:cxnSpLocks/>
            <a:stCxn id="4" idx="6"/>
          </p:cNvCxnSpPr>
          <p:nvPr/>
        </p:nvCxnSpPr>
        <p:spPr>
          <a:xfrm>
            <a:off x="2010909" y="692275"/>
            <a:ext cx="509491" cy="0"/>
          </a:xfrm>
          <a:prstGeom prst="line">
            <a:avLst/>
          </a:prstGeom>
        </p:spPr>
        <p:style>
          <a:lnRef idx="3">
            <a:schemeClr val="dk1"/>
          </a:lnRef>
          <a:fillRef idx="0">
            <a:schemeClr val="dk1"/>
          </a:fillRef>
          <a:effectRef idx="2">
            <a:schemeClr val="dk1"/>
          </a:effectRef>
          <a:fontRef idx="minor">
            <a:schemeClr val="tx1"/>
          </a:fontRef>
        </p:style>
      </p:cxnSp>
      <p:cxnSp>
        <p:nvCxnSpPr>
          <p:cNvPr id="99" name="Straight Connector 98">
            <a:extLst>
              <a:ext uri="{FF2B5EF4-FFF2-40B4-BE49-F238E27FC236}">
                <a16:creationId xmlns:a16="http://schemas.microsoft.com/office/drawing/2014/main" id="{E4E8B0F1-4380-D7CB-5C2A-5F8C3A99A1F6}"/>
              </a:ext>
            </a:extLst>
          </p:cNvPr>
          <p:cNvCxnSpPr>
            <a:cxnSpLocks/>
          </p:cNvCxnSpPr>
          <p:nvPr/>
        </p:nvCxnSpPr>
        <p:spPr>
          <a:xfrm>
            <a:off x="2010908" y="1626988"/>
            <a:ext cx="509491" cy="0"/>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0D14B136-38A0-8E30-34D5-53C2F202D9FA}"/>
              </a:ext>
            </a:extLst>
          </p:cNvPr>
          <p:cNvCxnSpPr>
            <a:cxnSpLocks/>
          </p:cNvCxnSpPr>
          <p:nvPr/>
        </p:nvCxnSpPr>
        <p:spPr>
          <a:xfrm>
            <a:off x="2010908" y="2523601"/>
            <a:ext cx="509491" cy="0"/>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82AA4B69-CDE2-C5AD-53D9-1252725098BC}"/>
              </a:ext>
            </a:extLst>
          </p:cNvPr>
          <p:cNvCxnSpPr/>
          <p:nvPr/>
        </p:nvCxnSpPr>
        <p:spPr>
          <a:xfrm>
            <a:off x="2520399" y="692275"/>
            <a:ext cx="0" cy="1831326"/>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3DBCE171-4B19-4F1C-E266-5792A59E75B4}"/>
              </a:ext>
            </a:extLst>
          </p:cNvPr>
          <p:cNvCxnSpPr>
            <a:cxnSpLocks/>
            <a:endCxn id="3" idx="1"/>
          </p:cNvCxnSpPr>
          <p:nvPr/>
        </p:nvCxnSpPr>
        <p:spPr>
          <a:xfrm flipV="1">
            <a:off x="2527306" y="1605211"/>
            <a:ext cx="972776" cy="217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57627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F6BA2-F860-2821-2D33-A21A54E7D969}"/>
              </a:ext>
            </a:extLst>
          </p:cNvPr>
          <p:cNvSpPr/>
          <p:nvPr/>
        </p:nvSpPr>
        <p:spPr>
          <a:xfrm>
            <a:off x="0" y="0"/>
            <a:ext cx="3881120" cy="833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i="1" dirty="0">
                <a:solidFill>
                  <a:srgbClr val="FFC000"/>
                </a:solidFill>
                <a:latin typeface="Calibri" panose="020F0502020204030204" pitchFamily="34" charset="0"/>
                <a:cs typeface="Calibri" panose="020F0502020204030204" pitchFamily="34" charset="0"/>
              </a:rPr>
              <a:t>Data Set</a:t>
            </a:r>
          </a:p>
        </p:txBody>
      </p:sp>
      <p:pic>
        <p:nvPicPr>
          <p:cNvPr id="4" name="Picture 3">
            <a:extLst>
              <a:ext uri="{FF2B5EF4-FFF2-40B4-BE49-F238E27FC236}">
                <a16:creationId xmlns:a16="http://schemas.microsoft.com/office/drawing/2014/main" id="{D535D7BE-DD77-5707-8B3A-02F5442F0CD1}"/>
              </a:ext>
            </a:extLst>
          </p:cNvPr>
          <p:cNvPicPr>
            <a:picLocks noChangeAspect="1"/>
          </p:cNvPicPr>
          <p:nvPr/>
        </p:nvPicPr>
        <p:blipFill rotWithShape="1">
          <a:blip r:embed="rId2">
            <a:extLst>
              <a:ext uri="{28A0092B-C50C-407E-A947-70E740481C1C}">
                <a14:useLocalDpi xmlns:a14="http://schemas.microsoft.com/office/drawing/2010/main" val="0"/>
              </a:ext>
            </a:extLst>
          </a:blip>
          <a:srcRect l="583" r="60084" b="2648"/>
          <a:stretch/>
        </p:blipFill>
        <p:spPr>
          <a:xfrm>
            <a:off x="0" y="1005840"/>
            <a:ext cx="3373120" cy="5852160"/>
          </a:xfrm>
          <a:prstGeom prst="rect">
            <a:avLst/>
          </a:prstGeom>
        </p:spPr>
      </p:pic>
      <p:pic>
        <p:nvPicPr>
          <p:cNvPr id="6" name="Picture 5">
            <a:extLst>
              <a:ext uri="{FF2B5EF4-FFF2-40B4-BE49-F238E27FC236}">
                <a16:creationId xmlns:a16="http://schemas.microsoft.com/office/drawing/2014/main" id="{5B97C0FD-1971-1533-FE1A-F8A6BFEDCF12}"/>
              </a:ext>
            </a:extLst>
          </p:cNvPr>
          <p:cNvPicPr>
            <a:picLocks noChangeAspect="1"/>
          </p:cNvPicPr>
          <p:nvPr/>
        </p:nvPicPr>
        <p:blipFill rotWithShape="1">
          <a:blip r:embed="rId3">
            <a:extLst>
              <a:ext uri="{28A0092B-C50C-407E-A947-70E740481C1C}">
                <a14:useLocalDpi xmlns:a14="http://schemas.microsoft.com/office/drawing/2010/main" val="0"/>
              </a:ext>
            </a:extLst>
          </a:blip>
          <a:srcRect l="961" r="40082" b="1544"/>
          <a:stretch/>
        </p:blipFill>
        <p:spPr>
          <a:xfrm>
            <a:off x="3373120" y="1005840"/>
            <a:ext cx="3508903" cy="5852160"/>
          </a:xfrm>
          <a:prstGeom prst="rect">
            <a:avLst/>
          </a:prstGeom>
        </p:spPr>
      </p:pic>
      <p:pic>
        <p:nvPicPr>
          <p:cNvPr id="8" name="Picture 7">
            <a:extLst>
              <a:ext uri="{FF2B5EF4-FFF2-40B4-BE49-F238E27FC236}">
                <a16:creationId xmlns:a16="http://schemas.microsoft.com/office/drawing/2014/main" id="{BA1855A7-169F-DCF3-DEBB-240F7DCE8AF2}"/>
              </a:ext>
            </a:extLst>
          </p:cNvPr>
          <p:cNvPicPr>
            <a:picLocks noChangeAspect="1"/>
          </p:cNvPicPr>
          <p:nvPr/>
        </p:nvPicPr>
        <p:blipFill rotWithShape="1">
          <a:blip r:embed="rId4">
            <a:extLst>
              <a:ext uri="{28A0092B-C50C-407E-A947-70E740481C1C}">
                <a14:useLocalDpi xmlns:a14="http://schemas.microsoft.com/office/drawing/2010/main" val="0"/>
              </a:ext>
            </a:extLst>
          </a:blip>
          <a:srcRect l="1000" r="3917" b="4180"/>
          <a:stretch/>
        </p:blipFill>
        <p:spPr>
          <a:xfrm>
            <a:off x="6882022" y="1005840"/>
            <a:ext cx="5309977" cy="5852160"/>
          </a:xfrm>
          <a:prstGeom prst="rect">
            <a:avLst/>
          </a:prstGeom>
        </p:spPr>
      </p:pic>
    </p:spTree>
    <p:extLst>
      <p:ext uri="{BB962C8B-B14F-4D97-AF65-F5344CB8AC3E}">
        <p14:creationId xmlns:p14="http://schemas.microsoft.com/office/powerpoint/2010/main" val="4361378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263945-C5E3-7A77-9D98-482758B70615}"/>
              </a:ext>
            </a:extLst>
          </p:cNvPr>
          <p:cNvSpPr/>
          <p:nvPr/>
        </p:nvSpPr>
        <p:spPr>
          <a:xfrm>
            <a:off x="-6095" y="18380"/>
            <a:ext cx="5661212" cy="10757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en-IN" sz="4800" dirty="0">
                <a:solidFill>
                  <a:srgbClr val="00B0F0"/>
                </a:solidFill>
                <a:latin typeface="Bahnschrift Condensed" panose="020B0502040204020203" pitchFamily="34" charset="0"/>
              </a:rPr>
              <a:t>TECH STACK :</a:t>
            </a:r>
          </a:p>
        </p:txBody>
      </p:sp>
      <p:sp>
        <p:nvSpPr>
          <p:cNvPr id="8" name="Flowchart: Terminator 7">
            <a:extLst>
              <a:ext uri="{FF2B5EF4-FFF2-40B4-BE49-F238E27FC236}">
                <a16:creationId xmlns:a16="http://schemas.microsoft.com/office/drawing/2014/main" id="{5375F1C9-FB2F-D190-2256-CBE3A1C713BA}"/>
              </a:ext>
            </a:extLst>
          </p:cNvPr>
          <p:cNvSpPr/>
          <p:nvPr/>
        </p:nvSpPr>
        <p:spPr>
          <a:xfrm>
            <a:off x="7217784" y="1992256"/>
            <a:ext cx="2837329" cy="676834"/>
          </a:xfrm>
          <a:prstGeom prst="flowChartTermina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2060"/>
                </a:solidFill>
                <a:latin typeface="Bahnschrift Condensed" panose="020B0502040204020203" pitchFamily="34" charset="0"/>
              </a:rPr>
              <a:t>Front end</a:t>
            </a:r>
          </a:p>
        </p:txBody>
      </p:sp>
      <p:sp>
        <p:nvSpPr>
          <p:cNvPr id="9" name="Flowchart: Terminator 8">
            <a:extLst>
              <a:ext uri="{FF2B5EF4-FFF2-40B4-BE49-F238E27FC236}">
                <a16:creationId xmlns:a16="http://schemas.microsoft.com/office/drawing/2014/main" id="{CDC50B49-AB29-7551-BAC3-9A2B565F8E5C}"/>
              </a:ext>
            </a:extLst>
          </p:cNvPr>
          <p:cNvSpPr/>
          <p:nvPr/>
        </p:nvSpPr>
        <p:spPr>
          <a:xfrm>
            <a:off x="7212107" y="3387459"/>
            <a:ext cx="2837329" cy="676834"/>
          </a:xfrm>
          <a:prstGeom prst="flowChartTermina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2060"/>
                </a:solidFill>
                <a:latin typeface="Bahnschrift Condensed" panose="020B0502040204020203" pitchFamily="34" charset="0"/>
              </a:rPr>
              <a:t>Back end</a:t>
            </a:r>
          </a:p>
        </p:txBody>
      </p:sp>
      <p:sp>
        <p:nvSpPr>
          <p:cNvPr id="10" name="Flowchart: Terminator 9">
            <a:extLst>
              <a:ext uri="{FF2B5EF4-FFF2-40B4-BE49-F238E27FC236}">
                <a16:creationId xmlns:a16="http://schemas.microsoft.com/office/drawing/2014/main" id="{88973BB6-2A4F-6664-0F1C-B6D2796CA5F3}"/>
              </a:ext>
            </a:extLst>
          </p:cNvPr>
          <p:cNvSpPr/>
          <p:nvPr/>
        </p:nvSpPr>
        <p:spPr>
          <a:xfrm>
            <a:off x="7203143" y="4863350"/>
            <a:ext cx="2837329" cy="676834"/>
          </a:xfrm>
          <a:prstGeom prst="flowChartTermina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002060"/>
                </a:solidFill>
                <a:latin typeface="Bahnschrift Condensed" panose="020B0502040204020203" pitchFamily="34" charset="0"/>
              </a:rPr>
              <a:t>Data set</a:t>
            </a:r>
          </a:p>
        </p:txBody>
      </p:sp>
      <p:cxnSp>
        <p:nvCxnSpPr>
          <p:cNvPr id="12" name="Straight Arrow Connector 11">
            <a:extLst>
              <a:ext uri="{FF2B5EF4-FFF2-40B4-BE49-F238E27FC236}">
                <a16:creationId xmlns:a16="http://schemas.microsoft.com/office/drawing/2014/main" id="{29D8A925-5E8E-2B7E-B791-5C9E87B0A278}"/>
              </a:ext>
            </a:extLst>
          </p:cNvPr>
          <p:cNvCxnSpPr>
            <a:endCxn id="8" idx="1"/>
          </p:cNvCxnSpPr>
          <p:nvPr/>
        </p:nvCxnSpPr>
        <p:spPr>
          <a:xfrm>
            <a:off x="5711713" y="2330673"/>
            <a:ext cx="1506071"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C58BA29-D4F7-01E6-AD94-F4A0B247683E}"/>
              </a:ext>
            </a:extLst>
          </p:cNvPr>
          <p:cNvCxnSpPr/>
          <p:nvPr/>
        </p:nvCxnSpPr>
        <p:spPr>
          <a:xfrm>
            <a:off x="5697072" y="3775181"/>
            <a:ext cx="1506071"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2886EED-3CCF-048B-54F2-83325DE9F6C4}"/>
              </a:ext>
            </a:extLst>
          </p:cNvPr>
          <p:cNvCxnSpPr/>
          <p:nvPr/>
        </p:nvCxnSpPr>
        <p:spPr>
          <a:xfrm>
            <a:off x="5706036" y="5224172"/>
            <a:ext cx="1506071"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4E64E79C-20BF-7879-7BC3-30183ED1E431}"/>
              </a:ext>
            </a:extLst>
          </p:cNvPr>
          <p:cNvSpPr/>
          <p:nvPr/>
        </p:nvSpPr>
        <p:spPr>
          <a:xfrm>
            <a:off x="3070352" y="1780509"/>
            <a:ext cx="2594925" cy="11252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0000"/>
                </a:solidFill>
              </a:rPr>
              <a:t>Streamlit</a:t>
            </a:r>
          </a:p>
        </p:txBody>
      </p:sp>
      <p:sp>
        <p:nvSpPr>
          <p:cNvPr id="3" name="Oval 2">
            <a:extLst>
              <a:ext uri="{FF2B5EF4-FFF2-40B4-BE49-F238E27FC236}">
                <a16:creationId xmlns:a16="http://schemas.microsoft.com/office/drawing/2014/main" id="{F860F737-7905-DEDA-C0F8-55104101C11B}"/>
              </a:ext>
            </a:extLst>
          </p:cNvPr>
          <p:cNvSpPr/>
          <p:nvPr/>
        </p:nvSpPr>
        <p:spPr>
          <a:xfrm>
            <a:off x="3060192" y="3220710"/>
            <a:ext cx="2594925" cy="107576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0000"/>
                </a:solidFill>
              </a:rPr>
              <a:t>Python</a:t>
            </a:r>
          </a:p>
        </p:txBody>
      </p:sp>
      <p:sp>
        <p:nvSpPr>
          <p:cNvPr id="5" name="Oval 4">
            <a:extLst>
              <a:ext uri="{FF2B5EF4-FFF2-40B4-BE49-F238E27FC236}">
                <a16:creationId xmlns:a16="http://schemas.microsoft.com/office/drawing/2014/main" id="{4EA9560A-EE66-BB0D-DB46-47EEBE41C4BC}"/>
              </a:ext>
            </a:extLst>
          </p:cNvPr>
          <p:cNvSpPr/>
          <p:nvPr/>
        </p:nvSpPr>
        <p:spPr>
          <a:xfrm>
            <a:off x="3102147" y="4653481"/>
            <a:ext cx="2594925" cy="107576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0000"/>
                </a:solidFill>
              </a:rPr>
              <a:t>Excel sheet</a:t>
            </a:r>
          </a:p>
        </p:txBody>
      </p:sp>
    </p:spTree>
    <p:extLst>
      <p:ext uri="{BB962C8B-B14F-4D97-AF65-F5344CB8AC3E}">
        <p14:creationId xmlns:p14="http://schemas.microsoft.com/office/powerpoint/2010/main" val="5923880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177EF-07FB-5B3E-A0BD-D32D4516E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024904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346</TotalTime>
  <Words>480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Bahnschrift Condensed</vt:lpstr>
      <vt:lpstr>Bahnschrift SemiBold SemiConden</vt:lpstr>
      <vt:lpstr>Calibri</vt:lpstr>
      <vt:lpstr>Century Gothic</vt:lpstr>
      <vt:lpstr>Wingdings 3</vt:lpstr>
      <vt:lpstr>Slice</vt:lpstr>
      <vt:lpstr>1_Slice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Sugumar N</dc:creator>
  <cp:lastModifiedBy>Gilbert Sam</cp:lastModifiedBy>
  <cp:revision>3</cp:revision>
  <dcterms:created xsi:type="dcterms:W3CDTF">2023-03-02T13:32:04Z</dcterms:created>
  <dcterms:modified xsi:type="dcterms:W3CDTF">2023-11-24T16:23:21Z</dcterms:modified>
</cp:coreProperties>
</file>