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8" r:id="rId4"/>
    <p:sldId id="305" r:id="rId5"/>
    <p:sldId id="272" r:id="rId6"/>
    <p:sldId id="322" r:id="rId7"/>
    <p:sldId id="331" r:id="rId8"/>
    <p:sldId id="323" r:id="rId9"/>
    <p:sldId id="319" r:id="rId10"/>
    <p:sldId id="263" r:id="rId11"/>
    <p:sldId id="333" r:id="rId12"/>
    <p:sldId id="334" r:id="rId13"/>
    <p:sldId id="339" r:id="rId14"/>
    <p:sldId id="338" r:id="rId15"/>
    <p:sldId id="337" r:id="rId16"/>
    <p:sldId id="336" r:id="rId17"/>
    <p:sldId id="335" r:id="rId18"/>
    <p:sldId id="289" r:id="rId19"/>
    <p:sldId id="306" r:id="rId20"/>
    <p:sldId id="318" r:id="rId21"/>
    <p:sldId id="340" r:id="rId22"/>
    <p:sldId id="341" r:id="rId23"/>
    <p:sldId id="262" r:id="rId24"/>
    <p:sldId id="268"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6AB"/>
    <a:srgbClr val="EBC0AA"/>
    <a:srgbClr val="73A2CB"/>
    <a:srgbClr val="A09FE6"/>
    <a:srgbClr val="A3F8FA"/>
    <a:srgbClr val="8B8886"/>
    <a:srgbClr val="7F7C7B"/>
    <a:srgbClr val="8E8B89"/>
    <a:srgbClr val="8D8A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4660"/>
  </p:normalViewPr>
  <p:slideViewPr>
    <p:cSldViewPr snapToGrid="0">
      <p:cViewPr>
        <p:scale>
          <a:sx n="100" d="100"/>
          <a:sy n="100" d="100"/>
        </p:scale>
        <p:origin x="576"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5EA62-66CD-469A-BD4F-39E3874D3B2C}" type="datetimeFigureOut">
              <a:rPr lang="fr-FR" smtClean="0"/>
              <a:t>21/04/2022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C7E8B-A8EE-47D3-BFF3-C16185D4D1FC}" type="slidenum">
              <a:rPr lang="fr-FR" smtClean="0"/>
              <a:t>‹#›</a:t>
            </a:fld>
            <a:endParaRPr lang="fr-FR"/>
          </a:p>
        </p:txBody>
      </p:sp>
    </p:spTree>
    <p:extLst>
      <p:ext uri="{BB962C8B-B14F-4D97-AF65-F5344CB8AC3E}">
        <p14:creationId xmlns:p14="http://schemas.microsoft.com/office/powerpoint/2010/main" val="43649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8CD6E-9406-4B7E-A4E6-12F70DABBB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A6285B5-F054-4890-B6F4-3F1CB9A94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D8EC867-9DE3-47C5-A173-B116CB502B9A}"/>
              </a:ext>
            </a:extLst>
          </p:cNvPr>
          <p:cNvSpPr>
            <a:spLocks noGrp="1"/>
          </p:cNvSpPr>
          <p:nvPr>
            <p:ph type="dt" sz="half" idx="10"/>
          </p:nvPr>
        </p:nvSpPr>
        <p:spPr/>
        <p:txBody>
          <a:bodyPr/>
          <a:lstStyle/>
          <a:p>
            <a:fld id="{3F38EFFC-3E5D-4795-8E6E-5EF5ECC46CC6}"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BD5FF080-B598-4B68-A8D6-B42AA705A87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8B144360-DB30-458B-A7DF-CA5097A9E283}"/>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235451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9D80E-4A84-4B6C-94BA-B6B59C0A286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E0C24E2-71C1-43D6-86C9-CDC13E9BD1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59128C-2987-49D8-A891-B783CAFC9AC3}"/>
              </a:ext>
            </a:extLst>
          </p:cNvPr>
          <p:cNvSpPr>
            <a:spLocks noGrp="1"/>
          </p:cNvSpPr>
          <p:nvPr>
            <p:ph type="dt" sz="half" idx="10"/>
          </p:nvPr>
        </p:nvSpPr>
        <p:spPr/>
        <p:txBody>
          <a:bodyPr/>
          <a:lstStyle/>
          <a:p>
            <a:fld id="{8BEB420C-AB55-4737-8252-582A825AFF2D}"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0010B912-8CC4-4F8E-B96E-CD27153394A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FE7A2370-EF76-4B7F-A420-BA583152B422}"/>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137953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D26C0A2-528E-4BCD-8593-CA6092E4CAD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C6D891-6256-41EC-8404-B61372937E8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6371B0-05F9-44CB-BF8B-02AC4AB9398B}"/>
              </a:ext>
            </a:extLst>
          </p:cNvPr>
          <p:cNvSpPr>
            <a:spLocks noGrp="1"/>
          </p:cNvSpPr>
          <p:nvPr>
            <p:ph type="dt" sz="half" idx="10"/>
          </p:nvPr>
        </p:nvSpPr>
        <p:spPr/>
        <p:txBody>
          <a:bodyPr/>
          <a:lstStyle/>
          <a:p>
            <a:fld id="{9D301419-E9C9-4CAA-B681-2318BFF354C6}"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1F3AA9A9-E933-4B98-B99F-FE4CF59DBA0D}"/>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C380D90-730D-4593-88BD-571D0BB9DAF4}"/>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31554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593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44386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15325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477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3161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1098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2482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4/21/22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6086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BE8E7-5B69-442E-99BC-6C9B49860F4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DD9940E-A163-4B0E-AB90-E41431796E0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51908B-FEA5-4A70-B2D4-E67D44CE6BD0}"/>
              </a:ext>
            </a:extLst>
          </p:cNvPr>
          <p:cNvSpPr>
            <a:spLocks noGrp="1"/>
          </p:cNvSpPr>
          <p:nvPr>
            <p:ph type="dt" sz="half" idx="10"/>
          </p:nvPr>
        </p:nvSpPr>
        <p:spPr/>
        <p:txBody>
          <a:bodyPr/>
          <a:lstStyle/>
          <a:p>
            <a:fld id="{1F6618DB-A8DD-4166-B7F2-AE0296A6480D}"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CE476FB1-74D9-450B-9381-84BC7EFF101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0A7533A-179E-4E93-B118-4B43EAA937FF}"/>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1332060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4/21/22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24021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9784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0290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018CA-BBE9-42E5-BC50-9F89CB8F03A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3A2B035-235A-43B5-8A0E-D2102A82D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B8361E0-85AC-4E8F-8AF2-8414141D8ED4}"/>
              </a:ext>
            </a:extLst>
          </p:cNvPr>
          <p:cNvSpPr>
            <a:spLocks noGrp="1"/>
          </p:cNvSpPr>
          <p:nvPr>
            <p:ph type="dt" sz="half" idx="10"/>
          </p:nvPr>
        </p:nvSpPr>
        <p:spPr/>
        <p:txBody>
          <a:bodyPr/>
          <a:lstStyle/>
          <a:p>
            <a:fld id="{12C63CAC-5F16-4AE8-AA05-AFC09DE40B14}"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6E7C730A-E431-442B-A686-C5EAC5CB21E0}"/>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F6FAE9C-0C7D-46FC-8634-5621E1576297}"/>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136019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B8AB38-67A7-4708-A9D8-4FDFA00221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F0B3C8-1BD1-4D32-AE3E-9BD4BF0CAD8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90A2504-83E9-4015-A88E-BDA61611BA0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8A96C3E-2631-443C-B46C-339B3628B642}"/>
              </a:ext>
            </a:extLst>
          </p:cNvPr>
          <p:cNvSpPr>
            <a:spLocks noGrp="1"/>
          </p:cNvSpPr>
          <p:nvPr>
            <p:ph type="dt" sz="half" idx="10"/>
          </p:nvPr>
        </p:nvSpPr>
        <p:spPr/>
        <p:txBody>
          <a:bodyPr/>
          <a:lstStyle/>
          <a:p>
            <a:fld id="{A1B5237F-FB6E-4E62-A1CB-BE3322A5D619}" type="datetime2">
              <a:rPr lang="fr-FR" smtClean="0"/>
              <a:t>jeudi 21 avril 2022</a:t>
            </a:fld>
            <a:endParaRPr lang="fr-FR" dirty="0"/>
          </a:p>
        </p:txBody>
      </p:sp>
      <p:sp>
        <p:nvSpPr>
          <p:cNvPr id="6" name="Espace réservé du pied de page 5">
            <a:extLst>
              <a:ext uri="{FF2B5EF4-FFF2-40B4-BE49-F238E27FC236}">
                <a16:creationId xmlns:a16="http://schemas.microsoft.com/office/drawing/2014/main" id="{9B60CE38-7E12-4E62-BD15-C2C3A2277C0F}"/>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2F818D2-5A98-455A-BB7D-ADD1968044D5}"/>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136545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6C906-E1A9-44B5-8625-C9A5E1BB6F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453159F-03CC-4ECE-B84E-DE8A293F0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6C62455-AE5D-4B8B-8155-D5100EB45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2C90764-11B7-4818-97FC-414691BD4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866959-8A06-4BC4-974D-BE8C6390DD9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052CB4-B88B-4FEB-B02A-B11207E284C6}"/>
              </a:ext>
            </a:extLst>
          </p:cNvPr>
          <p:cNvSpPr>
            <a:spLocks noGrp="1"/>
          </p:cNvSpPr>
          <p:nvPr>
            <p:ph type="dt" sz="half" idx="10"/>
          </p:nvPr>
        </p:nvSpPr>
        <p:spPr/>
        <p:txBody>
          <a:bodyPr/>
          <a:lstStyle/>
          <a:p>
            <a:fld id="{B460FBF6-81A2-45E7-93BA-044F8EB8BF85}" type="datetime2">
              <a:rPr lang="fr-FR" smtClean="0"/>
              <a:t>jeudi 21 avril 2022</a:t>
            </a:fld>
            <a:endParaRPr lang="fr-FR" dirty="0"/>
          </a:p>
        </p:txBody>
      </p:sp>
      <p:sp>
        <p:nvSpPr>
          <p:cNvPr id="8" name="Espace réservé du pied de page 7">
            <a:extLst>
              <a:ext uri="{FF2B5EF4-FFF2-40B4-BE49-F238E27FC236}">
                <a16:creationId xmlns:a16="http://schemas.microsoft.com/office/drawing/2014/main" id="{256995F5-D3D5-4A7A-B434-D458B2A2959C}"/>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C3348B60-7BD9-434D-9D63-671544BCD3F2}"/>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26475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CA5C01-BA81-429F-8C4F-6856BA01E0F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A192709-0362-4FB7-8BEB-2CDB2E24CD95}"/>
              </a:ext>
            </a:extLst>
          </p:cNvPr>
          <p:cNvSpPr>
            <a:spLocks noGrp="1"/>
          </p:cNvSpPr>
          <p:nvPr>
            <p:ph type="dt" sz="half" idx="10"/>
          </p:nvPr>
        </p:nvSpPr>
        <p:spPr/>
        <p:txBody>
          <a:bodyPr/>
          <a:lstStyle/>
          <a:p>
            <a:fld id="{4B1B54CF-85CF-49D6-8F11-7B1161BE57A6}" type="datetime2">
              <a:rPr lang="fr-FR" smtClean="0"/>
              <a:t>jeudi 21 avril 2022</a:t>
            </a:fld>
            <a:endParaRPr lang="fr-FR" dirty="0"/>
          </a:p>
        </p:txBody>
      </p:sp>
      <p:sp>
        <p:nvSpPr>
          <p:cNvPr id="4" name="Espace réservé du pied de page 3">
            <a:extLst>
              <a:ext uri="{FF2B5EF4-FFF2-40B4-BE49-F238E27FC236}">
                <a16:creationId xmlns:a16="http://schemas.microsoft.com/office/drawing/2014/main" id="{0CBB1800-B0E2-4F8B-B1F5-82B20E4A166C}"/>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F4A44B08-DE50-4B1C-B1BC-B41F1520F007}"/>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258572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7D1C532-933E-4E59-A3A7-93044FC96DAB}"/>
              </a:ext>
            </a:extLst>
          </p:cNvPr>
          <p:cNvSpPr>
            <a:spLocks noGrp="1"/>
          </p:cNvSpPr>
          <p:nvPr>
            <p:ph type="dt" sz="half" idx="10"/>
          </p:nvPr>
        </p:nvSpPr>
        <p:spPr/>
        <p:txBody>
          <a:bodyPr/>
          <a:lstStyle/>
          <a:p>
            <a:fld id="{7B5E0A0F-AFBD-4769-ACA7-374916928A3F}" type="datetime2">
              <a:rPr lang="fr-FR" smtClean="0"/>
              <a:t>jeudi 21 avril 2022</a:t>
            </a:fld>
            <a:endParaRPr lang="fr-FR" dirty="0"/>
          </a:p>
        </p:txBody>
      </p:sp>
      <p:sp>
        <p:nvSpPr>
          <p:cNvPr id="3" name="Espace réservé du pied de page 2">
            <a:extLst>
              <a:ext uri="{FF2B5EF4-FFF2-40B4-BE49-F238E27FC236}">
                <a16:creationId xmlns:a16="http://schemas.microsoft.com/office/drawing/2014/main" id="{1FDC8B41-F406-4B47-A41E-C973FF290D5D}"/>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062695A-2373-41B1-9D70-F24A1553DF87}"/>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3023712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203AA-E836-4C46-9435-82A59FE3CE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16F30E-2CC4-489C-AB08-F1FD1AA0EC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3DDB23B-DEEB-45AD-A682-3B334185B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537EB38-9E70-4BB1-B738-AD518C4F5C03}"/>
              </a:ext>
            </a:extLst>
          </p:cNvPr>
          <p:cNvSpPr>
            <a:spLocks noGrp="1"/>
          </p:cNvSpPr>
          <p:nvPr>
            <p:ph type="dt" sz="half" idx="10"/>
          </p:nvPr>
        </p:nvSpPr>
        <p:spPr/>
        <p:txBody>
          <a:bodyPr/>
          <a:lstStyle/>
          <a:p>
            <a:fld id="{88E858EA-B0C8-4BAF-8842-D83C5493E0D6}" type="datetime2">
              <a:rPr lang="fr-FR" smtClean="0"/>
              <a:t>jeudi 21 avril 2022</a:t>
            </a:fld>
            <a:endParaRPr lang="fr-FR" dirty="0"/>
          </a:p>
        </p:txBody>
      </p:sp>
      <p:sp>
        <p:nvSpPr>
          <p:cNvPr id="6" name="Espace réservé du pied de page 5">
            <a:extLst>
              <a:ext uri="{FF2B5EF4-FFF2-40B4-BE49-F238E27FC236}">
                <a16:creationId xmlns:a16="http://schemas.microsoft.com/office/drawing/2014/main" id="{9A7CA1DC-9274-4917-B406-E18623D07AB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C6385E7-921D-4812-A272-E08731C3C558}"/>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333647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80F9C-8254-4026-B471-4DF65CF698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08791-117D-4A3F-AAAF-D4F782899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DEE4DF49-7A5E-4493-93D4-8E795338D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79E5E6-1D16-42A0-A172-EF231E29FB54}"/>
              </a:ext>
            </a:extLst>
          </p:cNvPr>
          <p:cNvSpPr>
            <a:spLocks noGrp="1"/>
          </p:cNvSpPr>
          <p:nvPr>
            <p:ph type="dt" sz="half" idx="10"/>
          </p:nvPr>
        </p:nvSpPr>
        <p:spPr/>
        <p:txBody>
          <a:bodyPr/>
          <a:lstStyle/>
          <a:p>
            <a:fld id="{61D2E6D2-58C6-4A87-922B-C5659D040F7B}" type="datetime2">
              <a:rPr lang="fr-FR" smtClean="0"/>
              <a:t>jeudi 21 avril 2022</a:t>
            </a:fld>
            <a:endParaRPr lang="fr-FR" dirty="0"/>
          </a:p>
        </p:txBody>
      </p:sp>
      <p:sp>
        <p:nvSpPr>
          <p:cNvPr id="6" name="Espace réservé du pied de page 5">
            <a:extLst>
              <a:ext uri="{FF2B5EF4-FFF2-40B4-BE49-F238E27FC236}">
                <a16:creationId xmlns:a16="http://schemas.microsoft.com/office/drawing/2014/main" id="{9A019E4E-7CB7-4854-B78A-1F27AC134CD2}"/>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12984BCB-96DA-44C8-9B9F-636F59861717}"/>
              </a:ext>
            </a:extLst>
          </p:cNvPr>
          <p:cNvSpPr>
            <a:spLocks noGrp="1"/>
          </p:cNvSpPr>
          <p:nvPr>
            <p:ph type="sldNum" sz="quarter" idx="12"/>
          </p:nvPr>
        </p:nvSpPr>
        <p:spPr/>
        <p:txBody>
          <a:bodyPr/>
          <a:lstStyle/>
          <a:p>
            <a:fld id="{A6089D5B-5EA0-42CB-9CE5-5BFC6DFC7A29}" type="slidenum">
              <a:rPr lang="fr-FR" smtClean="0"/>
              <a:t>‹#›</a:t>
            </a:fld>
            <a:endParaRPr lang="fr-FR" dirty="0"/>
          </a:p>
        </p:txBody>
      </p:sp>
    </p:spTree>
    <p:extLst>
      <p:ext uri="{BB962C8B-B14F-4D97-AF65-F5344CB8AC3E}">
        <p14:creationId xmlns:p14="http://schemas.microsoft.com/office/powerpoint/2010/main" val="310055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F1B5420-A26E-4612-83C0-963E427E7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6E18989-2A77-45D5-9DC8-4E878A29C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9F368E-8795-4761-85A3-331C32764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487F8-6BED-4F7B-9433-64CCB5667666}" type="datetime2">
              <a:rPr lang="fr-FR" smtClean="0"/>
              <a:t>jeudi 21 avril 2022</a:t>
            </a:fld>
            <a:endParaRPr lang="fr-FR" dirty="0"/>
          </a:p>
        </p:txBody>
      </p:sp>
      <p:sp>
        <p:nvSpPr>
          <p:cNvPr id="5" name="Espace réservé du pied de page 4">
            <a:extLst>
              <a:ext uri="{FF2B5EF4-FFF2-40B4-BE49-F238E27FC236}">
                <a16:creationId xmlns:a16="http://schemas.microsoft.com/office/drawing/2014/main" id="{49882396-9E24-43D1-BB8B-DD321E99F2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E9F36ADB-A177-44D3-B6CB-30DEBD859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89D5B-5EA0-42CB-9CE5-5BFC6DFC7A29}" type="slidenum">
              <a:rPr lang="fr-FR" smtClean="0"/>
              <a:t>‹#›</a:t>
            </a:fld>
            <a:endParaRPr lang="fr-FR" dirty="0"/>
          </a:p>
        </p:txBody>
      </p:sp>
    </p:spTree>
    <p:extLst>
      <p:ext uri="{BB962C8B-B14F-4D97-AF65-F5344CB8AC3E}">
        <p14:creationId xmlns:p14="http://schemas.microsoft.com/office/powerpoint/2010/main" val="1067661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4/21/22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9557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6A6B89-7E64-4BDC-8269-776E85ADCA5F}"/>
              </a:ext>
            </a:extLst>
          </p:cNvPr>
          <p:cNvSpPr>
            <a:spLocks noGrp="1"/>
          </p:cNvSpPr>
          <p:nvPr>
            <p:ph type="ctrTitle"/>
          </p:nvPr>
        </p:nvSpPr>
        <p:spPr>
          <a:xfrm>
            <a:off x="1757363" y="2528888"/>
            <a:ext cx="8843962" cy="1603937"/>
          </a:xfrm>
          <a:solidFill>
            <a:schemeClr val="accent1"/>
          </a:solidFill>
          <a:ln>
            <a:solidFill>
              <a:schemeClr val="accent1"/>
            </a:solidFill>
          </a:ln>
        </p:spPr>
        <p:txBody>
          <a:bodyPr>
            <a:normAutofit/>
          </a:bodyPr>
          <a:lstStyle/>
          <a:p>
            <a:pPr>
              <a:lnSpc>
                <a:spcPct val="107000"/>
              </a:lnSpc>
              <a:spcAft>
                <a:spcPts val="800"/>
              </a:spcAft>
            </a:pPr>
            <a:r>
              <a:rPr lang="en-US" sz="2200" b="1" i="0" dirty="0">
                <a:solidFill>
                  <a:schemeClr val="bg1"/>
                </a:solidFill>
                <a:effectLst/>
                <a:latin typeface="TimesNewRomanPS-BoldMT"/>
              </a:rPr>
              <a:t>Implementing</a:t>
            </a:r>
            <a:r>
              <a:rPr lang="fr-FR" sz="2200" b="1" i="0" dirty="0">
                <a:solidFill>
                  <a:schemeClr val="bg1"/>
                </a:solidFill>
                <a:effectLst/>
                <a:latin typeface="TimesNewRomanPS-BoldMT"/>
              </a:rPr>
              <a:t> optimized form of support vector machine</a:t>
            </a:r>
            <a:br>
              <a:rPr lang="fr-FR" sz="1800" dirty="0">
                <a:solidFill>
                  <a:schemeClr val="bg1"/>
                </a:solidFill>
              </a:rPr>
            </a:br>
            <a:endParaRPr lang="fr-FR" sz="1300" dirty="0">
              <a:solidFill>
                <a:schemeClr val="bg1"/>
              </a:solidFill>
            </a:endParaRPr>
          </a:p>
        </p:txBody>
      </p:sp>
      <p:pic>
        <p:nvPicPr>
          <p:cNvPr id="4" name="Image 3">
            <a:extLst>
              <a:ext uri="{FF2B5EF4-FFF2-40B4-BE49-F238E27FC236}">
                <a16:creationId xmlns:a16="http://schemas.microsoft.com/office/drawing/2014/main" id="{21D89F0F-0FD6-46C8-8F2B-938B2F98FF7F}"/>
              </a:ext>
            </a:extLst>
          </p:cNvPr>
          <p:cNvPicPr/>
          <p:nvPr/>
        </p:nvPicPr>
        <p:blipFill>
          <a:blip r:embed="rId2">
            <a:extLst>
              <a:ext uri="{28A0092B-C50C-407E-A947-70E740481C1C}">
                <a14:useLocalDpi xmlns:a14="http://schemas.microsoft.com/office/drawing/2010/main" val="0"/>
              </a:ext>
            </a:extLst>
          </a:blip>
          <a:srcRect/>
          <a:stretch/>
        </p:blipFill>
        <p:spPr>
          <a:xfrm>
            <a:off x="5474007" y="461090"/>
            <a:ext cx="1015693" cy="400101"/>
          </a:xfrm>
          <a:prstGeom prst="rect">
            <a:avLst/>
          </a:prstGeom>
        </p:spPr>
      </p:pic>
      <p:sp>
        <p:nvSpPr>
          <p:cNvPr id="6" name="ZoneTexte 5">
            <a:extLst>
              <a:ext uri="{FF2B5EF4-FFF2-40B4-BE49-F238E27FC236}">
                <a16:creationId xmlns:a16="http://schemas.microsoft.com/office/drawing/2014/main" id="{AC58B3DC-0198-4304-9DE1-CBE47245F349}"/>
              </a:ext>
            </a:extLst>
          </p:cNvPr>
          <p:cNvSpPr txBox="1"/>
          <p:nvPr/>
        </p:nvSpPr>
        <p:spPr>
          <a:xfrm>
            <a:off x="3153965" y="1000174"/>
            <a:ext cx="6107906"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African Institute for Mathematical Sciences (AIMS)</a:t>
            </a:r>
            <a:endParaRPr lang="fr-FR" sz="1100"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D1181E41-69A7-443A-96B5-52A1987113C0}"/>
              </a:ext>
            </a:extLst>
          </p:cNvPr>
          <p:cNvSpPr txBox="1"/>
          <p:nvPr/>
        </p:nvSpPr>
        <p:spPr>
          <a:xfrm>
            <a:off x="3042047" y="1541151"/>
            <a:ext cx="6107906" cy="369332"/>
          </a:xfrm>
          <a:prstGeom prst="rect">
            <a:avLst/>
          </a:prstGeom>
          <a:noFill/>
        </p:spPr>
        <p:txBody>
          <a:bodyPr wrap="square">
            <a:spAutoFit/>
          </a:bodyPr>
          <a:lstStyle/>
          <a:p>
            <a:r>
              <a:rPr lang="en-US" dirty="0"/>
              <a:t>The African Master’s of Machine Intelligence (AMMI)</a:t>
            </a:r>
            <a:endParaRPr lang="fr-FR" sz="1400" dirty="0"/>
          </a:p>
        </p:txBody>
      </p:sp>
      <p:sp>
        <p:nvSpPr>
          <p:cNvPr id="9" name="ZoneTexte 8">
            <a:extLst>
              <a:ext uri="{FF2B5EF4-FFF2-40B4-BE49-F238E27FC236}">
                <a16:creationId xmlns:a16="http://schemas.microsoft.com/office/drawing/2014/main" id="{66B13E7D-060E-49D3-9A1B-99458C07507E}"/>
              </a:ext>
            </a:extLst>
          </p:cNvPr>
          <p:cNvSpPr txBox="1"/>
          <p:nvPr/>
        </p:nvSpPr>
        <p:spPr>
          <a:xfrm>
            <a:off x="1593867" y="4403100"/>
            <a:ext cx="2896359" cy="1384995"/>
          </a:xfrm>
          <a:prstGeom prst="rect">
            <a:avLst/>
          </a:prstGeom>
          <a:noFill/>
        </p:spPr>
        <p:txBody>
          <a:bodyPr wrap="square" rtlCol="0">
            <a:spAutoFit/>
          </a:bodyPr>
          <a:lstStyle/>
          <a:p>
            <a:r>
              <a:rPr lang="fr-FR" sz="1600" b="1" u="sng"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Members </a:t>
            </a:r>
          </a:p>
          <a:p>
            <a:pPr algn="just"/>
            <a:r>
              <a:rPr lang="fr-FR" sz="16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Angela Musangi Munyao</a:t>
            </a:r>
            <a:endParaRPr lang="fr-FR" sz="1600" b="1" dirty="0">
              <a:solidFill>
                <a:schemeClr val="bg2"/>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fr-FR" sz="16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Fibi Annan Metiki</a:t>
            </a:r>
          </a:p>
          <a:p>
            <a:pPr algn="just"/>
            <a:r>
              <a:rPr lang="en-US" b="1" dirty="0">
                <a:latin typeface="Times New Roman" panose="02020603050405020304" pitchFamily="18" charset="0"/>
                <a:cs typeface="Times New Roman" panose="02020603050405020304" pitchFamily="18" charset="0"/>
              </a:rPr>
              <a:t>Gilda Rech Bansimba</a:t>
            </a:r>
          </a:p>
          <a:p>
            <a:pPr algn="just"/>
            <a:r>
              <a:rPr lang="en-US" sz="1600" b="1" dirty="0">
                <a:latin typeface="Times New Roman" panose="02020603050405020304" pitchFamily="18" charset="0"/>
                <a:cs typeface="Times New Roman" panose="02020603050405020304" pitchFamily="18" charset="0"/>
              </a:rPr>
              <a:t>Mouhamadou Bamba DIOP</a:t>
            </a:r>
            <a:endParaRPr lang="fr-FR" sz="1600" b="1"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1F4FDC74-00FF-4290-A4FC-715A79B690E3}"/>
              </a:ext>
            </a:extLst>
          </p:cNvPr>
          <p:cNvSpPr txBox="1"/>
          <p:nvPr/>
        </p:nvSpPr>
        <p:spPr>
          <a:xfrm>
            <a:off x="5254228" y="1920059"/>
            <a:ext cx="1235472" cy="338554"/>
          </a:xfrm>
          <a:prstGeom prst="rect">
            <a:avLst/>
          </a:prstGeom>
          <a:noFill/>
        </p:spPr>
        <p:txBody>
          <a:bodyPr wrap="square">
            <a:spAutoFit/>
          </a:bodyPr>
          <a:lstStyle/>
          <a:p>
            <a:r>
              <a:rPr lang="fr-FR" sz="1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SUBJECT</a:t>
            </a:r>
            <a:r>
              <a:rPr lang="en-US" sz="1600" b="1" dirty="0">
                <a:solidFill>
                  <a:schemeClr val="tx1"/>
                </a:solidFill>
                <a:latin typeface="Times New Roman" panose="02020603050405020304" pitchFamily="18" charset="0"/>
                <a:cs typeface="Times New Roman" panose="02020603050405020304" pitchFamily="18" charset="0"/>
              </a:rPr>
              <a:t>:</a:t>
            </a:r>
            <a:endParaRPr lang="fr-FR" sz="1600" dirty="0"/>
          </a:p>
        </p:txBody>
      </p:sp>
      <p:sp>
        <p:nvSpPr>
          <p:cNvPr id="13" name="Espace réservé de la date 1">
            <a:extLst>
              <a:ext uri="{FF2B5EF4-FFF2-40B4-BE49-F238E27FC236}">
                <a16:creationId xmlns:a16="http://schemas.microsoft.com/office/drawing/2014/main" id="{F3759521-B497-4E1B-B8BA-D8442983B304}"/>
              </a:ext>
            </a:extLst>
          </p:cNvPr>
          <p:cNvSpPr>
            <a:spLocks noGrp="1"/>
          </p:cNvSpPr>
          <p:nvPr>
            <p:ph type="dt" sz="half" idx="10"/>
          </p:nvPr>
        </p:nvSpPr>
        <p:spPr>
          <a:xfrm>
            <a:off x="4610192" y="6143625"/>
            <a:ext cx="2547846" cy="699411"/>
          </a:xfrm>
          <a:solidFill>
            <a:schemeClr val="accent1"/>
          </a:solidFill>
        </p:spPr>
        <p:txBody>
          <a:bodyPr/>
          <a:lstStyle/>
          <a:p>
            <a:pPr algn="ctr"/>
            <a:fld id="{210B735A-0A94-4B7B-9454-1132B09C14F1}" type="datetime2">
              <a:rPr lang="fr-FR" smtClean="0">
                <a:solidFill>
                  <a:schemeClr val="bg1"/>
                </a:solidFill>
                <a:latin typeface="Tahoma" panose="020B0604030504040204" pitchFamily="34" charset="0"/>
                <a:ea typeface="Tahoma" panose="020B0604030504040204" pitchFamily="34" charset="0"/>
                <a:cs typeface="Tahoma" panose="020B0604030504040204" pitchFamily="34" charset="0"/>
              </a:rPr>
              <a:pPr algn="ctr"/>
              <a:t>jeudi 21 avril 2022</a:t>
            </a:fld>
            <a:endParaRPr lang="fr-F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1549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7372630" cy="1488995"/>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Distance of a point from the boundary of decision</a:t>
            </a:r>
            <a:endParaRPr lang="en-US" sz="4000" dirty="0">
              <a:ln w="28575">
                <a:solidFill>
                  <a:schemeClr val="tx1">
                    <a:lumMod val="65000"/>
                    <a:lumOff val="35000"/>
                  </a:schemeClr>
                </a:solidFill>
              </a:ln>
              <a:latin typeface="Franklin Gothic Heavy" panose="020B0903020102020204" pitchFamily="34" charset="0"/>
            </a:endParaRPr>
          </a:p>
        </p:txBody>
      </p:sp>
      <p:sp>
        <p:nvSpPr>
          <p:cNvPr id="4" name="Espace réservé de la date 3"/>
          <p:cNvSpPr>
            <a:spLocks noGrp="1"/>
          </p:cNvSpPr>
          <p:nvPr>
            <p:ph type="dt" sz="half" idx="10"/>
          </p:nvPr>
        </p:nvSpPr>
        <p:spPr/>
        <p:txBody>
          <a:bodyPr/>
          <a:lstStyle/>
          <a:p>
            <a:fld id="{0F3B7D9A-3107-48BF-BE84-7AD68B7CE74A}"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10</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2428955"/>
            <a:ext cx="7899400" cy="1488995"/>
          </a:xfrm>
          <a:prstGeom prst="rect">
            <a:avLst/>
          </a:prstGeom>
        </p:spPr>
      </p:pic>
    </p:spTree>
    <p:extLst>
      <p:ext uri="{BB962C8B-B14F-4D97-AF65-F5344CB8AC3E}">
        <p14:creationId xmlns:p14="http://schemas.microsoft.com/office/powerpoint/2010/main" val="89312593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7265943" cy="950803"/>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Proof</a:t>
            </a:r>
          </a:p>
        </p:txBody>
      </p:sp>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11</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40383" y="1623668"/>
            <a:ext cx="7265942" cy="3139717"/>
          </a:xfrm>
          <a:prstGeom prst="rect">
            <a:avLst/>
          </a:prstGeom>
        </p:spPr>
      </p:pic>
    </p:spTree>
    <p:extLst>
      <p:ext uri="{BB962C8B-B14F-4D97-AF65-F5344CB8AC3E}">
        <p14:creationId xmlns:p14="http://schemas.microsoft.com/office/powerpoint/2010/main" val="42900825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12</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43740" y="1318437"/>
            <a:ext cx="7962585" cy="3248529"/>
          </a:xfrm>
          <a:prstGeom prst="rect">
            <a:avLst/>
          </a:prstGeom>
        </p:spPr>
      </p:pic>
    </p:spTree>
    <p:extLst>
      <p:ext uri="{BB962C8B-B14F-4D97-AF65-F5344CB8AC3E}">
        <p14:creationId xmlns:p14="http://schemas.microsoft.com/office/powerpoint/2010/main" val="29575127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7265943" cy="950803"/>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3600" dirty="0">
                <a:ln w="28575">
                  <a:solidFill>
                    <a:schemeClr val="tx1">
                      <a:lumMod val="65000"/>
                      <a:lumOff val="35000"/>
                    </a:schemeClr>
                  </a:solidFill>
                </a:ln>
                <a:latin typeface="Franklin Gothic Heavy" panose="020B0903020102020204" pitchFamily="34" charset="0"/>
              </a:rPr>
              <a:t>Primal expression of the SVM problem</a:t>
            </a:r>
          </a:p>
        </p:txBody>
      </p:sp>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13</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32837" y="1786270"/>
            <a:ext cx="7473488" cy="2658139"/>
          </a:xfrm>
          <a:prstGeom prst="rect">
            <a:avLst/>
          </a:prstGeom>
        </p:spPr>
      </p:pic>
    </p:spTree>
    <p:extLst>
      <p:ext uri="{BB962C8B-B14F-4D97-AF65-F5344CB8AC3E}">
        <p14:creationId xmlns:p14="http://schemas.microsoft.com/office/powerpoint/2010/main" val="13343909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865"/>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7265943" cy="950803"/>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Lagrange multipliers</a:t>
            </a:r>
          </a:p>
        </p:txBody>
      </p:sp>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14</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40383" y="1531089"/>
            <a:ext cx="7265942" cy="3152550"/>
          </a:xfrm>
          <a:prstGeom prst="rect">
            <a:avLst/>
          </a:prstGeom>
          <a:effectLst>
            <a:outerShdw blurRad="50800" dist="50800" dir="5400000" sx="63000" sy="63000" algn="ctr" rotWithShape="0">
              <a:srgbClr val="000000">
                <a:alpha val="0"/>
              </a:srgbClr>
            </a:outerShdw>
          </a:effectLst>
        </p:spPr>
      </p:pic>
    </p:spTree>
    <p:extLst>
      <p:ext uri="{BB962C8B-B14F-4D97-AF65-F5344CB8AC3E}">
        <p14:creationId xmlns:p14="http://schemas.microsoft.com/office/powerpoint/2010/main" val="1438066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15</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41450" y="1488558"/>
            <a:ext cx="7931889" cy="2465545"/>
          </a:xfrm>
          <a:prstGeom prst="rect">
            <a:avLst/>
          </a:prstGeom>
        </p:spPr>
      </p:pic>
    </p:spTree>
    <p:extLst>
      <p:ext uri="{BB962C8B-B14F-4D97-AF65-F5344CB8AC3E}">
        <p14:creationId xmlns:p14="http://schemas.microsoft.com/office/powerpoint/2010/main" val="388563875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7265943" cy="950803"/>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Dual expression of the SVM problem</a:t>
            </a:r>
          </a:p>
        </p:txBody>
      </p:sp>
      <p:sp>
        <p:nvSpPr>
          <p:cNvPr id="4" name="Espace réservé de la date 3"/>
          <p:cNvSpPr>
            <a:spLocks noGrp="1"/>
          </p:cNvSpPr>
          <p:nvPr>
            <p:ph type="dt" sz="half" idx="10"/>
          </p:nvPr>
        </p:nvSpPr>
        <p:spPr/>
        <p:txBody>
          <a:bodyPr/>
          <a:lstStyle/>
          <a:p>
            <a:fld id="{0F3B7D9A-3107-48BF-BE84-7AD68B7CE74A}" type="datetime2">
              <a:rPr lang="fr-FR" smtClean="0"/>
              <a:t>vendredi 22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16</a:t>
            </a:fld>
            <a:endParaRPr lang="fr-FR" dirty="0"/>
          </a:p>
        </p:txBody>
      </p:sp>
      <p:pic>
        <p:nvPicPr>
          <p:cNvPr id="3" name="Picture 2">
            <a:extLst>
              <a:ext uri="{FF2B5EF4-FFF2-40B4-BE49-F238E27FC236}">
                <a16:creationId xmlns:a16="http://schemas.microsoft.com/office/drawing/2014/main" id="{BB1AF8FB-CB4D-DB76-D1B4-66EE4EA3A8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09685" y="2190307"/>
            <a:ext cx="7265942" cy="2808551"/>
          </a:xfrm>
          <a:prstGeom prst="rect">
            <a:avLst/>
          </a:prstGeom>
        </p:spPr>
      </p:pic>
      <p:sp>
        <p:nvSpPr>
          <p:cNvPr id="2" name="Rectangle 1">
            <a:extLst>
              <a:ext uri="{FF2B5EF4-FFF2-40B4-BE49-F238E27FC236}">
                <a16:creationId xmlns:a16="http://schemas.microsoft.com/office/drawing/2014/main" id="{F83546DF-8910-20D6-D786-150BF6A52C25}"/>
              </a:ext>
            </a:extLst>
          </p:cNvPr>
          <p:cNvSpPr/>
          <p:nvPr/>
        </p:nvSpPr>
        <p:spPr>
          <a:xfrm>
            <a:off x="2409685" y="1324881"/>
            <a:ext cx="7265942" cy="369332"/>
          </a:xfrm>
          <a:prstGeom prst="rect">
            <a:avLst/>
          </a:prstGeom>
        </p:spPr>
        <p:txBody>
          <a:bodyPr wrap="square">
            <a:spAutoFit/>
          </a:bodyPr>
          <a:lstStyle/>
          <a:p>
            <a:r>
              <a:rPr lang="en-US" dirty="0"/>
              <a:t>Solving the dual problem amounts to finding α = (α1, ....., αn) such that:</a:t>
            </a:r>
          </a:p>
        </p:txBody>
      </p:sp>
    </p:spTree>
    <p:extLst>
      <p:ext uri="{BB962C8B-B14F-4D97-AF65-F5344CB8AC3E}">
        <p14:creationId xmlns:p14="http://schemas.microsoft.com/office/powerpoint/2010/main" val="207394957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mt="30000"/>
          </a:blip>
          <a:stretch>
            <a:fillRect/>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08D4265-6887-4301-BBCB-BE0FAD115E3F}"/>
              </a:ext>
            </a:extLst>
          </p:cNvPr>
          <p:cNvSpPr txBox="1"/>
          <p:nvPr/>
        </p:nvSpPr>
        <p:spPr>
          <a:xfrm>
            <a:off x="1348354" y="1425843"/>
            <a:ext cx="8880168" cy="1323439"/>
          </a:xfrm>
          <a:prstGeom prst="rect">
            <a:avLst/>
          </a:prstGeom>
          <a:solidFill>
            <a:schemeClr val="accent2">
              <a:alpha val="7000"/>
            </a:schemeClr>
          </a:solidFill>
        </p:spPr>
        <p:txBody>
          <a:bodyPr wrap="square" rtlCol="0">
            <a:spAutoFit/>
          </a:bodyPr>
          <a:lstStyle>
            <a:defPPr>
              <a:defRPr lang="fr-FR"/>
            </a:defPPr>
            <a:lvl1pPr>
              <a:defRPr sz="3200" spc="100">
                <a:solidFill>
                  <a:schemeClr val="accent2">
                    <a:lumMod val="75000"/>
                  </a:schemeClr>
                </a:solidFill>
                <a:latin typeface="Franklin Gothic Heavy" panose="020B0903020102020204" pitchFamily="34" charset="0"/>
              </a:defRPr>
            </a:lvl1pPr>
          </a:lstStyle>
          <a:p>
            <a:pPr lvl="0" algn="just"/>
            <a:r>
              <a:rPr lang="en-US" sz="8000" dirty="0">
                <a:solidFill>
                  <a:schemeClr val="tx1"/>
                </a:solidFill>
              </a:rPr>
              <a:t>IMPLEMENTATION</a:t>
            </a:r>
            <a:endParaRPr lang="fr-FR" sz="8000" dirty="0">
              <a:solidFill>
                <a:schemeClr val="tx1"/>
              </a:solidFill>
            </a:endParaRPr>
          </a:p>
        </p:txBody>
      </p:sp>
      <p:sp>
        <p:nvSpPr>
          <p:cNvPr id="2" name="Espace réservé de la date 1"/>
          <p:cNvSpPr>
            <a:spLocks noGrp="1"/>
          </p:cNvSpPr>
          <p:nvPr>
            <p:ph type="dt" sz="half" idx="10"/>
          </p:nvPr>
        </p:nvSpPr>
        <p:spPr/>
        <p:txBody>
          <a:bodyPr/>
          <a:lstStyle/>
          <a:p>
            <a:fld id="{847250A5-CA6E-4F31-980F-FF4C7A3563F8}" type="datetime2">
              <a:rPr lang="fr-FR" smtClean="0"/>
              <a:t>jeudi 21 avril 2022</a:t>
            </a:fld>
            <a:endParaRPr lang="fr-FR" dirty="0"/>
          </a:p>
        </p:txBody>
      </p:sp>
      <p:sp>
        <p:nvSpPr>
          <p:cNvPr id="5" name="Espace réservé du numéro de diapositive 4"/>
          <p:cNvSpPr>
            <a:spLocks noGrp="1"/>
          </p:cNvSpPr>
          <p:nvPr>
            <p:ph type="sldNum" sz="quarter" idx="12"/>
          </p:nvPr>
        </p:nvSpPr>
        <p:spPr/>
        <p:txBody>
          <a:bodyPr/>
          <a:lstStyle/>
          <a:p>
            <a:fld id="{A6089D5B-5EA0-42CB-9CE5-5BFC6DFC7A29}" type="slidenum">
              <a:rPr lang="fr-FR" smtClean="0"/>
              <a:t>17</a:t>
            </a:fld>
            <a:endParaRPr lang="fr-FR" dirty="0"/>
          </a:p>
        </p:txBody>
      </p:sp>
    </p:spTree>
    <p:extLst>
      <p:ext uri="{BB962C8B-B14F-4D97-AF65-F5344CB8AC3E}">
        <p14:creationId xmlns:p14="http://schemas.microsoft.com/office/powerpoint/2010/main" val="32818006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543176" y="175795"/>
            <a:ext cx="6743699" cy="857191"/>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3200" dirty="0">
                <a:ln w="28575">
                  <a:solidFill>
                    <a:schemeClr val="tx1">
                      <a:lumMod val="65000"/>
                      <a:lumOff val="35000"/>
                    </a:schemeClr>
                  </a:solidFill>
                </a:ln>
                <a:latin typeface="Franklin Gothic Heavy" panose="020B0903020102020204" pitchFamily="34" charset="0"/>
              </a:rPr>
              <a:t>PREPROCESSING THE DATASET</a:t>
            </a:r>
            <a:endParaRPr lang="en-US" sz="3200" dirty="0">
              <a:ln w="28575">
                <a:solidFill>
                  <a:schemeClr val="tx1">
                    <a:lumMod val="65000"/>
                    <a:lumOff val="35000"/>
                  </a:schemeClr>
                </a:solidFill>
              </a:ln>
              <a:latin typeface="Franklin Gothic Heavy" panose="020B0903020102020204" pitchFamily="34" charset="0"/>
            </a:endParaRPr>
          </a:p>
        </p:txBody>
      </p:sp>
      <p:sp>
        <p:nvSpPr>
          <p:cNvPr id="4" name="Espace réservé de la date 3"/>
          <p:cNvSpPr>
            <a:spLocks noGrp="1"/>
          </p:cNvSpPr>
          <p:nvPr>
            <p:ph type="dt" sz="half" idx="10"/>
          </p:nvPr>
        </p:nvSpPr>
        <p:spPr/>
        <p:txBody>
          <a:bodyPr/>
          <a:lstStyle/>
          <a:p>
            <a:fld id="{0F3B7D9A-3107-48BF-BE84-7AD68B7CE74A}"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18</a:t>
            </a:fld>
            <a:endParaRPr lang="fr-FR" dirty="0"/>
          </a:p>
        </p:txBody>
      </p:sp>
    </p:spTree>
    <p:extLst>
      <p:ext uri="{BB962C8B-B14F-4D97-AF65-F5344CB8AC3E}">
        <p14:creationId xmlns:p14="http://schemas.microsoft.com/office/powerpoint/2010/main" val="19784230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797143" y="293970"/>
            <a:ext cx="6185417" cy="923330"/>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3200" dirty="0">
                <a:ln w="28575">
                  <a:solidFill>
                    <a:schemeClr val="tx1">
                      <a:lumMod val="65000"/>
                      <a:lumOff val="35000"/>
                    </a:schemeClr>
                  </a:solidFill>
                </a:ln>
                <a:latin typeface="Franklin Gothic Heavy" panose="020B0903020102020204" pitchFamily="34" charset="0"/>
              </a:rPr>
              <a:t>WORDS REPRESENTATIONS</a:t>
            </a:r>
            <a:endParaRPr lang="en-US" sz="3200" dirty="0">
              <a:ln w="28575">
                <a:solidFill>
                  <a:schemeClr val="tx1">
                    <a:lumMod val="65000"/>
                    <a:lumOff val="35000"/>
                  </a:schemeClr>
                </a:solidFill>
              </a:ln>
              <a:latin typeface="Franklin Gothic Heavy" panose="020B0903020102020204" pitchFamily="34" charset="0"/>
            </a:endParaRPr>
          </a:p>
        </p:txBody>
      </p:sp>
      <p:sp>
        <p:nvSpPr>
          <p:cNvPr id="3" name="Espace réservé de la date 2"/>
          <p:cNvSpPr>
            <a:spLocks noGrp="1"/>
          </p:cNvSpPr>
          <p:nvPr>
            <p:ph type="dt" sz="half" idx="10"/>
          </p:nvPr>
        </p:nvSpPr>
        <p:spPr/>
        <p:txBody>
          <a:bodyPr/>
          <a:lstStyle/>
          <a:p>
            <a:fld id="{E8BFD14F-9FF7-416C-8F78-48E37EFA9FE4}" type="datetime2">
              <a:rPr lang="fr-FR" smtClean="0"/>
              <a:t>jeudi 21 avril 2022</a:t>
            </a:fld>
            <a:endParaRPr lang="fr-FR" dirty="0"/>
          </a:p>
        </p:txBody>
      </p:sp>
      <p:sp>
        <p:nvSpPr>
          <p:cNvPr id="5" name="Espace réservé du numéro de diapositive 4"/>
          <p:cNvSpPr>
            <a:spLocks noGrp="1"/>
          </p:cNvSpPr>
          <p:nvPr>
            <p:ph type="sldNum" sz="quarter" idx="12"/>
          </p:nvPr>
        </p:nvSpPr>
        <p:spPr/>
        <p:txBody>
          <a:bodyPr/>
          <a:lstStyle/>
          <a:p>
            <a:fld id="{A6089D5B-5EA0-42CB-9CE5-5BFC6DFC7A29}" type="slidenum">
              <a:rPr lang="fr-FR" smtClean="0"/>
              <a:t>19</a:t>
            </a:fld>
            <a:endParaRPr lang="fr-FR" dirty="0"/>
          </a:p>
        </p:txBody>
      </p:sp>
    </p:spTree>
    <p:extLst>
      <p:ext uri="{BB962C8B-B14F-4D97-AF65-F5344CB8AC3E}">
        <p14:creationId xmlns:p14="http://schemas.microsoft.com/office/powerpoint/2010/main" val="1723465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17000" b="-17000"/>
          </a:stretch>
        </a:blipFill>
        <a:effectLst/>
      </p:bgPr>
    </p:bg>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id="{8BF5A5EF-54A5-47BA-8153-61DA84D4C503}"/>
              </a:ext>
            </a:extLst>
          </p:cNvPr>
          <p:cNvSpPr txBox="1"/>
          <p:nvPr/>
        </p:nvSpPr>
        <p:spPr>
          <a:xfrm>
            <a:off x="2384522" y="2339588"/>
            <a:ext cx="8664657" cy="584775"/>
          </a:xfrm>
          <a:prstGeom prst="rect">
            <a:avLst/>
          </a:prstGeom>
          <a:noFill/>
        </p:spPr>
        <p:txBody>
          <a:bodyPr wrap="square" rtlCol="0">
            <a:spAutoFit/>
          </a:bodyPr>
          <a:lstStyle>
            <a:defPPr>
              <a:defRPr lang="fr-FR"/>
            </a:defPPr>
            <a:lvl1pPr>
              <a:defRPr sz="3200" spc="100">
                <a:solidFill>
                  <a:schemeClr val="accent2">
                    <a:lumMod val="75000"/>
                  </a:schemeClr>
                </a:solidFill>
                <a:latin typeface="Franklin Gothic Heavy" panose="020B0903020102020204" pitchFamily="34" charset="0"/>
              </a:defRPr>
            </a:lvl1pPr>
          </a:lstStyle>
          <a:p>
            <a:r>
              <a:rPr lang="en-US" dirty="0">
                <a:solidFill>
                  <a:schemeClr val="tx1"/>
                </a:solidFill>
              </a:rPr>
              <a:t>IMPLEMENTATION</a:t>
            </a:r>
            <a:endParaRPr lang="fr-FR" dirty="0">
              <a:solidFill>
                <a:schemeClr val="tx1"/>
              </a:solidFill>
            </a:endParaRPr>
          </a:p>
        </p:txBody>
      </p:sp>
      <p:sp>
        <p:nvSpPr>
          <p:cNvPr id="20" name="ZoneTexte 19">
            <a:extLst>
              <a:ext uri="{FF2B5EF4-FFF2-40B4-BE49-F238E27FC236}">
                <a16:creationId xmlns:a16="http://schemas.microsoft.com/office/drawing/2014/main" id="{908D4265-6887-4301-BBCB-BE0FAD115E3F}"/>
              </a:ext>
            </a:extLst>
          </p:cNvPr>
          <p:cNvSpPr txBox="1"/>
          <p:nvPr/>
        </p:nvSpPr>
        <p:spPr>
          <a:xfrm>
            <a:off x="2384522" y="3875112"/>
            <a:ext cx="8664657" cy="584775"/>
          </a:xfrm>
          <a:prstGeom prst="rect">
            <a:avLst/>
          </a:prstGeom>
          <a:noFill/>
        </p:spPr>
        <p:txBody>
          <a:bodyPr wrap="square" rtlCol="0">
            <a:spAutoFit/>
          </a:bodyPr>
          <a:lstStyle>
            <a:defPPr>
              <a:defRPr lang="fr-FR"/>
            </a:defPPr>
            <a:lvl1pPr>
              <a:defRPr sz="3200" spc="100">
                <a:solidFill>
                  <a:schemeClr val="accent2">
                    <a:lumMod val="75000"/>
                  </a:schemeClr>
                </a:solidFill>
                <a:latin typeface="Franklin Gothic Heavy" panose="020B0903020102020204" pitchFamily="34" charset="0"/>
              </a:defRPr>
            </a:lvl1pPr>
          </a:lstStyle>
          <a:p>
            <a:pPr lvl="0"/>
            <a:r>
              <a:rPr lang="en-US" dirty="0">
                <a:solidFill>
                  <a:schemeClr val="tx1"/>
                </a:solidFill>
              </a:rPr>
              <a:t>WORDS REPRESENTATION</a:t>
            </a:r>
            <a:endParaRPr lang="fr-FR" dirty="0">
              <a:solidFill>
                <a:schemeClr val="tx1"/>
              </a:solidFill>
            </a:endParaRPr>
          </a:p>
        </p:txBody>
      </p:sp>
      <p:sp>
        <p:nvSpPr>
          <p:cNvPr id="25" name="Ellipse 24">
            <a:extLst>
              <a:ext uri="{FF2B5EF4-FFF2-40B4-BE49-F238E27FC236}">
                <a16:creationId xmlns:a16="http://schemas.microsoft.com/office/drawing/2014/main" id="{8C8328B0-0AB0-420F-BB7D-50D093AD18DA}"/>
              </a:ext>
            </a:extLst>
          </p:cNvPr>
          <p:cNvSpPr/>
          <p:nvPr/>
        </p:nvSpPr>
        <p:spPr>
          <a:xfrm>
            <a:off x="1283545" y="1777864"/>
            <a:ext cx="449571" cy="414178"/>
          </a:xfrm>
          <a:prstGeom prst="ellipse">
            <a:avLst/>
          </a:prstGeom>
          <a:solidFill>
            <a:schemeClr val="tx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chemeClr val="accent2">
                  <a:lumMod val="75000"/>
                </a:schemeClr>
              </a:solidFill>
            </a:endParaRPr>
          </a:p>
        </p:txBody>
      </p:sp>
      <p:sp>
        <p:nvSpPr>
          <p:cNvPr id="17" name="Title 1">
            <a:extLst>
              <a:ext uri="{FF2B5EF4-FFF2-40B4-BE49-F238E27FC236}">
                <a16:creationId xmlns:a16="http://schemas.microsoft.com/office/drawing/2014/main" id="{1FD16ECD-DAD3-4F2B-A63F-74DDA1F20545}"/>
              </a:ext>
            </a:extLst>
          </p:cNvPr>
          <p:cNvSpPr txBox="1">
            <a:spLocks/>
          </p:cNvSpPr>
          <p:nvPr/>
        </p:nvSpPr>
        <p:spPr>
          <a:xfrm>
            <a:off x="3612397" y="229987"/>
            <a:ext cx="5557839" cy="878059"/>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5400" dirty="0">
                <a:ln w="28575">
                  <a:solidFill>
                    <a:schemeClr val="tx1">
                      <a:lumMod val="65000"/>
                      <a:lumOff val="35000"/>
                    </a:schemeClr>
                  </a:solidFill>
                </a:ln>
                <a:latin typeface="Franklin Gothic Heavy" panose="020B0903020102020204" pitchFamily="34" charset="0"/>
              </a:rPr>
              <a:t>Plan</a:t>
            </a:r>
            <a:endParaRPr lang="en-US" sz="5400" dirty="0">
              <a:ln w="28575">
                <a:solidFill>
                  <a:schemeClr val="tx1">
                    <a:lumMod val="65000"/>
                    <a:lumOff val="35000"/>
                  </a:schemeClr>
                </a:solidFill>
              </a:ln>
              <a:latin typeface="Franklin Gothic Heavy" panose="020B0903020102020204" pitchFamily="34" charset="0"/>
            </a:endParaRPr>
          </a:p>
        </p:txBody>
      </p:sp>
      <p:sp>
        <p:nvSpPr>
          <p:cNvPr id="2" name="Espace réservé de la date 1"/>
          <p:cNvSpPr>
            <a:spLocks noGrp="1"/>
          </p:cNvSpPr>
          <p:nvPr>
            <p:ph type="dt" sz="half" idx="10"/>
          </p:nvPr>
        </p:nvSpPr>
        <p:spPr>
          <a:xfrm>
            <a:off x="869197" y="6262888"/>
            <a:ext cx="2743200" cy="365125"/>
          </a:xfrm>
        </p:spPr>
        <p:txBody>
          <a:bodyPr/>
          <a:lstStyle/>
          <a:p>
            <a:fld id="{188B905E-50C1-47B6-958B-B36A9401BE51}" type="datetime2">
              <a:rPr lang="fr-FR" smtClean="0"/>
              <a:t>jeudi 21 avril 2022</a:t>
            </a:fld>
            <a:endParaRPr lang="fr-FR" dirty="0"/>
          </a:p>
        </p:txBody>
      </p:sp>
      <p:sp>
        <p:nvSpPr>
          <p:cNvPr id="4" name="Espace réservé du numéro de diapositive 3"/>
          <p:cNvSpPr>
            <a:spLocks noGrp="1"/>
          </p:cNvSpPr>
          <p:nvPr>
            <p:ph type="sldNum" sz="quarter" idx="12"/>
          </p:nvPr>
        </p:nvSpPr>
        <p:spPr>
          <a:xfrm>
            <a:off x="8579603" y="5984390"/>
            <a:ext cx="2743200" cy="365125"/>
          </a:xfrm>
        </p:spPr>
        <p:txBody>
          <a:bodyPr/>
          <a:lstStyle/>
          <a:p>
            <a:fld id="{A6089D5B-5EA0-42CB-9CE5-5BFC6DFC7A29}" type="slidenum">
              <a:rPr lang="fr-FR" smtClean="0"/>
              <a:t>2</a:t>
            </a:fld>
            <a:endParaRPr lang="fr-FR" dirty="0"/>
          </a:p>
        </p:txBody>
      </p:sp>
      <p:sp>
        <p:nvSpPr>
          <p:cNvPr id="26" name="ZoneTexte 25">
            <a:extLst>
              <a:ext uri="{FF2B5EF4-FFF2-40B4-BE49-F238E27FC236}">
                <a16:creationId xmlns:a16="http://schemas.microsoft.com/office/drawing/2014/main" id="{44D85953-273D-43A9-B50D-0E951C44BABF}"/>
              </a:ext>
            </a:extLst>
          </p:cNvPr>
          <p:cNvSpPr txBox="1"/>
          <p:nvPr/>
        </p:nvSpPr>
        <p:spPr>
          <a:xfrm>
            <a:off x="2384523" y="1675438"/>
            <a:ext cx="8664657" cy="584775"/>
          </a:xfrm>
          <a:prstGeom prst="rect">
            <a:avLst/>
          </a:prstGeom>
          <a:noFill/>
        </p:spPr>
        <p:txBody>
          <a:bodyPr wrap="square" rtlCol="0">
            <a:spAutoFit/>
          </a:bodyPr>
          <a:lstStyle>
            <a:defPPr>
              <a:defRPr lang="fr-FR"/>
            </a:defPPr>
            <a:lvl1pPr>
              <a:defRPr sz="3600" spc="100">
                <a:latin typeface="Franklin Gothic Heavy" panose="020B0903020102020204" pitchFamily="34" charset="0"/>
              </a:defRPr>
            </a:lvl1pPr>
          </a:lstStyle>
          <a:p>
            <a:pPr lvl="0"/>
            <a:r>
              <a:rPr lang="en-US" sz="3200" dirty="0"/>
              <a:t>THEORETICAL CONCEPT</a:t>
            </a:r>
            <a:endParaRPr lang="fr-FR" sz="3200" dirty="0"/>
          </a:p>
        </p:txBody>
      </p:sp>
      <p:sp>
        <p:nvSpPr>
          <p:cNvPr id="32" name="ZoneTexte 31">
            <a:extLst>
              <a:ext uri="{FF2B5EF4-FFF2-40B4-BE49-F238E27FC236}">
                <a16:creationId xmlns:a16="http://schemas.microsoft.com/office/drawing/2014/main" id="{3E549F19-BCCB-4FD5-BF24-DB0E7CB451BF}"/>
              </a:ext>
            </a:extLst>
          </p:cNvPr>
          <p:cNvSpPr txBox="1"/>
          <p:nvPr/>
        </p:nvSpPr>
        <p:spPr>
          <a:xfrm>
            <a:off x="2384521" y="4607433"/>
            <a:ext cx="8664657" cy="584775"/>
          </a:xfrm>
          <a:prstGeom prst="rect">
            <a:avLst/>
          </a:prstGeom>
          <a:noFill/>
        </p:spPr>
        <p:txBody>
          <a:bodyPr wrap="square" rtlCol="0">
            <a:spAutoFit/>
          </a:bodyPr>
          <a:lstStyle/>
          <a:p>
            <a:r>
              <a:rPr lang="fr-FR" sz="3200" spc="100" dirty="0">
                <a:latin typeface="Franklin Gothic Heavy" panose="020B0903020102020204" pitchFamily="34" charset="0"/>
              </a:rPr>
              <a:t>RESULTS</a:t>
            </a:r>
          </a:p>
        </p:txBody>
      </p:sp>
      <p:sp>
        <p:nvSpPr>
          <p:cNvPr id="33" name="Ellipse 32">
            <a:extLst>
              <a:ext uri="{FF2B5EF4-FFF2-40B4-BE49-F238E27FC236}">
                <a16:creationId xmlns:a16="http://schemas.microsoft.com/office/drawing/2014/main" id="{870A0980-2E98-4BC9-AC9B-1511DE14ACDF}"/>
              </a:ext>
            </a:extLst>
          </p:cNvPr>
          <p:cNvSpPr/>
          <p:nvPr/>
        </p:nvSpPr>
        <p:spPr>
          <a:xfrm>
            <a:off x="1352325" y="4702889"/>
            <a:ext cx="449571" cy="414178"/>
          </a:xfrm>
          <a:prstGeom prst="ellipse">
            <a:avLst/>
          </a:prstGeom>
          <a:solidFill>
            <a:schemeClr val="tx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chemeClr val="accent2">
                  <a:lumMod val="75000"/>
                </a:schemeClr>
              </a:solidFill>
            </a:endParaRPr>
          </a:p>
        </p:txBody>
      </p:sp>
      <p:sp>
        <p:nvSpPr>
          <p:cNvPr id="53" name="ZoneTexte 52">
            <a:extLst>
              <a:ext uri="{FF2B5EF4-FFF2-40B4-BE49-F238E27FC236}">
                <a16:creationId xmlns:a16="http://schemas.microsoft.com/office/drawing/2014/main" id="{AE992C4E-CC0F-40F6-A41F-DEEA0D1513C1}"/>
              </a:ext>
            </a:extLst>
          </p:cNvPr>
          <p:cNvSpPr txBox="1"/>
          <p:nvPr/>
        </p:nvSpPr>
        <p:spPr>
          <a:xfrm>
            <a:off x="2425183" y="3057592"/>
            <a:ext cx="8664657" cy="584775"/>
          </a:xfrm>
          <a:prstGeom prst="rect">
            <a:avLst/>
          </a:prstGeom>
          <a:noFill/>
        </p:spPr>
        <p:txBody>
          <a:bodyPr wrap="square" rtlCol="0">
            <a:spAutoFit/>
          </a:bodyPr>
          <a:lstStyle>
            <a:defPPr>
              <a:defRPr lang="fr-FR"/>
            </a:defPPr>
            <a:lvl1pPr>
              <a:defRPr sz="3200" spc="100">
                <a:solidFill>
                  <a:schemeClr val="accent2">
                    <a:lumMod val="75000"/>
                  </a:schemeClr>
                </a:solidFill>
                <a:latin typeface="Franklin Gothic Heavy" panose="020B0903020102020204" pitchFamily="34" charset="0"/>
              </a:defRPr>
            </a:lvl1pPr>
          </a:lstStyle>
          <a:p>
            <a:r>
              <a:rPr lang="en-US" dirty="0">
                <a:solidFill>
                  <a:schemeClr val="tx1"/>
                </a:solidFill>
              </a:rPr>
              <a:t>PREPROCESSING</a:t>
            </a:r>
            <a:endParaRPr lang="fr-FR" dirty="0">
              <a:solidFill>
                <a:schemeClr val="tx1"/>
              </a:solidFill>
            </a:endParaRPr>
          </a:p>
        </p:txBody>
      </p:sp>
      <p:sp>
        <p:nvSpPr>
          <p:cNvPr id="40" name="Ellipse 39">
            <a:extLst>
              <a:ext uri="{FF2B5EF4-FFF2-40B4-BE49-F238E27FC236}">
                <a16:creationId xmlns:a16="http://schemas.microsoft.com/office/drawing/2014/main" id="{C3E32FE4-DDC7-4996-8429-72812A82775C}"/>
              </a:ext>
            </a:extLst>
          </p:cNvPr>
          <p:cNvSpPr/>
          <p:nvPr/>
        </p:nvSpPr>
        <p:spPr>
          <a:xfrm>
            <a:off x="1305970" y="2460377"/>
            <a:ext cx="449571" cy="414178"/>
          </a:xfrm>
          <a:prstGeom prst="ellipse">
            <a:avLst/>
          </a:prstGeom>
          <a:solidFill>
            <a:schemeClr val="tx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chemeClr val="accent2">
                  <a:lumMod val="75000"/>
                </a:schemeClr>
              </a:solidFill>
            </a:endParaRPr>
          </a:p>
        </p:txBody>
      </p:sp>
      <p:sp>
        <p:nvSpPr>
          <p:cNvPr id="41" name="Ellipse 40">
            <a:extLst>
              <a:ext uri="{FF2B5EF4-FFF2-40B4-BE49-F238E27FC236}">
                <a16:creationId xmlns:a16="http://schemas.microsoft.com/office/drawing/2014/main" id="{45312527-C452-4A1B-8516-F9FB0BC1523F}"/>
              </a:ext>
            </a:extLst>
          </p:cNvPr>
          <p:cNvSpPr/>
          <p:nvPr/>
        </p:nvSpPr>
        <p:spPr>
          <a:xfrm>
            <a:off x="1306007" y="3189496"/>
            <a:ext cx="449571" cy="414178"/>
          </a:xfrm>
          <a:prstGeom prst="ellipse">
            <a:avLst/>
          </a:prstGeom>
          <a:solidFill>
            <a:schemeClr val="tx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chemeClr val="accent2">
                  <a:lumMod val="75000"/>
                </a:schemeClr>
              </a:solidFill>
            </a:endParaRPr>
          </a:p>
        </p:txBody>
      </p:sp>
      <p:sp>
        <p:nvSpPr>
          <p:cNvPr id="42" name="Ellipse 41">
            <a:extLst>
              <a:ext uri="{FF2B5EF4-FFF2-40B4-BE49-F238E27FC236}">
                <a16:creationId xmlns:a16="http://schemas.microsoft.com/office/drawing/2014/main" id="{A55AA822-906B-48AE-B050-DAE6B33FB0C9}"/>
              </a:ext>
            </a:extLst>
          </p:cNvPr>
          <p:cNvSpPr/>
          <p:nvPr/>
        </p:nvSpPr>
        <p:spPr>
          <a:xfrm>
            <a:off x="1305970" y="3998822"/>
            <a:ext cx="449571" cy="414178"/>
          </a:xfrm>
          <a:prstGeom prst="ellipse">
            <a:avLst/>
          </a:prstGeom>
          <a:solidFill>
            <a:schemeClr val="tx1"/>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dirty="0">
              <a:solidFill>
                <a:schemeClr val="accent2">
                  <a:lumMod val="75000"/>
                </a:schemeClr>
              </a:solidFill>
            </a:endParaRPr>
          </a:p>
        </p:txBody>
      </p:sp>
    </p:spTree>
    <p:extLst>
      <p:ext uri="{BB962C8B-B14F-4D97-AF65-F5344CB8AC3E}">
        <p14:creationId xmlns:p14="http://schemas.microsoft.com/office/powerpoint/2010/main" val="1759071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797143" y="293970"/>
            <a:ext cx="6185417" cy="923330"/>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3200" dirty="0">
                <a:ln w="28575">
                  <a:solidFill>
                    <a:schemeClr val="tx1">
                      <a:lumMod val="65000"/>
                      <a:lumOff val="35000"/>
                    </a:schemeClr>
                  </a:solidFill>
                </a:ln>
                <a:latin typeface="Franklin Gothic Heavy" panose="020B0903020102020204" pitchFamily="34" charset="0"/>
              </a:rPr>
              <a:t>SVM Module Trained with SGD</a:t>
            </a:r>
          </a:p>
        </p:txBody>
      </p:sp>
      <p:sp>
        <p:nvSpPr>
          <p:cNvPr id="3" name="Espace réservé de la date 2"/>
          <p:cNvSpPr>
            <a:spLocks noGrp="1"/>
          </p:cNvSpPr>
          <p:nvPr>
            <p:ph type="dt" sz="half" idx="10"/>
          </p:nvPr>
        </p:nvSpPr>
        <p:spPr/>
        <p:txBody>
          <a:bodyPr/>
          <a:lstStyle/>
          <a:p>
            <a:fld id="{E8BFD14F-9FF7-416C-8F78-48E37EFA9FE4}" type="datetime2">
              <a:rPr lang="fr-FR" smtClean="0"/>
              <a:t>vendredi 22 avril 2022</a:t>
            </a:fld>
            <a:endParaRPr lang="fr-FR" dirty="0"/>
          </a:p>
        </p:txBody>
      </p:sp>
      <p:sp>
        <p:nvSpPr>
          <p:cNvPr id="5" name="Espace réservé du numéro de diapositive 4"/>
          <p:cNvSpPr>
            <a:spLocks noGrp="1"/>
          </p:cNvSpPr>
          <p:nvPr>
            <p:ph type="sldNum" sz="quarter" idx="12"/>
          </p:nvPr>
        </p:nvSpPr>
        <p:spPr/>
        <p:txBody>
          <a:bodyPr/>
          <a:lstStyle/>
          <a:p>
            <a:fld id="{A6089D5B-5EA0-42CB-9CE5-5BFC6DFC7A29}" type="slidenum">
              <a:rPr lang="fr-FR" smtClean="0"/>
              <a:t>20</a:t>
            </a:fld>
            <a:endParaRPr lang="fr-FR" dirty="0"/>
          </a:p>
        </p:txBody>
      </p:sp>
    </p:spTree>
    <p:extLst>
      <p:ext uri="{BB962C8B-B14F-4D97-AF65-F5344CB8AC3E}">
        <p14:creationId xmlns:p14="http://schemas.microsoft.com/office/powerpoint/2010/main" val="377810715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797143" y="293970"/>
            <a:ext cx="6185417" cy="923330"/>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3200" dirty="0">
                <a:ln w="28575">
                  <a:solidFill>
                    <a:schemeClr val="tx1">
                      <a:lumMod val="65000"/>
                      <a:lumOff val="35000"/>
                    </a:schemeClr>
                  </a:solidFill>
                </a:ln>
                <a:latin typeface="Franklin Gothic Heavy" panose="020B0903020102020204" pitchFamily="34" charset="0"/>
              </a:rPr>
              <a:t>Results</a:t>
            </a:r>
          </a:p>
        </p:txBody>
      </p:sp>
      <p:sp>
        <p:nvSpPr>
          <p:cNvPr id="3" name="Espace réservé de la date 2"/>
          <p:cNvSpPr>
            <a:spLocks noGrp="1"/>
          </p:cNvSpPr>
          <p:nvPr>
            <p:ph type="dt" sz="half" idx="10"/>
          </p:nvPr>
        </p:nvSpPr>
        <p:spPr/>
        <p:txBody>
          <a:bodyPr/>
          <a:lstStyle/>
          <a:p>
            <a:fld id="{E8BFD14F-9FF7-416C-8F78-48E37EFA9FE4}" type="datetime2">
              <a:rPr lang="fr-FR" smtClean="0"/>
              <a:t>vendredi 22 avril 2022</a:t>
            </a:fld>
            <a:endParaRPr lang="fr-FR" dirty="0"/>
          </a:p>
        </p:txBody>
      </p:sp>
      <p:sp>
        <p:nvSpPr>
          <p:cNvPr id="5" name="Espace réservé du numéro de diapositive 4"/>
          <p:cNvSpPr>
            <a:spLocks noGrp="1"/>
          </p:cNvSpPr>
          <p:nvPr>
            <p:ph type="sldNum" sz="quarter" idx="12"/>
          </p:nvPr>
        </p:nvSpPr>
        <p:spPr/>
        <p:txBody>
          <a:bodyPr/>
          <a:lstStyle/>
          <a:p>
            <a:fld id="{A6089D5B-5EA0-42CB-9CE5-5BFC6DFC7A29}" type="slidenum">
              <a:rPr lang="fr-FR" smtClean="0"/>
              <a:t>21</a:t>
            </a:fld>
            <a:endParaRPr lang="fr-FR" dirty="0"/>
          </a:p>
        </p:txBody>
      </p:sp>
    </p:spTree>
    <p:extLst>
      <p:ext uri="{BB962C8B-B14F-4D97-AF65-F5344CB8AC3E}">
        <p14:creationId xmlns:p14="http://schemas.microsoft.com/office/powerpoint/2010/main" val="340026762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25183" y="293970"/>
            <a:ext cx="7748955" cy="1121362"/>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5400" dirty="0">
                <a:ln w="28575">
                  <a:solidFill>
                    <a:schemeClr val="tx1">
                      <a:lumMod val="65000"/>
                      <a:lumOff val="35000"/>
                    </a:schemeClr>
                  </a:solidFill>
                </a:ln>
                <a:latin typeface="Franklin Gothic Heavy" panose="020B0903020102020204" pitchFamily="34" charset="0"/>
              </a:rPr>
              <a:t>CONCLUSION</a:t>
            </a:r>
            <a:endParaRPr lang="en-US" sz="5400" dirty="0">
              <a:ln w="28575">
                <a:solidFill>
                  <a:schemeClr val="tx1">
                    <a:lumMod val="65000"/>
                    <a:lumOff val="35000"/>
                  </a:schemeClr>
                </a:solidFill>
              </a:ln>
              <a:latin typeface="Franklin Gothic Heavy" panose="020B0903020102020204" pitchFamily="34" charset="0"/>
            </a:endParaRPr>
          </a:p>
        </p:txBody>
      </p:sp>
      <p:sp>
        <p:nvSpPr>
          <p:cNvPr id="3" name="Espace réservé de la date 2"/>
          <p:cNvSpPr>
            <a:spLocks noGrp="1"/>
          </p:cNvSpPr>
          <p:nvPr>
            <p:ph type="dt" sz="half" idx="10"/>
          </p:nvPr>
        </p:nvSpPr>
        <p:spPr/>
        <p:txBody>
          <a:bodyPr/>
          <a:lstStyle/>
          <a:p>
            <a:fld id="{E8BFD14F-9FF7-416C-8F78-48E37EFA9FE4}" type="datetime2">
              <a:rPr lang="fr-FR" smtClean="0"/>
              <a:t>jeudi 21 avril 2022</a:t>
            </a:fld>
            <a:endParaRPr lang="fr-FR" dirty="0"/>
          </a:p>
        </p:txBody>
      </p:sp>
      <p:sp>
        <p:nvSpPr>
          <p:cNvPr id="5" name="Espace réservé du numéro de diapositive 4"/>
          <p:cNvSpPr>
            <a:spLocks noGrp="1"/>
          </p:cNvSpPr>
          <p:nvPr>
            <p:ph type="sldNum" sz="quarter" idx="12"/>
          </p:nvPr>
        </p:nvSpPr>
        <p:spPr/>
        <p:txBody>
          <a:bodyPr/>
          <a:lstStyle/>
          <a:p>
            <a:fld id="{A6089D5B-5EA0-42CB-9CE5-5BFC6DFC7A29}" type="slidenum">
              <a:rPr lang="fr-FR" smtClean="0"/>
              <a:t>22</a:t>
            </a:fld>
            <a:endParaRPr lang="fr-FR" dirty="0"/>
          </a:p>
        </p:txBody>
      </p:sp>
    </p:spTree>
    <p:extLst>
      <p:ext uri="{BB962C8B-B14F-4D97-AF65-F5344CB8AC3E}">
        <p14:creationId xmlns:p14="http://schemas.microsoft.com/office/powerpoint/2010/main" val="2152621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rot="20966412">
            <a:off x="2119861" y="836784"/>
            <a:ext cx="7952277" cy="3355476"/>
          </a:xfrm>
          <a:prstGeom prst="rect">
            <a:avLst/>
          </a:prstGeom>
          <a:solidFill>
            <a:schemeClr val="accent2">
              <a:lumMod val="75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5400" dirty="0">
                <a:ln w="28575">
                  <a:solidFill>
                    <a:schemeClr val="tx1">
                      <a:lumMod val="65000"/>
                      <a:lumOff val="35000"/>
                    </a:schemeClr>
                  </a:solidFill>
                </a:ln>
                <a:solidFill>
                  <a:schemeClr val="bg1"/>
                </a:solidFill>
                <a:latin typeface="Franklin Gothic Heavy" panose="020B0903020102020204" pitchFamily="34" charset="0"/>
              </a:rPr>
              <a:t>THANK YOU FOR YOUR KIND ATTENTION</a:t>
            </a:r>
            <a:endParaRPr lang="en-US" sz="5400" dirty="0">
              <a:ln w="28575">
                <a:solidFill>
                  <a:schemeClr val="tx1">
                    <a:lumMod val="65000"/>
                    <a:lumOff val="35000"/>
                  </a:schemeClr>
                </a:solidFill>
              </a:ln>
              <a:solidFill>
                <a:schemeClr val="bg1"/>
              </a:solidFill>
              <a:latin typeface="Franklin Gothic Heavy" panose="020B0903020102020204" pitchFamily="34" charset="0"/>
            </a:endParaRPr>
          </a:p>
        </p:txBody>
      </p:sp>
      <p:sp>
        <p:nvSpPr>
          <p:cNvPr id="2" name="Espace réservé de la date 1"/>
          <p:cNvSpPr>
            <a:spLocks noGrp="1"/>
          </p:cNvSpPr>
          <p:nvPr>
            <p:ph type="dt" sz="half" idx="10"/>
          </p:nvPr>
        </p:nvSpPr>
        <p:spPr/>
        <p:txBody>
          <a:bodyPr/>
          <a:lstStyle/>
          <a:p>
            <a:fld id="{06B4C27F-0582-4341-9B92-2B4A744B9428}" type="datetime2">
              <a:rPr lang="fr-FR" smtClean="0"/>
              <a:t>vendredi 22 avril 2022</a:t>
            </a:fld>
            <a:endParaRPr lang="fr-FR" dirty="0"/>
          </a:p>
        </p:txBody>
      </p:sp>
      <p:sp>
        <p:nvSpPr>
          <p:cNvPr id="4" name="Espace réservé du numéro de diapositive 3"/>
          <p:cNvSpPr>
            <a:spLocks noGrp="1"/>
          </p:cNvSpPr>
          <p:nvPr>
            <p:ph type="sldNum" sz="quarter" idx="12"/>
          </p:nvPr>
        </p:nvSpPr>
        <p:spPr/>
        <p:txBody>
          <a:bodyPr/>
          <a:lstStyle/>
          <a:p>
            <a:fld id="{A6089D5B-5EA0-42CB-9CE5-5BFC6DFC7A29}" type="slidenum">
              <a:rPr lang="fr-FR" smtClean="0"/>
              <a:t>23</a:t>
            </a:fld>
            <a:endParaRPr lang="fr-FR" dirty="0"/>
          </a:p>
        </p:txBody>
      </p:sp>
    </p:spTree>
    <p:extLst>
      <p:ext uri="{BB962C8B-B14F-4D97-AF65-F5344CB8AC3E}">
        <p14:creationId xmlns:p14="http://schemas.microsoft.com/office/powerpoint/2010/main" val="143531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30000"/>
          </a:blip>
          <a:stretch>
            <a:fillRect/>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08D4265-6887-4301-BBCB-BE0FAD115E3F}"/>
              </a:ext>
            </a:extLst>
          </p:cNvPr>
          <p:cNvSpPr txBox="1"/>
          <p:nvPr/>
        </p:nvSpPr>
        <p:spPr>
          <a:xfrm>
            <a:off x="1191190" y="2397393"/>
            <a:ext cx="9515959" cy="2800767"/>
          </a:xfrm>
          <a:prstGeom prst="rect">
            <a:avLst/>
          </a:prstGeom>
          <a:solidFill>
            <a:schemeClr val="accent2">
              <a:alpha val="7000"/>
            </a:schemeClr>
          </a:solidFill>
        </p:spPr>
        <p:txBody>
          <a:bodyPr wrap="square" rtlCol="0">
            <a:spAutoFit/>
          </a:bodyPr>
          <a:lstStyle>
            <a:defPPr>
              <a:defRPr lang="fr-FR"/>
            </a:defPPr>
            <a:lvl1pPr>
              <a:defRPr sz="3200" spc="100">
                <a:solidFill>
                  <a:schemeClr val="accent2">
                    <a:lumMod val="75000"/>
                  </a:schemeClr>
                </a:solidFill>
                <a:latin typeface="Franklin Gothic Heavy" panose="020B0903020102020204" pitchFamily="34" charset="0"/>
              </a:defRPr>
            </a:lvl1pPr>
          </a:lstStyle>
          <a:p>
            <a:pPr marL="0" marR="0" lvl="0" indent="0" algn="ctr" defTabSz="914400" rtl="0" eaLnBrk="1" fontAlgn="auto" latinLnBrk="0" hangingPunct="1">
              <a:spcBef>
                <a:spcPts val="0"/>
              </a:spcBef>
              <a:spcAft>
                <a:spcPts val="0"/>
              </a:spcAft>
              <a:buClrTx/>
              <a:buSzTx/>
              <a:buFontTx/>
              <a:buNone/>
              <a:tabLst/>
              <a:defRPr/>
            </a:pPr>
            <a:r>
              <a:rPr kumimoji="0" lang="en-US" sz="8800" b="0" i="0" u="none" strike="noStrike" kern="1200" cap="none" spc="100" normalizeH="0" baseline="0" noProof="0" dirty="0">
                <a:ln>
                  <a:noFill/>
                </a:ln>
                <a:solidFill>
                  <a:prstClr val="black"/>
                </a:solidFill>
                <a:effectLst/>
                <a:uLnTx/>
                <a:uFillTx/>
                <a:latin typeface="Franklin Gothic Heavy" panose="020B0903020102020204" pitchFamily="34" charset="0"/>
                <a:ea typeface="+mn-ea"/>
                <a:cs typeface="+mn-cs"/>
              </a:rPr>
              <a:t>THEORETICAL CONCEPT</a:t>
            </a:r>
            <a:endParaRPr kumimoji="0" lang="fr-FR" sz="8800" b="0" i="0" u="none" strike="noStrike" kern="1200" cap="none" spc="100" normalizeH="0" baseline="0" noProof="0" dirty="0">
              <a:ln>
                <a:noFill/>
              </a:ln>
              <a:solidFill>
                <a:prstClr val="black"/>
              </a:solidFill>
              <a:effectLst/>
              <a:uLnTx/>
              <a:uFillTx/>
              <a:latin typeface="Franklin Gothic Heavy" panose="020B0903020102020204" pitchFamily="34" charset="0"/>
              <a:ea typeface="+mn-ea"/>
              <a:cs typeface="+mn-cs"/>
            </a:endParaRPr>
          </a:p>
        </p:txBody>
      </p:sp>
      <p:sp>
        <p:nvSpPr>
          <p:cNvPr id="2" name="Espace réservé de la date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199E53-FDE6-4ED8-83BA-FBEB68CE7BE5}" type="datetime2">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jeudi 21 avril 2022</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089D5B-5EA0-42CB-9CE5-5BFC6DFC7A2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808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3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097CB2A-707D-4509-89E1-1B3CD186F659}"/>
              </a:ext>
            </a:extLst>
          </p:cNvPr>
          <p:cNvSpPr txBox="1"/>
          <p:nvPr/>
        </p:nvSpPr>
        <p:spPr>
          <a:xfrm>
            <a:off x="2209800" y="1063490"/>
            <a:ext cx="8522561" cy="1477328"/>
          </a:xfrm>
          <a:prstGeom prst="rect">
            <a:avLst/>
          </a:prstGeom>
          <a:noFill/>
        </p:spPr>
        <p:txBody>
          <a:bodyPr wrap="square" rtlCol="0">
            <a:spAutoFit/>
          </a:bodyPr>
          <a:lstStyle/>
          <a:p>
            <a:r>
              <a:rPr lang="en-US" dirty="0"/>
              <a:t>SVM is a supervised machine learning algorithm that is usually used for both classification and regression problems. SVM maps training examples to points in space so as to maximize the width of the gap between the two categories. New examples are then mapped into that same space and predicted to belong to a category based on which side of the gap they fall.</a:t>
            </a:r>
            <a:endParaRPr lang="fr-FR"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fld id="{68F859D4-0A15-4DA2-9070-6F7F63367175}"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4</a:t>
            </a:fld>
            <a:endParaRPr lang="fr-FR" dirty="0"/>
          </a:p>
        </p:txBody>
      </p:sp>
      <p:pic>
        <p:nvPicPr>
          <p:cNvPr id="9" name="Image 8">
            <a:extLst>
              <a:ext uri="{FF2B5EF4-FFF2-40B4-BE49-F238E27FC236}">
                <a16:creationId xmlns:a16="http://schemas.microsoft.com/office/drawing/2014/main" id="{4CC5AC9D-0604-4DA1-96CB-E5EE9363B5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60428" y="2672818"/>
            <a:ext cx="7645220" cy="3315276"/>
          </a:xfrm>
          <a:prstGeom prst="rect">
            <a:avLst/>
          </a:prstGeom>
        </p:spPr>
      </p:pic>
      <p:sp>
        <p:nvSpPr>
          <p:cNvPr id="7" name="Title 1">
            <a:extLst>
              <a:ext uri="{FF2B5EF4-FFF2-40B4-BE49-F238E27FC236}">
                <a16:creationId xmlns:a16="http://schemas.microsoft.com/office/drawing/2014/main" id="{FA73BD32-2A84-4975-B766-F961AF5C2D03}"/>
              </a:ext>
            </a:extLst>
          </p:cNvPr>
          <p:cNvSpPr txBox="1">
            <a:spLocks/>
          </p:cNvSpPr>
          <p:nvPr/>
        </p:nvSpPr>
        <p:spPr>
          <a:xfrm>
            <a:off x="2552335" y="136525"/>
            <a:ext cx="7453313" cy="794965"/>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Support Vector Machine</a:t>
            </a:r>
          </a:p>
        </p:txBody>
      </p:sp>
    </p:spTree>
    <p:extLst>
      <p:ext uri="{BB962C8B-B14F-4D97-AF65-F5344CB8AC3E}">
        <p14:creationId xmlns:p14="http://schemas.microsoft.com/office/powerpoint/2010/main" val="2147431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3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25183" y="293970"/>
            <a:ext cx="7748955" cy="821908"/>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Linearly Separable Case</a:t>
            </a:r>
          </a:p>
        </p:txBody>
      </p:sp>
      <p:sp>
        <p:nvSpPr>
          <p:cNvPr id="4" name="Espace réservé de la date 3"/>
          <p:cNvSpPr>
            <a:spLocks noGrp="1"/>
          </p:cNvSpPr>
          <p:nvPr>
            <p:ph type="dt" sz="half" idx="10"/>
          </p:nvPr>
        </p:nvSpPr>
        <p:spPr/>
        <p:txBody>
          <a:bodyPr/>
          <a:lstStyle/>
          <a:p>
            <a:fld id="{68F859D4-0A15-4DA2-9070-6F7F63367175}"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5</a:t>
            </a:fld>
            <a:endParaRPr lang="fr-FR" dirty="0"/>
          </a:p>
        </p:txBody>
      </p:sp>
      <p:pic>
        <p:nvPicPr>
          <p:cNvPr id="9" name="Image 8">
            <a:extLst>
              <a:ext uri="{FF2B5EF4-FFF2-40B4-BE49-F238E27FC236}">
                <a16:creationId xmlns:a16="http://schemas.microsoft.com/office/drawing/2014/main" id="{4CC5AC9D-0604-4DA1-96CB-E5EE9363B5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25184" y="3217029"/>
            <a:ext cx="7748954" cy="2620601"/>
          </a:xfrm>
          <a:prstGeom prst="rect">
            <a:avLst/>
          </a:prstGeom>
        </p:spPr>
      </p:pic>
      <p:sp>
        <p:nvSpPr>
          <p:cNvPr id="2" name="Rectangle 1">
            <a:extLst>
              <a:ext uri="{FF2B5EF4-FFF2-40B4-BE49-F238E27FC236}">
                <a16:creationId xmlns:a16="http://schemas.microsoft.com/office/drawing/2014/main" id="{C892F63B-A107-CAA5-C1AD-B048813FC016}"/>
              </a:ext>
            </a:extLst>
          </p:cNvPr>
          <p:cNvSpPr/>
          <p:nvPr/>
        </p:nvSpPr>
        <p:spPr>
          <a:xfrm>
            <a:off x="2425183" y="1427790"/>
            <a:ext cx="7748955" cy="1477328"/>
          </a:xfrm>
          <a:prstGeom prst="rect">
            <a:avLst/>
          </a:prstGeom>
        </p:spPr>
        <p:txBody>
          <a:bodyPr wrap="square">
            <a:spAutoFit/>
          </a:bodyPr>
          <a:lstStyle/>
          <a:p>
            <a:r>
              <a:rPr lang="en-US" dirty="0">
                <a:solidFill>
                  <a:srgbClr val="000000"/>
                </a:solidFill>
                <a:latin typeface="Arial" panose="020B0604020202020204" pitchFamily="34" charset="0"/>
              </a:rPr>
              <a:t>We assume that X = R</a:t>
            </a:r>
            <a:r>
              <a:rPr lang="en-US" sz="2400" baseline="30000" dirty="0">
                <a:solidFill>
                  <a:srgbClr val="000000"/>
                </a:solidFill>
                <a:latin typeface="Arial" panose="020B0604020202020204" pitchFamily="34" charset="0"/>
              </a:rPr>
              <a:t>d</a:t>
            </a:r>
            <a:r>
              <a:rPr lang="en-US" dirty="0">
                <a:solidFill>
                  <a:srgbClr val="000000"/>
                </a:solidFill>
                <a:latin typeface="Arial" panose="020B0604020202020204" pitchFamily="34" charset="0"/>
              </a:rPr>
              <a:t> and note ⟨·, ·⟩  the usual scalar product.</a:t>
            </a:r>
            <a:r>
              <a:rPr lang="en-US" dirty="0"/>
              <a:t> </a:t>
            </a:r>
            <a:r>
              <a:rPr lang="en-US" dirty="0">
                <a:solidFill>
                  <a:srgbClr val="000000"/>
                </a:solidFill>
                <a:latin typeface="Arial" panose="020B0604020202020204" pitchFamily="34" charset="0"/>
              </a:rPr>
              <a:t>The data (x1, y1), . . . (xn, yn) are said to be linearly separable if there exists (w,b) ∈ R</a:t>
            </a:r>
            <a:r>
              <a:rPr lang="en-US" sz="2400" baseline="30000" dirty="0">
                <a:solidFill>
                  <a:srgbClr val="000000"/>
                </a:solidFill>
                <a:latin typeface="Arial" panose="020B0604020202020204" pitchFamily="34" charset="0"/>
              </a:rPr>
              <a:t>d</a:t>
            </a:r>
            <a:r>
              <a:rPr lang="en-US" dirty="0">
                <a:solidFill>
                  <a:srgbClr val="000000"/>
                </a:solidFill>
                <a:latin typeface="Arial" panose="020B0604020202020204" pitchFamily="34" charset="0"/>
              </a:rPr>
              <a:t> × R such that for all i:</a:t>
            </a:r>
            <a:endParaRPr lang="en-US" dirty="0"/>
          </a:p>
          <a:p>
            <a:r>
              <a:rPr lang="en-US" dirty="0">
                <a:solidFill>
                  <a:srgbClr val="000000"/>
                </a:solidFill>
                <a:latin typeface="Arial" panose="020B0604020202020204" pitchFamily="34" charset="0"/>
              </a:rPr>
              <a:t>- Yi = 1 if ⟨w,xi⟩ + b &gt; 0</a:t>
            </a:r>
            <a:endParaRPr lang="en-US" dirty="0"/>
          </a:p>
          <a:p>
            <a:pPr marL="285750" indent="-285750">
              <a:buFontTx/>
              <a:buChar char="-"/>
            </a:pPr>
            <a:r>
              <a:rPr lang="en-US" dirty="0">
                <a:solidFill>
                  <a:srgbClr val="000000"/>
                </a:solidFill>
                <a:latin typeface="Arial" panose="020B0604020202020204" pitchFamily="34" charset="0"/>
              </a:rPr>
              <a:t>Yi = -1 if ⟨w,xi⟩ + b &lt; 0</a:t>
            </a:r>
          </a:p>
        </p:txBody>
      </p:sp>
    </p:spTree>
    <p:extLst>
      <p:ext uri="{BB962C8B-B14F-4D97-AF65-F5344CB8AC3E}">
        <p14:creationId xmlns:p14="http://schemas.microsoft.com/office/powerpoint/2010/main" val="232349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30000"/>
          </a:schemeClr>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8F859D4-0A15-4DA2-9070-6F7F63367175}"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6</a:t>
            </a:fld>
            <a:endParaRPr lang="fr-FR" dirty="0"/>
          </a:p>
        </p:txBody>
      </p:sp>
      <p:pic>
        <p:nvPicPr>
          <p:cNvPr id="9" name="Image 8">
            <a:extLst>
              <a:ext uri="{FF2B5EF4-FFF2-40B4-BE49-F238E27FC236}">
                <a16:creationId xmlns:a16="http://schemas.microsoft.com/office/drawing/2014/main" id="{4CC5AC9D-0604-4DA1-96CB-E5EE9363B5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86446" y="1866674"/>
            <a:ext cx="7395754" cy="2262413"/>
          </a:xfrm>
          <a:prstGeom prst="rect">
            <a:avLst/>
          </a:prstGeom>
        </p:spPr>
      </p:pic>
      <p:sp>
        <p:nvSpPr>
          <p:cNvPr id="8" name="ZoneTexte 7">
            <a:extLst>
              <a:ext uri="{FF2B5EF4-FFF2-40B4-BE49-F238E27FC236}">
                <a16:creationId xmlns:a16="http://schemas.microsoft.com/office/drawing/2014/main" id="{C5F78919-1885-475D-BA31-4C31C3AC8B2D}"/>
              </a:ext>
            </a:extLst>
          </p:cNvPr>
          <p:cNvSpPr txBox="1"/>
          <p:nvPr/>
        </p:nvSpPr>
        <p:spPr>
          <a:xfrm>
            <a:off x="2209800" y="4387730"/>
            <a:ext cx="8522561" cy="1200329"/>
          </a:xfrm>
          <a:prstGeom prst="rect">
            <a:avLst/>
          </a:prstGeom>
          <a:noFill/>
        </p:spPr>
        <p:txBody>
          <a:bodyPr wrap="square">
            <a:spAutoFit/>
          </a:bodyPr>
          <a:lstStyle/>
          <a:p>
            <a:r>
              <a:rPr lang="en-US" dirty="0"/>
              <a:t>It consists of finding the optimal line that allows a new point to be classified intelligently. It is based on the idea of the maximum margin, we take the two points of the two classes, closest to each other, then we draw a line equidistant between these two points, and this line is the decision frontier.</a:t>
            </a:r>
          </a:p>
        </p:txBody>
      </p:sp>
      <p:sp>
        <p:nvSpPr>
          <p:cNvPr id="10" name="Title 1">
            <a:extLst>
              <a:ext uri="{FF2B5EF4-FFF2-40B4-BE49-F238E27FC236}">
                <a16:creationId xmlns:a16="http://schemas.microsoft.com/office/drawing/2014/main" id="{5B411A7D-2DB6-4219-8A38-CCC3E538A370}"/>
              </a:ext>
            </a:extLst>
          </p:cNvPr>
          <p:cNvSpPr txBox="1">
            <a:spLocks/>
          </p:cNvSpPr>
          <p:nvPr/>
        </p:nvSpPr>
        <p:spPr>
          <a:xfrm>
            <a:off x="2934739" y="348195"/>
            <a:ext cx="7047461" cy="624034"/>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Separate the Data</a:t>
            </a:r>
          </a:p>
        </p:txBody>
      </p:sp>
    </p:spTree>
    <p:extLst>
      <p:ext uri="{BB962C8B-B14F-4D97-AF65-F5344CB8AC3E}">
        <p14:creationId xmlns:p14="http://schemas.microsoft.com/office/powerpoint/2010/main" val="34671155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F3B7D9A-3107-48BF-BE84-7AD68B7CE74A}"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7</a:t>
            </a:fld>
            <a:endParaRPr lang="fr-FR" dirty="0"/>
          </a:p>
        </p:txBody>
      </p:sp>
      <p:pic>
        <p:nvPicPr>
          <p:cNvPr id="3" name="Image 2">
            <a:extLst>
              <a:ext uri="{FF2B5EF4-FFF2-40B4-BE49-F238E27FC236}">
                <a16:creationId xmlns:a16="http://schemas.microsoft.com/office/drawing/2014/main" id="{5406C126-85A5-4FBB-9C5A-BFA5E43950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19585" y="1965325"/>
            <a:ext cx="8595360" cy="2927350"/>
          </a:xfrm>
          <a:prstGeom prst="rect">
            <a:avLst/>
          </a:prstGeom>
        </p:spPr>
      </p:pic>
      <p:sp>
        <p:nvSpPr>
          <p:cNvPr id="9" name="Title 1">
            <a:extLst>
              <a:ext uri="{FF2B5EF4-FFF2-40B4-BE49-F238E27FC236}">
                <a16:creationId xmlns:a16="http://schemas.microsoft.com/office/drawing/2014/main" id="{44B873E0-C061-4335-9664-BF81B94A7E83}"/>
              </a:ext>
            </a:extLst>
          </p:cNvPr>
          <p:cNvSpPr txBox="1">
            <a:spLocks/>
          </p:cNvSpPr>
          <p:nvPr/>
        </p:nvSpPr>
        <p:spPr>
          <a:xfrm>
            <a:off x="2953790" y="162457"/>
            <a:ext cx="7047461" cy="624034"/>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Optimal Line</a:t>
            </a:r>
          </a:p>
        </p:txBody>
      </p:sp>
      <p:sp>
        <p:nvSpPr>
          <p:cNvPr id="7" name="Rectangle 6">
            <a:extLst>
              <a:ext uri="{FF2B5EF4-FFF2-40B4-BE49-F238E27FC236}">
                <a16:creationId xmlns:a16="http://schemas.microsoft.com/office/drawing/2014/main" id="{1A040A79-6208-0212-2C5C-B0C57E9EB49C}"/>
              </a:ext>
            </a:extLst>
          </p:cNvPr>
          <p:cNvSpPr/>
          <p:nvPr/>
        </p:nvSpPr>
        <p:spPr>
          <a:xfrm>
            <a:off x="1798320" y="1056663"/>
            <a:ext cx="8595360" cy="923330"/>
          </a:xfrm>
          <a:prstGeom prst="rect">
            <a:avLst/>
          </a:prstGeom>
        </p:spPr>
        <p:txBody>
          <a:bodyPr wrap="square">
            <a:spAutoFit/>
          </a:bodyPr>
          <a:lstStyle/>
          <a:p>
            <a:r>
              <a:rPr lang="en-US" dirty="0">
                <a:solidFill>
                  <a:srgbClr val="000000"/>
                </a:solidFill>
                <a:latin typeface="Arial" panose="020B0604020202020204" pitchFamily="34" charset="0"/>
              </a:rPr>
              <a:t>This boundary has been chosen so that these two distances between the two red and green points are maximum in relation to the line. So the distance between these two red and green points and the line is maximum</a:t>
            </a:r>
            <a:endParaRPr lang="en-US" dirty="0"/>
          </a:p>
        </p:txBody>
      </p:sp>
    </p:spTree>
    <p:extLst>
      <p:ext uri="{BB962C8B-B14F-4D97-AF65-F5344CB8AC3E}">
        <p14:creationId xmlns:p14="http://schemas.microsoft.com/office/powerpoint/2010/main" val="34464917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3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097CB2A-707D-4509-89E1-1B3CD186F659}"/>
              </a:ext>
            </a:extLst>
          </p:cNvPr>
          <p:cNvSpPr txBox="1"/>
          <p:nvPr/>
        </p:nvSpPr>
        <p:spPr>
          <a:xfrm>
            <a:off x="1984791" y="1139961"/>
            <a:ext cx="8654143" cy="923330"/>
          </a:xfrm>
          <a:prstGeom prst="rect">
            <a:avLst/>
          </a:prstGeom>
          <a:noFill/>
        </p:spPr>
        <p:txBody>
          <a:bodyPr wrap="square" rtlCol="0">
            <a:spAutoFit/>
          </a:bodyPr>
          <a:lstStyle/>
          <a:p>
            <a:r>
              <a:rPr lang="en-US" dirty="0"/>
              <a:t>Because when we talk about a vector in a two-dimensional plane, it can be a vector separating two points in the plane, or it can be points, in which case the vector is the one from the origin to the points.</a:t>
            </a:r>
            <a:endParaRPr lang="fr-FR"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fld id="{68F859D4-0A15-4DA2-9070-6F7F63367175}"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8</a:t>
            </a:fld>
            <a:endParaRPr lang="fr-FR" dirty="0"/>
          </a:p>
        </p:txBody>
      </p:sp>
      <p:sp>
        <p:nvSpPr>
          <p:cNvPr id="8" name="Title 1">
            <a:extLst>
              <a:ext uri="{FF2B5EF4-FFF2-40B4-BE49-F238E27FC236}">
                <a16:creationId xmlns:a16="http://schemas.microsoft.com/office/drawing/2014/main" id="{FA2523AE-CF00-4503-9AAA-1BF221A6E4B2}"/>
              </a:ext>
            </a:extLst>
          </p:cNvPr>
          <p:cNvSpPr txBox="1">
            <a:spLocks/>
          </p:cNvSpPr>
          <p:nvPr/>
        </p:nvSpPr>
        <p:spPr>
          <a:xfrm>
            <a:off x="2788133" y="136525"/>
            <a:ext cx="7047461" cy="624034"/>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Vectors instead of points</a:t>
            </a:r>
          </a:p>
        </p:txBody>
      </p:sp>
      <p:pic>
        <p:nvPicPr>
          <p:cNvPr id="7" name="Picture 6">
            <a:extLst>
              <a:ext uri="{FF2B5EF4-FFF2-40B4-BE49-F238E27FC236}">
                <a16:creationId xmlns:a16="http://schemas.microsoft.com/office/drawing/2014/main" id="{E20FA0F9-40FC-8072-A61E-47EE8AAF4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521" y="2275367"/>
            <a:ext cx="8574413" cy="3573433"/>
          </a:xfrm>
          <a:prstGeom prst="rect">
            <a:avLst/>
          </a:prstGeom>
        </p:spPr>
      </p:pic>
    </p:spTree>
    <p:extLst>
      <p:ext uri="{BB962C8B-B14F-4D97-AF65-F5344CB8AC3E}">
        <p14:creationId xmlns:p14="http://schemas.microsoft.com/office/powerpoint/2010/main" val="3831767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FD16ECD-DAD3-4F2B-A63F-74DDA1F20545}"/>
              </a:ext>
            </a:extLst>
          </p:cNvPr>
          <p:cNvSpPr txBox="1">
            <a:spLocks/>
          </p:cNvSpPr>
          <p:nvPr/>
        </p:nvSpPr>
        <p:spPr>
          <a:xfrm>
            <a:off x="2409685" y="154983"/>
            <a:ext cx="6641325" cy="1488995"/>
          </a:xfrm>
          <a:prstGeom prst="rect">
            <a:avLst/>
          </a:prstGeom>
          <a:solidFill>
            <a:schemeClr val="accent2">
              <a:lumMod val="75000"/>
            </a:schemeClr>
          </a:solidFill>
          <a:ln>
            <a:solidFill>
              <a:schemeClr val="accent2">
                <a:lumMod val="75000"/>
              </a:schemeClr>
            </a:solid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ctr">
            <a:noAutofit/>
          </a:bodyPr>
          <a:lstStyle>
            <a:lvl1pPr algn="l" defTabSz="914400" rtl="0" eaLnBrk="1" latinLnBrk="0" hangingPunct="1">
              <a:lnSpc>
                <a:spcPct val="80000"/>
              </a:lnSpc>
              <a:spcBef>
                <a:spcPct val="0"/>
              </a:spcBef>
              <a:buNone/>
              <a:defRPr sz="6600" kern="1200" spc="100" baseline="0">
                <a:solidFill>
                  <a:schemeClr val="tx1"/>
                </a:solidFill>
                <a:latin typeface="+mj-lt"/>
                <a:ea typeface="+mj-ea"/>
                <a:cs typeface="+mj-cs"/>
              </a:defRPr>
            </a:lvl1pPr>
          </a:lstStyle>
          <a:p>
            <a:pPr algn="ctr"/>
            <a:r>
              <a:rPr lang="fr-FR" sz="4000" dirty="0">
                <a:ln w="28575">
                  <a:solidFill>
                    <a:schemeClr val="tx1">
                      <a:lumMod val="65000"/>
                      <a:lumOff val="35000"/>
                    </a:schemeClr>
                  </a:solidFill>
                </a:ln>
                <a:latin typeface="Franklin Gothic Heavy" panose="020B0903020102020204" pitchFamily="34" charset="0"/>
              </a:rPr>
              <a:t>Why it is called support vector</a:t>
            </a:r>
            <a:endParaRPr lang="en-US" sz="4000" dirty="0">
              <a:ln w="28575">
                <a:solidFill>
                  <a:schemeClr val="tx1">
                    <a:lumMod val="65000"/>
                    <a:lumOff val="35000"/>
                  </a:schemeClr>
                </a:solidFill>
              </a:ln>
              <a:latin typeface="Franklin Gothic Heavy" panose="020B0903020102020204" pitchFamily="34" charset="0"/>
            </a:endParaRPr>
          </a:p>
        </p:txBody>
      </p:sp>
      <p:sp>
        <p:nvSpPr>
          <p:cNvPr id="4" name="Espace réservé de la date 3"/>
          <p:cNvSpPr>
            <a:spLocks noGrp="1"/>
          </p:cNvSpPr>
          <p:nvPr>
            <p:ph type="dt" sz="half" idx="10"/>
          </p:nvPr>
        </p:nvSpPr>
        <p:spPr/>
        <p:txBody>
          <a:bodyPr/>
          <a:lstStyle/>
          <a:p>
            <a:fld id="{0F3B7D9A-3107-48BF-BE84-7AD68B7CE74A}" type="datetime2">
              <a:rPr lang="fr-FR" smtClean="0"/>
              <a:t>jeudi 21 avril 2022</a:t>
            </a:fld>
            <a:endParaRPr lang="fr-FR" dirty="0"/>
          </a:p>
        </p:txBody>
      </p:sp>
      <p:sp>
        <p:nvSpPr>
          <p:cNvPr id="6" name="Espace réservé du numéro de diapositive 5"/>
          <p:cNvSpPr>
            <a:spLocks noGrp="1"/>
          </p:cNvSpPr>
          <p:nvPr>
            <p:ph type="sldNum" sz="quarter" idx="12"/>
          </p:nvPr>
        </p:nvSpPr>
        <p:spPr/>
        <p:txBody>
          <a:bodyPr/>
          <a:lstStyle/>
          <a:p>
            <a:fld id="{A6089D5B-5EA0-42CB-9CE5-5BFC6DFC7A29}" type="slidenum">
              <a:rPr lang="fr-FR" smtClean="0"/>
              <a:t>9</a:t>
            </a:fld>
            <a:endParaRPr lang="fr-FR" dirty="0"/>
          </a:p>
        </p:txBody>
      </p:sp>
      <p:sp>
        <p:nvSpPr>
          <p:cNvPr id="10" name="ZoneTexte 9">
            <a:extLst>
              <a:ext uri="{FF2B5EF4-FFF2-40B4-BE49-F238E27FC236}">
                <a16:creationId xmlns:a16="http://schemas.microsoft.com/office/drawing/2014/main" id="{4A8E66A4-FB47-43D3-B274-79B4C46F3E65}"/>
              </a:ext>
            </a:extLst>
          </p:cNvPr>
          <p:cNvSpPr txBox="1"/>
          <p:nvPr/>
        </p:nvSpPr>
        <p:spPr>
          <a:xfrm>
            <a:off x="2209800" y="1839179"/>
            <a:ext cx="7604540" cy="1200329"/>
          </a:xfrm>
          <a:prstGeom prst="rect">
            <a:avLst/>
          </a:prstGeom>
          <a:noFill/>
        </p:spPr>
        <p:txBody>
          <a:bodyPr wrap="square">
            <a:spAutoFit/>
          </a:bodyPr>
          <a:lstStyle/>
          <a:p>
            <a:r>
              <a:rPr lang="en-US" dirty="0"/>
              <a:t>Because these two points all support the model on their own, the other points do not play a role in the model.</a:t>
            </a:r>
            <a:br>
              <a:rPr lang="en-US" dirty="0"/>
            </a:br>
            <a:r>
              <a:rPr lang="en-US" dirty="0"/>
              <a:t>The hyperplane is the boundary of the prediction itself. The dimension of a hyperplane in N dimension is N-1.</a:t>
            </a:r>
          </a:p>
        </p:txBody>
      </p:sp>
      <p:pic>
        <p:nvPicPr>
          <p:cNvPr id="3" name="Picture 2">
            <a:extLst>
              <a:ext uri="{FF2B5EF4-FFF2-40B4-BE49-F238E27FC236}">
                <a16:creationId xmlns:a16="http://schemas.microsoft.com/office/drawing/2014/main" id="{F2FD4B87-51E1-FFC2-86A8-0CF281F8F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039508"/>
            <a:ext cx="7604540" cy="3064912"/>
          </a:xfrm>
          <a:prstGeom prst="rect">
            <a:avLst/>
          </a:prstGeom>
        </p:spPr>
      </p:pic>
    </p:spTree>
    <p:extLst>
      <p:ext uri="{BB962C8B-B14F-4D97-AF65-F5344CB8AC3E}">
        <p14:creationId xmlns:p14="http://schemas.microsoft.com/office/powerpoint/2010/main" val="15147519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8872</TotalTime>
  <Words>520</Words>
  <Application>Microsoft Macintosh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Calibri Light</vt:lpstr>
      <vt:lpstr>Franklin Gothic Heavy</vt:lpstr>
      <vt:lpstr>Rockwell</vt:lpstr>
      <vt:lpstr>Tahoma</vt:lpstr>
      <vt:lpstr>Times New Roman</vt:lpstr>
      <vt:lpstr>TimesNewRomanPS-BoldMT</vt:lpstr>
      <vt:lpstr>Thème Office</vt:lpstr>
      <vt:lpstr>Galerie</vt:lpstr>
      <vt:lpstr>Implementing optimized form of support vector machine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EN COMPOSANTES PRINCIPALES</dc:title>
  <dc:creator>HP</dc:creator>
  <cp:lastModifiedBy>mdiop@aimsammi.org</cp:lastModifiedBy>
  <cp:revision>216</cp:revision>
  <dcterms:created xsi:type="dcterms:W3CDTF">2019-06-21T12:25:54Z</dcterms:created>
  <dcterms:modified xsi:type="dcterms:W3CDTF">2022-04-22T03:21:40Z</dcterms:modified>
</cp:coreProperties>
</file>