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077D-D7EE-4FBE-B159-1C283B80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146F-F13A-420E-BE8C-7C86C9A8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B1FC-53BD-48FF-B1FC-B583F70E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FD81-A800-428C-89E4-DB9983B4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7673-81FF-440D-B813-AEF1820B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F350-22CA-4B34-983E-573C94AC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B05C-6777-4015-9D4F-45B0CB95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71C5-EF16-4C76-8861-E700D70E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EA0B-7EDF-4C5A-9D06-B459DD18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2617-9F75-4A97-B70F-7835353B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88235-0123-4CE6-930A-32C1D7B8E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53D1B-230D-4236-90DD-29CA84F71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7FC2-0585-475D-8EB6-4C478E34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72EE-CD71-4463-95A6-71258DF6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C953-AA72-46D6-A6FB-894FE943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B654-4BA9-4BE1-B3B4-F69B223F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5A30-3561-41ED-AFD7-7DAF554F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F681-2E9C-4140-AE35-99D389B2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A970-1721-49CA-9209-6210DC4F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AFE-2E77-4547-AEE4-26F91530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6D9E-6ABC-46ED-90D4-F3F6431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D067-61B8-4D03-A99D-A63426F0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29E-D85D-4BE2-84E9-E58275D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D636-F72E-445D-96C6-FE1D0320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1F48-A598-47D4-A055-1407700E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12C4-4FBB-4147-A2E6-1AE64960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1FD4-F61C-43FE-9D8F-87CC3BCF6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F73E9-8EBA-4F59-BB8B-4DA5C349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44C5-6CB4-4537-A823-A5D1DA2E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BF73-2E85-4028-8443-F3D4A1EA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0A57-0DBD-4D5E-B145-709A09F3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6AD-5055-4876-A373-680334B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E418A-BCFE-4169-9462-96274925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41D44-1CBD-44D2-94D6-B9673D1C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944DB-CAF3-423D-8284-DDFF20B10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93B12-3706-465C-B495-460862D64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85E66-5BE6-49A6-A98D-101A4079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3968C-B0C6-4495-BC07-914125DA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724B9-0456-40C6-B2BA-E2AD04B9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A6DE-A401-41C5-8BCB-27BB72CB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11A9B-5DA3-4943-A36A-A5074760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0A95-CF35-41A0-8578-5C89C5C7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4F44B-D6F8-4339-A55A-EB5F19DD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6F584-1CB3-415E-AA6B-2C543302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3283E-F0A4-4D30-A802-4BB08228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4474-97BC-42EE-AB3C-D0AA38AE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A09C-2794-4FD5-9ACF-7793B4B3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F35D-A630-4D41-A4A3-FBAA7C51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C6E2E-1C19-46FD-96F1-0F6F3042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9512-C2B9-40AC-A5B7-FEFB0877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46BB-DA2A-4030-B261-DEB9CF6A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9EAE-4AB3-4FA5-B548-A25D3C2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F48B-72E5-45E4-8B6B-50901CC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15127-B814-4BA9-9392-259A6435F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0F95E-7C1A-4B5D-BC3C-5D9F78E71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48836-267F-4E43-B89B-803877F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A6495-28AD-492B-AB50-B0F72ACF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CAA2-BA90-4EF7-8630-0D44657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B02F2-A3D1-4746-9500-1FA71213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004-0E9F-4227-A00F-35238171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46E9-DF68-43D6-A9F9-7D812EADC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9DD6-035A-4DD4-8000-23735758B9E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1104-77C9-46E8-8DB2-D1CF2207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2320-8244-4078-A52F-010091CF5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B776-435A-4D81-98E6-71F007E9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06A7864-CB4A-481D-8867-DB9B58E975E2}"/>
              </a:ext>
            </a:extLst>
          </p:cNvPr>
          <p:cNvSpPr/>
          <p:nvPr/>
        </p:nvSpPr>
        <p:spPr>
          <a:xfrm>
            <a:off x="688815" y="4161430"/>
            <a:ext cx="514350" cy="536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F0F86-00DC-445A-AA01-66A57DE5421F}"/>
              </a:ext>
            </a:extLst>
          </p:cNvPr>
          <p:cNvSpPr txBox="1"/>
          <p:nvPr/>
        </p:nvSpPr>
        <p:spPr>
          <a:xfrm>
            <a:off x="10465306" y="2873450"/>
            <a:ext cx="21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tencil" panose="040409050D0802020404" pitchFamily="82" charset="0"/>
              </a:rPr>
              <a:t>sexual partners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921D53-AEDF-4977-AC6F-FD27A29AEBF4}"/>
              </a:ext>
            </a:extLst>
          </p:cNvPr>
          <p:cNvSpPr/>
          <p:nvPr/>
        </p:nvSpPr>
        <p:spPr>
          <a:xfrm>
            <a:off x="455452" y="4009150"/>
            <a:ext cx="981075" cy="841216"/>
          </a:xfrm>
          <a:prstGeom prst="roundRect">
            <a:avLst/>
          </a:prstGeom>
          <a:noFill/>
          <a:ln w="127000">
            <a:solidFill>
              <a:srgbClr val="00B0F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41922D-5480-4CC3-8670-0E5568F102CC}"/>
              </a:ext>
            </a:extLst>
          </p:cNvPr>
          <p:cNvSpPr/>
          <p:nvPr/>
        </p:nvSpPr>
        <p:spPr>
          <a:xfrm>
            <a:off x="666885" y="5247280"/>
            <a:ext cx="536280" cy="536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A0CD60-9574-48A4-9CC9-878A816168F7}"/>
              </a:ext>
            </a:extLst>
          </p:cNvPr>
          <p:cNvSpPr/>
          <p:nvPr/>
        </p:nvSpPr>
        <p:spPr>
          <a:xfrm>
            <a:off x="740250" y="5866581"/>
            <a:ext cx="800859" cy="804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rlin Sans FB Demi" panose="020E0802020502020306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9F530-1986-45C6-B3D6-478D76EEF399}"/>
              </a:ext>
            </a:extLst>
          </p:cNvPr>
          <p:cNvSpPr txBox="1"/>
          <p:nvPr/>
        </p:nvSpPr>
        <p:spPr>
          <a:xfrm>
            <a:off x="216601" y="5719185"/>
            <a:ext cx="61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erlin Sans FB Demi" panose="020E0802020502020306" pitchFamily="34" charset="0"/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84659B-52F4-4100-BDDC-B61AD80E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8" t="17122" r="10026" b="21672"/>
          <a:stretch/>
        </p:blipFill>
        <p:spPr>
          <a:xfrm>
            <a:off x="270233" y="2537193"/>
            <a:ext cx="876300" cy="891807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1FD202F6-70B4-4CBF-8E51-760CFDF58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6" t="7047" r="19838" b="66441"/>
          <a:stretch/>
        </p:blipFill>
        <p:spPr>
          <a:xfrm>
            <a:off x="418294" y="606833"/>
            <a:ext cx="1046886" cy="1061542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141E90-8B53-4BE5-870D-6DE1E441BBF5}"/>
              </a:ext>
            </a:extLst>
          </p:cNvPr>
          <p:cNvSpPr txBox="1"/>
          <p:nvPr/>
        </p:nvSpPr>
        <p:spPr>
          <a:xfrm>
            <a:off x="10547078" y="1084595"/>
            <a:ext cx="15335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this percent of people in your group have HIV.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0CE819-3137-4EED-93A6-5A192C93CFC0}"/>
              </a:ext>
            </a:extLst>
          </p:cNvPr>
          <p:cNvGrpSpPr/>
          <p:nvPr/>
        </p:nvGrpSpPr>
        <p:grpSpPr>
          <a:xfrm>
            <a:off x="1631311" y="206300"/>
            <a:ext cx="8368660" cy="6282813"/>
            <a:chOff x="1631311" y="206300"/>
            <a:chExt cx="8368660" cy="628281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87E32FB-23CA-4494-A91B-E21E72FACECA}"/>
                </a:ext>
              </a:extLst>
            </p:cNvPr>
            <p:cNvSpPr/>
            <p:nvPr/>
          </p:nvSpPr>
          <p:spPr>
            <a:xfrm>
              <a:off x="1669890" y="206300"/>
              <a:ext cx="8330081" cy="6282813"/>
            </a:xfrm>
            <a:prstGeom prst="roundRect">
              <a:avLst/>
            </a:prstGeom>
            <a:solidFill>
              <a:srgbClr val="D5A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E081294-B9EF-4A3E-AA79-6D5A0F66F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029" y="2137450"/>
              <a:ext cx="646331" cy="646331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3CB43D-BA82-4425-8033-29128EE45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16" t="7047" r="19838" b="66441"/>
            <a:stretch/>
          </p:blipFill>
          <p:spPr>
            <a:xfrm>
              <a:off x="1687020" y="3370289"/>
              <a:ext cx="497181" cy="504141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D5B288-AAFC-4A81-8E0E-3623380B961A}"/>
                </a:ext>
              </a:extLst>
            </p:cNvPr>
            <p:cNvSpPr txBox="1"/>
            <p:nvPr/>
          </p:nvSpPr>
          <p:spPr>
            <a:xfrm>
              <a:off x="1684731" y="2848912"/>
              <a:ext cx="118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Prevalence of HIV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4F268-83DE-4387-87DF-EFC65D4FEF01}"/>
                </a:ext>
              </a:extLst>
            </p:cNvPr>
            <p:cNvSpPr txBox="1"/>
            <p:nvPr/>
          </p:nvSpPr>
          <p:spPr>
            <a:xfrm>
              <a:off x="1667347" y="3939561"/>
              <a:ext cx="1195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Risk of exposure to HIV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27DB9-A59D-4602-A42F-65818ED4D446}"/>
                </a:ext>
              </a:extLst>
            </p:cNvPr>
            <p:cNvSpPr txBox="1"/>
            <p:nvPr/>
          </p:nvSpPr>
          <p:spPr>
            <a:xfrm>
              <a:off x="3316093" y="301770"/>
              <a:ext cx="5250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tencil" panose="040409050D0802020404" pitchFamily="82" charset="0"/>
                </a:rPr>
                <a:t>What is the exposure risk?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FFD3B-D83D-42DC-B668-3882493DA01F}"/>
                </a:ext>
              </a:extLst>
            </p:cNvPr>
            <p:cNvSpPr txBox="1"/>
            <p:nvPr/>
          </p:nvSpPr>
          <p:spPr>
            <a:xfrm>
              <a:off x="1684731" y="1490784"/>
              <a:ext cx="1254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Sexual partner(s)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6F2837-A4E5-422B-B5CA-D4428F46F48C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V="1">
              <a:off x="1669890" y="3347706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33420-ADB7-4B76-8876-73ED2DD2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311" y="1968445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A41DE5-B53A-4206-BF67-65958891C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0411" y="4659570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8C8643-F9C8-43A4-882D-9940DBD8C805}"/>
                </a:ext>
              </a:extLst>
            </p:cNvPr>
            <p:cNvSpPr/>
            <p:nvPr/>
          </p:nvSpPr>
          <p:spPr>
            <a:xfrm>
              <a:off x="2901446" y="1084595"/>
              <a:ext cx="6271266" cy="5294872"/>
            </a:xfrm>
            <a:prstGeom prst="roundRect">
              <a:avLst/>
            </a:prstGeom>
            <a:solidFill>
              <a:schemeClr val="tx1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1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CAF0F86-00DC-445A-AA01-66A57DE5421F}"/>
              </a:ext>
            </a:extLst>
          </p:cNvPr>
          <p:cNvSpPr txBox="1"/>
          <p:nvPr/>
        </p:nvSpPr>
        <p:spPr>
          <a:xfrm>
            <a:off x="10465306" y="2873450"/>
            <a:ext cx="21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tencil" panose="040409050D0802020404" pitchFamily="82" charset="0"/>
              </a:rPr>
              <a:t>sexual partners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921D53-AEDF-4977-AC6F-FD27A29AEBF4}"/>
              </a:ext>
            </a:extLst>
          </p:cNvPr>
          <p:cNvSpPr/>
          <p:nvPr/>
        </p:nvSpPr>
        <p:spPr>
          <a:xfrm>
            <a:off x="455452" y="4009150"/>
            <a:ext cx="1216352" cy="1061542"/>
          </a:xfrm>
          <a:prstGeom prst="roundRect">
            <a:avLst/>
          </a:prstGeom>
          <a:noFill/>
          <a:ln w="127000">
            <a:solidFill>
              <a:srgbClr val="00B0F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84659B-52F4-4100-BDDC-B61AD80E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8" t="17122" r="10026" b="21672"/>
          <a:stretch/>
        </p:blipFill>
        <p:spPr>
          <a:xfrm>
            <a:off x="270233" y="2537193"/>
            <a:ext cx="876300" cy="891807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1FD202F6-70B4-4CBF-8E51-760CFDF58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6" t="7047" r="19838" b="66441"/>
          <a:stretch/>
        </p:blipFill>
        <p:spPr>
          <a:xfrm>
            <a:off x="418294" y="606833"/>
            <a:ext cx="1046886" cy="1061542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141E90-8B53-4BE5-870D-6DE1E441BBF5}"/>
              </a:ext>
            </a:extLst>
          </p:cNvPr>
          <p:cNvSpPr txBox="1"/>
          <p:nvPr/>
        </p:nvSpPr>
        <p:spPr>
          <a:xfrm>
            <a:off x="10547078" y="1084595"/>
            <a:ext cx="15335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this percent of people in your group have HIV.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0CE819-3137-4EED-93A6-5A192C93CFC0}"/>
              </a:ext>
            </a:extLst>
          </p:cNvPr>
          <p:cNvGrpSpPr/>
          <p:nvPr/>
        </p:nvGrpSpPr>
        <p:grpSpPr>
          <a:xfrm>
            <a:off x="2319451" y="-924578"/>
            <a:ext cx="8368660" cy="6282813"/>
            <a:chOff x="1631311" y="206300"/>
            <a:chExt cx="8368660" cy="628281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87E32FB-23CA-4494-A91B-E21E72FACECA}"/>
                </a:ext>
              </a:extLst>
            </p:cNvPr>
            <p:cNvSpPr/>
            <p:nvPr/>
          </p:nvSpPr>
          <p:spPr>
            <a:xfrm>
              <a:off x="1669890" y="206300"/>
              <a:ext cx="8330081" cy="62828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E081294-B9EF-4A3E-AA79-6D5A0F66F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029" y="2137450"/>
              <a:ext cx="646331" cy="646331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3CB43D-BA82-4425-8033-29128EE45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16" t="7047" r="19838" b="66441"/>
            <a:stretch/>
          </p:blipFill>
          <p:spPr>
            <a:xfrm>
              <a:off x="1687020" y="3370289"/>
              <a:ext cx="497181" cy="504141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D5B288-AAFC-4A81-8E0E-3623380B961A}"/>
                </a:ext>
              </a:extLst>
            </p:cNvPr>
            <p:cNvSpPr txBox="1"/>
            <p:nvPr/>
          </p:nvSpPr>
          <p:spPr>
            <a:xfrm>
              <a:off x="1684731" y="2848912"/>
              <a:ext cx="118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Prevalence of HIV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4F268-83DE-4387-87DF-EFC65D4FEF01}"/>
                </a:ext>
              </a:extLst>
            </p:cNvPr>
            <p:cNvSpPr txBox="1"/>
            <p:nvPr/>
          </p:nvSpPr>
          <p:spPr>
            <a:xfrm>
              <a:off x="1667347" y="3939561"/>
              <a:ext cx="1195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Risk of exposure to HIV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27DB9-A59D-4602-A42F-65818ED4D446}"/>
                </a:ext>
              </a:extLst>
            </p:cNvPr>
            <p:cNvSpPr txBox="1"/>
            <p:nvPr/>
          </p:nvSpPr>
          <p:spPr>
            <a:xfrm>
              <a:off x="3316093" y="301770"/>
              <a:ext cx="5250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tencil" panose="040409050D0802020404" pitchFamily="82" charset="0"/>
                </a:rPr>
                <a:t>What is the Infection risk?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FFD3B-D83D-42DC-B668-3882493DA01F}"/>
                </a:ext>
              </a:extLst>
            </p:cNvPr>
            <p:cNvSpPr txBox="1"/>
            <p:nvPr/>
          </p:nvSpPr>
          <p:spPr>
            <a:xfrm>
              <a:off x="1684731" y="1490784"/>
              <a:ext cx="1254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Sexual partner(s)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6F2837-A4E5-422B-B5CA-D4428F46F48C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V="1">
              <a:off x="1669890" y="3347706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33420-ADB7-4B76-8876-73ED2DD2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311" y="1968445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A41DE5-B53A-4206-BF67-65958891C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0411" y="4659570"/>
              <a:ext cx="123155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8C8643-F9C8-43A4-882D-9940DBD8C805}"/>
                </a:ext>
              </a:extLst>
            </p:cNvPr>
            <p:cNvSpPr/>
            <p:nvPr/>
          </p:nvSpPr>
          <p:spPr>
            <a:xfrm>
              <a:off x="2901446" y="1084595"/>
              <a:ext cx="6271266" cy="5294872"/>
            </a:xfrm>
            <a:prstGeom prst="roundRect">
              <a:avLst/>
            </a:prstGeom>
            <a:solidFill>
              <a:schemeClr val="tx1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tencil" panose="040409050D0802020404" pitchFamily="8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36ACE9-578C-4332-98E2-8C69C27F5BE1}"/>
              </a:ext>
            </a:extLst>
          </p:cNvPr>
          <p:cNvSpPr txBox="1"/>
          <p:nvPr/>
        </p:nvSpPr>
        <p:spPr>
          <a:xfrm>
            <a:off x="6741886" y="6480271"/>
            <a:ext cx="634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https://hivrisk.cdc.gov/risk-estimator-tool/#-sb</a:t>
            </a:r>
          </a:p>
        </p:txBody>
      </p:sp>
    </p:spTree>
    <p:extLst>
      <p:ext uri="{BB962C8B-B14F-4D97-AF65-F5344CB8AC3E}">
        <p14:creationId xmlns:p14="http://schemas.microsoft.com/office/powerpoint/2010/main" val="16048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94A48F-7944-4B8E-BF30-ED51807CF4DD}"/>
              </a:ext>
            </a:extLst>
          </p:cNvPr>
          <p:cNvSpPr/>
          <p:nvPr/>
        </p:nvSpPr>
        <p:spPr>
          <a:xfrm>
            <a:off x="9817020" y="2474217"/>
            <a:ext cx="514350" cy="536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55874D-6858-4280-93F7-5C76B2EEB760}"/>
              </a:ext>
            </a:extLst>
          </p:cNvPr>
          <p:cNvSpPr/>
          <p:nvPr/>
        </p:nvSpPr>
        <p:spPr>
          <a:xfrm>
            <a:off x="9795090" y="3560067"/>
            <a:ext cx="536280" cy="536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67BBB-C130-4E02-9F48-3C926F5E865A}"/>
              </a:ext>
            </a:extLst>
          </p:cNvPr>
          <p:cNvSpPr/>
          <p:nvPr/>
        </p:nvSpPr>
        <p:spPr>
          <a:xfrm>
            <a:off x="9868455" y="4179368"/>
            <a:ext cx="800859" cy="804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50A4D-18B9-42BA-8B63-7E19704A525B}"/>
              </a:ext>
            </a:extLst>
          </p:cNvPr>
          <p:cNvSpPr txBox="1"/>
          <p:nvPr/>
        </p:nvSpPr>
        <p:spPr>
          <a:xfrm>
            <a:off x="9344806" y="4031972"/>
            <a:ext cx="61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erlin Sans FB Demi" panose="020E0802020502020306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43652-460D-4CAC-9F56-9CBC17A7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47">
            <a:off x="10843466" y="213018"/>
            <a:ext cx="1166133" cy="11661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6BDE74-85B5-4352-96E9-E13E615C11E2}"/>
              </a:ext>
            </a:extLst>
          </p:cNvPr>
          <p:cNvGrpSpPr/>
          <p:nvPr/>
        </p:nvGrpSpPr>
        <p:grpSpPr>
          <a:xfrm>
            <a:off x="4016499" y="614992"/>
            <a:ext cx="1420226" cy="1436785"/>
            <a:chOff x="8375560" y="4185958"/>
            <a:chExt cx="3354349" cy="33543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B8C004-6130-4980-9471-C601DD2A8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388" y="6160122"/>
              <a:ext cx="564552" cy="56455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BD4849-DDA2-4735-89D1-7917BE7AAA2B}"/>
                </a:ext>
              </a:extLst>
            </p:cNvPr>
            <p:cNvGrpSpPr/>
            <p:nvPr/>
          </p:nvGrpSpPr>
          <p:grpSpPr>
            <a:xfrm>
              <a:off x="8375560" y="4185958"/>
              <a:ext cx="3354349" cy="3354349"/>
              <a:chOff x="1695069" y="4750511"/>
              <a:chExt cx="3354349" cy="33543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4D61D1C-A9A5-4568-AFED-CE72DED7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456" y="5616101"/>
                <a:ext cx="1453577" cy="145357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A78B711-0748-4CB3-AAB3-4CA898AFA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069" y="4750511"/>
                <a:ext cx="3354349" cy="3354349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ADC99D-84A2-4344-A890-ABC81975ABE3}"/>
              </a:ext>
            </a:extLst>
          </p:cNvPr>
          <p:cNvGrpSpPr/>
          <p:nvPr/>
        </p:nvGrpSpPr>
        <p:grpSpPr>
          <a:xfrm>
            <a:off x="2020828" y="648190"/>
            <a:ext cx="1420226" cy="1464250"/>
            <a:chOff x="1695069" y="4750511"/>
            <a:chExt cx="3354349" cy="33543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E3BE8A-53A2-4D84-A19C-B3D24C0B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069" y="4750511"/>
              <a:ext cx="3354349" cy="33543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4397AC-8DC4-4764-B04F-2A480F025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456" y="5616101"/>
              <a:ext cx="1453577" cy="145357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6CD6648-AF7A-4BB8-B86D-81A10D53F4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928866" y="1901105"/>
            <a:ext cx="1406445" cy="703222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A48C47A9-BF51-4079-8394-18A783877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30" y="258785"/>
            <a:ext cx="1074600" cy="107460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E50F5F0-95D0-4674-A594-E67E691C5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913" y="5542481"/>
            <a:ext cx="826150" cy="826150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963AF44-93E8-481A-9833-45C61EC02B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47" y="5044685"/>
            <a:ext cx="1074600" cy="10746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DD46D-7143-410F-BDAF-092CCB7F4442}"/>
              </a:ext>
            </a:extLst>
          </p:cNvPr>
          <p:cNvGrpSpPr/>
          <p:nvPr/>
        </p:nvGrpSpPr>
        <p:grpSpPr>
          <a:xfrm>
            <a:off x="10431464" y="3891674"/>
            <a:ext cx="1304824" cy="1074600"/>
            <a:chOff x="6351903" y="7741026"/>
            <a:chExt cx="1304824" cy="1074600"/>
          </a:xfrm>
        </p:grpSpPr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EE9066-D429-4F57-A3A6-0A3B6943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2127" y="7741026"/>
              <a:ext cx="1074600" cy="1074600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F808BC6-4F6A-4E9F-B6A9-9EC9366F5040}"/>
                </a:ext>
              </a:extLst>
            </p:cNvPr>
            <p:cNvSpPr/>
            <p:nvPr/>
          </p:nvSpPr>
          <p:spPr>
            <a:xfrm rot="10800000">
              <a:off x="6351903" y="8062665"/>
              <a:ext cx="645783" cy="3623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0B653-878D-43F0-AFBA-EB4AD4604F37}"/>
              </a:ext>
            </a:extLst>
          </p:cNvPr>
          <p:cNvGrpSpPr/>
          <p:nvPr/>
        </p:nvGrpSpPr>
        <p:grpSpPr>
          <a:xfrm>
            <a:off x="10063230" y="2162537"/>
            <a:ext cx="1304824" cy="1074600"/>
            <a:chOff x="6351903" y="7741026"/>
            <a:chExt cx="1304824" cy="10746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C52D42-6FE8-405E-B232-02C1AB7C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2127" y="7741026"/>
              <a:ext cx="1074600" cy="1074600"/>
            </a:xfrm>
            <a:prstGeom prst="rect">
              <a:avLst/>
            </a:prstGeom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E6525FE-D798-421C-ADA1-D6092CB68530}"/>
                </a:ext>
              </a:extLst>
            </p:cNvPr>
            <p:cNvSpPr/>
            <p:nvPr/>
          </p:nvSpPr>
          <p:spPr>
            <a:xfrm rot="10800000">
              <a:off x="6351903" y="8062665"/>
              <a:ext cx="645783" cy="3623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D41012-6BB7-4C63-A9B1-3B3C73D0D1E5}"/>
              </a:ext>
            </a:extLst>
          </p:cNvPr>
          <p:cNvGrpSpPr/>
          <p:nvPr/>
        </p:nvGrpSpPr>
        <p:grpSpPr>
          <a:xfrm flipH="1">
            <a:off x="1811833" y="2407736"/>
            <a:ext cx="1937198" cy="1079086"/>
            <a:chOff x="3438531" y="2384460"/>
            <a:chExt cx="1730842" cy="1079086"/>
          </a:xfrm>
        </p:grpSpPr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D7C4EC-C77C-4A0C-902F-51D074F0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86012" y="2388946"/>
              <a:ext cx="983361" cy="10746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9FC1ADC-EF8E-4D58-A774-2B9FA482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alphaModFix amt="78000"/>
            </a:blip>
            <a:stretch>
              <a:fillRect/>
            </a:stretch>
          </p:blipFill>
          <p:spPr>
            <a:xfrm flipH="1">
              <a:off x="3438531" y="2384460"/>
              <a:ext cx="1120418" cy="107908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5FF432-4E9F-4FD9-A7D5-A1E116DEFF5C}"/>
              </a:ext>
            </a:extLst>
          </p:cNvPr>
          <p:cNvGrpSpPr/>
          <p:nvPr/>
        </p:nvGrpSpPr>
        <p:grpSpPr>
          <a:xfrm>
            <a:off x="1846755" y="3884223"/>
            <a:ext cx="1781144" cy="1088129"/>
            <a:chOff x="2426158" y="3439773"/>
            <a:chExt cx="1781144" cy="1088129"/>
          </a:xfrm>
        </p:grpSpPr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C35881D-2923-4B50-A7B0-8C7B2F0CC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338" y="3453302"/>
              <a:ext cx="869964" cy="1074600"/>
            </a:xfrm>
            <a:prstGeom prst="rect">
              <a:avLst/>
            </a:prstGeom>
          </p:spPr>
        </p:pic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992CAB5-E1F3-4F24-9756-61B5E2A5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158" y="3439773"/>
              <a:ext cx="1074600" cy="1074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C2DB07-9B6E-4740-8D27-9B22BC3306CD}"/>
              </a:ext>
            </a:extLst>
          </p:cNvPr>
          <p:cNvGrpSpPr/>
          <p:nvPr/>
        </p:nvGrpSpPr>
        <p:grpSpPr>
          <a:xfrm flipH="1">
            <a:off x="3843059" y="2416174"/>
            <a:ext cx="2101833" cy="1079086"/>
            <a:chOff x="7742955" y="2322122"/>
            <a:chExt cx="1674788" cy="1079086"/>
          </a:xfrm>
        </p:grpSpPr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48B458-0B94-4A49-8E37-0D043757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955" y="2326608"/>
              <a:ext cx="942418" cy="1074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3F5FBC2-034E-446C-973F-934C8B34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3142" y="2322122"/>
              <a:ext cx="1074601" cy="107908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826D80-242C-46E0-A7B1-B59B8C237629}"/>
              </a:ext>
            </a:extLst>
          </p:cNvPr>
          <p:cNvGrpSpPr/>
          <p:nvPr/>
        </p:nvGrpSpPr>
        <p:grpSpPr>
          <a:xfrm>
            <a:off x="3938661" y="3560067"/>
            <a:ext cx="1877744" cy="1779948"/>
            <a:chOff x="4547664" y="3186326"/>
            <a:chExt cx="1641060" cy="1554242"/>
          </a:xfrm>
        </p:grpSpPr>
        <p:pic>
          <p:nvPicPr>
            <p:cNvPr id="35" name="Picture 3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A5DE59A-3624-4748-BF0D-9DD8A464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664" y="3186326"/>
              <a:ext cx="925057" cy="1176705"/>
            </a:xfrm>
            <a:prstGeom prst="rect">
              <a:avLst/>
            </a:prstGeom>
          </p:spPr>
        </p:pic>
        <p:pic>
          <p:nvPicPr>
            <p:cNvPr id="36" name="Picture 3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83AA51C-EDB2-4963-B2F8-EB0B8151F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667" y="3563863"/>
              <a:ext cx="925057" cy="1176705"/>
            </a:xfrm>
            <a:prstGeom prst="rect">
              <a:avLst/>
            </a:prstGeom>
          </p:spPr>
        </p:pic>
      </p:grp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14CD92D8-BA5D-4C15-BD74-8687BF8AD26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32453" r="5762"/>
          <a:stretch/>
        </p:blipFill>
        <p:spPr>
          <a:xfrm>
            <a:off x="2066707" y="5185018"/>
            <a:ext cx="1020982" cy="9814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47ADA9A-1302-406A-8560-878AA1EAF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alphaModFix amt="78000"/>
          </a:blip>
          <a:stretch>
            <a:fillRect/>
          </a:stretch>
        </p:blipFill>
        <p:spPr>
          <a:xfrm>
            <a:off x="2730940" y="5185018"/>
            <a:ext cx="1222141" cy="981467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66BA9FA9-6A72-4D54-A87E-FC116012004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32453" r="5762"/>
          <a:stretch/>
        </p:blipFill>
        <p:spPr>
          <a:xfrm>
            <a:off x="4738566" y="5172713"/>
            <a:ext cx="1020982" cy="9814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7073FA2-2A67-44A5-9299-1C75020046F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8000"/>
          </a:blip>
          <a:stretch>
            <a:fillRect/>
          </a:stretch>
        </p:blipFill>
        <p:spPr>
          <a:xfrm flipH="1">
            <a:off x="3911095" y="5179003"/>
            <a:ext cx="1286188" cy="981467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low confidence">
            <a:extLst>
              <a:ext uri="{FF2B5EF4-FFF2-40B4-BE49-F238E27FC236}">
                <a16:creationId xmlns:a16="http://schemas.microsoft.com/office/drawing/2014/main" id="{8A13605C-0CCB-4217-8148-61D7477C1C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7060">
            <a:off x="6221474" y="819405"/>
            <a:ext cx="1182720" cy="1182720"/>
          </a:xfrm>
          <a:prstGeom prst="rect">
            <a:avLst/>
          </a:prstGeom>
        </p:spPr>
      </p:pic>
      <p:pic>
        <p:nvPicPr>
          <p:cNvPr id="49" name="Picture 48" descr="Shape&#10;&#10;Description automatically generated with low confidence">
            <a:extLst>
              <a:ext uri="{FF2B5EF4-FFF2-40B4-BE49-F238E27FC236}">
                <a16:creationId xmlns:a16="http://schemas.microsoft.com/office/drawing/2014/main" id="{3B11C807-FB9B-47BE-BEB5-BFCCF53C0E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1" y="609707"/>
            <a:ext cx="1864510" cy="1864510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753AA258-AF85-4662-949E-6882153FF0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26" y="2328430"/>
            <a:ext cx="1129557" cy="1129557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57FE057A-2A93-4A8E-9532-BC9419431A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19" y="2230138"/>
            <a:ext cx="1434281" cy="1434281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DB23A-146B-4995-8B85-2A622AE348A9}"/>
              </a:ext>
            </a:extLst>
          </p:cNvPr>
          <p:cNvGrpSpPr/>
          <p:nvPr/>
        </p:nvGrpSpPr>
        <p:grpSpPr>
          <a:xfrm>
            <a:off x="9795090" y="4916337"/>
            <a:ext cx="2179025" cy="1010246"/>
            <a:chOff x="6587244" y="5143934"/>
            <a:chExt cx="2179025" cy="1010246"/>
          </a:xfrm>
        </p:grpSpPr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E5306C-8DED-4194-A6AE-F8B6DE1C5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05" b="19034"/>
            <a:stretch/>
          </p:blipFill>
          <p:spPr>
            <a:xfrm>
              <a:off x="6587244" y="5143934"/>
              <a:ext cx="2179025" cy="1010246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E4B82C8-F3FB-49D7-B349-6AD703FD8725}"/>
                </a:ext>
              </a:extLst>
            </p:cNvPr>
            <p:cNvGrpSpPr/>
            <p:nvPr/>
          </p:nvGrpSpPr>
          <p:grpSpPr>
            <a:xfrm>
              <a:off x="6634932" y="5246188"/>
              <a:ext cx="1120595" cy="851714"/>
              <a:chOff x="6634932" y="5246188"/>
              <a:chExt cx="1120595" cy="851714"/>
            </a:xfrm>
          </p:grpSpPr>
          <p:pic>
            <p:nvPicPr>
              <p:cNvPr id="55" name="Picture 5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B8FFA1E-7EF8-4932-B3C8-CC2B97788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4932" y="5246188"/>
                <a:ext cx="851714" cy="851714"/>
              </a:xfrm>
              <a:prstGeom prst="rect">
                <a:avLst/>
              </a:prstGeom>
            </p:spPr>
          </p:pic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181BD4E-F4AC-41EE-A59D-7C2E54D32568}"/>
                  </a:ext>
                </a:extLst>
              </p:cNvPr>
              <p:cNvSpPr/>
              <p:nvPr/>
            </p:nvSpPr>
            <p:spPr>
              <a:xfrm>
                <a:off x="7565360" y="5583813"/>
                <a:ext cx="190167" cy="208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D4549E-62BF-4905-A55E-F1BE07F6E041}"/>
                  </a:ext>
                </a:extLst>
              </p:cNvPr>
              <p:cNvSpPr/>
              <p:nvPr/>
            </p:nvSpPr>
            <p:spPr>
              <a:xfrm>
                <a:off x="7410425" y="5649057"/>
                <a:ext cx="207494" cy="611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8F52E96-AB98-41D1-96A0-F5F4E66D9C83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23897"/>
          <a:stretch/>
        </p:blipFill>
        <p:spPr>
          <a:xfrm>
            <a:off x="6032750" y="3954250"/>
            <a:ext cx="166569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E788C-5C7D-4A1F-8555-4CD9EA27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1"/>
            <a:ext cx="12192000" cy="68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0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4AA2C-5F7E-4490-972C-AB5DEE80D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97365"/>
              </p:ext>
            </p:extLst>
          </p:nvPr>
        </p:nvGraphicFramePr>
        <p:xfrm>
          <a:off x="3017964" y="2215572"/>
          <a:ext cx="5952872" cy="4351332"/>
        </p:xfrm>
        <a:graphic>
          <a:graphicData uri="http://schemas.openxmlformats.org/drawingml/2006/table">
            <a:tbl>
              <a:tblPr/>
              <a:tblGrid>
                <a:gridCol w="2976436">
                  <a:extLst>
                    <a:ext uri="{9D8B030D-6E8A-4147-A177-3AD203B41FA5}">
                      <a16:colId xmlns:a16="http://schemas.microsoft.com/office/drawing/2014/main" val="2744612500"/>
                    </a:ext>
                  </a:extLst>
                </a:gridCol>
                <a:gridCol w="2976436">
                  <a:extLst>
                    <a:ext uri="{9D8B030D-6E8A-4147-A177-3AD203B41FA5}">
                      <a16:colId xmlns:a16="http://schemas.microsoft.com/office/drawing/2014/main" val="2040569001"/>
                    </a:ext>
                  </a:extLst>
                </a:gridCol>
              </a:tblGrid>
              <a:tr h="232071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Estimated Per-Act Probability of Acquiring HIV from an Infected Source, by Exposure Act</a:t>
                      </a:r>
                    </a:p>
                  </a:txBody>
                  <a:tcPr marL="58018" marR="58018" marT="29009" marB="2900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44425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Type of Exposure</a:t>
                      </a:r>
                    </a:p>
                  </a:txBody>
                  <a:tcPr marL="58018" marR="58018" marT="29009" marB="29009" anchor="b">
                    <a:lnL w="9525" cap="flat" cmpd="sng" algn="ctr">
                      <a:solidFill>
                        <a:srgbClr val="005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</a:rPr>
                        <a:t>Risk per 10,000 Exposures</a:t>
                      </a:r>
                    </a:p>
                  </a:txBody>
                  <a:tcPr marL="58018" marR="58018" marT="29009" marB="29009" anchor="b">
                    <a:lnL w="9525" cap="flat" cmpd="sng" algn="ctr">
                      <a:solidFill>
                        <a:srgbClr val="005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51756"/>
                  </a:ext>
                </a:extLst>
              </a:tr>
              <a:tr h="232071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Parenteral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670435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Blood Transfusion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9,250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213962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Needle-Sharing During Injection Drug Use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63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90343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Percutaneous (Needle-Stick)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23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82167"/>
                  </a:ext>
                </a:extLst>
              </a:tr>
              <a:tr h="232071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Sexual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13564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Receptive Anal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138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233429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Insertive</a:t>
                      </a:r>
                      <a:r>
                        <a:rPr lang="en-US" sz="1100" dirty="0">
                          <a:effectLst/>
                        </a:rPr>
                        <a:t> Anal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10152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Receptive Penile-Vaginal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322365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Insertive Penile-Vaginal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02952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Receptive Oral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Low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60602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Insertive Oral Intercourse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Low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8232"/>
                  </a:ext>
                </a:extLst>
              </a:tr>
              <a:tr h="232071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Other^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8318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Biting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Negligible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29776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Spitting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Negligible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71010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Throwing Body Fluids (Including Semen or Saliva)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Negligible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471829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Sharing Sex Toys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Negligible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9882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7460307-A64A-40BF-9CD4-CBC086B3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6" y="-303226"/>
            <a:ext cx="953702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rriweather"/>
                <a:cs typeface="Open Sans" panose="020B0606030504020204" pitchFamily="34" charset="0"/>
              </a:rPr>
              <a:t>HIV Risk Behaviors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risk of getting HIV varies widely depending on the type of exposure or behavior (such as sharing needles or having sex without a condom). Some exposures to HIV carry a much higher risk of transmission than other exposures. For some exposures, while transmission is biologically possible, the risk is so low that it is not possible to put a precise number on it. But risks do add up over time. Even relatively small risks can add up over time and lead to a high lifetime risk of getting HIV.  In other words, there may be a relatively small chance of acquiring HIV when engaging in a risk behavior with an infected partner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only 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; but, if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repeated many times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the overall likelihood of becoming infected after repeated exposures is actually much higher.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table below lists the risk of transmission per 10,000 exposures for various types of exposures.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Estimated Per-Act Probability of Acquiring HIV from an Infected Source, by Exposure Act*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7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339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Merriweather</vt:lpstr>
      <vt:lpstr>Open Sans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Winslow Warren</dc:creator>
  <cp:lastModifiedBy>Winslow Warren</cp:lastModifiedBy>
  <cp:revision>25</cp:revision>
  <dcterms:created xsi:type="dcterms:W3CDTF">2021-05-01T15:07:42Z</dcterms:created>
  <dcterms:modified xsi:type="dcterms:W3CDTF">2021-05-07T14:13:42Z</dcterms:modified>
</cp:coreProperties>
</file>