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65" r:id="rId3"/>
    <p:sldId id="271" r:id="rId4"/>
    <p:sldId id="270" r:id="rId5"/>
    <p:sldId id="269" r:id="rId6"/>
    <p:sldId id="272" r:id="rId7"/>
    <p:sldId id="266" r:id="rId8"/>
    <p:sldId id="264" r:id="rId9"/>
    <p:sldId id="258" r:id="rId10"/>
    <p:sldId id="259" r:id="rId11"/>
    <p:sldId id="260" r:id="rId12"/>
    <p:sldId id="261" r:id="rId13"/>
    <p:sldId id="262" r:id="rId14"/>
    <p:sldId id="263" r:id="rId15"/>
    <p:sldId id="267" r:id="rId16"/>
  </p:sldIdLst>
  <p:sldSz cx="17005300" cy="20104100"/>
  <p:notesSz cx="170053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3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369175" cy="1004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9632950" y="0"/>
            <a:ext cx="7369175" cy="1004888"/>
          </a:xfrm>
          <a:prstGeom prst="rect">
            <a:avLst/>
          </a:prstGeom>
        </p:spPr>
        <p:txBody>
          <a:bodyPr vert="horz" lIns="91440" tIns="45720" rIns="91440" bIns="45720" rtlCol="0"/>
          <a:lstStyle>
            <a:lvl1pPr algn="r">
              <a:defRPr sz="1200"/>
            </a:lvl1pPr>
          </a:lstStyle>
          <a:p>
            <a:fld id="{0F75EBC1-C55C-4444-AFD7-A4780C1095EB}" type="datetimeFigureOut">
              <a:rPr lang="en-GB" smtClean="0"/>
              <a:t>24/02/2017</a:t>
            </a:fld>
            <a:endParaRPr lang="en-GB"/>
          </a:p>
        </p:txBody>
      </p:sp>
      <p:sp>
        <p:nvSpPr>
          <p:cNvPr id="4" name="Slide Image Placeholder 3"/>
          <p:cNvSpPr>
            <a:spLocks noGrp="1" noRot="1" noChangeAspect="1"/>
          </p:cNvSpPr>
          <p:nvPr>
            <p:ph type="sldImg" idx="2"/>
          </p:nvPr>
        </p:nvSpPr>
        <p:spPr>
          <a:xfrm>
            <a:off x="5313363" y="1508125"/>
            <a:ext cx="6378575" cy="753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700213" y="9548813"/>
            <a:ext cx="13604875" cy="90471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9096038"/>
            <a:ext cx="7369175" cy="1004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9632950" y="19096038"/>
            <a:ext cx="7369175" cy="1004887"/>
          </a:xfrm>
          <a:prstGeom prst="rect">
            <a:avLst/>
          </a:prstGeom>
        </p:spPr>
        <p:txBody>
          <a:bodyPr vert="horz" lIns="91440" tIns="45720" rIns="91440" bIns="45720" rtlCol="0" anchor="b"/>
          <a:lstStyle>
            <a:lvl1pPr algn="r">
              <a:defRPr sz="1200"/>
            </a:lvl1pPr>
          </a:lstStyle>
          <a:p>
            <a:fld id="{48E8BBCA-02A1-4AFF-AAB0-EA399DE0395C}" type="slidenum">
              <a:rPr lang="en-GB" smtClean="0"/>
              <a:t>‹#›</a:t>
            </a:fld>
            <a:endParaRPr lang="en-GB"/>
          </a:p>
        </p:txBody>
      </p:sp>
    </p:spTree>
    <p:extLst>
      <p:ext uri="{BB962C8B-B14F-4D97-AF65-F5344CB8AC3E}">
        <p14:creationId xmlns:p14="http://schemas.microsoft.com/office/powerpoint/2010/main" val="1196118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8E8BBCA-02A1-4AFF-AAB0-EA399DE0395C}" type="slidenum">
              <a:rPr lang="en-GB" smtClean="0"/>
              <a:t>4</a:t>
            </a:fld>
            <a:endParaRPr lang="en-GB"/>
          </a:p>
        </p:txBody>
      </p:sp>
    </p:spTree>
    <p:extLst>
      <p:ext uri="{BB962C8B-B14F-4D97-AF65-F5344CB8AC3E}">
        <p14:creationId xmlns:p14="http://schemas.microsoft.com/office/powerpoint/2010/main" val="347491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Web App Development\Artbud\artbud_project\static\images\logo.jpg"/>
          <p:cNvPicPr>
            <a:picLocks noChangeAspect="1" noChangeArrowheads="1"/>
          </p:cNvPicPr>
          <p:nvPr/>
        </p:nvPicPr>
        <p:blipFill rotWithShape="1">
          <a:blip r:embed="rId2">
            <a:extLst>
              <a:ext uri="{28A0092B-C50C-407E-A947-70E740481C1C}">
                <a14:useLocalDpi xmlns:a14="http://schemas.microsoft.com/office/drawing/2010/main" val="0"/>
              </a:ext>
            </a:extLst>
          </a:blip>
          <a:srcRect l="9886" r="10859" b="3484"/>
          <a:stretch/>
        </p:blipFill>
        <p:spPr bwMode="auto">
          <a:xfrm>
            <a:off x="1568450" y="1638300"/>
            <a:ext cx="13208000" cy="8972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35050" y="12795250"/>
            <a:ext cx="14782800" cy="4401205"/>
          </a:xfrm>
          <a:prstGeom prst="rect">
            <a:avLst/>
          </a:prstGeom>
          <a:noFill/>
        </p:spPr>
        <p:txBody>
          <a:bodyPr wrap="square" rtlCol="0">
            <a:spAutoFit/>
          </a:bodyPr>
          <a:lstStyle/>
          <a:p>
            <a:pPr algn="ctr"/>
            <a:r>
              <a:rPr lang="en-GB" sz="4000" dirty="0" smtClean="0">
                <a:latin typeface="Courier (W1)" pitchFamily="49" charset="0"/>
              </a:rPr>
              <a:t>Chief Executive Officer - Giles Munn</a:t>
            </a:r>
          </a:p>
          <a:p>
            <a:pPr algn="ctr"/>
            <a:endParaRPr lang="en-GB" sz="4000" dirty="0">
              <a:latin typeface="Courier (W1)" pitchFamily="49" charset="0"/>
            </a:endParaRPr>
          </a:p>
          <a:p>
            <a:pPr algn="ctr"/>
            <a:r>
              <a:rPr lang="en-GB" sz="4000" dirty="0" smtClean="0">
                <a:latin typeface="Courier (W1)" pitchFamily="49" charset="0"/>
              </a:rPr>
              <a:t>Chief Operating Officer - Charlie Parker</a:t>
            </a:r>
          </a:p>
          <a:p>
            <a:pPr algn="ctr"/>
            <a:endParaRPr lang="en-GB" sz="4000" dirty="0">
              <a:latin typeface="Courier (W1)" pitchFamily="49" charset="0"/>
            </a:endParaRPr>
          </a:p>
          <a:p>
            <a:pPr algn="ctr"/>
            <a:r>
              <a:rPr lang="en-GB" sz="4000" dirty="0" smtClean="0">
                <a:latin typeface="Courier (W1)" pitchFamily="49" charset="0"/>
              </a:rPr>
              <a:t>Vice President of Marketing - Dominik Bladek</a:t>
            </a:r>
          </a:p>
          <a:p>
            <a:pPr algn="ctr"/>
            <a:endParaRPr lang="en-GB" sz="4000" dirty="0">
              <a:latin typeface="Courier (W1)" pitchFamily="49" charset="0"/>
            </a:endParaRPr>
          </a:p>
          <a:p>
            <a:pPr algn="ctr"/>
            <a:r>
              <a:rPr lang="en-GB" sz="4000" dirty="0" smtClean="0">
                <a:latin typeface="Courier (W1)" pitchFamily="49" charset="0"/>
              </a:rPr>
              <a:t>Chief Financial Officer - Andreas Klitis</a:t>
            </a:r>
          </a:p>
        </p:txBody>
      </p:sp>
    </p:spTree>
    <p:extLst>
      <p:ext uri="{BB962C8B-B14F-4D97-AF65-F5344CB8AC3E}">
        <p14:creationId xmlns:p14="http://schemas.microsoft.com/office/powerpoint/2010/main" val="212405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5260839" cy="2010410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7001109"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6050" y="4565650"/>
            <a:ext cx="14782800" cy="13388280"/>
          </a:xfrm>
          <a:prstGeom prst="rect">
            <a:avLst/>
          </a:prstGeom>
          <a:noFill/>
        </p:spPr>
        <p:txBody>
          <a:bodyPr wrap="square" rtlCol="0">
            <a:spAutoFit/>
          </a:bodyPr>
          <a:lstStyle/>
          <a:p>
            <a:pPr marL="685800" lvl="0" indent="-685800">
              <a:buFont typeface="Arial" panose="020B0604020202020204" pitchFamily="34" charset="0"/>
              <a:buChar char="•"/>
            </a:pPr>
            <a:r>
              <a:rPr lang="en-GB" sz="4800" dirty="0"/>
              <a:t>/home</a:t>
            </a:r>
            <a:endParaRPr lang="en-GB" sz="4400" dirty="0"/>
          </a:p>
          <a:p>
            <a:pPr marL="685800" lvl="0" indent="-685800">
              <a:buFont typeface="Arial" panose="020B0604020202020204" pitchFamily="34" charset="0"/>
              <a:buChar char="•"/>
            </a:pPr>
            <a:r>
              <a:rPr lang="en-GB" sz="4800" dirty="0"/>
              <a:t>/site-news</a:t>
            </a:r>
            <a:endParaRPr lang="en-GB" sz="4400" dirty="0"/>
          </a:p>
          <a:p>
            <a:pPr marL="685800" lvl="0" indent="-685800">
              <a:buFont typeface="Arial" panose="020B0604020202020204" pitchFamily="34" charset="0"/>
              <a:buChar char="•"/>
            </a:pPr>
            <a:r>
              <a:rPr lang="en-GB" sz="4800" dirty="0"/>
              <a:t>/about</a:t>
            </a:r>
            <a:endParaRPr lang="en-GB" sz="4400" dirty="0"/>
          </a:p>
          <a:p>
            <a:pPr marL="685800" lvl="0" indent="-685800">
              <a:buFont typeface="Arial" panose="020B0604020202020204" pitchFamily="34" charset="0"/>
              <a:buChar char="•"/>
            </a:pPr>
            <a:r>
              <a:rPr lang="en-GB" sz="4800" dirty="0"/>
              <a:t>/index</a:t>
            </a:r>
            <a:endParaRPr lang="en-GB" sz="4400" dirty="0"/>
          </a:p>
          <a:p>
            <a:pPr marL="685800" lvl="0" indent="-685800">
              <a:buFont typeface="Arial" panose="020B0604020202020204" pitchFamily="34" charset="0"/>
              <a:buChar char="•"/>
            </a:pPr>
            <a:r>
              <a:rPr lang="en-GB" sz="4800" dirty="0"/>
              <a:t>/</a:t>
            </a:r>
            <a:r>
              <a:rPr lang="en-GB" sz="4800" dirty="0" smtClean="0"/>
              <a:t>contact-us</a:t>
            </a:r>
            <a:endParaRPr lang="en-GB" sz="4400" dirty="0"/>
          </a:p>
          <a:p>
            <a:pPr marL="685800" lvl="0" indent="-685800">
              <a:buFont typeface="Arial" panose="020B0604020202020204" pitchFamily="34" charset="0"/>
              <a:buChar char="•"/>
            </a:pPr>
            <a:r>
              <a:rPr lang="en-GB" sz="4800" dirty="0" smtClean="0"/>
              <a:t>/view</a:t>
            </a:r>
            <a:endParaRPr lang="en-GB" sz="4400" dirty="0"/>
          </a:p>
          <a:p>
            <a:pPr marL="1600200" lvl="2" indent="-685800">
              <a:buFont typeface="Arial" panose="020B0604020202020204" pitchFamily="34" charset="0"/>
              <a:buChar char="•"/>
            </a:pPr>
            <a:r>
              <a:rPr lang="en-GB" sz="4800" dirty="0" smtClean="0"/>
              <a:t>/view</a:t>
            </a:r>
            <a:r>
              <a:rPr lang="en-GB" sz="4800" dirty="0"/>
              <a:t>/{{username</a:t>
            </a:r>
            <a:r>
              <a:rPr lang="en-GB" sz="4800" dirty="0" smtClean="0"/>
              <a:t>}}</a:t>
            </a:r>
            <a:endParaRPr lang="en-GB" sz="4400" dirty="0"/>
          </a:p>
          <a:p>
            <a:pPr marL="685800" lvl="0" indent="-685800">
              <a:buFont typeface="Arial" panose="020B0604020202020204" pitchFamily="34" charset="0"/>
              <a:buChar char="•"/>
            </a:pPr>
            <a:r>
              <a:rPr lang="en-GB" sz="4800" dirty="0"/>
              <a:t>/</a:t>
            </a:r>
            <a:r>
              <a:rPr lang="en-GB" sz="4800" dirty="0" smtClean="0"/>
              <a:t>login</a:t>
            </a:r>
            <a:endParaRPr lang="en-GB" sz="4400" dirty="0" smtClean="0"/>
          </a:p>
          <a:p>
            <a:pPr marL="1600200" lvl="2" indent="-685800">
              <a:buFont typeface="Arial" panose="020B0604020202020204" pitchFamily="34" charset="0"/>
              <a:buChar char="•"/>
            </a:pPr>
            <a:r>
              <a:rPr lang="en-GB" sz="4800" dirty="0" smtClean="0"/>
              <a:t>/login/</a:t>
            </a:r>
            <a:r>
              <a:rPr lang="en-GB" sz="4800" dirty="0" err="1" smtClean="0"/>
              <a:t>myaccount</a:t>
            </a:r>
            <a:endParaRPr lang="en-GB" sz="4400" dirty="0" smtClean="0"/>
          </a:p>
          <a:p>
            <a:pPr marL="2514600" lvl="4" indent="-685800">
              <a:buFont typeface="Arial" panose="020B0604020202020204" pitchFamily="34" charset="0"/>
              <a:buChar char="•"/>
            </a:pPr>
            <a:r>
              <a:rPr lang="en-GB" sz="4800" dirty="0" smtClean="0"/>
              <a:t>/login/</a:t>
            </a:r>
            <a:r>
              <a:rPr lang="en-GB" sz="4800" dirty="0" err="1" smtClean="0"/>
              <a:t>myaccount</a:t>
            </a:r>
            <a:r>
              <a:rPr lang="en-GB" sz="4800" dirty="0" smtClean="0"/>
              <a:t>/upload</a:t>
            </a:r>
            <a:endParaRPr lang="en-GB" sz="4400" dirty="0"/>
          </a:p>
          <a:p>
            <a:pPr marL="2514600" lvl="4" indent="-685800">
              <a:buFont typeface="Arial" panose="020B0604020202020204" pitchFamily="34" charset="0"/>
              <a:buChar char="•"/>
            </a:pPr>
            <a:r>
              <a:rPr lang="en-GB" sz="4800" dirty="0" smtClean="0"/>
              <a:t>/</a:t>
            </a:r>
            <a:r>
              <a:rPr lang="en-GB" sz="4800" dirty="0"/>
              <a:t>login/</a:t>
            </a:r>
            <a:r>
              <a:rPr lang="en-GB" sz="4800" dirty="0" err="1"/>
              <a:t>myaccount</a:t>
            </a:r>
            <a:r>
              <a:rPr lang="en-GB" sz="4800" dirty="0"/>
              <a:t>/settings</a:t>
            </a:r>
            <a:endParaRPr lang="en-GB" sz="4400" dirty="0"/>
          </a:p>
          <a:p>
            <a:pPr marL="3429000" lvl="6" indent="-685800">
              <a:buFont typeface="Arial" panose="020B0604020202020204" pitchFamily="34" charset="0"/>
              <a:buChar char="•"/>
            </a:pPr>
            <a:r>
              <a:rPr lang="en-GB" sz="4800" dirty="0"/>
              <a:t>/login/</a:t>
            </a:r>
            <a:r>
              <a:rPr lang="en-GB" sz="4800" dirty="0" err="1"/>
              <a:t>myaccount</a:t>
            </a:r>
            <a:r>
              <a:rPr lang="en-GB" sz="4800" dirty="0"/>
              <a:t>/settings/{{</a:t>
            </a:r>
            <a:r>
              <a:rPr lang="en-GB" sz="4800" dirty="0" err="1"/>
              <a:t>artname</a:t>
            </a:r>
            <a:r>
              <a:rPr lang="en-GB" sz="4800" dirty="0"/>
              <a:t>}}</a:t>
            </a:r>
            <a:endParaRPr lang="en-GB" sz="4400" dirty="0"/>
          </a:p>
          <a:p>
            <a:pPr marL="685800" lvl="0" indent="-685800">
              <a:buFont typeface="Arial" panose="020B0604020202020204" pitchFamily="34" charset="0"/>
              <a:buChar char="•"/>
            </a:pPr>
            <a:r>
              <a:rPr lang="en-GB" sz="4800" dirty="0"/>
              <a:t>/categories</a:t>
            </a:r>
            <a:endParaRPr lang="en-GB" sz="4400" dirty="0"/>
          </a:p>
          <a:p>
            <a:pPr marL="1600200" lvl="2" indent="-685800">
              <a:buFont typeface="Arial" panose="020B0604020202020204" pitchFamily="34" charset="0"/>
              <a:buChar char="•"/>
            </a:pPr>
            <a:r>
              <a:rPr lang="en-GB" sz="4800" dirty="0"/>
              <a:t>/categories/painting</a:t>
            </a:r>
            <a:endParaRPr lang="en-GB" sz="4400" dirty="0"/>
          </a:p>
          <a:p>
            <a:pPr marL="1600200" lvl="2" indent="-685800">
              <a:buFont typeface="Arial" panose="020B0604020202020204" pitchFamily="34" charset="0"/>
              <a:buChar char="•"/>
            </a:pPr>
            <a:r>
              <a:rPr lang="en-GB" sz="4800" dirty="0"/>
              <a:t>/categories/photography</a:t>
            </a:r>
            <a:endParaRPr lang="en-GB" sz="4400" dirty="0"/>
          </a:p>
          <a:p>
            <a:pPr marL="1600200" lvl="2" indent="-685800">
              <a:buFont typeface="Arial" panose="020B0604020202020204" pitchFamily="34" charset="0"/>
              <a:buChar char="•"/>
            </a:pPr>
            <a:r>
              <a:rPr lang="en-GB" sz="4800" dirty="0"/>
              <a:t>/categories/sculptures</a:t>
            </a:r>
            <a:endParaRPr lang="en-GB" sz="4400" dirty="0"/>
          </a:p>
          <a:p>
            <a:pPr marL="1600200" lvl="2" indent="-685800">
              <a:buFont typeface="Arial" panose="020B0604020202020204" pitchFamily="34" charset="0"/>
              <a:buChar char="•"/>
            </a:pPr>
            <a:r>
              <a:rPr lang="en-GB" sz="4800" dirty="0"/>
              <a:t>/categories/drawings</a:t>
            </a:r>
            <a:endParaRPr lang="en-GB" sz="4400" dirty="0"/>
          </a:p>
          <a:p>
            <a:pPr marL="1600200" lvl="2" indent="-685800">
              <a:buFont typeface="Arial" panose="020B0604020202020204" pitchFamily="34" charset="0"/>
              <a:buChar char="•"/>
            </a:pPr>
            <a:r>
              <a:rPr lang="en-GB" sz="4800" dirty="0"/>
              <a:t>/categories/other</a:t>
            </a:r>
          </a:p>
        </p:txBody>
      </p:sp>
      <p:sp>
        <p:nvSpPr>
          <p:cNvPr id="4" name="TextBox 3"/>
          <p:cNvSpPr txBox="1"/>
          <p:nvPr/>
        </p:nvSpPr>
        <p:spPr>
          <a:xfrm>
            <a:off x="4540250" y="1054259"/>
            <a:ext cx="9067800" cy="2215991"/>
          </a:xfrm>
          <a:prstGeom prst="rect">
            <a:avLst/>
          </a:prstGeom>
          <a:noFill/>
        </p:spPr>
        <p:txBody>
          <a:bodyPr wrap="square" rtlCol="0">
            <a:spAutoFit/>
          </a:bodyPr>
          <a:lstStyle/>
          <a:p>
            <a:r>
              <a:rPr lang="en-GB" sz="13800" dirty="0" smtClean="0"/>
              <a:t>Site URLS</a:t>
            </a:r>
            <a:endParaRPr lang="en-GB" sz="13800" dirty="0"/>
          </a:p>
        </p:txBody>
      </p:sp>
    </p:spTree>
    <p:extLst>
      <p:ext uri="{BB962C8B-B14F-4D97-AF65-F5344CB8AC3E}">
        <p14:creationId xmlns:p14="http://schemas.microsoft.com/office/powerpoint/2010/main" val="3879730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11850" y="1136650"/>
            <a:ext cx="5846105" cy="1862048"/>
          </a:xfrm>
          <a:prstGeom prst="rect">
            <a:avLst/>
          </a:prstGeom>
          <a:noFill/>
        </p:spPr>
        <p:txBody>
          <a:bodyPr wrap="square" rtlCol="0">
            <a:spAutoFit/>
          </a:bodyPr>
          <a:lstStyle/>
          <a:p>
            <a:r>
              <a:rPr lang="en-GB" sz="11500" dirty="0" smtClean="0"/>
              <a:t>Site Map</a:t>
            </a:r>
            <a:endParaRPr lang="en-GB" sz="115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84" y="3803650"/>
            <a:ext cx="16098866" cy="153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06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5050" y="1079181"/>
            <a:ext cx="9372600" cy="2215991"/>
          </a:xfrm>
          <a:prstGeom prst="rect">
            <a:avLst/>
          </a:prstGeom>
          <a:noFill/>
        </p:spPr>
        <p:txBody>
          <a:bodyPr wrap="square" rtlCol="0">
            <a:spAutoFit/>
          </a:bodyPr>
          <a:lstStyle/>
          <a:p>
            <a:r>
              <a:rPr lang="en-GB" sz="13800" dirty="0" smtClean="0"/>
              <a:t>Overview</a:t>
            </a:r>
            <a:endParaRPr lang="en-GB" sz="13800" dirty="0"/>
          </a:p>
        </p:txBody>
      </p:sp>
      <p:sp>
        <p:nvSpPr>
          <p:cNvPr id="4" name="TextBox 3"/>
          <p:cNvSpPr txBox="1"/>
          <p:nvPr/>
        </p:nvSpPr>
        <p:spPr>
          <a:xfrm>
            <a:off x="1492250" y="4032250"/>
            <a:ext cx="14249400" cy="14219277"/>
          </a:xfrm>
          <a:prstGeom prst="rect">
            <a:avLst/>
          </a:prstGeom>
          <a:noFill/>
        </p:spPr>
        <p:txBody>
          <a:bodyPr wrap="square" rtlCol="0">
            <a:spAutoFit/>
          </a:bodyPr>
          <a:lstStyle/>
          <a:p>
            <a:r>
              <a:rPr lang="en-GB" sz="5400" dirty="0"/>
              <a:t>Our application is place where art lovers can find, discuss, comment, like or dislike art pieces.</a:t>
            </a:r>
          </a:p>
          <a:p>
            <a:r>
              <a:rPr lang="en-GB" sz="5400" dirty="0"/>
              <a:t>The users will be able to display their art where they will receive ratings and comments. The application will provide a guide to the "world of art" for all art enthusiasts</a:t>
            </a:r>
            <a:r>
              <a:rPr lang="en-GB" sz="5400" dirty="0" smtClean="0"/>
              <a:t>.</a:t>
            </a:r>
          </a:p>
          <a:p>
            <a:endParaRPr lang="en-GB" sz="5400" dirty="0"/>
          </a:p>
          <a:p>
            <a:r>
              <a:rPr lang="en-GB" sz="5400" dirty="0"/>
              <a:t>Art lovers will be able to see prices in a lot of different currencies for their </a:t>
            </a:r>
            <a:r>
              <a:rPr lang="en-GB" sz="5400" dirty="0" smtClean="0"/>
              <a:t>favourite </a:t>
            </a:r>
            <a:r>
              <a:rPr lang="en-GB" sz="5400" dirty="0"/>
              <a:t>art pieces and contact potential sellers or buyers. Users can feel free to comment on the art or on the price of the art piece and give feedback about the quality of the art</a:t>
            </a:r>
            <a:r>
              <a:rPr lang="en-GB" sz="5400" dirty="0" smtClean="0"/>
              <a:t>.</a:t>
            </a:r>
          </a:p>
          <a:p>
            <a:endParaRPr lang="en-GB" sz="5400" dirty="0"/>
          </a:p>
          <a:p>
            <a:r>
              <a:rPr lang="en-GB" sz="5400" dirty="0"/>
              <a:t>It will be a place where art lovers feel like they're home.</a:t>
            </a:r>
          </a:p>
          <a:p>
            <a:endParaRPr lang="en-GB" sz="5400" dirty="0"/>
          </a:p>
        </p:txBody>
      </p:sp>
    </p:spTree>
    <p:extLst>
      <p:ext uri="{BB962C8B-B14F-4D97-AF65-F5344CB8AC3E}">
        <p14:creationId xmlns:p14="http://schemas.microsoft.com/office/powerpoint/2010/main" val="1580760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58850" y="3651250"/>
            <a:ext cx="15474950" cy="49892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4800" dirty="0" smtClean="0"/>
              <a:t>Barry is a 57 year old gardener who binge watched bargain hunt over the weekend and has decided to become an amateur art dealer.</a:t>
            </a:r>
          </a:p>
          <a:p>
            <a:r>
              <a:rPr lang="en-GB" sz="4800" dirty="0" smtClean="0"/>
              <a:t> He is looking to buy pieces from up and coming artists who may become the next Picasso so that he can sell them for profit to contribute to his retirement fund.</a:t>
            </a:r>
          </a:p>
          <a:p>
            <a:endParaRPr lang="en-GB" sz="2000" dirty="0"/>
          </a:p>
        </p:txBody>
      </p:sp>
      <p:pic>
        <p:nvPicPr>
          <p:cNvPr id="5122" name="Picture 2" descr="http://washington.uwex.edu/files/2010/06/12-mangarde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9594850"/>
            <a:ext cx="13487400" cy="8983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38525" y="1054258"/>
            <a:ext cx="10515600" cy="2215991"/>
          </a:xfrm>
          <a:prstGeom prst="rect">
            <a:avLst/>
          </a:prstGeom>
          <a:noFill/>
        </p:spPr>
        <p:txBody>
          <a:bodyPr wrap="square" rtlCol="0">
            <a:spAutoFit/>
          </a:bodyPr>
          <a:lstStyle/>
          <a:p>
            <a:r>
              <a:rPr lang="en-GB" sz="13800" dirty="0" smtClean="0"/>
              <a:t>User Personas</a:t>
            </a:r>
            <a:endParaRPr lang="en-GB" sz="13800" dirty="0"/>
          </a:p>
        </p:txBody>
      </p:sp>
    </p:spTree>
    <p:extLst>
      <p:ext uri="{BB962C8B-B14F-4D97-AF65-F5344CB8AC3E}">
        <p14:creationId xmlns:p14="http://schemas.microsoft.com/office/powerpoint/2010/main" val="158855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6635" y="8604250"/>
            <a:ext cx="14119647" cy="9829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6000" dirty="0" smtClean="0"/>
              <a:t>Antoinette-Clementine is a Coffee Artisan who writes words like 'love', 'hate' and 'pretentious' in different sizes and colours to convey their complex emotional struggles.</a:t>
            </a:r>
          </a:p>
          <a:p>
            <a:r>
              <a:rPr lang="en-GB" sz="6000" dirty="0" smtClean="0"/>
              <a:t>They want to share their art with the world and sell pieces to eventually make enough money to achieve their dream of owning a hot air balloon shaped like a coffee bean and ballooning across the Far East.</a:t>
            </a:r>
          </a:p>
          <a:p>
            <a:endParaRPr lang="en-GB" sz="6600" dirty="0"/>
          </a:p>
        </p:txBody>
      </p:sp>
      <p:pic>
        <p:nvPicPr>
          <p:cNvPr id="7170" name="Picture 2" descr="http://bfy723jj4x-flywheel.netdna-ssl.com/wp-content/uploads/MAC32_MIDDLECLASS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1517650"/>
            <a:ext cx="14706319"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275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98500" y="1365250"/>
            <a:ext cx="15855950" cy="6629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GB" sz="6000" dirty="0" smtClean="0"/>
              <a:t>Marilyn has many negative opinions they regularly need to express and their friends have gotten sock of hearing about them, so they have resorted to becoming an art critic who crushes the hopes and dreams of aspiring artists in their spare time.</a:t>
            </a:r>
            <a:endParaRPr lang="en-GB" sz="6000" dirty="0"/>
          </a:p>
        </p:txBody>
      </p:sp>
      <p:pic>
        <p:nvPicPr>
          <p:cNvPr id="6146" name="Picture 2" descr="http://i3.mirror.co.uk/incoming/article5928960.ece/ALTERNATES/s615b/PAY-Marily-Man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9061450"/>
            <a:ext cx="12801597" cy="85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32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8525" y="1054258"/>
            <a:ext cx="10515600" cy="2215991"/>
          </a:xfrm>
          <a:prstGeom prst="rect">
            <a:avLst/>
          </a:prstGeom>
          <a:noFill/>
        </p:spPr>
        <p:txBody>
          <a:bodyPr wrap="square" rtlCol="0">
            <a:spAutoFit/>
          </a:bodyPr>
          <a:lstStyle/>
          <a:p>
            <a:r>
              <a:rPr lang="en-GB" sz="13800" dirty="0" smtClean="0"/>
              <a:t>Requirements</a:t>
            </a:r>
            <a:endParaRPr lang="en-GB" sz="13800" dirty="0"/>
          </a:p>
        </p:txBody>
      </p:sp>
      <p:sp>
        <p:nvSpPr>
          <p:cNvPr id="3" name="TextBox 2"/>
          <p:cNvSpPr txBox="1"/>
          <p:nvPr/>
        </p:nvSpPr>
        <p:spPr>
          <a:xfrm>
            <a:off x="1187450" y="5937250"/>
            <a:ext cx="14401800" cy="11603176"/>
          </a:xfrm>
          <a:prstGeom prst="rect">
            <a:avLst/>
          </a:prstGeom>
          <a:noFill/>
        </p:spPr>
        <p:txBody>
          <a:bodyPr wrap="square" rtlCol="0">
            <a:spAutoFit/>
          </a:bodyPr>
          <a:lstStyle/>
          <a:p>
            <a:r>
              <a:rPr lang="en-GB" sz="4400" dirty="0" smtClean="0"/>
              <a:t>Users must be able to:</a:t>
            </a:r>
          </a:p>
          <a:p>
            <a:endParaRPr lang="en-GB" sz="4400" dirty="0"/>
          </a:p>
          <a:p>
            <a:endParaRPr lang="en-GB" sz="4400" dirty="0" smtClean="0"/>
          </a:p>
          <a:p>
            <a:pPr marL="571500" indent="-571500">
              <a:buFont typeface="Arial" panose="020B0604020202020204" pitchFamily="34" charset="0"/>
              <a:buChar char="•"/>
            </a:pPr>
            <a:r>
              <a:rPr lang="en-GB" sz="4400" dirty="0" smtClean="0"/>
              <a:t>View artwork</a:t>
            </a:r>
          </a:p>
          <a:p>
            <a:pPr marL="571500" indent="-571500">
              <a:buFont typeface="Arial" panose="020B0604020202020204" pitchFamily="34" charset="0"/>
              <a:buChar char="•"/>
            </a:pPr>
            <a:r>
              <a:rPr lang="en-GB" sz="4400" dirty="0" smtClean="0"/>
              <a:t>Rate artwork</a:t>
            </a:r>
          </a:p>
          <a:p>
            <a:pPr marL="571500" indent="-571500">
              <a:buFont typeface="Arial" panose="020B0604020202020204" pitchFamily="34" charset="0"/>
              <a:buChar char="•"/>
            </a:pPr>
            <a:r>
              <a:rPr lang="en-GB" sz="4400" dirty="0" smtClean="0"/>
              <a:t>Comment on artwork</a:t>
            </a:r>
          </a:p>
          <a:p>
            <a:pPr marL="571500" indent="-571500">
              <a:buFont typeface="Arial" panose="020B0604020202020204" pitchFamily="34" charset="0"/>
              <a:buChar char="•"/>
            </a:pPr>
            <a:r>
              <a:rPr lang="en-GB" sz="4400" dirty="0" smtClean="0"/>
              <a:t>Create an account</a:t>
            </a:r>
          </a:p>
          <a:p>
            <a:pPr marL="571500" indent="-571500">
              <a:buFont typeface="Arial" panose="020B0604020202020204" pitchFamily="34" charset="0"/>
              <a:buChar char="•"/>
            </a:pPr>
            <a:r>
              <a:rPr lang="en-GB" sz="4400" dirty="0" smtClean="0"/>
              <a:t>Edit/Delete their account</a:t>
            </a:r>
          </a:p>
          <a:p>
            <a:pPr marL="571500" indent="-571500">
              <a:buFont typeface="Arial" panose="020B0604020202020204" pitchFamily="34" charset="0"/>
              <a:buChar char="•"/>
            </a:pPr>
            <a:r>
              <a:rPr lang="en-GB" sz="4400" dirty="0" smtClean="0"/>
              <a:t>View latest news from company</a:t>
            </a:r>
          </a:p>
          <a:p>
            <a:pPr marL="571500" indent="-571500">
              <a:buFont typeface="Arial" panose="020B0604020202020204" pitchFamily="34" charset="0"/>
              <a:buChar char="•"/>
            </a:pPr>
            <a:r>
              <a:rPr lang="en-GB" sz="4400" dirty="0" smtClean="0"/>
              <a:t>Search artwork by tags</a:t>
            </a:r>
          </a:p>
          <a:p>
            <a:pPr marL="571500" indent="-571500">
              <a:buFont typeface="Arial" panose="020B0604020202020204" pitchFamily="34" charset="0"/>
              <a:buChar char="•"/>
            </a:pPr>
            <a:r>
              <a:rPr lang="en-GB" sz="4400" dirty="0" smtClean="0"/>
              <a:t>Sort artwork by categories</a:t>
            </a:r>
          </a:p>
          <a:p>
            <a:pPr marL="571500" indent="-571500">
              <a:buFont typeface="Arial" panose="020B0604020202020204" pitchFamily="34" charset="0"/>
              <a:buChar char="•"/>
            </a:pPr>
            <a:r>
              <a:rPr lang="en-GB" sz="4400" dirty="0" smtClean="0"/>
              <a:t>Change currency of artworks</a:t>
            </a:r>
          </a:p>
          <a:p>
            <a:pPr marL="571500" indent="-571500">
              <a:buFont typeface="Arial" panose="020B0604020202020204" pitchFamily="34" charset="0"/>
              <a:buChar char="•"/>
            </a:pPr>
            <a:r>
              <a:rPr lang="en-GB" sz="4400" dirty="0" smtClean="0"/>
              <a:t>Upload pictures of their artwork</a:t>
            </a:r>
          </a:p>
          <a:p>
            <a:pPr marL="571500" indent="-571500">
              <a:buFont typeface="Arial" panose="020B0604020202020204" pitchFamily="34" charset="0"/>
              <a:buChar char="•"/>
            </a:pPr>
            <a:r>
              <a:rPr lang="en-GB" sz="4400" dirty="0" smtClean="0"/>
              <a:t>Upload profile pictures</a:t>
            </a:r>
            <a:endParaRPr lang="en-GB" sz="4400" dirty="0"/>
          </a:p>
          <a:p>
            <a:endParaRPr lang="en-GB" sz="4400" dirty="0" smtClean="0"/>
          </a:p>
          <a:p>
            <a:endParaRPr lang="en-GB" sz="4400" dirty="0"/>
          </a:p>
          <a:p>
            <a:endParaRPr lang="en-GB" sz="4400" dirty="0" smtClean="0"/>
          </a:p>
        </p:txBody>
      </p:sp>
    </p:spTree>
    <p:extLst>
      <p:ext uri="{BB962C8B-B14F-4D97-AF65-F5344CB8AC3E}">
        <p14:creationId xmlns:p14="http://schemas.microsoft.com/office/powerpoint/2010/main" val="381702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3803650"/>
            <a:ext cx="13106400" cy="14720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71750" y="1136650"/>
            <a:ext cx="14401800" cy="1862048"/>
          </a:xfrm>
          <a:prstGeom prst="rect">
            <a:avLst/>
          </a:prstGeom>
          <a:noFill/>
        </p:spPr>
        <p:txBody>
          <a:bodyPr wrap="square" rtlCol="0">
            <a:spAutoFit/>
          </a:bodyPr>
          <a:lstStyle/>
          <a:p>
            <a:r>
              <a:rPr lang="en-GB" sz="11500" dirty="0" smtClean="0"/>
              <a:t>System Architecture</a:t>
            </a:r>
            <a:endParaRPr lang="en-GB" sz="11500" dirty="0"/>
          </a:p>
        </p:txBody>
      </p:sp>
    </p:spTree>
    <p:extLst>
      <p:ext uri="{BB962C8B-B14F-4D97-AF65-F5344CB8AC3E}">
        <p14:creationId xmlns:p14="http://schemas.microsoft.com/office/powerpoint/2010/main" val="828955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3783091"/>
            <a:ext cx="16662400" cy="14269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TextBox 81"/>
          <p:cNvSpPr txBox="1"/>
          <p:nvPr/>
        </p:nvSpPr>
        <p:spPr>
          <a:xfrm>
            <a:off x="4533900" y="1054258"/>
            <a:ext cx="9067800" cy="2215991"/>
          </a:xfrm>
          <a:prstGeom prst="rect">
            <a:avLst/>
          </a:prstGeom>
          <a:noFill/>
        </p:spPr>
        <p:txBody>
          <a:bodyPr wrap="square" rtlCol="0">
            <a:spAutoFit/>
          </a:bodyPr>
          <a:lstStyle/>
          <a:p>
            <a:r>
              <a:rPr lang="en-GB" sz="13800" dirty="0" smtClean="0"/>
              <a:t>ER Diagram</a:t>
            </a:r>
            <a:endParaRPr lang="en-GB" sz="13800" dirty="0"/>
          </a:p>
        </p:txBody>
      </p:sp>
    </p:spTree>
    <p:extLst>
      <p:ext uri="{BB962C8B-B14F-4D97-AF65-F5344CB8AC3E}">
        <p14:creationId xmlns:p14="http://schemas.microsoft.com/office/powerpoint/2010/main" val="303075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09" y="1121791"/>
            <a:ext cx="16933291" cy="18982309"/>
          </a:xfrm>
          <a:prstGeom prst="rect">
            <a:avLst/>
          </a:prstGeom>
          <a:blipFill>
            <a:blip r:embed="rId2" cstate="print"/>
            <a:stretch>
              <a:fillRect/>
            </a:stretch>
          </a:blipFill>
        </p:spPr>
        <p:txBody>
          <a:bodyPr wrap="square" lIns="0" tIns="0" rIns="0" bIns="0" rtlCol="0">
            <a:noAutofit/>
          </a:bodyPr>
          <a:lstStyle/>
          <a:p>
            <a:endParaRPr/>
          </a:p>
        </p:txBody>
      </p:sp>
      <p:sp>
        <p:nvSpPr>
          <p:cNvPr id="3" name="TextBox 2"/>
          <p:cNvSpPr txBox="1"/>
          <p:nvPr/>
        </p:nvSpPr>
        <p:spPr>
          <a:xfrm>
            <a:off x="6445250" y="222250"/>
            <a:ext cx="9067800" cy="2215991"/>
          </a:xfrm>
          <a:prstGeom prst="rect">
            <a:avLst/>
          </a:prstGeom>
          <a:noFill/>
        </p:spPr>
        <p:txBody>
          <a:bodyPr wrap="square" rtlCol="0">
            <a:spAutoFit/>
          </a:bodyPr>
          <a:lstStyle/>
          <a:p>
            <a:r>
              <a:rPr lang="en-GB" sz="13800" dirty="0" smtClean="0"/>
              <a:t>Wireframes</a:t>
            </a:r>
            <a:endParaRPr lang="en-GB" sz="13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415</Words>
  <Application>Microsoft Office PowerPoint</Application>
  <PresentationFormat>Custom</PresentationFormat>
  <Paragraphs>60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Giles Munn</dc:creator>
  <cp:lastModifiedBy>Registered User</cp:lastModifiedBy>
  <cp:revision>9</cp:revision>
  <dcterms:modified xsi:type="dcterms:W3CDTF">2017-02-24T16:41:57Z</dcterms:modified>
</cp:coreProperties>
</file>