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64" r:id="rId5"/>
    <p:sldId id="312" r:id="rId6"/>
    <p:sldId id="314" r:id="rId7"/>
    <p:sldId id="315" r:id="rId8"/>
    <p:sldId id="316" r:id="rId9"/>
    <p:sldId id="317" r:id="rId10"/>
    <p:sldId id="31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ata5.xml.rels><?xml version="1.0" encoding="UTF-8" standalone="yes"?>
<Relationships xmlns="http://schemas.openxmlformats.org/package/2006/relationships"><Relationship Id="rId1" Type="http://schemas.openxmlformats.org/officeDocument/2006/relationships/image" Target="../media/image6.png"/></Relationships>
</file>

<file path=ppt/diagrams/_rels/data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6.png"/></Relationships>
</file>

<file path=ppt/diagrams/_rels/drawing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id-ID" dirty="0"/>
            <a:t>Dimulai pada tahun 1969 dengan modal $100.000</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id-ID" dirty="0"/>
            <a:t>Perancang controller grafis &amp; graphic board pertama di dunia pada 1985</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id-ID" dirty="0"/>
            <a:t>Merilis AMD Athlon,procie pertama dengan clockspeed 1ghz pada tahun 2000</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custLinFactNeighborX="-7237" custLinFactNeighborY="-2412"/>
      <dgm:spPr>
        <a:blipFill>
          <a:blip xmlns:r="http://schemas.openxmlformats.org/officeDocument/2006/relationships" r:embed="rId1"/>
          <a:srcRect/>
          <a:stretch>
            <a:fillRect/>
          </a:stretch>
        </a:blipFill>
        <a:ln>
          <a:noFill/>
        </a:ln>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2"/>
          <a:srcRect/>
          <a:stretch>
            <a:fillRect/>
          </a:stretch>
        </a:blipFill>
        <a:ln>
          <a:noFill/>
        </a:ln>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3"/>
          <a:srcRect/>
          <a:stretch>
            <a:fillRect/>
          </a:stretch>
        </a:blipFill>
        <a:ln>
          <a:noFill/>
        </a:ln>
      </dgm:spPr>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id-ID" dirty="0"/>
            <a:t>AMD k5</a:t>
          </a:r>
        </a:p>
        <a:p>
          <a:pPr>
            <a:lnSpc>
              <a:spcPct val="100000"/>
            </a:lnSpc>
            <a:defRPr cap="all"/>
          </a:pPr>
          <a:r>
            <a:rPr lang="id-ID" dirty="0"/>
            <a:t>Procie yang pertama kali dirilis, modelnya mengcopy intel pada pertama kalinya, dan didesign untuk support semua hardware intel sebelum diupgrade untuk mengenali hardware amd saja</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id-ID" dirty="0"/>
            <a:t>AMD k6</a:t>
          </a:r>
        </a:p>
        <a:p>
          <a:pPr>
            <a:lnSpc>
              <a:spcPct val="100000"/>
            </a:lnSpc>
            <a:defRPr cap="all"/>
          </a:pPr>
          <a:r>
            <a:rPr lang="id-ID" dirty="0"/>
            <a:t>Procie gen 6 dengan performa tinggi dan dapat diinstalasi pada motherboard yang mendukung intel pentium, dibagi menjadi beberapa model namun yang membedakan hanya kecepatan cpu clock dan micro procienya</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id-ID" dirty="0"/>
            <a:t>AMD Duron</a:t>
          </a:r>
        </a:p>
        <a:p>
          <a:pPr>
            <a:lnSpc>
              <a:spcPct val="100000"/>
            </a:lnSpc>
            <a:defRPr cap="all"/>
          </a:pPr>
          <a:r>
            <a:rPr lang="id-ID" dirty="0"/>
            <a:t>Procie gen 3, salah satu jenis procie yang murah dan terjangkau. Kinerjanya procienya beda sedikit dari amd athlon</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custLinFactNeighborX="-7237" custLinFactNeighborY="-241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gn="ctr">
            <a:lnSpc>
              <a:spcPct val="100000"/>
            </a:lnSpc>
            <a:defRPr cap="all"/>
          </a:pPr>
          <a:r>
            <a:rPr lang="id-ID" sz="1000" dirty="0"/>
            <a:t>AMD Athlon</a:t>
          </a:r>
        </a:p>
        <a:p>
          <a:pPr algn="ctr">
            <a:lnSpc>
              <a:spcPct val="100000"/>
            </a:lnSpc>
            <a:defRPr cap="all"/>
          </a:pPr>
          <a:r>
            <a:rPr lang="id-ID" sz="1000" dirty="0"/>
            <a:t>Muncul sebagai pengganti amd k6, procie ini sedikit demi sedikit menggeser intel dari leader market. Dengan chipset amd 750 mp dan amd 760 mpx amd berhasil menciptakan procie yang dapat bersaing dengan intel </a:t>
          </a:r>
          <a:endParaRPr lang="en-US" sz="1000"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id-ID" dirty="0"/>
            <a:t>Amd athlon 64</a:t>
          </a:r>
        </a:p>
        <a:p>
          <a:pPr>
            <a:lnSpc>
              <a:spcPct val="100000"/>
            </a:lnSpc>
            <a:defRPr cap="all"/>
          </a:pPr>
          <a:r>
            <a:rPr lang="id-ID" dirty="0"/>
            <a:t>Memiliki 3 varian soket yaitu 754, 939, dan 940. 754 DENGAN KEUNGGULANNYA SUPPORT SINGLE DDR MEMORY, 939 DENGAN SUPPORT DUAL DDR MEMORY.</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lnSpc>
              <a:spcPct val="100000"/>
            </a:lnSpc>
            <a:defRPr cap="all"/>
          </a:pPr>
          <a:r>
            <a:rPr lang="id-ID" sz="1000" dirty="0"/>
            <a:t>AMD ATHLON 64 FX</a:t>
          </a:r>
        </a:p>
        <a:p>
          <a:pPr>
            <a:lnSpc>
              <a:spcPct val="100000"/>
            </a:lnSpc>
            <a:defRPr cap="all"/>
          </a:pPr>
          <a:r>
            <a:rPr lang="id-ID" sz="1000" dirty="0"/>
            <a:t>PROCIE INI MEMILIKI 3 POINT PENTING </a:t>
          </a:r>
        </a:p>
        <a:p>
          <a:pPr>
            <a:lnSpc>
              <a:spcPct val="100000"/>
            </a:lnSpc>
            <a:defRPr cap="all"/>
          </a:pPr>
          <a:r>
            <a:rPr lang="id-ID" sz="1000" dirty="0"/>
            <a:t>1.DAPAT BEKERJA PADA OS 32BIT &amp; 64BIT</a:t>
          </a:r>
        </a:p>
        <a:p>
          <a:pPr>
            <a:lnSpc>
              <a:spcPct val="100000"/>
            </a:lnSpc>
            <a:defRPr cap="all"/>
          </a:pPr>
          <a:r>
            <a:rPr lang="id-ID" sz="1000" dirty="0"/>
            <a:t>2.MENAWARKAN ANTIVIRUS YANG SUDAH DIENCHANCE DAN DAPAT BERJALAN PADA WINDOWS XP SERVICE PACK 2 ATAU XP64</a:t>
          </a:r>
        </a:p>
        <a:p>
          <a:pPr>
            <a:lnSpc>
              <a:spcPct val="100000"/>
            </a:lnSpc>
            <a:defRPr cap="all"/>
          </a:pPr>
          <a:r>
            <a:rPr lang="id-ID" sz="1000" dirty="0"/>
            <a:t>3.COCOK BAGI PC ANTHUSIASM DAN GAMER</a:t>
          </a:r>
          <a:endParaRPr lang="en-US" sz="1000"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a:solidFill>
          <a:schemeClr val="accent3"/>
        </a:solidFill>
      </dgm:spPr>
    </dgm:pt>
    <dgm:pt modelId="{8FA2F131-CD01-4CBD-B7A5-1B9B5E7F0402}" type="pres">
      <dgm:prSet presAssocID="{40FC4FFE-8987-4A26-B7F4-8A516F18ADAE}" presName="iconRect" presStyleLbl="node1" presStyleIdx="0" presStyleCnt="3" custLinFactNeighborX="-7237" custLinFactNeighborY="-241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a:solidFill>
          <a:schemeClr val="accent2"/>
        </a:solidFill>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id-ID" dirty="0"/>
            <a:t>Amd SEMPRON</a:t>
          </a:r>
        </a:p>
        <a:p>
          <a:pPr>
            <a:lnSpc>
              <a:spcPct val="100000"/>
            </a:lnSpc>
            <a:defRPr cap="all"/>
          </a:pPr>
          <a:r>
            <a:rPr lang="id-ID" dirty="0"/>
            <a:t>DATANG SEBAGAI PENGGANTI AMD DURON DAN DIRILIS UNTUK BERSAING DENGAN INTEL CELERON d.</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id-ID" dirty="0"/>
            <a:t>AMD 64 X2 DUAL CORE</a:t>
          </a:r>
        </a:p>
        <a:p>
          <a:pPr>
            <a:lnSpc>
              <a:spcPct val="100000"/>
            </a:lnSpc>
            <a:defRPr cap="all"/>
          </a:pPr>
          <a:r>
            <a:rPr lang="id-ID" dirty="0"/>
            <a:t>MUNCUL SEBAGAI PENYAING PROCIE CORE DUO INTEL. DENGAN BASIS TEKNOLOGI 64 BIT DITUNJUKAN BAGI KALANGAN PENGGUNA MEDIA DIGITAL YANG INTENSIF </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id-ID" dirty="0"/>
            <a:t>AMD OPTERON</a:t>
          </a:r>
        </a:p>
        <a:p>
          <a:pPr>
            <a:lnSpc>
              <a:spcPct val="100000"/>
            </a:lnSpc>
            <a:defRPr cap="all"/>
          </a:pPr>
          <a:r>
            <a:rPr lang="id-ID" dirty="0"/>
            <a:t>DIRILIS UNTUK PROCIE WORKSTATION DAN SERVER.</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a:solidFill>
          <a:schemeClr val="accent4"/>
        </a:solidFill>
      </dgm:spPr>
    </dgm:pt>
    <dgm:pt modelId="{8FA2F131-CD01-4CBD-B7A5-1B9B5E7F0402}" type="pres">
      <dgm:prSet presAssocID="{40FC4FFE-8987-4A26-B7F4-8A516F18ADAE}" presName="iconRect" presStyleLbl="node1" presStyleIdx="0" presStyleCnt="3" custLinFactNeighborX="-7237" custLinFactNeighborY="-241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a:solidFill>
          <a:schemeClr val="accent2"/>
        </a:solidFill>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id-ID" dirty="0"/>
            <a:t>AMD CADIZ</a:t>
          </a:r>
        </a:p>
        <a:p>
          <a:pPr>
            <a:lnSpc>
              <a:spcPct val="100000"/>
            </a:lnSpc>
            <a:defRPr cap="all"/>
          </a:pPr>
          <a:r>
            <a:rPr lang="id-ID" dirty="0"/>
            <a:t>DIPERKENALKAN PADA TAHUN 2008 DENGAN SPESIFIKASI 4-core, shared L2 cache, DDR2/3, DAN HyperTransport3</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id-ID" dirty="0"/>
            <a:t>Amd TURION</a:t>
          </a:r>
        </a:p>
        <a:p>
          <a:pPr>
            <a:lnSpc>
              <a:spcPct val="100000"/>
            </a:lnSpc>
            <a:defRPr cap="all"/>
          </a:pPr>
          <a:r>
            <a:rPr lang="id-ID" dirty="0"/>
            <a:t>PROCIE 64 BIT DENGAN DAYA KOSUMSI RENDAH, NAMA SANDI K8L TERSEMAT PADANYA DAN MENJADI PESAING KERAS PROCIE INTEL PADA MASA ITU</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3263952E-74B6-46A1-89ED-774F4F61DC19}">
      <dgm:prSet/>
      <dgm:spPr/>
      <dgm:t>
        <a:bodyPr/>
        <a:lstStyle/>
        <a:p>
          <a:pPr>
            <a:lnSpc>
              <a:spcPct val="100000"/>
            </a:lnSpc>
            <a:defRPr cap="all"/>
          </a:pPr>
          <a:r>
            <a:rPr lang="id-ID" dirty="0"/>
            <a:t>Amd Phenom</a:t>
          </a:r>
        </a:p>
        <a:p>
          <a:pPr>
            <a:lnSpc>
              <a:spcPct val="100000"/>
            </a:lnSpc>
            <a:defRPr cap="all"/>
          </a:pPr>
          <a:r>
            <a:rPr lang="id-ID" dirty="0"/>
            <a:t>Procie ini didesaign untuk dekstop komputer, dengan procie quad-core dan speed 2,2 ghz hingga 3,7ghz rilis pada tahun 2008</a:t>
          </a:r>
          <a:endParaRPr lang="en-US" dirty="0"/>
        </a:p>
      </dgm:t>
    </dgm:pt>
    <dgm:pt modelId="{7DCF2666-63F4-4AE7-8363-1A9B615F865C}" type="parTrans" cxnId="{09CAAEF9-2291-46C7-B7AE-1866B30BAA2C}">
      <dgm:prSet/>
      <dgm:spPr/>
      <dgm:t>
        <a:bodyPr/>
        <a:lstStyle/>
        <a:p>
          <a:endParaRPr lang="en-US"/>
        </a:p>
      </dgm:t>
    </dgm:pt>
    <dgm:pt modelId="{BE32F3E7-1A55-47FB-B709-A0DA1A773A6C}" type="sibTrans" cxnId="{09CAAEF9-2291-46C7-B7AE-1866B30BAA2C}">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a:solidFill>
          <a:schemeClr val="bg1"/>
        </a:solidFill>
      </dgm:spPr>
    </dgm:pt>
    <dgm:pt modelId="{8FA2F131-CD01-4CBD-B7A5-1B9B5E7F0402}" type="pres">
      <dgm:prSet presAssocID="{40FC4FFE-8987-4A26-B7F4-8A516F18ADAE}" presName="iconRect" presStyleLbl="node1" presStyleIdx="0" presStyleCnt="3" custScaleX="91074" custScaleY="99743" custLinFactNeighborX="-38206" custLinFactNeighborY="35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a:solidFill>
          <a:schemeClr val="bg2"/>
        </a:solidFill>
      </dgm:spPr>
    </dgm:pt>
    <dgm:pt modelId="{E94F35BC-9C76-400A-BBCA-0032259E2E5A}" type="pres">
      <dgm:prSet presAssocID="{49225C73-1633-42F1-AB3B-7CB183E5F8B8}" presName="iconRect" presStyleLbl="node1" presStyleIdx="1" presStyleCnt="3" custScaleX="92840" custScaleY="109005" custLinFactNeighborX="-31355" custLinFactNeighborY="35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a:noFill/>
        </a:ln>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575D4A0C-F3D4-46B2-9557-8D7074855114}" type="pres">
      <dgm:prSet presAssocID="{9646853A-8964-4519-A5B1-0B7D18B2983D}" presName="sibTrans" presStyleCnt="0"/>
      <dgm:spPr/>
    </dgm:pt>
    <dgm:pt modelId="{ECBCA3F2-AF74-4D0F-89CD-7B2C89B9DF5C}" type="pres">
      <dgm:prSet presAssocID="{3263952E-74B6-46A1-89ED-774F4F61DC19}" presName="compNode" presStyleCnt="0"/>
      <dgm:spPr/>
    </dgm:pt>
    <dgm:pt modelId="{CC89B824-8E5F-45C6-8A47-B0A635BA3D6D}" type="pres">
      <dgm:prSet presAssocID="{3263952E-74B6-46A1-89ED-774F4F61DC19}" presName="iconBgRect" presStyleLbl="bgShp" presStyleIdx="2" presStyleCnt="3" custFlipVert="1" custFlipHor="1" custScaleX="36044" custScaleY="23452" custLinFactNeighborX="18038" custLinFactNeighborY="1731"/>
      <dgm:spPr>
        <a:prstGeom prst="round2DiagRect">
          <a:avLst>
            <a:gd name="adj1" fmla="val 29727"/>
            <a:gd name="adj2" fmla="val 0"/>
          </a:avLst>
        </a:prstGeom>
      </dgm:spPr>
    </dgm:pt>
    <dgm:pt modelId="{9CFC4F6B-387A-42F9-9222-4918F19FE7D4}" type="pres">
      <dgm:prSet presAssocID="{3263952E-74B6-46A1-89ED-774F4F61DC19}" presName="iconRect" presStyleLbl="node1" presStyleIdx="2" presStyleCnt="3" custScaleX="64493" custScaleY="32760" custLinFactNeighborX="-15051" custLinFactNeighborY="369"/>
      <dgm:spPr/>
    </dgm:pt>
    <dgm:pt modelId="{53ACDA5D-FC5A-41D8-AFB5-FDF957B99B4F}" type="pres">
      <dgm:prSet presAssocID="{3263952E-74B6-46A1-89ED-774F4F61DC19}" presName="spaceRect" presStyleCnt="0"/>
      <dgm:spPr/>
    </dgm:pt>
    <dgm:pt modelId="{E743FA34-A689-4B15-ACC3-751601F987F4}" type="pres">
      <dgm:prSet presAssocID="{3263952E-74B6-46A1-89ED-774F4F61DC19}"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49651B2E-6963-4FB9-883B-DA5D2AE3282F}" type="presOf" srcId="{3263952E-74B6-46A1-89ED-774F4F61DC19}" destId="{E743FA34-A689-4B15-ACC3-751601F987F4}" srcOrd="0" destOrd="0" presId="urn:microsoft.com/office/officeart/2018/5/layout/IconLeafLabelList"/>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A85983B4-FADF-419C-BC71-B5F0871C3055}" type="presOf" srcId="{40FC4FFE-8987-4A26-B7F4-8A516F18ADAE}" destId="{08F4E96D-0DB6-4476-8C51-7CC7EC2F227B}" srcOrd="0" destOrd="0" presId="urn:microsoft.com/office/officeart/2018/5/layout/IconLeafLabelList"/>
    <dgm:cxn modelId="{09CAAEF9-2291-46C7-B7AE-1866B30BAA2C}" srcId="{01A66772-F185-4D58-B8BB-E9370D7A7A2B}" destId="{3263952E-74B6-46A1-89ED-774F4F61DC19}" srcOrd="2" destOrd="0" parTransId="{7DCF2666-63F4-4AE7-8363-1A9B615F865C}" sibTransId="{BE32F3E7-1A55-47FB-B709-A0DA1A773A6C}"/>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9017BE67-8B70-43EF-A549-195EA4F8D4F2}" type="presParOf" srcId="{B6056BFB-47D7-4C5F-BA11-2CB63C56A52D}" destId="{575D4A0C-F3D4-46B2-9557-8D7074855114}" srcOrd="3" destOrd="0" presId="urn:microsoft.com/office/officeart/2018/5/layout/IconLeafLabelList"/>
    <dgm:cxn modelId="{E626DAB8-7842-4B4D-A5B3-FCD848CB2B36}" type="presParOf" srcId="{B6056BFB-47D7-4C5F-BA11-2CB63C56A52D}" destId="{ECBCA3F2-AF74-4D0F-89CD-7B2C89B9DF5C}" srcOrd="4" destOrd="0" presId="urn:microsoft.com/office/officeart/2018/5/layout/IconLeafLabelList"/>
    <dgm:cxn modelId="{393CA1BF-A8E3-4416-9956-7ED35E1D6169}" type="presParOf" srcId="{ECBCA3F2-AF74-4D0F-89CD-7B2C89B9DF5C}" destId="{CC89B824-8E5F-45C6-8A47-B0A635BA3D6D}" srcOrd="0" destOrd="0" presId="urn:microsoft.com/office/officeart/2018/5/layout/IconLeafLabelList"/>
    <dgm:cxn modelId="{39B8A9BE-9A27-41F8-AFC6-65EE1A73E1B8}" type="presParOf" srcId="{ECBCA3F2-AF74-4D0F-89CD-7B2C89B9DF5C}" destId="{9CFC4F6B-387A-42F9-9222-4918F19FE7D4}" srcOrd="1" destOrd="0" presId="urn:microsoft.com/office/officeart/2018/5/layout/IconLeafLabelList"/>
    <dgm:cxn modelId="{BE073B97-7646-439A-A25F-724D1532A9AD}" type="presParOf" srcId="{ECBCA3F2-AF74-4D0F-89CD-7B2C89B9DF5C}" destId="{53ACDA5D-FC5A-41D8-AFB5-FDF957B99B4F}" srcOrd="2" destOrd="0" presId="urn:microsoft.com/office/officeart/2018/5/layout/IconLeafLabelList"/>
    <dgm:cxn modelId="{1CCD1B68-D190-4365-A83F-5B49C3DB1192}" type="presParOf" srcId="{ECBCA3F2-AF74-4D0F-89CD-7B2C89B9DF5C}" destId="{E743FA34-A689-4B15-ACC3-751601F987F4}"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id-ID" dirty="0"/>
            <a:t>AMD A-Series</a:t>
          </a:r>
        </a:p>
        <a:p>
          <a:pPr>
            <a:lnSpc>
              <a:spcPct val="100000"/>
            </a:lnSpc>
            <a:defRPr cap="all"/>
          </a:pPr>
          <a:r>
            <a:rPr lang="id-ID" dirty="0"/>
            <a:t>Series ini biasa dikenal sebagai amd apu (accelerated processing unit) dan menjadi procie pertama yang menjadikan gpu dan cpu dalam 1 chip</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id-ID" dirty="0"/>
            <a:t>Amd fx-series</a:t>
          </a:r>
        </a:p>
        <a:p>
          <a:pPr>
            <a:lnSpc>
              <a:spcPct val="100000"/>
            </a:lnSpc>
            <a:defRPr cap="all"/>
          </a:pPr>
          <a:r>
            <a:rPr lang="id-ID" dirty="0"/>
            <a:t>Dirancang untuk kinerja komputer yang berat dan gaming,dengan 8 core-nya dan speed clock yang tinggi. Procie ini didasarkan arsitektur series bulldozer dan piledriver</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3263952E-74B6-46A1-89ED-774F4F61DC19}">
      <dgm:prSet custT="1"/>
      <dgm:spPr/>
      <dgm:t>
        <a:bodyPr/>
        <a:lstStyle/>
        <a:p>
          <a:pPr>
            <a:lnSpc>
              <a:spcPct val="100000"/>
            </a:lnSpc>
            <a:defRPr cap="all"/>
          </a:pPr>
          <a:r>
            <a:rPr lang="id-ID" sz="1100" dirty="0"/>
            <a:t>Amd ryzen</a:t>
          </a:r>
        </a:p>
        <a:p>
          <a:pPr>
            <a:lnSpc>
              <a:spcPct val="100000"/>
            </a:lnSpc>
            <a:defRPr cap="all"/>
          </a:pPr>
          <a:r>
            <a:rPr lang="id-ID" sz="1000" dirty="0"/>
            <a:t>Procie terbaru yang rilis pada tahun 2017 kemarin, menjadi pengenal awalan arsitektur cpu performa tinggi dari amd. Dengan ipc (intruksi per clock) yang lebih baik dan konsumsi daya yang rendah, procie ini dapat melengkapi semua aspek kinerja</a:t>
          </a:r>
          <a:endParaRPr lang="en-US" sz="1000" dirty="0"/>
        </a:p>
      </dgm:t>
    </dgm:pt>
    <dgm:pt modelId="{7DCF2666-63F4-4AE7-8363-1A9B615F865C}" type="parTrans" cxnId="{09CAAEF9-2291-46C7-B7AE-1866B30BAA2C}">
      <dgm:prSet/>
      <dgm:spPr/>
      <dgm:t>
        <a:bodyPr/>
        <a:lstStyle/>
        <a:p>
          <a:endParaRPr lang="en-US"/>
        </a:p>
      </dgm:t>
    </dgm:pt>
    <dgm:pt modelId="{BE32F3E7-1A55-47FB-B709-A0DA1A773A6C}" type="sibTrans" cxnId="{09CAAEF9-2291-46C7-B7AE-1866B30BAA2C}">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custLinFactNeighborX="-13" custLinFactNeighborY="1845"/>
      <dgm:spPr>
        <a:prstGeom prst="ellipse">
          <a:avLst/>
        </a:prstGeom>
        <a:solidFill>
          <a:schemeClr val="bg2"/>
        </a:solidFill>
      </dgm:spPr>
    </dgm:pt>
    <dgm:pt modelId="{8FA2F131-CD01-4CBD-B7A5-1B9B5E7F0402}" type="pres">
      <dgm:prSet presAssocID="{40FC4FFE-8987-4A26-B7F4-8A516F18ADAE}" presName="iconRect" presStyleLbl="node1" presStyleIdx="0" presStyleCnt="3" custScaleX="124289" custScaleY="78226" custLinFactNeighborX="45576" custLinFactNeighborY="-523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a:solidFill>
          <a:schemeClr val="bg1"/>
        </a:solidFill>
      </dgm:spPr>
    </dgm:pt>
    <dgm:pt modelId="{E94F35BC-9C76-400A-BBCA-0032259E2E5A}" type="pres">
      <dgm:prSet presAssocID="{49225C73-1633-42F1-AB3B-7CB183E5F8B8}" presName="iconRect" presStyleLbl="node1" presStyleIdx="1" presStyleCnt="3" custScaleX="79516" custScaleY="91318" custLinFactNeighborX="47358" custLinFactNeighborY="-10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575D4A0C-F3D4-46B2-9557-8D7074855114}" type="pres">
      <dgm:prSet presAssocID="{9646853A-8964-4519-A5B1-0B7D18B2983D}" presName="sibTrans" presStyleCnt="0"/>
      <dgm:spPr/>
    </dgm:pt>
    <dgm:pt modelId="{ECBCA3F2-AF74-4D0F-89CD-7B2C89B9DF5C}" type="pres">
      <dgm:prSet presAssocID="{3263952E-74B6-46A1-89ED-774F4F61DC19}" presName="compNode" presStyleCnt="0"/>
      <dgm:spPr/>
    </dgm:pt>
    <dgm:pt modelId="{CC89B824-8E5F-45C6-8A47-B0A635BA3D6D}" type="pres">
      <dgm:prSet presAssocID="{3263952E-74B6-46A1-89ED-774F4F61DC19}" presName="iconBgRect" presStyleLbl="bgShp" presStyleIdx="2" presStyleCnt="3" custFlipHor="1" custScaleX="37061" custScaleY="72439" custLinFactNeighborY="19566"/>
      <dgm:spPr>
        <a:prstGeom prst="round2DiagRect">
          <a:avLst>
            <a:gd name="adj1" fmla="val 29727"/>
            <a:gd name="adj2" fmla="val 0"/>
          </a:avLst>
        </a:prstGeom>
      </dgm:spPr>
    </dgm:pt>
    <dgm:pt modelId="{9CFC4F6B-387A-42F9-9222-4918F19FE7D4}" type="pres">
      <dgm:prSet presAssocID="{3263952E-74B6-46A1-89ED-774F4F61DC19}" presName="iconRect" presStyleLbl="node1" presStyleIdx="2" presStyleCnt="3" custFlipVert="1" custScaleX="30825" custScaleY="35602" custLinFactX="-27801" custLinFactNeighborX="-100000" custLinFactNeighborY="62736"/>
      <dgm:spPr/>
    </dgm:pt>
    <dgm:pt modelId="{53ACDA5D-FC5A-41D8-AFB5-FDF957B99B4F}" type="pres">
      <dgm:prSet presAssocID="{3263952E-74B6-46A1-89ED-774F4F61DC19}" presName="spaceRect" presStyleCnt="0"/>
      <dgm:spPr/>
    </dgm:pt>
    <dgm:pt modelId="{E743FA34-A689-4B15-ACC3-751601F987F4}" type="pres">
      <dgm:prSet presAssocID="{3263952E-74B6-46A1-89ED-774F4F61DC19}"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49651B2E-6963-4FB9-883B-DA5D2AE3282F}" type="presOf" srcId="{3263952E-74B6-46A1-89ED-774F4F61DC19}" destId="{E743FA34-A689-4B15-ACC3-751601F987F4}" srcOrd="0" destOrd="0" presId="urn:microsoft.com/office/officeart/2018/5/layout/IconLeafLabelList"/>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A85983B4-FADF-419C-BC71-B5F0871C3055}" type="presOf" srcId="{40FC4FFE-8987-4A26-B7F4-8A516F18ADAE}" destId="{08F4E96D-0DB6-4476-8C51-7CC7EC2F227B}" srcOrd="0" destOrd="0" presId="urn:microsoft.com/office/officeart/2018/5/layout/IconLeafLabelList"/>
    <dgm:cxn modelId="{09CAAEF9-2291-46C7-B7AE-1866B30BAA2C}" srcId="{01A66772-F185-4D58-B8BB-E9370D7A7A2B}" destId="{3263952E-74B6-46A1-89ED-774F4F61DC19}" srcOrd="2" destOrd="0" parTransId="{7DCF2666-63F4-4AE7-8363-1A9B615F865C}" sibTransId="{BE32F3E7-1A55-47FB-B709-A0DA1A773A6C}"/>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9017BE67-8B70-43EF-A549-195EA4F8D4F2}" type="presParOf" srcId="{B6056BFB-47D7-4C5F-BA11-2CB63C56A52D}" destId="{575D4A0C-F3D4-46B2-9557-8D7074855114}" srcOrd="3" destOrd="0" presId="urn:microsoft.com/office/officeart/2018/5/layout/IconLeafLabelList"/>
    <dgm:cxn modelId="{E626DAB8-7842-4B4D-A5B3-FCD848CB2B36}" type="presParOf" srcId="{B6056BFB-47D7-4C5F-BA11-2CB63C56A52D}" destId="{ECBCA3F2-AF74-4D0F-89CD-7B2C89B9DF5C}" srcOrd="4" destOrd="0" presId="urn:microsoft.com/office/officeart/2018/5/layout/IconLeafLabelList"/>
    <dgm:cxn modelId="{393CA1BF-A8E3-4416-9956-7ED35E1D6169}" type="presParOf" srcId="{ECBCA3F2-AF74-4D0F-89CD-7B2C89B9DF5C}" destId="{CC89B824-8E5F-45C6-8A47-B0A635BA3D6D}" srcOrd="0" destOrd="0" presId="urn:microsoft.com/office/officeart/2018/5/layout/IconLeafLabelList"/>
    <dgm:cxn modelId="{39B8A9BE-9A27-41F8-AFC6-65EE1A73E1B8}" type="presParOf" srcId="{ECBCA3F2-AF74-4D0F-89CD-7B2C89B9DF5C}" destId="{9CFC4F6B-387A-42F9-9222-4918F19FE7D4}" srcOrd="1" destOrd="0" presId="urn:microsoft.com/office/officeart/2018/5/layout/IconLeafLabelList"/>
    <dgm:cxn modelId="{BE073B97-7646-439A-A25F-724D1532A9AD}" type="presParOf" srcId="{ECBCA3F2-AF74-4D0F-89CD-7B2C89B9DF5C}" destId="{53ACDA5D-FC5A-41D8-AFB5-FDF957B99B4F}" srcOrd="2" destOrd="0" presId="urn:microsoft.com/office/officeart/2018/5/layout/IconLeafLabelList"/>
    <dgm:cxn modelId="{1CCD1B68-D190-4365-A83F-5B49C3DB1192}" type="presParOf" srcId="{ECBCA3F2-AF74-4D0F-89CD-7B2C89B9DF5C}" destId="{E743FA34-A689-4B15-ACC3-751601F987F4}" srcOrd="3" destOrd="0" presId="urn:microsoft.com/office/officeart/2018/5/layout/IconLeaf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928998" y="702934"/>
          <a:ext cx="1043437" cy="1043437"/>
        </a:xfrm>
        <a:prstGeom prst="rect">
          <a:avLst/>
        </a:prstGeom>
        <a:blipFill>
          <a:blip xmlns:r="http://schemas.openxmlformats.org/officeDocument/2006/relationships" r:embed="rId1"/>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d-ID" sz="1400" kern="1200" dirty="0"/>
            <a:t>Dimulai pada tahun 1969 dengan modal $100.000</a:t>
          </a:r>
          <a:endParaRPr lang="en-US" sz="1400" kern="1200" dirty="0"/>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2"/>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d-ID" sz="1400" kern="1200" dirty="0"/>
            <a:t>Perancang controller grafis &amp; graphic board pertama di dunia pada 1985</a:t>
          </a:r>
          <a:endParaRPr lang="en-US" sz="1400" kern="1200" dirty="0"/>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3"/>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d-ID" sz="1400" kern="1200" dirty="0"/>
            <a:t>Merilis AMD Athlon,procie pertama dengan clockspeed 1ghz pada tahun 2000</a:t>
          </a:r>
          <a:endParaRPr lang="en-US" sz="1400" kern="1200" dirty="0"/>
        </a:p>
      </dsp:txBody>
      <dsp:txXfrm>
        <a:off x="7041543" y="2725540"/>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700199" y="15471"/>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6361" y="371028"/>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129824" y="2355471"/>
          <a:ext cx="2925000" cy="141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k5</a:t>
          </a:r>
        </a:p>
        <a:p>
          <a:pPr marL="0" lvl="0" indent="0" algn="ctr" defTabSz="488950">
            <a:lnSpc>
              <a:spcPct val="100000"/>
            </a:lnSpc>
            <a:spcBef>
              <a:spcPct val="0"/>
            </a:spcBef>
            <a:spcAft>
              <a:spcPct val="35000"/>
            </a:spcAft>
            <a:buNone/>
            <a:defRPr cap="all"/>
          </a:pPr>
          <a:r>
            <a:rPr lang="id-ID" sz="1100" kern="1200" dirty="0"/>
            <a:t>Procie yang pertama kali dirilis, modelnya mengcopy intel pada pertama kalinya, dan didesign untuk support semua hardware intel sebelum diupgrade untuk mengenali hardware amd saja</a:t>
          </a:r>
          <a:endParaRPr lang="en-US" sz="1100" kern="1200" dirty="0"/>
        </a:p>
      </dsp:txBody>
      <dsp:txXfrm>
        <a:off x="129824" y="2355471"/>
        <a:ext cx="2925000" cy="1415137"/>
      </dsp:txXfrm>
    </dsp:sp>
    <dsp:sp modelId="{543C18BC-1989-44B2-9862-C670C61D3452}">
      <dsp:nvSpPr>
        <dsp:cNvPr id="0" name=""/>
        <dsp:cNvSpPr/>
      </dsp:nvSpPr>
      <dsp:spPr>
        <a:xfrm>
          <a:off x="4137074" y="15471"/>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17324" y="395721"/>
          <a:ext cx="1023750" cy="10237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66699" y="2355471"/>
          <a:ext cx="2925000" cy="141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k6</a:t>
          </a:r>
        </a:p>
        <a:p>
          <a:pPr marL="0" lvl="0" indent="0" algn="ctr" defTabSz="488950">
            <a:lnSpc>
              <a:spcPct val="100000"/>
            </a:lnSpc>
            <a:spcBef>
              <a:spcPct val="0"/>
            </a:spcBef>
            <a:spcAft>
              <a:spcPct val="35000"/>
            </a:spcAft>
            <a:buNone/>
            <a:defRPr cap="all"/>
          </a:pPr>
          <a:r>
            <a:rPr lang="id-ID" sz="1100" kern="1200" dirty="0"/>
            <a:t>Procie gen 6 dengan performa tinggi dan dapat diinstalasi pada motherboard yang mendukung intel pentium, dibagi menjadi beberapa model namun yang membedakan hanya kecepatan cpu clock dan micro procienya</a:t>
          </a:r>
          <a:endParaRPr lang="en-US" sz="1100" kern="1200" dirty="0"/>
        </a:p>
      </dsp:txBody>
      <dsp:txXfrm>
        <a:off x="3566699" y="2355471"/>
        <a:ext cx="2925000" cy="1415137"/>
      </dsp:txXfrm>
    </dsp:sp>
    <dsp:sp modelId="{5BDDFF18-9AEC-4E5E-B9AA-33D86F01A63E}">
      <dsp:nvSpPr>
        <dsp:cNvPr id="0" name=""/>
        <dsp:cNvSpPr/>
      </dsp:nvSpPr>
      <dsp:spPr>
        <a:xfrm>
          <a:off x="7573950" y="15471"/>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7954200" y="395721"/>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03575" y="2355471"/>
          <a:ext cx="2925000" cy="141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Duron</a:t>
          </a:r>
        </a:p>
        <a:p>
          <a:pPr marL="0" lvl="0" indent="0" algn="ctr" defTabSz="488950">
            <a:lnSpc>
              <a:spcPct val="100000"/>
            </a:lnSpc>
            <a:spcBef>
              <a:spcPct val="0"/>
            </a:spcBef>
            <a:spcAft>
              <a:spcPct val="35000"/>
            </a:spcAft>
            <a:buNone/>
            <a:defRPr cap="all"/>
          </a:pPr>
          <a:r>
            <a:rPr lang="id-ID" sz="1100" kern="1200" dirty="0"/>
            <a:t>Procie gen 3, salah satu jenis procie yang murah dan terjangkau. Kinerjanya procienya beda sedikit dari amd athlon</a:t>
          </a:r>
          <a:endParaRPr lang="en-US" sz="1100" kern="1200" dirty="0"/>
        </a:p>
      </dsp:txBody>
      <dsp:txXfrm>
        <a:off x="7003575" y="2355471"/>
        <a:ext cx="2925000" cy="1415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53225"/>
          <a:ext cx="1818562" cy="1818562"/>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928998" y="415620"/>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438225"/>
          <a:ext cx="2981250" cy="1294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id-ID" sz="1000" kern="1200" dirty="0"/>
            <a:t>AMD Athlon</a:t>
          </a:r>
        </a:p>
        <a:p>
          <a:pPr marL="0" lvl="0" indent="0" algn="ctr" defTabSz="444500">
            <a:lnSpc>
              <a:spcPct val="100000"/>
            </a:lnSpc>
            <a:spcBef>
              <a:spcPct val="0"/>
            </a:spcBef>
            <a:spcAft>
              <a:spcPct val="35000"/>
            </a:spcAft>
            <a:buNone/>
            <a:defRPr cap="all"/>
          </a:pPr>
          <a:r>
            <a:rPr lang="id-ID" sz="1000" kern="1200" dirty="0"/>
            <a:t>Muncul sebagai pengganti amd k6, procie ini sedikit demi sedikit menggeser intel dari leader market. Dengan chipset amd 750 mp dan amd 760 mpx amd berhasil menciptakan procie yang dapat bersaing dengan intel </a:t>
          </a:r>
          <a:endParaRPr lang="en-US" sz="1000" kern="1200" dirty="0"/>
        </a:p>
      </dsp:txBody>
      <dsp:txXfrm>
        <a:off x="35606" y="2438225"/>
        <a:ext cx="2981250" cy="1294628"/>
      </dsp:txXfrm>
    </dsp:sp>
    <dsp:sp modelId="{543C18BC-1989-44B2-9862-C670C61D3452}">
      <dsp:nvSpPr>
        <dsp:cNvPr id="0" name=""/>
        <dsp:cNvSpPr/>
      </dsp:nvSpPr>
      <dsp:spPr>
        <a:xfrm>
          <a:off x="4119918" y="53225"/>
          <a:ext cx="1818562" cy="1818562"/>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440788"/>
          <a:ext cx="1043437" cy="104343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438225"/>
          <a:ext cx="2981250" cy="1294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athlon 64</a:t>
          </a:r>
        </a:p>
        <a:p>
          <a:pPr marL="0" lvl="0" indent="0" algn="ctr" defTabSz="488950">
            <a:lnSpc>
              <a:spcPct val="100000"/>
            </a:lnSpc>
            <a:spcBef>
              <a:spcPct val="0"/>
            </a:spcBef>
            <a:spcAft>
              <a:spcPct val="35000"/>
            </a:spcAft>
            <a:buNone/>
            <a:defRPr cap="all"/>
          </a:pPr>
          <a:r>
            <a:rPr lang="id-ID" sz="1100" kern="1200" dirty="0"/>
            <a:t>Memiliki 3 varian soket yaitu 754, 939, dan 940. 754 DENGAN KEUNGGULANNYA SUPPORT SINGLE DDR MEMORY, 939 DENGAN SUPPORT DUAL DDR MEMORY.</a:t>
          </a:r>
          <a:endParaRPr lang="en-US" sz="1100" kern="1200" dirty="0"/>
        </a:p>
      </dsp:txBody>
      <dsp:txXfrm>
        <a:off x="3538574" y="2438225"/>
        <a:ext cx="2981250" cy="1294628"/>
      </dsp:txXfrm>
    </dsp:sp>
    <dsp:sp modelId="{5BDDFF18-9AEC-4E5E-B9AA-33D86F01A63E}">
      <dsp:nvSpPr>
        <dsp:cNvPr id="0" name=""/>
        <dsp:cNvSpPr/>
      </dsp:nvSpPr>
      <dsp:spPr>
        <a:xfrm>
          <a:off x="7622887" y="5322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44078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438225"/>
          <a:ext cx="2981250" cy="1294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id-ID" sz="1000" kern="1200" dirty="0"/>
            <a:t>AMD ATHLON 64 FX</a:t>
          </a:r>
        </a:p>
        <a:p>
          <a:pPr marL="0" lvl="0" indent="0" algn="ctr" defTabSz="444500">
            <a:lnSpc>
              <a:spcPct val="100000"/>
            </a:lnSpc>
            <a:spcBef>
              <a:spcPct val="0"/>
            </a:spcBef>
            <a:spcAft>
              <a:spcPct val="35000"/>
            </a:spcAft>
            <a:buNone/>
            <a:defRPr cap="all"/>
          </a:pPr>
          <a:r>
            <a:rPr lang="id-ID" sz="1000" kern="1200" dirty="0"/>
            <a:t>PROCIE INI MEMILIKI 3 POINT PENTING </a:t>
          </a:r>
        </a:p>
        <a:p>
          <a:pPr marL="0" lvl="0" indent="0" algn="ctr" defTabSz="444500">
            <a:lnSpc>
              <a:spcPct val="100000"/>
            </a:lnSpc>
            <a:spcBef>
              <a:spcPct val="0"/>
            </a:spcBef>
            <a:spcAft>
              <a:spcPct val="35000"/>
            </a:spcAft>
            <a:buNone/>
            <a:defRPr cap="all"/>
          </a:pPr>
          <a:r>
            <a:rPr lang="id-ID" sz="1000" kern="1200" dirty="0"/>
            <a:t>1.DAPAT BEKERJA PADA OS 32BIT &amp; 64BIT</a:t>
          </a:r>
        </a:p>
        <a:p>
          <a:pPr marL="0" lvl="0" indent="0" algn="ctr" defTabSz="444500">
            <a:lnSpc>
              <a:spcPct val="100000"/>
            </a:lnSpc>
            <a:spcBef>
              <a:spcPct val="0"/>
            </a:spcBef>
            <a:spcAft>
              <a:spcPct val="35000"/>
            </a:spcAft>
            <a:buNone/>
            <a:defRPr cap="all"/>
          </a:pPr>
          <a:r>
            <a:rPr lang="id-ID" sz="1000" kern="1200" dirty="0"/>
            <a:t>2.MENAWARKAN ANTIVIRUS YANG SUDAH DIENCHANCE DAN DAPAT BERJALAN PADA WINDOWS XP SERVICE PACK 2 ATAU XP64</a:t>
          </a:r>
        </a:p>
        <a:p>
          <a:pPr marL="0" lvl="0" indent="0" algn="ctr" defTabSz="444500">
            <a:lnSpc>
              <a:spcPct val="100000"/>
            </a:lnSpc>
            <a:spcBef>
              <a:spcPct val="0"/>
            </a:spcBef>
            <a:spcAft>
              <a:spcPct val="35000"/>
            </a:spcAft>
            <a:buNone/>
            <a:defRPr cap="all"/>
          </a:pPr>
          <a:r>
            <a:rPr lang="id-ID" sz="1000" kern="1200" dirty="0"/>
            <a:t>3.COCOK BAGI PC ANTHUSIASM DAN GAMER</a:t>
          </a:r>
          <a:endParaRPr lang="en-US" sz="1000" kern="1200" dirty="0"/>
        </a:p>
      </dsp:txBody>
      <dsp:txXfrm>
        <a:off x="7041543" y="2438225"/>
        <a:ext cx="2981250" cy="1294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244914"/>
          <a:ext cx="1818562" cy="1818562"/>
        </a:xfrm>
        <a:prstGeom prst="ellipse">
          <a:avLst/>
        </a:prstGeom>
        <a:solidFill>
          <a:schemeClr val="accent4"/>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928998" y="607309"/>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629915"/>
          <a:ext cx="2981250" cy="9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SEMPRON</a:t>
          </a:r>
        </a:p>
        <a:p>
          <a:pPr marL="0" lvl="0" indent="0" algn="ctr" defTabSz="488950">
            <a:lnSpc>
              <a:spcPct val="100000"/>
            </a:lnSpc>
            <a:spcBef>
              <a:spcPct val="0"/>
            </a:spcBef>
            <a:spcAft>
              <a:spcPct val="35000"/>
            </a:spcAft>
            <a:buNone/>
            <a:defRPr cap="all"/>
          </a:pPr>
          <a:r>
            <a:rPr lang="id-ID" sz="1100" kern="1200" dirty="0"/>
            <a:t>DATANG SEBAGAI PENGGANTI AMD DURON DAN DIRILIS UNTUK BERSAING DENGAN INTEL CELERON d.</a:t>
          </a:r>
          <a:endParaRPr lang="en-US" sz="1100" kern="1200" dirty="0"/>
        </a:p>
      </dsp:txBody>
      <dsp:txXfrm>
        <a:off x="35606" y="2629915"/>
        <a:ext cx="2981250" cy="911250"/>
      </dsp:txXfrm>
    </dsp:sp>
    <dsp:sp modelId="{543C18BC-1989-44B2-9862-C670C61D3452}">
      <dsp:nvSpPr>
        <dsp:cNvPr id="0" name=""/>
        <dsp:cNvSpPr/>
      </dsp:nvSpPr>
      <dsp:spPr>
        <a:xfrm>
          <a:off x="4119918" y="244914"/>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632477"/>
          <a:ext cx="1043437" cy="104343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629915"/>
          <a:ext cx="2981250" cy="9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64 X2 DUAL CORE</a:t>
          </a:r>
        </a:p>
        <a:p>
          <a:pPr marL="0" lvl="0" indent="0" algn="ctr" defTabSz="488950">
            <a:lnSpc>
              <a:spcPct val="100000"/>
            </a:lnSpc>
            <a:spcBef>
              <a:spcPct val="0"/>
            </a:spcBef>
            <a:spcAft>
              <a:spcPct val="35000"/>
            </a:spcAft>
            <a:buNone/>
            <a:defRPr cap="all"/>
          </a:pPr>
          <a:r>
            <a:rPr lang="id-ID" sz="1100" kern="1200" dirty="0"/>
            <a:t>MUNCUL SEBAGAI PENYAING PROCIE CORE DUO INTEL. DENGAN BASIS TEKNOLOGI 64 BIT DITUNJUKAN BAGI KALANGAN PENGGUNA MEDIA DIGITAL YANG INTENSIF </a:t>
          </a:r>
          <a:endParaRPr lang="en-US" sz="1100" kern="1200" dirty="0"/>
        </a:p>
      </dsp:txBody>
      <dsp:txXfrm>
        <a:off x="3538574" y="2629915"/>
        <a:ext cx="2981250" cy="911250"/>
      </dsp:txXfrm>
    </dsp:sp>
    <dsp:sp modelId="{5BDDFF18-9AEC-4E5E-B9AA-33D86F01A63E}">
      <dsp:nvSpPr>
        <dsp:cNvPr id="0" name=""/>
        <dsp:cNvSpPr/>
      </dsp:nvSpPr>
      <dsp:spPr>
        <a:xfrm>
          <a:off x="7622887" y="244914"/>
          <a:ext cx="1818562" cy="1818562"/>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632477"/>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629915"/>
          <a:ext cx="2981250" cy="9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OPTERON</a:t>
          </a:r>
        </a:p>
        <a:p>
          <a:pPr marL="0" lvl="0" indent="0" algn="ctr" defTabSz="488950">
            <a:lnSpc>
              <a:spcPct val="100000"/>
            </a:lnSpc>
            <a:spcBef>
              <a:spcPct val="0"/>
            </a:spcBef>
            <a:spcAft>
              <a:spcPct val="35000"/>
            </a:spcAft>
            <a:buNone/>
            <a:defRPr cap="all"/>
          </a:pPr>
          <a:r>
            <a:rPr lang="id-ID" sz="1100" kern="1200" dirty="0"/>
            <a:t>DIRILIS UNTUK PROCIE WORKSTATION DAN SERVER.</a:t>
          </a:r>
          <a:endParaRPr lang="en-US" sz="1100" kern="1200" dirty="0"/>
        </a:p>
      </dsp:txBody>
      <dsp:txXfrm>
        <a:off x="7041543" y="2629915"/>
        <a:ext cx="2981250" cy="911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245178"/>
          <a:ext cx="1818562" cy="1818562"/>
        </a:xfrm>
        <a:prstGeom prst="ellipse">
          <a:avLst/>
        </a:prstGeom>
        <a:solidFill>
          <a:schemeClr val="bg1"/>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730421" y="639114"/>
          <a:ext cx="865476" cy="103808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630178"/>
          <a:ext cx="2981250" cy="91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CADIZ</a:t>
          </a:r>
        </a:p>
        <a:p>
          <a:pPr marL="0" lvl="0" indent="0" algn="ctr" defTabSz="488950">
            <a:lnSpc>
              <a:spcPct val="100000"/>
            </a:lnSpc>
            <a:spcBef>
              <a:spcPct val="0"/>
            </a:spcBef>
            <a:spcAft>
              <a:spcPct val="35000"/>
            </a:spcAft>
            <a:buNone/>
            <a:defRPr cap="all"/>
          </a:pPr>
          <a:r>
            <a:rPr lang="id-ID" sz="1100" kern="1200" dirty="0"/>
            <a:t>DIPERKENALKAN PADA TAHUN 2008 DENGAN SPESIFIKASI 4-core, shared L2 cache, DDR2/3, DAN HyperTransport3</a:t>
          </a:r>
          <a:endParaRPr lang="en-US" sz="1100" kern="1200" dirty="0"/>
        </a:p>
      </dsp:txBody>
      <dsp:txXfrm>
        <a:off x="35606" y="2630178"/>
        <a:ext cx="2981250" cy="910722"/>
      </dsp:txXfrm>
    </dsp:sp>
    <dsp:sp modelId="{543C18BC-1989-44B2-9862-C670C61D3452}">
      <dsp:nvSpPr>
        <dsp:cNvPr id="0" name=""/>
        <dsp:cNvSpPr/>
      </dsp:nvSpPr>
      <dsp:spPr>
        <a:xfrm>
          <a:off x="4119918" y="245178"/>
          <a:ext cx="1818562" cy="1818562"/>
        </a:xfrm>
        <a:prstGeom prst="ellipse">
          <a:avLst/>
        </a:prstGeom>
        <a:solidFill>
          <a:schemeClr val="bg2"/>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275772" y="589464"/>
          <a:ext cx="899366" cy="113739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630178"/>
          <a:ext cx="2981250" cy="91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TURION</a:t>
          </a:r>
        </a:p>
        <a:p>
          <a:pPr marL="0" lvl="0" indent="0" algn="ctr" defTabSz="488950">
            <a:lnSpc>
              <a:spcPct val="100000"/>
            </a:lnSpc>
            <a:spcBef>
              <a:spcPct val="0"/>
            </a:spcBef>
            <a:spcAft>
              <a:spcPct val="35000"/>
            </a:spcAft>
            <a:buNone/>
            <a:defRPr cap="all"/>
          </a:pPr>
          <a:r>
            <a:rPr lang="id-ID" sz="1100" kern="1200" dirty="0"/>
            <a:t>PROCIE 64 BIT DENGAN DAYA KOSUMSI RENDAH, NAMA SANDI K8L TERSEMAT PADANYA DAN MENJADI PESAING KERAS PROCIE INTEL PADA MASA ITU</a:t>
          </a:r>
          <a:endParaRPr lang="en-US" sz="1100" kern="1200" dirty="0"/>
        </a:p>
      </dsp:txBody>
      <dsp:txXfrm>
        <a:off x="3538574" y="2630178"/>
        <a:ext cx="2981250" cy="910722"/>
      </dsp:txXfrm>
    </dsp:sp>
    <dsp:sp modelId="{CC89B824-8E5F-45C6-8A47-B0A635BA3D6D}">
      <dsp:nvSpPr>
        <dsp:cNvPr id="0" name=""/>
        <dsp:cNvSpPr/>
      </dsp:nvSpPr>
      <dsp:spPr>
        <a:xfrm flipH="1" flipV="1">
          <a:off x="8532459" y="624676"/>
          <a:ext cx="655482" cy="42648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FC4F6B-387A-42F9-9222-4918F19FE7D4}">
      <dsp:nvSpPr>
        <dsp:cNvPr id="0" name=""/>
        <dsp:cNvSpPr/>
      </dsp:nvSpPr>
      <dsp:spPr>
        <a:xfrm>
          <a:off x="8038648" y="639376"/>
          <a:ext cx="672944" cy="341830"/>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43FA34-A689-4B15-ACC3-751601F987F4}">
      <dsp:nvSpPr>
        <dsp:cNvPr id="0" name=""/>
        <dsp:cNvSpPr/>
      </dsp:nvSpPr>
      <dsp:spPr>
        <a:xfrm>
          <a:off x="7041543" y="2282160"/>
          <a:ext cx="2981250" cy="91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Phenom</a:t>
          </a:r>
        </a:p>
        <a:p>
          <a:pPr marL="0" lvl="0" indent="0" algn="ctr" defTabSz="488950">
            <a:lnSpc>
              <a:spcPct val="100000"/>
            </a:lnSpc>
            <a:spcBef>
              <a:spcPct val="0"/>
            </a:spcBef>
            <a:spcAft>
              <a:spcPct val="35000"/>
            </a:spcAft>
            <a:buNone/>
            <a:defRPr cap="all"/>
          </a:pPr>
          <a:r>
            <a:rPr lang="id-ID" sz="1100" kern="1200" dirty="0"/>
            <a:t>Procie ini didesaign untuk dekstop komputer, dengan procie quad-core dan speed 2,2 ghz hingga 3,7ghz rilis pada tahun 2008</a:t>
          </a:r>
          <a:endParaRPr lang="en-US" sz="1100" kern="1200" dirty="0"/>
        </a:p>
      </dsp:txBody>
      <dsp:txXfrm>
        <a:off x="7041543" y="2282160"/>
        <a:ext cx="2981250" cy="9107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713" y="80532"/>
          <a:ext cx="1818562" cy="1818562"/>
        </a:xfrm>
        <a:prstGeom prst="ellipse">
          <a:avLst/>
        </a:prstGeom>
        <a:solidFill>
          <a:schemeClr val="bg2"/>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353349" y="594283"/>
          <a:ext cx="1296878" cy="63851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431980"/>
          <a:ext cx="2981250" cy="1307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A-Series</a:t>
          </a:r>
        </a:p>
        <a:p>
          <a:pPr marL="0" lvl="0" indent="0" algn="ctr" defTabSz="488950">
            <a:lnSpc>
              <a:spcPct val="100000"/>
            </a:lnSpc>
            <a:spcBef>
              <a:spcPct val="0"/>
            </a:spcBef>
            <a:spcAft>
              <a:spcPct val="35000"/>
            </a:spcAft>
            <a:buNone/>
            <a:defRPr cap="all"/>
          </a:pPr>
          <a:r>
            <a:rPr lang="id-ID" sz="1100" kern="1200" dirty="0"/>
            <a:t>Series ini biasa dikenal sebagai amd apu (accelerated processing unit) dan menjadi procie pertama yang menjadikan gpu dan cpu dalam 1 chip</a:t>
          </a:r>
          <a:endParaRPr lang="en-US" sz="1100" kern="1200" dirty="0"/>
        </a:p>
      </dsp:txBody>
      <dsp:txXfrm>
        <a:off x="35606" y="2431980"/>
        <a:ext cx="2981250" cy="1307119"/>
      </dsp:txXfrm>
    </dsp:sp>
    <dsp:sp modelId="{543C18BC-1989-44B2-9862-C670C61D3452}">
      <dsp:nvSpPr>
        <dsp:cNvPr id="0" name=""/>
        <dsp:cNvSpPr/>
      </dsp:nvSpPr>
      <dsp:spPr>
        <a:xfrm>
          <a:off x="4119918" y="46980"/>
          <a:ext cx="1818562" cy="1818562"/>
        </a:xfrm>
        <a:prstGeom prst="ellipse">
          <a:avLst/>
        </a:prstGeom>
        <a:solidFill>
          <a:schemeClr val="bg1"/>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5092257" y="520191"/>
          <a:ext cx="659744" cy="8701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431980"/>
          <a:ext cx="2981250" cy="1307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fx-series</a:t>
          </a:r>
        </a:p>
        <a:p>
          <a:pPr marL="0" lvl="0" indent="0" algn="ctr" defTabSz="488950">
            <a:lnSpc>
              <a:spcPct val="100000"/>
            </a:lnSpc>
            <a:spcBef>
              <a:spcPct val="0"/>
            </a:spcBef>
            <a:spcAft>
              <a:spcPct val="35000"/>
            </a:spcAft>
            <a:buNone/>
            <a:defRPr cap="all"/>
          </a:pPr>
          <a:r>
            <a:rPr lang="id-ID" sz="1100" kern="1200" dirty="0"/>
            <a:t>Dirancang untuk kinerja komputer yang berat dan gaming,dengan 8 core-nya dan speed clock yang tinggi. Procie ini didasarkan arsitektur series bulldozer dan piledriver</a:t>
          </a:r>
          <a:endParaRPr lang="en-US" sz="1100" kern="1200" dirty="0"/>
        </a:p>
      </dsp:txBody>
      <dsp:txXfrm>
        <a:off x="3538574" y="2431980"/>
        <a:ext cx="2981250" cy="1307119"/>
      </dsp:txXfrm>
    </dsp:sp>
    <dsp:sp modelId="{CC89B824-8E5F-45C6-8A47-B0A635BA3D6D}">
      <dsp:nvSpPr>
        <dsp:cNvPr id="0" name=""/>
        <dsp:cNvSpPr/>
      </dsp:nvSpPr>
      <dsp:spPr>
        <a:xfrm flipH="1">
          <a:off x="8407277" y="646108"/>
          <a:ext cx="249782" cy="95427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FC4F6B-387A-42F9-9222-4918F19FE7D4}">
      <dsp:nvSpPr>
        <dsp:cNvPr id="0" name=""/>
        <dsp:cNvSpPr/>
      </dsp:nvSpPr>
      <dsp:spPr>
        <a:xfrm flipV="1">
          <a:off x="8071537" y="1032419"/>
          <a:ext cx="99145" cy="132255"/>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43FA34-A689-4B15-ACC3-751601F987F4}">
      <dsp:nvSpPr>
        <dsp:cNvPr id="0" name=""/>
        <dsp:cNvSpPr/>
      </dsp:nvSpPr>
      <dsp:spPr>
        <a:xfrm>
          <a:off x="7041543" y="2090604"/>
          <a:ext cx="2981250" cy="1307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ryzen</a:t>
          </a:r>
        </a:p>
        <a:p>
          <a:pPr marL="0" lvl="0" indent="0" algn="ctr" defTabSz="488950">
            <a:lnSpc>
              <a:spcPct val="100000"/>
            </a:lnSpc>
            <a:spcBef>
              <a:spcPct val="0"/>
            </a:spcBef>
            <a:spcAft>
              <a:spcPct val="35000"/>
            </a:spcAft>
            <a:buNone/>
            <a:defRPr cap="all"/>
          </a:pPr>
          <a:r>
            <a:rPr lang="id-ID" sz="1000" kern="1200" dirty="0"/>
            <a:t>Procie terbaru yang rilis pada tahun 2017 kemarin, menjadi pengenal awalan arsitektur cpu performa tinggi dari amd. Dengan ipc (intruksi per clock) yang lebih baik dan konsumsi daya yang rendah, procie ini dapat melengkapi semua aspek kinerja</a:t>
          </a:r>
          <a:endParaRPr lang="en-US" sz="1000" kern="1200" dirty="0"/>
        </a:p>
      </dsp:txBody>
      <dsp:txXfrm>
        <a:off x="7041543" y="2090604"/>
        <a:ext cx="2981250" cy="130711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6/10/2023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7682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1439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879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997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024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6/10/2023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6/10/2023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17.png"/><Relationship Id="rId5" Type="http://schemas.openxmlformats.org/officeDocument/2006/relationships/diagramQuickStyle" Target="../diagrams/quickStyle5.xml"/><Relationship Id="rId10" Type="http://schemas.openxmlformats.org/officeDocument/2006/relationships/image" Target="../media/image6.png"/><Relationship Id="rId4" Type="http://schemas.openxmlformats.org/officeDocument/2006/relationships/diagramLayout" Target="../diagrams/layout5.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fontScale="90000"/>
          </a:bodyPr>
          <a:lstStyle/>
          <a:p>
            <a:r>
              <a:rPr lang="id-ID" sz="6800" dirty="0"/>
              <a:t>Sejarah dan Perkembangan AMD</a:t>
            </a:r>
            <a:endParaRPr lang="en-US" sz="6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id-ID" sz="1800" dirty="0"/>
              <a:t>Kelompok 7</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id-ID" dirty="0"/>
              <a:t>Sejarah</a:t>
            </a:r>
            <a:endParaRPr lang="en-US" dirty="0"/>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84218591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22578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id-ID" dirty="0"/>
              <a:t>Perkembangan</a:t>
            </a:r>
            <a:endParaRPr lang="en-US" dirty="0"/>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28754616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65726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id-ID" dirty="0"/>
              <a:t>Perkembangan</a:t>
            </a:r>
            <a:endParaRPr lang="en-US" dirty="0"/>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27321749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7443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id-ID" dirty="0"/>
              <a:t>Perkembangan</a:t>
            </a:r>
            <a:endParaRPr lang="en-US" dirty="0"/>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415833086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62679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id-ID"/>
              <a:t>Perkembangan</a:t>
            </a:r>
            <a:endParaRPr lang="en-US" dirty="0"/>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77038226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D32DD209-AFEB-445E-B5A5-BEE473E3B13B}"/>
              </a:ext>
            </a:extLst>
          </p:cNvPr>
          <p:cNvPicPr>
            <a:picLocks noChangeAspect="1"/>
          </p:cNvPicPr>
          <p:nvPr/>
        </p:nvPicPr>
        <p:blipFill>
          <a:blip r:embed="rId8"/>
          <a:stretch>
            <a:fillRect/>
          </a:stretch>
        </p:blipFill>
        <p:spPr>
          <a:xfrm>
            <a:off x="2625754" y="2801924"/>
            <a:ext cx="909504" cy="909504"/>
          </a:xfrm>
          <a:prstGeom prst="rect">
            <a:avLst/>
          </a:prstGeom>
        </p:spPr>
      </p:pic>
      <p:pic>
        <p:nvPicPr>
          <p:cNvPr id="9" name="Picture 8">
            <a:extLst>
              <a:ext uri="{FF2B5EF4-FFF2-40B4-BE49-F238E27FC236}">
                <a16:creationId xmlns:a16="http://schemas.microsoft.com/office/drawing/2014/main" id="{CD939EC9-17EB-4D63-AD06-E4ED81582B29}"/>
              </a:ext>
            </a:extLst>
          </p:cNvPr>
          <p:cNvPicPr>
            <a:picLocks noChangeAspect="1"/>
          </p:cNvPicPr>
          <p:nvPr/>
        </p:nvPicPr>
        <p:blipFill>
          <a:blip r:embed="rId9"/>
          <a:stretch>
            <a:fillRect/>
          </a:stretch>
        </p:blipFill>
        <p:spPr>
          <a:xfrm>
            <a:off x="6116724" y="2801923"/>
            <a:ext cx="909504" cy="909504"/>
          </a:xfrm>
          <a:prstGeom prst="rect">
            <a:avLst/>
          </a:prstGeom>
        </p:spPr>
      </p:pic>
      <p:sp>
        <p:nvSpPr>
          <p:cNvPr id="13" name="Oval 12">
            <a:extLst>
              <a:ext uri="{FF2B5EF4-FFF2-40B4-BE49-F238E27FC236}">
                <a16:creationId xmlns:a16="http://schemas.microsoft.com/office/drawing/2014/main" id="{63917A0D-FE1E-4640-B8FA-C5FA9731278A}"/>
              </a:ext>
            </a:extLst>
          </p:cNvPr>
          <p:cNvSpPr/>
          <p:nvPr/>
        </p:nvSpPr>
        <p:spPr>
          <a:xfrm>
            <a:off x="8698413" y="2347394"/>
            <a:ext cx="1818562" cy="1818562"/>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sp>
      <p:sp>
        <p:nvSpPr>
          <p:cNvPr id="14" name="Rectangle 13">
            <a:extLst>
              <a:ext uri="{FF2B5EF4-FFF2-40B4-BE49-F238E27FC236}">
                <a16:creationId xmlns:a16="http://schemas.microsoft.com/office/drawing/2014/main" id="{97C4B94A-2671-49EB-B420-3053856EDF19}"/>
              </a:ext>
            </a:extLst>
          </p:cNvPr>
          <p:cNvSpPr/>
          <p:nvPr/>
        </p:nvSpPr>
        <p:spPr>
          <a:xfrm>
            <a:off x="8867690" y="2687975"/>
            <a:ext cx="899366" cy="1137399"/>
          </a:xfrm>
          <a:prstGeom prst="rect">
            <a:avLst/>
          </a:prstGeom>
          <a:blipFill rotWithShape="1">
            <a:blip r:embed="rId10">
              <a:extLst>
                <a:ext uri="{28A0092B-C50C-407E-A947-70E740481C1C}">
                  <a14:useLocalDpi xmlns:a14="http://schemas.microsoft.com/office/drawing/2010/main" val="0"/>
                </a:ext>
              </a:extLst>
            </a:blip>
            <a:srcRect/>
            <a:stretch>
              <a:fillRect l="-1000" r="-1000"/>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16" name="Picture 15">
            <a:extLst>
              <a:ext uri="{FF2B5EF4-FFF2-40B4-BE49-F238E27FC236}">
                <a16:creationId xmlns:a16="http://schemas.microsoft.com/office/drawing/2014/main" id="{69C238FF-7C2F-47C8-BE74-B0BFC950BC88}"/>
              </a:ext>
            </a:extLst>
          </p:cNvPr>
          <p:cNvPicPr>
            <a:picLocks noChangeAspect="1"/>
          </p:cNvPicPr>
          <p:nvPr/>
        </p:nvPicPr>
        <p:blipFill>
          <a:blip r:embed="rId11"/>
          <a:stretch>
            <a:fillRect/>
          </a:stretch>
        </p:blipFill>
        <p:spPr>
          <a:xfrm>
            <a:off x="9607694" y="2743976"/>
            <a:ext cx="970823" cy="970823"/>
          </a:xfrm>
          <a:prstGeom prst="rect">
            <a:avLst/>
          </a:prstGeom>
        </p:spPr>
      </p:pic>
    </p:spTree>
    <p:extLst>
      <p:ext uri="{BB962C8B-B14F-4D97-AF65-F5344CB8AC3E}">
        <p14:creationId xmlns:p14="http://schemas.microsoft.com/office/powerpoint/2010/main" val="29856430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id-ID"/>
              <a:t>Perkembangan</a:t>
            </a:r>
            <a:endParaRPr lang="en-US" dirty="0"/>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97223731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Oval 4">
            <a:extLst>
              <a:ext uri="{FF2B5EF4-FFF2-40B4-BE49-F238E27FC236}">
                <a16:creationId xmlns:a16="http://schemas.microsoft.com/office/drawing/2014/main" id="{EA870C9C-0B66-4DF2-82DB-6D79E12B378D}"/>
              </a:ext>
            </a:extLst>
          </p:cNvPr>
          <p:cNvSpPr/>
          <p:nvPr/>
        </p:nvSpPr>
        <p:spPr>
          <a:xfrm>
            <a:off x="8659761" y="2098515"/>
            <a:ext cx="1818562" cy="1818562"/>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sp>
      <p:pic>
        <p:nvPicPr>
          <p:cNvPr id="6" name="Picture 5">
            <a:extLst>
              <a:ext uri="{FF2B5EF4-FFF2-40B4-BE49-F238E27FC236}">
                <a16:creationId xmlns:a16="http://schemas.microsoft.com/office/drawing/2014/main" id="{FC3D9065-4417-4D58-A7B1-DF67B864B636}"/>
              </a:ext>
            </a:extLst>
          </p:cNvPr>
          <p:cNvPicPr>
            <a:picLocks noChangeAspect="1"/>
          </p:cNvPicPr>
          <p:nvPr/>
        </p:nvPicPr>
        <p:blipFill>
          <a:blip r:embed="rId8"/>
          <a:stretch>
            <a:fillRect/>
          </a:stretch>
        </p:blipFill>
        <p:spPr>
          <a:xfrm>
            <a:off x="1845063" y="2563521"/>
            <a:ext cx="893085" cy="893085"/>
          </a:xfrm>
          <a:prstGeom prst="rect">
            <a:avLst/>
          </a:prstGeom>
        </p:spPr>
      </p:pic>
      <p:pic>
        <p:nvPicPr>
          <p:cNvPr id="7" name="Picture 6">
            <a:extLst>
              <a:ext uri="{FF2B5EF4-FFF2-40B4-BE49-F238E27FC236}">
                <a16:creationId xmlns:a16="http://schemas.microsoft.com/office/drawing/2014/main" id="{35D8DD4A-3D82-4DB9-8F8E-92FD3A8F7334}"/>
              </a:ext>
            </a:extLst>
          </p:cNvPr>
          <p:cNvPicPr>
            <a:picLocks noChangeAspect="1"/>
          </p:cNvPicPr>
          <p:nvPr/>
        </p:nvPicPr>
        <p:blipFill>
          <a:blip r:embed="rId8"/>
          <a:stretch>
            <a:fillRect/>
          </a:stretch>
        </p:blipFill>
        <p:spPr>
          <a:xfrm>
            <a:off x="5286031" y="2513017"/>
            <a:ext cx="989558" cy="989558"/>
          </a:xfrm>
          <a:prstGeom prst="rect">
            <a:avLst/>
          </a:prstGeom>
        </p:spPr>
      </p:pic>
      <p:pic>
        <p:nvPicPr>
          <p:cNvPr id="8" name="Picture 7">
            <a:extLst>
              <a:ext uri="{FF2B5EF4-FFF2-40B4-BE49-F238E27FC236}">
                <a16:creationId xmlns:a16="http://schemas.microsoft.com/office/drawing/2014/main" id="{4A83B98F-0274-46C0-B1D3-3768048567AC}"/>
              </a:ext>
            </a:extLst>
          </p:cNvPr>
          <p:cNvPicPr>
            <a:picLocks noChangeAspect="1"/>
          </p:cNvPicPr>
          <p:nvPr/>
        </p:nvPicPr>
        <p:blipFill>
          <a:blip r:embed="rId8"/>
          <a:stretch>
            <a:fillRect/>
          </a:stretch>
        </p:blipFill>
        <p:spPr>
          <a:xfrm>
            <a:off x="8868563" y="2558985"/>
            <a:ext cx="897622" cy="897622"/>
          </a:xfrm>
          <a:prstGeom prst="rect">
            <a:avLst/>
          </a:prstGeom>
        </p:spPr>
      </p:pic>
      <p:pic>
        <p:nvPicPr>
          <p:cNvPr id="12" name="Picture 11">
            <a:extLst>
              <a:ext uri="{FF2B5EF4-FFF2-40B4-BE49-F238E27FC236}">
                <a16:creationId xmlns:a16="http://schemas.microsoft.com/office/drawing/2014/main" id="{5BEFD232-258A-498C-9E50-D5F3CD011074}"/>
              </a:ext>
            </a:extLst>
          </p:cNvPr>
          <p:cNvPicPr>
            <a:picLocks noChangeAspect="1"/>
          </p:cNvPicPr>
          <p:nvPr/>
        </p:nvPicPr>
        <p:blipFill>
          <a:blip r:embed="rId9"/>
          <a:stretch>
            <a:fillRect/>
          </a:stretch>
        </p:blipFill>
        <p:spPr>
          <a:xfrm>
            <a:off x="9569043" y="2558985"/>
            <a:ext cx="897622" cy="897622"/>
          </a:xfrm>
          <a:prstGeom prst="rect">
            <a:avLst/>
          </a:prstGeom>
        </p:spPr>
      </p:pic>
    </p:spTree>
    <p:extLst>
      <p:ext uri="{BB962C8B-B14F-4D97-AF65-F5344CB8AC3E}">
        <p14:creationId xmlns:p14="http://schemas.microsoft.com/office/powerpoint/2010/main" val="249881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{42CD19A3-9E75-4F0E-8FD1-C6394B3465C7}tf11531919_win32</Template>
  <TotalTime>111</TotalTime>
  <Words>458</Words>
  <Application>Microsoft Office PowerPoint</Application>
  <PresentationFormat>Widescreen</PresentationFormat>
  <Paragraphs>51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Avenir Next LT Pro</vt:lpstr>
      <vt:lpstr>Avenir Next LT Pro Light</vt:lpstr>
      <vt:lpstr>Calibri</vt:lpstr>
      <vt:lpstr>Garamond</vt:lpstr>
      <vt:lpstr>SavonVTI</vt:lpstr>
      <vt:lpstr>Sejarah dan Perkembangan AMD</vt:lpstr>
      <vt:lpstr>Sejarah</vt:lpstr>
      <vt:lpstr>Perkembangan</vt:lpstr>
      <vt:lpstr>Perkembangan</vt:lpstr>
      <vt:lpstr>Perkembangan</vt:lpstr>
      <vt:lpstr>Perkembangan</vt:lpstr>
      <vt:lpstr>Perkembangan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Sejarah dan Perkembangan AMD</dc:title>
  <dc:creator>hamzah zr</dc:creator>
  <cp:lastModifiedBy>hamzah zr</cp:lastModifiedBy>
  <cp:revision>2</cp:revision>
  <dcterms:created xsi:type="dcterms:W3CDTF">2023-06-08T08:00:38Z</dcterms:created>
  <dcterms:modified xsi:type="dcterms:W3CDTF">2023-06-10T04:13:39Z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