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media/image1.png" ContentType="image/pn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9D4979-1587-4219-AF93-DA61B51E7A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57200" y="3948480"/>
            <a:ext cx="822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A26B98-4E32-4C7C-B465-6F6EC498D7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94848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4674240" y="394848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E72FB2-853A-469A-92DE-73E517F586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/>
          </p:nvPr>
        </p:nvSpPr>
        <p:spPr>
          <a:xfrm>
            <a:off x="457200" y="394848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/>
          </p:nvPr>
        </p:nvSpPr>
        <p:spPr>
          <a:xfrm>
            <a:off x="3239640" y="394848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/>
          </p:nvPr>
        </p:nvSpPr>
        <p:spPr>
          <a:xfrm>
            <a:off x="6022080" y="394848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6E8839-525E-489E-A97D-D98ABAD4DE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45BB02-5D48-4A8E-B004-0225EAEBDC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A033DF-3A3A-493C-A1C5-DC08AF4D75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3A3850-2521-4000-B364-83B5449A83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7D2FE1-AF17-4BA5-A270-5C78EF6FEA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1D28B7-ADA8-4A63-B75E-14FE0C68A7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28240"/>
            <a:ext cx="8229600" cy="52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C0481B-7BF8-4B09-BD9B-9A9CDBC06D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394848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A14995-8FF5-468F-B8BE-11FEF42BE2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43C39B-7738-4F75-BF41-56D2C1E918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394848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D0C7D9-54EF-4BD2-8740-AFF782D473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3948480"/>
            <a:ext cx="822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E50BDA-79DF-49E6-A902-5996EA2ABD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3948480"/>
            <a:ext cx="822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938DF2-5818-4608-BA42-7B9861CFC7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394848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394848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609290-6760-40DA-8756-14659AC1C7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394848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394848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394848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7AF67B-A2D9-4C3B-80C8-5B9C10FFFD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D56AFC-C3C9-4F30-920E-0C9D9F3567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5DA6DF-AAE5-4F36-A120-32F96EF274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52ECFA-8D78-4D8B-8872-0A8235F594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457200" y="228240"/>
            <a:ext cx="8229600" cy="52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479536-12CC-41BB-B8CD-1C3A4E1943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394848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F3C7EA-136C-4921-8682-DEBDAA0F19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674240" y="394848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EC3161-5EBD-4951-B7A1-1AD149D64D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457200" y="3948480"/>
            <a:ext cx="822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491EFD-7420-4710-85FB-A0D85F7DE1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746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" name=""/>
            <p:cNvSpPr/>
            <p:nvPr/>
          </p:nvSpPr>
          <p:spPr>
            <a:xfrm>
              <a:off x="0" y="4876920"/>
              <a:ext cx="9144000" cy="1981080"/>
            </a:xfrm>
            <a:custGeom>
              <a:avLst/>
              <a:gdLst/>
              <a:ahLst/>
              <a:rect l="l" t="t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9144000" cy="4876920"/>
            </a:xfrm>
            <a:custGeom>
              <a:avLst/>
              <a:gdLst/>
              <a:ahLst/>
              <a:rect l="l" t="t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rgbClr val="001746"/>
                </a:gs>
                <a:gs pos="100000">
                  <a:srgbClr val="003399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" name=""/>
          <p:cNvSpPr/>
          <p:nvPr/>
        </p:nvSpPr>
        <p:spPr>
          <a:xfrm>
            <a:off x="6248520" y="6262560"/>
            <a:ext cx="2895480" cy="609840"/>
          </a:xfrm>
          <a:custGeom>
            <a:avLst/>
            <a:gdLst/>
            <a:ahLst/>
            <a:rect l="l" t="t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rgbClr val="00ffcc"/>
              </a:gs>
              <a:gs pos="100000">
                <a:srgbClr val="003399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0" y="6019920"/>
            <a:ext cx="7848720" cy="857160"/>
            <a:chOff x="0" y="6019920"/>
            <a:chExt cx="7848720" cy="857160"/>
          </a:xfrm>
        </p:grpSpPr>
        <p:sp>
          <p:nvSpPr>
            <p:cNvPr id="5" name=""/>
            <p:cNvSpPr/>
            <p:nvPr/>
          </p:nvSpPr>
          <p:spPr>
            <a:xfrm>
              <a:off x="2362320" y="6019920"/>
              <a:ext cx="5143320" cy="850680"/>
            </a:xfrm>
            <a:custGeom>
              <a:avLst/>
              <a:gdLst/>
              <a:ahLst/>
              <a:rect l="l" t="t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rgbClr val="837763"/>
                </a:gs>
                <a:gs pos="100000">
                  <a:srgbClr val="463416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6" name=""/>
            <p:cNvGrpSpPr/>
            <p:nvPr/>
          </p:nvGrpSpPr>
          <p:grpSpPr>
            <a:xfrm>
              <a:off x="3946680" y="6019920"/>
              <a:ext cx="3902040" cy="857160"/>
              <a:chOff x="3946680" y="6019920"/>
              <a:chExt cx="3902040" cy="857160"/>
            </a:xfrm>
          </p:grpSpPr>
          <p:sp>
            <p:nvSpPr>
              <p:cNvPr id="7" name=""/>
              <p:cNvSpPr/>
              <p:nvPr/>
            </p:nvSpPr>
            <p:spPr>
              <a:xfrm>
                <a:off x="6267600" y="6031080"/>
                <a:ext cx="1581120" cy="846000"/>
              </a:xfrm>
              <a:custGeom>
                <a:avLst/>
                <a:gdLst/>
                <a:ahLst/>
                <a:rect l="l" t="t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" name=""/>
              <p:cNvSpPr/>
              <p:nvPr/>
            </p:nvSpPr>
            <p:spPr>
              <a:xfrm>
                <a:off x="4249800" y="6019920"/>
                <a:ext cx="295200" cy="627120"/>
              </a:xfrm>
              <a:custGeom>
                <a:avLst/>
                <a:gdLst/>
                <a:ahLst/>
                <a:rect l="l" t="t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" name=""/>
              <p:cNvSpPr/>
              <p:nvPr/>
            </p:nvSpPr>
            <p:spPr>
              <a:xfrm>
                <a:off x="4809960" y="6180120"/>
                <a:ext cx="600120" cy="430200"/>
              </a:xfrm>
              <a:custGeom>
                <a:avLst/>
                <a:gdLst/>
                <a:ahLst/>
                <a:rect l="l" t="t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0" name=""/>
              <p:cNvSpPr/>
              <p:nvPr/>
            </p:nvSpPr>
            <p:spPr>
              <a:xfrm>
                <a:off x="5759280" y="6137280"/>
                <a:ext cx="246240" cy="117360"/>
              </a:xfrm>
              <a:custGeom>
                <a:avLst/>
                <a:gdLst/>
                <a:ahLst/>
                <a:rect l="l" t="t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3946680" y="6126120"/>
                <a:ext cx="66600" cy="128520"/>
              </a:xfrm>
              <a:custGeom>
                <a:avLst/>
                <a:gdLst/>
                <a:ahLst/>
                <a:rect l="l" t="t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12" name=""/>
            <p:cNvSpPr/>
            <p:nvPr/>
          </p:nvSpPr>
          <p:spPr>
            <a:xfrm>
              <a:off x="0" y="6019920"/>
              <a:ext cx="6311880" cy="849240"/>
            </a:xfrm>
            <a:custGeom>
              <a:avLst/>
              <a:gdLst/>
              <a:ahLst/>
              <a:rect l="l" t="t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rgbClr val="72644e"/>
                </a:gs>
                <a:gs pos="100000">
                  <a:srgbClr val="463416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3" name=""/>
          <p:cNvGrpSpPr/>
          <p:nvPr/>
        </p:nvGrpSpPr>
        <p:grpSpPr>
          <a:xfrm>
            <a:off x="627120" y="6021360"/>
            <a:ext cx="5684760" cy="849240"/>
            <a:chOff x="627120" y="6021360"/>
            <a:chExt cx="5684760" cy="849240"/>
          </a:xfrm>
        </p:grpSpPr>
        <p:sp>
          <p:nvSpPr>
            <p:cNvPr id="14" name=""/>
            <p:cNvSpPr/>
            <p:nvPr/>
          </p:nvSpPr>
          <p:spPr>
            <a:xfrm>
              <a:off x="1898640" y="6021360"/>
              <a:ext cx="579600" cy="461880"/>
            </a:xfrm>
            <a:custGeom>
              <a:avLst/>
              <a:gdLst/>
              <a:ahLst/>
              <a:rect l="l" t="t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3084480" y="6078600"/>
              <a:ext cx="3227400" cy="792000"/>
            </a:xfrm>
            <a:custGeom>
              <a:avLst/>
              <a:gdLst/>
              <a:ahLst/>
              <a:rect l="l" t="t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2905200" y="6068880"/>
              <a:ext cx="112680" cy="96840"/>
            </a:xfrm>
            <a:custGeom>
              <a:avLst/>
              <a:gdLst/>
              <a:ahLst/>
              <a:rect l="l" t="t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1357200" y="6099120"/>
              <a:ext cx="255600" cy="260280"/>
            </a:xfrm>
            <a:custGeom>
              <a:avLst/>
              <a:gdLst/>
              <a:ahLst/>
              <a:rect l="l" t="t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1120680" y="6118200"/>
              <a:ext cx="93600" cy="96840"/>
            </a:xfrm>
            <a:custGeom>
              <a:avLst/>
              <a:gdLst/>
              <a:ahLst/>
              <a:rect l="l" t="t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627120" y="6049800"/>
              <a:ext cx="388800" cy="328680"/>
            </a:xfrm>
            <a:custGeom>
              <a:avLst/>
              <a:gdLst/>
              <a:ahLst/>
              <a:rect l="l" t="t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3e3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0574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057400" indent="-228600"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2057400" indent="-228600"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"/>
          </p:nvPr>
        </p:nvSpPr>
        <p:spPr>
          <a:xfrm>
            <a:off x="456840" y="6248520"/>
            <a:ext cx="213372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d-ID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BBC04DA-A043-4449-9EE0-7B7C9C2EF225}" type="datetime">
              <a:rPr b="0" lang="id-ID" sz="1200" spc="-1" strike="noStrike">
                <a:solidFill>
                  <a:srgbClr val="ffffff"/>
                </a:solidFill>
                <a:latin typeface="Arial"/>
              </a:rPr>
              <a:t>23/05/23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2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3"/>
          </p:nvPr>
        </p:nvSpPr>
        <p:spPr>
          <a:xfrm>
            <a:off x="6552720" y="6248520"/>
            <a:ext cx="213372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525717A-346D-4A36-BFD9-AC163E86022E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746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"/>
          <p:cNvGrpSpPr/>
          <p:nvPr/>
        </p:nvGrpSpPr>
        <p:grpSpPr>
          <a:xfrm>
            <a:off x="-6480" y="20520"/>
            <a:ext cx="9144000" cy="6858000"/>
            <a:chOff x="-6480" y="20520"/>
            <a:chExt cx="9144000" cy="6858000"/>
          </a:xfrm>
        </p:grpSpPr>
        <p:sp>
          <p:nvSpPr>
            <p:cNvPr id="62" name=""/>
            <p:cNvSpPr/>
            <p:nvPr/>
          </p:nvSpPr>
          <p:spPr>
            <a:xfrm>
              <a:off x="-6480" y="4897440"/>
              <a:ext cx="9144000" cy="1981080"/>
            </a:xfrm>
            <a:custGeom>
              <a:avLst/>
              <a:gdLst/>
              <a:ahLst/>
              <a:rect l="l" t="t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"/>
            <p:cNvSpPr/>
            <p:nvPr/>
          </p:nvSpPr>
          <p:spPr>
            <a:xfrm>
              <a:off x="-6480" y="20520"/>
              <a:ext cx="9144000" cy="4876920"/>
            </a:xfrm>
            <a:custGeom>
              <a:avLst/>
              <a:gdLst/>
              <a:ahLst/>
              <a:rect l="l" t="t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rgbClr val="001746"/>
                </a:gs>
                <a:gs pos="100000">
                  <a:srgbClr val="003399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4" name=""/>
          <p:cNvSpPr/>
          <p:nvPr/>
        </p:nvSpPr>
        <p:spPr>
          <a:xfrm>
            <a:off x="6242040" y="6269040"/>
            <a:ext cx="2895480" cy="609480"/>
          </a:xfrm>
          <a:custGeom>
            <a:avLst/>
            <a:gdLst/>
            <a:ahLst/>
            <a:rect l="l" t="t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rgbClr val="00ffcc"/>
              </a:gs>
              <a:gs pos="100000">
                <a:srgbClr val="003399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5" name=""/>
          <p:cNvGrpSpPr/>
          <p:nvPr/>
        </p:nvGrpSpPr>
        <p:grpSpPr>
          <a:xfrm>
            <a:off x="-1440" y="6033960"/>
            <a:ext cx="7844400" cy="850680"/>
            <a:chOff x="-1440" y="6033960"/>
            <a:chExt cx="7844400" cy="850680"/>
          </a:xfrm>
        </p:grpSpPr>
        <p:sp>
          <p:nvSpPr>
            <p:cNvPr id="66" name=""/>
            <p:cNvSpPr/>
            <p:nvPr/>
          </p:nvSpPr>
          <p:spPr>
            <a:xfrm>
              <a:off x="2360520" y="6033960"/>
              <a:ext cx="5142960" cy="850680"/>
            </a:xfrm>
            <a:custGeom>
              <a:avLst/>
              <a:gdLst/>
              <a:ahLst/>
              <a:rect l="l" t="t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rgbClr val="837763"/>
                </a:gs>
                <a:gs pos="100000">
                  <a:srgbClr val="463416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67" name=""/>
            <p:cNvGrpSpPr/>
            <p:nvPr/>
          </p:nvGrpSpPr>
          <p:grpSpPr>
            <a:xfrm>
              <a:off x="3944880" y="6033960"/>
              <a:ext cx="3898080" cy="850680"/>
              <a:chOff x="3944880" y="6033960"/>
              <a:chExt cx="3898080" cy="850680"/>
            </a:xfrm>
          </p:grpSpPr>
          <p:sp>
            <p:nvSpPr>
              <p:cNvPr id="68" name=""/>
              <p:cNvSpPr/>
              <p:nvPr/>
            </p:nvSpPr>
            <p:spPr>
              <a:xfrm>
                <a:off x="6265440" y="6045120"/>
                <a:ext cx="1577520" cy="839520"/>
              </a:xfrm>
              <a:custGeom>
                <a:avLst/>
                <a:gdLst/>
                <a:ahLst/>
                <a:rect l="l" t="t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9" name=""/>
              <p:cNvSpPr/>
              <p:nvPr/>
            </p:nvSpPr>
            <p:spPr>
              <a:xfrm>
                <a:off x="4247640" y="6033960"/>
                <a:ext cx="294840" cy="627120"/>
              </a:xfrm>
              <a:custGeom>
                <a:avLst/>
                <a:gdLst/>
                <a:ahLst/>
                <a:rect l="l" t="t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>
                <a:off x="4807800" y="6194160"/>
                <a:ext cx="599760" cy="430200"/>
              </a:xfrm>
              <a:custGeom>
                <a:avLst/>
                <a:gdLst/>
                <a:ahLst/>
                <a:rect l="l" t="t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1" name=""/>
              <p:cNvSpPr/>
              <p:nvPr/>
            </p:nvSpPr>
            <p:spPr>
              <a:xfrm>
                <a:off x="5757120" y="6151320"/>
                <a:ext cx="245880" cy="117360"/>
              </a:xfrm>
              <a:custGeom>
                <a:avLst/>
                <a:gdLst/>
                <a:ahLst/>
                <a:rect l="l" t="t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2" name=""/>
              <p:cNvSpPr/>
              <p:nvPr/>
            </p:nvSpPr>
            <p:spPr>
              <a:xfrm>
                <a:off x="3944880" y="6140160"/>
                <a:ext cx="66240" cy="128520"/>
              </a:xfrm>
              <a:custGeom>
                <a:avLst/>
                <a:gdLst/>
                <a:ahLst/>
                <a:rect l="l" t="t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73" name=""/>
            <p:cNvSpPr/>
            <p:nvPr/>
          </p:nvSpPr>
          <p:spPr>
            <a:xfrm>
              <a:off x="-1440" y="6033960"/>
              <a:ext cx="6311520" cy="849240"/>
            </a:xfrm>
            <a:custGeom>
              <a:avLst/>
              <a:gdLst/>
              <a:ahLst/>
              <a:rect l="l" t="t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rgbClr val="72644e"/>
                </a:gs>
                <a:gs pos="100000">
                  <a:srgbClr val="463416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4" name=""/>
          <p:cNvGrpSpPr/>
          <p:nvPr/>
        </p:nvGrpSpPr>
        <p:grpSpPr>
          <a:xfrm>
            <a:off x="627120" y="6021360"/>
            <a:ext cx="5684760" cy="849240"/>
            <a:chOff x="627120" y="6021360"/>
            <a:chExt cx="5684760" cy="849240"/>
          </a:xfrm>
        </p:grpSpPr>
        <p:sp>
          <p:nvSpPr>
            <p:cNvPr id="75" name=""/>
            <p:cNvSpPr/>
            <p:nvPr/>
          </p:nvSpPr>
          <p:spPr>
            <a:xfrm>
              <a:off x="1898640" y="6021360"/>
              <a:ext cx="579600" cy="461880"/>
            </a:xfrm>
            <a:custGeom>
              <a:avLst/>
              <a:gdLst/>
              <a:ahLst/>
              <a:rect l="l" t="t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3084480" y="6078600"/>
              <a:ext cx="3227400" cy="792000"/>
            </a:xfrm>
            <a:custGeom>
              <a:avLst/>
              <a:gdLst/>
              <a:ahLst/>
              <a:rect l="l" t="t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"/>
            <p:cNvSpPr/>
            <p:nvPr/>
          </p:nvSpPr>
          <p:spPr>
            <a:xfrm>
              <a:off x="2905200" y="6068880"/>
              <a:ext cx="112680" cy="96840"/>
            </a:xfrm>
            <a:custGeom>
              <a:avLst/>
              <a:gdLst/>
              <a:ahLst/>
              <a:rect l="l" t="t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" name=""/>
            <p:cNvSpPr/>
            <p:nvPr/>
          </p:nvSpPr>
          <p:spPr>
            <a:xfrm>
              <a:off x="1357200" y="6099120"/>
              <a:ext cx="255600" cy="260280"/>
            </a:xfrm>
            <a:custGeom>
              <a:avLst/>
              <a:gdLst/>
              <a:ahLst/>
              <a:rect l="l" t="t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1120680" y="6118200"/>
              <a:ext cx="93600" cy="96840"/>
            </a:xfrm>
            <a:custGeom>
              <a:avLst/>
              <a:gdLst/>
              <a:ahLst/>
              <a:rect l="l" t="t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627120" y="6049800"/>
              <a:ext cx="388800" cy="328680"/>
            </a:xfrm>
            <a:custGeom>
              <a:avLst/>
              <a:gdLst/>
              <a:ahLst/>
              <a:rect l="l" t="t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447920"/>
            <a:ext cx="8229600" cy="173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400" spc="-1" strike="noStrike">
                <a:solidFill>
                  <a:srgbClr val="e3e3ff"/>
                </a:solidFill>
                <a:latin typeface="Arial"/>
              </a:rPr>
              <a:t>Click to edit the title text format</a:t>
            </a:r>
            <a:endParaRPr b="0" lang="en-US" sz="5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dt" idx="4"/>
          </p:nvPr>
        </p:nvSpPr>
        <p:spPr>
          <a:xfrm>
            <a:off x="456840" y="6248520"/>
            <a:ext cx="213372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d-ID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5792DE4F-C484-4B60-9139-B2CC130301AE}" type="datetime">
              <a:rPr b="0" lang="id-ID" sz="1200" spc="-1" strike="noStrike">
                <a:solidFill>
                  <a:srgbClr val="ffffff"/>
                </a:solidFill>
                <a:latin typeface="Arial"/>
              </a:rPr>
              <a:t>23/05/23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5"/>
          </p:nvPr>
        </p:nvSpPr>
        <p:spPr>
          <a:xfrm>
            <a:off x="6552720" y="6248520"/>
            <a:ext cx="213372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64373F4-DBD2-4F85-8576-E0F798F1DCC0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6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457200" algn="ctr"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914400" algn="ctr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371600" algn="ctr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1828800" algn="ctr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1828800"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1828800"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746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836280"/>
            <a:ext cx="7772400" cy="237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merican Classic Extra Bold"/>
              </a:rPr>
              <a:t>HUKUM, HAM DAN DEMOKRASI DALAM ISLAM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371600" y="3429000"/>
            <a:ext cx="6400800" cy="175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Oleh: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MUHAMMAD HAMBALI, SHI, M.E.I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Disampaikan Dalam Kuliah MPK Agama Islam Universitas Airlangga Surabaya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C056C5-C90D-4531-A993-E3D597025FEB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C0FAEB8-7686-42D0-8B54-23DAD2313D46}" type="datetime1">
              <a:rPr lang="en-US"/>
              <a:t>05/23/23</a:t>
            </a:fld>
          </a:p>
        </p:txBody>
      </p:sp>
    </p:spTree>
  </p:cSld>
  <p:transition>
    <p:blinds dir="horz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746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33cccc"/>
                </a:solidFill>
                <a:latin typeface="American Classic Extra Bold"/>
              </a:rPr>
              <a:t>DEMOKRASI DALAM ISLAM</a:t>
            </a: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DEMOKRASI ISLAM adalah sistem yang mengukuhkan konsep-konsep Islami yang sudah lama berakar yaitu Musyawarah      ( Syura’),Persetujuan (ijma) dan Penilaian intepretative yang mandiri (Ijtihad)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5FB645-5AF7-4736-9AF4-544926991F74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047B446-02B6-4BED-AC40-D7E635DCB8E6}" type="datetime1">
              <a:rPr lang="en-US"/>
              <a:t>05/23/23</a:t>
            </a:fld>
          </a:p>
        </p:txBody>
      </p:sp>
    </p:spTree>
  </p:cSld>
  <p:transition>
    <p:cover dir="rd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746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33cccc"/>
                </a:solidFill>
                <a:latin typeface="American Classic Extra Bold"/>
              </a:rPr>
              <a:t>PRINSIP-PRINSIP DEMOKRASI DALAM ISLAM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24000" y="1600200"/>
            <a:ext cx="820872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1. PRINSIP SYURA’ (MUSYAWAARAH)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Prinsip ini dapat dilihat pada Q.S As-Syura: 38 dan Ali-Imron:159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2. AL-ADALAH ( KEADILAN)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Prinsip ini dapat dilihat pada Q.S an-Nahl:90 dan al-Maidah:8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3. AL-MUSAWAH (KESEJAJARAN)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Prinsip ini dapat dilihat pada Q.S al-Hujarot:13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4. AL-AMANAH (KEPERCAYAAN)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Prinsip ini dapat dilihat pada Q.S An-Nisa’:58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5. AL-MASULIYAH (TANGGUNGJAWAB)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Prinsip ini dapat dilihat pada Q.S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6. AL-HURRIYAH ( KEBEBASAN)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Prinsip ini dapat dilihat pada Q.S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C2965A-CC64-4084-9C6E-A2A65599DF88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733C66A-6E27-4211-9B5B-EE8BB9F6DDD4}" type="datetime1">
              <a:rPr lang="en-US"/>
              <a:t>05/23/23</a:t>
            </a:fld>
          </a:p>
        </p:txBody>
      </p:sp>
    </p:spTree>
  </p:cSld>
  <p:transition>
    <p:cover dir="ru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746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59920"/>
            <a:ext cx="8229600" cy="619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600" spc="-1" strike="noStrike">
                <a:solidFill>
                  <a:srgbClr val="808000"/>
                </a:solidFill>
                <a:latin typeface="Agency FB"/>
              </a:rPr>
              <a:t>HUKUM, HAM DAN DEMOKRASI MERUPAKAN TIGA KONSEP YANG TIDAK DAPAT DIPISAHKAN. SEBAB SYARAT UTAMA TERWUJUDNYA DEMOKRASI ADALAH PENEGAKAN HUKUM DAN PERLINDUNGAN TERHADAP HAK ASASI MANUSIA (HAM) </a:t>
            </a:r>
            <a:endParaRPr b="0" lang="en-US" sz="3600" spc="-1" strike="noStrike">
              <a:solidFill>
                <a:srgbClr val="e3e3ff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-396720" y="3276720"/>
            <a:ext cx="304560" cy="304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A20CCD-ADDC-4E38-9F83-8B5BDE927B92}" type="slidenum">
              <a:t>12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ED94538-DE63-4FAA-B546-4766A28DF140}" type="datetime1">
              <a:rPr lang="en-US"/>
              <a:t>05/23/23</a:t>
            </a:fld>
          </a:p>
        </p:txBody>
      </p:sp>
    </p:spTree>
  </p:cSld>
  <p:transition>
    <p:cover dir="r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mediacall" presetID="1">
                                  <p:stCondLst>
                                    <p:cond delay="0"/>
                                  </p:stCondLst>
                                  <p:childTnLst>
                                    <p:cmd type="call" cmd="play">
                                      <p:cBhvr>
                                        <p:cTn id="6" dur="223321" fill="hold"/>
                                        <p:tgtEl>
                                          <p:spTgt spid="1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746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82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8000" spc="-1" strike="noStrike">
                <a:solidFill>
                  <a:srgbClr val="00ffcc"/>
                </a:solidFill>
                <a:latin typeface="All Hearts"/>
              </a:rPr>
              <a:t>PENUTUP</a:t>
            </a:r>
            <a:endParaRPr b="0" lang="en-US" sz="8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4859280" y="2781360"/>
            <a:ext cx="3745080" cy="1944720"/>
          </a:xfrm>
          <a:prstGeom prst="rect">
            <a:avLst/>
          </a:prstGeom>
        </p:spPr>
        <p:txBody>
          <a:bodyPr wrap="none" lIns="90000" rIns="90000" tIns="46800" bIns="46800" anchor="t" anchorCtr="1">
            <a:prstTxWarp prst="textCascadeUp">
              <a:avLst>
                <a:gd name="adj" fmla="val 41306"/>
              </a:avLst>
            </a:prstTxWarp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1" strike="noStrike">
                <a:ln w="9360">
                  <a:solidFill>
                    <a:srgbClr val="000000"/>
                  </a:solidFill>
                  <a:miter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/>
                </a:gradFill>
                <a:latin typeface="Gloucester MT Extra Condensed"/>
                <a:ea typeface="Gloucester MT Extra Condensed"/>
              </a:rPr>
              <a:t>TERIMA KASIH</a:t>
            </a:r>
            <a:endParaRPr b="1" lang="en-US" sz="1800" spc="1" strike="noStrike">
              <a:ln w="9360">
                <a:solidFill>
                  <a:srgbClr val="000000"/>
                </a:solidFill>
                <a:miter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/>
              </a:gradFill>
              <a:latin typeface="Gloucester MT Extra Condensed"/>
              <a:ea typeface="Gloucester MT Extra Condensed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47640" y="1627200"/>
            <a:ext cx="3780000" cy="4435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568161-465C-4C08-A710-145121B7EE3E}" type="slidenum">
              <a:t>13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555DF5F-22C3-4DA3-AFB8-9C649436E0B0}" type="datetime1">
              <a:rPr lang="en-US"/>
              <a:t>05/23/23</a:t>
            </a:fld>
          </a:p>
        </p:txBody>
      </p:sp>
    </p:spTree>
  </p:cSld>
  <p:transition>
    <p:dissolv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746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33cccc"/>
                </a:solidFill>
                <a:latin typeface="American Classic Extra Bold"/>
              </a:rPr>
              <a:t>PENGERTIAN HUKUM ISLAM</a:t>
            </a: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 algn="ctr"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  </a:t>
            </a:r>
            <a:r>
              <a:rPr b="0" lang="en-US" sz="4000" spc="-1" strike="noStrike">
                <a:solidFill>
                  <a:srgbClr val="00ffcc"/>
                </a:solidFill>
                <a:latin typeface="Book Antiqua"/>
              </a:rPr>
              <a:t>Hukum Islam</a:t>
            </a:r>
            <a:r>
              <a:rPr b="0" lang="en-US" sz="4000" spc="-1" strike="noStrike">
                <a:solidFill>
                  <a:srgbClr val="ffffff"/>
                </a:solidFill>
                <a:latin typeface="Book Antiqua"/>
              </a:rPr>
              <a:t> adalah seperangkat peraturan atau norma-norma yang bersumber dari wahyu  yang termuat dalam al-Qur’an dan Sunnah Rasulullah (al-Hadis)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BE2CAC-DF83-42BF-B3B8-1DB06F801060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97B05D1-D667-4733-A888-B1F16535F8ED}" type="datetime1">
              <a:rPr lang="en-US"/>
              <a:t>05/23/23</a:t>
            </a:fld>
          </a:p>
        </p:txBody>
      </p:sp>
    </p:spTree>
  </p:cSld>
  <p:transition>
    <p:blinds dir="vert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746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33cccc"/>
                </a:solidFill>
                <a:latin typeface="American Classic Extra Bold"/>
              </a:rPr>
              <a:t>RUANG LINGKUP HUKUM ISLAM </a:t>
            </a: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739880"/>
            <a:ext cx="8229600" cy="464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609480" indent="-609480" algn="just">
              <a:lnSpc>
                <a:spcPct val="80000"/>
              </a:lnSpc>
              <a:spcBef>
                <a:spcPts val="601"/>
              </a:spcBef>
              <a:buClr>
                <a:srgbClr val="e3e3ff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33cccc"/>
                </a:solidFill>
                <a:latin typeface="Times New Roman"/>
              </a:rPr>
              <a:t>MUHAMMAD DAUD ALI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: Hukum Islam baik dalam pengertian syari’at Islam maupun Fikih Islam terbagi dalam dua bagian besar yaitu IBADAH dan MUAMALAH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09480" indent="0" algn="just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09480" indent="-609480" algn="just">
              <a:lnSpc>
                <a:spcPct val="80000"/>
              </a:lnSpc>
              <a:spcBef>
                <a:spcPts val="601"/>
              </a:spcBef>
              <a:buClr>
                <a:srgbClr val="e3e3ff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33cccc"/>
                </a:solidFill>
                <a:latin typeface="Times New Roman"/>
              </a:rPr>
              <a:t>H.M RASIJIDI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 :Munakahat, Wirasah, Muamalat (khusus),Jinayat, Al-ahkam Al-sulthoniyah, Siyar, Mukhashamat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09480" indent="0" algn="just">
              <a:lnSpc>
                <a:spcPct val="80000"/>
              </a:lnSpc>
              <a:spcBef>
                <a:spcPts val="6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09480" indent="-609480" algn="just">
              <a:lnSpc>
                <a:spcPct val="80000"/>
              </a:lnSpc>
              <a:spcBef>
                <a:spcPts val="601"/>
              </a:spcBef>
              <a:buClr>
                <a:srgbClr val="e3e3ff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33cccc"/>
                </a:solidFill>
                <a:latin typeface="Times New Roman"/>
              </a:rPr>
              <a:t>FATHI OSMAN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: al-Ahkam al-Syaksiyah, al-Ahkam al-Madaniyah, al-Ahkam al-Jinayah, al-Ahkam al-Murafat, al-Ahkam al-Dusturiyah, al-Ahkam al-Dawaliyah, al-Ahkam al-Iqtishodiyah wa al-Maaliyah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09480" indent="0" algn="just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ACEA53-4083-4F69-A3D9-14C3620F4F28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E2DD99D-039D-4431-B107-89ED74D3DE0F}" type="datetime1">
              <a:rPr lang="en-US"/>
              <a:t>05/23/23</a:t>
            </a:fld>
          </a:p>
        </p:txBody>
      </p:sp>
    </p:spTree>
  </p:cSld>
  <p:transition>
    <p:zoom dir="out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746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33cccc"/>
                </a:solidFill>
                <a:latin typeface="American Classic Extra Bold"/>
              </a:rPr>
              <a:t>TERMINOLOGI DALAM KAJIAN HUKUM ISLAM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2071800"/>
            <a:ext cx="403848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533520" indent="-533520">
              <a:spcBef>
                <a:spcPts val="700"/>
              </a:spcBef>
              <a:buClr>
                <a:srgbClr val="e3e3ff"/>
              </a:buClr>
              <a:buFont typeface="OpenSymbo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SYARI’AH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533520" indent="-533520">
              <a:spcBef>
                <a:spcPts val="700"/>
              </a:spcBef>
              <a:buClr>
                <a:srgbClr val="e3e3ff"/>
              </a:buClr>
              <a:buFont typeface="OpenSymbo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FIKIH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533520" indent="-533520">
              <a:spcBef>
                <a:spcPts val="700"/>
              </a:spcBef>
              <a:buClr>
                <a:srgbClr val="e3e3ff"/>
              </a:buClr>
              <a:buFont typeface="OpenSymbo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MUNAKAHAT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533520" indent="-533520">
              <a:spcBef>
                <a:spcPts val="700"/>
              </a:spcBef>
              <a:buClr>
                <a:srgbClr val="e3e3ff"/>
              </a:buClr>
              <a:buFont typeface="OpenSymbo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WIRASAH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533520" indent="-533520">
              <a:spcBef>
                <a:spcPts val="700"/>
              </a:spcBef>
              <a:buClr>
                <a:srgbClr val="e3e3ff"/>
              </a:buClr>
              <a:buFont typeface="OpenSymbo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MUAMALAH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066920" y="2071800"/>
            <a:ext cx="453708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533520" indent="-533520">
              <a:spcBef>
                <a:spcPts val="700"/>
              </a:spcBef>
              <a:buClr>
                <a:srgbClr val="e3e3ff"/>
              </a:buClr>
              <a:buFont typeface="OpenSymbol"/>
              <a:buAutoNum type="arabicPeriod" startAt="6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JINAYAH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533520" indent="-533520">
              <a:spcBef>
                <a:spcPts val="700"/>
              </a:spcBef>
              <a:buClr>
                <a:srgbClr val="e3e3ff"/>
              </a:buClr>
              <a:buFont typeface="OpenSymbol"/>
              <a:buAutoNum type="arabicPeriod" startAt="6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AL-AHKAM AS-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533520" indent="0">
              <a:spcBef>
                <a:spcPts val="7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SULTHONIYAH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533520" indent="0">
              <a:spcBef>
                <a:spcPts val="7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8.  SIYAR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533520" indent="0">
              <a:spcBef>
                <a:spcPts val="7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9.  MAQASID SYARI’AH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81B2A8-9133-4E3E-8E6D-A9F0C78AA8E0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9241CCA-5FE0-47F4-A757-047ABA8B1403}" type="datetime1">
              <a:rPr lang="en-US"/>
              <a:t>05/23/23</a:t>
            </a:fld>
          </a:p>
        </p:txBody>
      </p:sp>
    </p:spTree>
  </p:cSld>
  <p:transition>
    <p:zoom dir="in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746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33cccc"/>
                </a:solidFill>
                <a:latin typeface="American Classic Extra Bold"/>
              </a:rPr>
              <a:t>PENGERTIAN HAM</a:t>
            </a: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71144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Menurut </a:t>
            </a:r>
            <a:r>
              <a:rPr b="0" lang="en-US" sz="2800" spc="-1" strike="noStrike">
                <a:solidFill>
                  <a:srgbClr val="33cccc"/>
                </a:solidFill>
                <a:latin typeface="Arial"/>
              </a:rPr>
              <a:t>JAN MATERSON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 (KOMISI HAM PBB), HAM adalah hak yang melekat pada diri manusia yang tanpanya manusia mustahil hidup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Menurut </a:t>
            </a:r>
            <a:r>
              <a:rPr b="0" lang="en-US" sz="2800" spc="-1" strike="noStrike">
                <a:solidFill>
                  <a:srgbClr val="33cccc"/>
                </a:solidFill>
                <a:latin typeface="Arial"/>
              </a:rPr>
              <a:t>ABU A’LA AL-MAUDUDI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, HAM adalah Hak kodrati yang dianugrahkan Allah SWT kepada manausia yang tidak dapat dicabut atau dikurangi oleh kekuasaan atau badan hukum.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12C7BC-66AB-4988-89BB-96243318B0AA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B456444-C29D-4027-BF88-94D403D7BDE8}" type="datetime1">
              <a:rPr lang="en-US"/>
              <a:t>05/23/23</a:t>
            </a:fld>
          </a:p>
        </p:txBody>
      </p:sp>
    </p:spTree>
  </p:cSld>
  <p:transition>
    <p:checker dir="horz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746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3e3ff"/>
                </a:solidFill>
                <a:latin typeface="American Classic Extra Bold"/>
              </a:rPr>
              <a:t>FUNGSI HUKUM ISLAM ADA 4</a:t>
            </a: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ffcc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ffcc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ffcc"/>
                </a:solidFill>
                <a:latin typeface="Arial"/>
              </a:rPr>
              <a:t>1. FUNGSI IBADAH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ffcc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ffcc"/>
                </a:solidFill>
                <a:latin typeface="Arial"/>
              </a:rPr>
              <a:t>2. FUNGSI AMR MAKRUF NAAHI MUNKAR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ffcc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ffcc"/>
                </a:solidFill>
                <a:latin typeface="Arial"/>
              </a:rPr>
              <a:t>3. FUNGSI ZAWAJIR (penjeraan)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ffcc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ffcc"/>
                </a:solidFill>
                <a:latin typeface="Arial"/>
              </a:rPr>
              <a:t>4. FUNGSI TANDZIM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7885D7-94D6-48C0-BFAE-5B05638EED06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067DE71-9678-461B-8F97-B64331810447}" type="datetime1">
              <a:rPr lang="en-US"/>
              <a:t>05/23/23</a:t>
            </a:fld>
          </a:p>
        </p:txBody>
      </p:sp>
    </p:spTree>
  </p:cSld>
  <p:transition>
    <p:comb dir="vert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746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33cccc"/>
                </a:solidFill>
                <a:latin typeface="American Classic Extra Bold"/>
              </a:rPr>
              <a:t>HAM DALAM PANDANGAN ISLAM</a:t>
            </a: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Konstruksi HAM Dalam pandangan Islam pada dasarnya termaktum dalam Piagam Madinah(624M)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Piagam tersebut berisikan Perlindungan kebebasan beragama dan beribadah, Persamaan hak dan kewajiban, Persamaan di depan Hukum.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3AD7EF-9B5A-4B06-81BB-C7F8575AD79F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4EC1607-026B-424F-BC5F-39FA6DCDD900}" type="datetime1">
              <a:rPr lang="en-US"/>
              <a:t>05/23/23</a:t>
            </a:fld>
          </a:p>
        </p:txBody>
      </p:sp>
    </p:spTree>
  </p:cSld>
  <p:transition>
    <p:cover dir="d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746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33cccc"/>
                </a:solidFill>
                <a:latin typeface="American Classic Extra Bold"/>
              </a:rPr>
              <a:t>HAK-HAK ASASI DALAM ISLAM</a:t>
            </a: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lnSpc>
                <a:spcPct val="8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HAK UNTUK HIDUP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MEMPEROLEH KESELAMATAN DALAM HIDUP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PENGHORMATAN TERHADAP KESUCIAN WANITA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KEBEBASAN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KEADILAN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KESAMAAN DERAJAT MANUSIA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KERJASAMA ATAU TIDAK BEKERJA SAMA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2C7077-BC56-43AF-B2AB-CAEFAD6C13C8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9BDD3E3-A532-4DF1-A194-D506A0B0D19F}" type="datetime1">
              <a:rPr lang="en-US"/>
              <a:t>05/23/23</a:t>
            </a:fld>
          </a:p>
        </p:txBody>
      </p:sp>
    </p:spTree>
  </p:cSld>
  <p:transition>
    <p:cover dir="l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746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33cccc"/>
                </a:solidFill>
                <a:latin typeface="American Classic Extra Bold"/>
              </a:rPr>
              <a:t>SEJARAH HAM DALAM ISLAM</a:t>
            </a: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609480" indent="-609480">
              <a:lnSpc>
                <a:spcPct val="80000"/>
              </a:lnSpc>
              <a:spcBef>
                <a:spcPts val="601"/>
              </a:spcBef>
              <a:buClr>
                <a:srgbClr val="e3e3ff"/>
              </a:buClr>
              <a:buFont typeface="OpenSymbol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PIAGAM MADINAH (624 M)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A. SEMUA UMAT ISLAM SATU, WALAU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BEDA SUKU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B. HUBUNGAN KOMUNITAS MUSLIM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DAN NON MUSLIM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BERLANDASKAN PRINSIP: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- Hubungan baik sesama tetangga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- Saling bantu menghadapi musuh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- Saling membela yang teraniaya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- Saling Menasihati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- Menghormati kebebasan beragama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609480" indent="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85B231-8E98-4D16-93B3-4BA04A494EC5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11F4879-D8B1-459B-BDAC-9C17989A61B8}" type="datetime1">
              <a:rPr lang="en-US"/>
              <a:t>05/23/23</a:t>
            </a:fld>
          </a:p>
        </p:txBody>
      </p:sp>
    </p:spTree>
  </p:cSld>
  <p:transition>
    <p:cover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Application>LibreOffice/7.5.3.2$Linux_X86_64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2007-09-04T09:59:03Z</dcterms:created>
  <dc:creator>mosnet</dc:creator>
  <dc:description/>
  <dc:language>en-US</dc:language>
  <cp:lastModifiedBy/>
  <dcterms:modified xsi:type="dcterms:W3CDTF">2023-05-23T18:52:52Z</dcterms:modified>
  <cp:revision>72</cp:revision>
  <dc:subject/>
  <dc:title>HUKUM, HAM DAN DEMOKRASI DALAM ISLAM ( PENGERTIAN )</dc:title>
</cp:coreProperties>
</file>