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85" r:id="rId2"/>
    <p:sldId id="368" r:id="rId3"/>
    <p:sldId id="369" r:id="rId4"/>
    <p:sldId id="370" r:id="rId5"/>
    <p:sldId id="383" r:id="rId6"/>
    <p:sldId id="261" r:id="rId7"/>
    <p:sldId id="268" r:id="rId8"/>
    <p:sldId id="384" r:id="rId9"/>
    <p:sldId id="264" r:id="rId10"/>
    <p:sldId id="295" r:id="rId11"/>
    <p:sldId id="315" r:id="rId12"/>
    <p:sldId id="317" r:id="rId13"/>
    <p:sldId id="31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70" d="100"/>
          <a:sy n="170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B218-BD80-9646-82A6-A420A2624C7A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CC99D-8D54-3E49-9598-868FBC89E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DB9194-D790-C246-9471-CBD8AF6B1B30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1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Mainstay of statistics for 30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3C67B1-6D70-BF49-BAD2-A954622D7852}" type="slidenum">
              <a:rPr lang="en-US">
                <a:solidFill>
                  <a:srgbClr val="000000"/>
                </a:solidFill>
                <a:latin typeface="Calibri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8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1CB5-D4E3-F74A-8E41-FF3DC519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FB803-D62D-EF41-9B73-C3626110B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EE2B-A15D-A944-9EA7-E5754D2F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BF6E-A8CA-D141-BF6F-98528450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17B4-B103-2D48-8821-4AD452BC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0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03D5-BBD7-1044-9C33-E10D6735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00FF6-0174-834C-8D4F-C0B35BBA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479C-E6D3-9043-8A93-67DC6EB6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5100C-7E70-8249-BD8E-9A110778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B1F1-D505-7B46-B255-B618DF40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1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5678B-D31A-9148-B25E-1244C9530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01B3-87B1-B543-B70E-AD187AB3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70AE2-F9C5-E342-85C5-7406A7BE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B841-9AE0-8142-96D5-17578BC9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1DD3-92EC-BB46-9911-D31A797F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5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159D-E874-F747-B2B6-07519C48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0E3E-ED6F-C549-B311-E38A5CDA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3D14-125D-7E4B-A299-AE080A41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B3FF-224F-944F-B5EB-BC0D54AA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523AA-A62C-0E42-B192-C2F452DE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D25F-E372-A046-A250-31C3E309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6F334-4013-A74C-977E-A48C45FEC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2ECF-7694-DC40-B088-F7884F36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E7F26-29BD-8D4A-AE66-20956E07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91A7-A185-984F-8061-C0BBA856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5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0731-BEEF-E54F-B540-4C2606E4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7FA9-A9E5-1B4F-9635-FCD2CA973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B22A6-D9B8-9946-8D98-12452CE52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2E276-08D6-0941-A758-EDD48678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1011B-CC08-E043-B542-FCF54252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C44C-24A8-7B40-8B78-AF7B906B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4B4E-1FDE-3A4C-BF2D-CE65AB59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C8F5E-7285-1E42-ACBA-ED2B5188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BB10E-499F-2D47-B38B-77A5A202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2899F-6043-5A43-9F60-A9367DB78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6B232-41C3-3C4C-B146-A7756ABCC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0E91C-E4B4-F446-98BB-B18F7E7D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A35E1-DC2A-A247-874F-24D466C6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0C780-267F-0E4F-A278-BEBD5AD5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9784-80DE-AB48-AE93-0310334C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A42EC-F6AC-8D4A-B5FC-92C8E09F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E5800-8734-3344-B827-5E3C3FF4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02A0E-FAAC-864B-9473-78B3A5BA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7DE35-69B6-994D-971B-0D43480F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762A7-5148-1F42-82C0-99D25977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153-B3D1-C24D-AB5D-9862B27D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0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793B-37F3-4645-9F3E-94E48AFA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A31E-32B9-E741-8D9F-904D50EA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22458-4A3A-0B40-B97C-69195BEE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2F81B-C081-E648-A174-6D90ACD7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9F02F-7C63-D948-91BA-FC463AEE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31BD9-77CC-5F4A-BC53-88ED2FCD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9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578A-C936-AD4A-83F4-CE7F017A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4E348-7131-AD42-8D0C-E872F9089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12846-6DA9-5B4C-A535-39225D0D0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EF7A-092C-5C40-84ED-4E851930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00B9F-60B7-1446-8BBD-F2269383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D0254-EBC5-FC4F-9566-1FC9A493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6CF86-6236-004C-9461-24514976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71CC5-8F51-1443-8886-43B7F68FF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9385-42F0-2342-9985-6FB4A6940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D71F-30CB-5342-9967-9815630C2DD7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6371E-925C-7144-A8FB-6D946F3D1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4051A-36E0-EF4B-A018-D86344490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D4093-B88D-DE41-A7BB-194DC001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8" y="1122363"/>
            <a:ext cx="970589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for Computer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Lecture 2: 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32823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Nearest Neighbor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137" y="4725204"/>
            <a:ext cx="8686800" cy="132556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>
                <a:solidFill>
                  <a:srgbClr val="0000FF"/>
                </a:solidFill>
                <a:latin typeface="Arial" charset="0"/>
              </a:rPr>
              <a:t>f(</a:t>
            </a:r>
            <a:r>
              <a:rPr lang="en-US" b="1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) = label of the training example nearest to </a:t>
            </a:r>
            <a:r>
              <a:rPr lang="en-US" b="1">
                <a:solidFill>
                  <a:srgbClr val="0000FF"/>
                </a:solidFill>
                <a:latin typeface="Arial" charset="0"/>
              </a:rPr>
              <a:t>x</a:t>
            </a:r>
          </a:p>
          <a:p>
            <a:endParaRPr lang="en-US" sz="2400">
              <a:latin typeface="Arial" charset="0"/>
            </a:endParaRPr>
          </a:p>
          <a:p>
            <a:r>
              <a:rPr lang="en-US" sz="2400">
                <a:latin typeface="Arial" charset="0"/>
              </a:rPr>
              <a:t>All we need is a distance function for our inputs</a:t>
            </a:r>
          </a:p>
          <a:p>
            <a:r>
              <a:rPr lang="en-US" sz="2400">
                <a:latin typeface="Arial" charset="0"/>
              </a:rPr>
              <a:t>No training required!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39200" y="6581776"/>
            <a:ext cx="16314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</a:rPr>
              <a:t>Slide credit: L.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</a:rPr>
              <a:t>Lazebnik</a:t>
            </a:r>
            <a:endParaRPr lang="en-US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24" name="Group 3">
            <a:extLst>
              <a:ext uri="{FF2B5EF4-FFF2-40B4-BE49-F238E27FC236}">
                <a16:creationId xmlns:a16="http://schemas.microsoft.com/office/drawing/2014/main" id="{4AE8B9E5-84E0-2B42-B8AC-29DD1DD94471}"/>
              </a:ext>
            </a:extLst>
          </p:cNvPr>
          <p:cNvGrpSpPr>
            <a:grpSpLocks/>
          </p:cNvGrpSpPr>
          <p:nvPr/>
        </p:nvGrpSpPr>
        <p:grpSpPr bwMode="auto">
          <a:xfrm>
            <a:off x="4610690" y="1690688"/>
            <a:ext cx="2667000" cy="2503339"/>
            <a:chOff x="5181600" y="2895600"/>
            <a:chExt cx="2667000" cy="2502932"/>
          </a:xfrm>
        </p:grpSpPr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F7C7FAD9-B022-5340-9973-0BA3E28C8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3965E3F8-A07B-EF43-A783-2EFB537B8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BEC6EFF9-434C-9349-A7C6-5CC7FFE93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CE57C794-B563-4045-A61F-781AA6DC02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C9E44F8B-4D2E-6241-8431-C3F2CB78C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D3DD2372-1B83-2942-9273-38F6BD1ED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74D171C1-93C7-824F-A41C-0F070443D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32" name="TextBox 11">
              <a:extLst>
                <a:ext uri="{FF2B5EF4-FFF2-40B4-BE49-F238E27FC236}">
                  <a16:creationId xmlns:a16="http://schemas.microsoft.com/office/drawing/2014/main" id="{AEA796DA-3465-374E-B06C-03B90FFB7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5EE5BA0A-0819-FE4B-9D68-2ED26B956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34" name="TextBox 13">
              <a:extLst>
                <a:ext uri="{FF2B5EF4-FFF2-40B4-BE49-F238E27FC236}">
                  <a16:creationId xmlns:a16="http://schemas.microsoft.com/office/drawing/2014/main" id="{1079A984-9DDB-D644-A561-E3D9D2128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35" name="TextBox 14">
              <a:extLst>
                <a:ext uri="{FF2B5EF4-FFF2-40B4-BE49-F238E27FC236}">
                  <a16:creationId xmlns:a16="http://schemas.microsoft.com/office/drawing/2014/main" id="{101F2E00-2ED8-B849-9814-8BBA3078C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36" name="TextBox 15">
              <a:extLst>
                <a:ext uri="{FF2B5EF4-FFF2-40B4-BE49-F238E27FC236}">
                  <a16:creationId xmlns:a16="http://schemas.microsoft.com/office/drawing/2014/main" id="{849D9F2F-8C3F-904E-91AE-30840EE6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31A07B15-8E1E-6D4C-902C-76670B722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60177047-5377-B649-8F9C-4B3E09B9B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39" name="TextBox 18">
              <a:extLst>
                <a:ext uri="{FF2B5EF4-FFF2-40B4-BE49-F238E27FC236}">
                  <a16:creationId xmlns:a16="http://schemas.microsoft.com/office/drawing/2014/main" id="{C3651128-F5CF-C04A-A896-5394970A3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68AF73-AFC2-794F-A1A0-CD91292A15AC}"/>
              </a:ext>
            </a:extLst>
          </p:cNvPr>
          <p:cNvGrpSpPr/>
          <p:nvPr/>
        </p:nvGrpSpPr>
        <p:grpSpPr>
          <a:xfrm>
            <a:off x="5876073" y="3440497"/>
            <a:ext cx="1627177" cy="510086"/>
            <a:chOff x="4352072" y="3440497"/>
            <a:chExt cx="1627177" cy="51008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ABEFA30-FED3-9648-8FB0-4C653C02B345}"/>
                </a:ext>
              </a:extLst>
            </p:cNvPr>
            <p:cNvSpPr/>
            <p:nvPr/>
          </p:nvSpPr>
          <p:spPr>
            <a:xfrm>
              <a:off x="4352072" y="3440497"/>
              <a:ext cx="129092" cy="140754"/>
            </a:xfrm>
            <a:prstGeom prst="round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DCBD0E-EEC7-334D-8D24-8504B767A97C}"/>
                </a:ext>
              </a:extLst>
            </p:cNvPr>
            <p:cNvSpPr txBox="1"/>
            <p:nvPr/>
          </p:nvSpPr>
          <p:spPr>
            <a:xfrm>
              <a:off x="4352072" y="3581251"/>
              <a:ext cx="162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 data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K-Nearest Neighbor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4419600" y="1965158"/>
            <a:ext cx="4038600" cy="3417888"/>
            <a:chOff x="4267200" y="2667000"/>
            <a:chExt cx="4038600" cy="3417332"/>
          </a:xfrm>
        </p:grpSpPr>
        <p:sp>
          <p:nvSpPr>
            <p:cNvPr id="76806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07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08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09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0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1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2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3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6814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5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6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7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8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19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6820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823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76824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791200" y="3184358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919914" y="3641558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111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3-Nearest Neighbor</a:t>
            </a:r>
          </a:p>
        </p:txBody>
      </p:sp>
      <p:grpSp>
        <p:nvGrpSpPr>
          <p:cNvPr id="78851" name="Group 3"/>
          <p:cNvGrpSpPr>
            <a:grpSpLocks/>
          </p:cNvGrpSpPr>
          <p:nvPr/>
        </p:nvGrpSpPr>
        <p:grpSpPr bwMode="auto">
          <a:xfrm>
            <a:off x="4233110" y="2181725"/>
            <a:ext cx="4038600" cy="3417888"/>
            <a:chOff x="4267200" y="2667000"/>
            <a:chExt cx="4038600" cy="3417332"/>
          </a:xfrm>
        </p:grpSpPr>
        <p:sp>
          <p:nvSpPr>
            <p:cNvPr id="78857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58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59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0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1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2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3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4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8865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66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67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68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69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70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8871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74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78875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sp>
        <p:nvSpPr>
          <p:cNvPr id="78852" name="TextBox 23"/>
          <p:cNvSpPr txBox="1">
            <a:spLocks noChangeArrowheads="1"/>
          </p:cNvSpPr>
          <p:nvPr/>
        </p:nvSpPr>
        <p:spPr bwMode="auto">
          <a:xfrm>
            <a:off x="5604710" y="3400925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78853" name="TextBox 28"/>
          <p:cNvSpPr txBox="1">
            <a:spLocks noChangeArrowheads="1"/>
          </p:cNvSpPr>
          <p:nvPr/>
        </p:nvSpPr>
        <p:spPr bwMode="auto">
          <a:xfrm>
            <a:off x="6733424" y="3858125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30" name="Oval 29"/>
          <p:cNvSpPr/>
          <p:nvPr/>
        </p:nvSpPr>
        <p:spPr>
          <a:xfrm>
            <a:off x="5223710" y="3172325"/>
            <a:ext cx="1066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85710" y="3705725"/>
            <a:ext cx="1447800" cy="685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1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5-Nearest Neighbor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4142874" y="2217822"/>
            <a:ext cx="4038600" cy="3417888"/>
            <a:chOff x="4267200" y="2667000"/>
            <a:chExt cx="4038600" cy="3417332"/>
          </a:xfrm>
        </p:grpSpPr>
        <p:sp>
          <p:nvSpPr>
            <p:cNvPr id="79880" name="TextBox 4"/>
            <p:cNvSpPr txBox="1">
              <a:spLocks noChangeArrowheads="1"/>
            </p:cNvSpPr>
            <p:nvPr/>
          </p:nvSpPr>
          <p:spPr bwMode="auto">
            <a:xfrm>
              <a:off x="65532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1" name="TextBox 5"/>
            <p:cNvSpPr txBox="1">
              <a:spLocks noChangeArrowheads="1"/>
            </p:cNvSpPr>
            <p:nvPr/>
          </p:nvSpPr>
          <p:spPr bwMode="auto">
            <a:xfrm>
              <a:off x="7086600" y="3505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2" name="TextBox 6"/>
            <p:cNvSpPr txBox="1">
              <a:spLocks noChangeArrowheads="1"/>
            </p:cNvSpPr>
            <p:nvPr/>
          </p:nvSpPr>
          <p:spPr bwMode="auto">
            <a:xfrm>
              <a:off x="7086600" y="4191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3" name="TextBox 7"/>
            <p:cNvSpPr txBox="1">
              <a:spLocks noChangeArrowheads="1"/>
            </p:cNvSpPr>
            <p:nvPr/>
          </p:nvSpPr>
          <p:spPr bwMode="auto">
            <a:xfrm>
              <a:off x="7620000" y="4038600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4" name="TextBox 8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5" name="TextBox 9"/>
            <p:cNvSpPr txBox="1">
              <a:spLocks noChangeArrowheads="1"/>
            </p:cNvSpPr>
            <p:nvPr/>
          </p:nvSpPr>
          <p:spPr bwMode="auto">
            <a:xfrm>
              <a:off x="5257800" y="3429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6" name="TextBox 10"/>
            <p:cNvSpPr txBox="1">
              <a:spLocks noChangeArrowheads="1"/>
            </p:cNvSpPr>
            <p:nvPr/>
          </p:nvSpPr>
          <p:spPr bwMode="auto">
            <a:xfrm>
              <a:off x="6248400" y="30480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7" name="TextBox 1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79888" name="TextBox 12"/>
            <p:cNvSpPr txBox="1">
              <a:spLocks noChangeArrowheads="1"/>
            </p:cNvSpPr>
            <p:nvPr/>
          </p:nvSpPr>
          <p:spPr bwMode="auto">
            <a:xfrm>
              <a:off x="6172200" y="3352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89" name="TextBox 13"/>
            <p:cNvSpPr txBox="1">
              <a:spLocks noChangeArrowheads="1"/>
            </p:cNvSpPr>
            <p:nvPr/>
          </p:nvSpPr>
          <p:spPr bwMode="auto">
            <a:xfrm>
              <a:off x="6553200" y="44196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0" name="TextBox 14"/>
            <p:cNvSpPr txBox="1">
              <a:spLocks noChangeArrowheads="1"/>
            </p:cNvSpPr>
            <p:nvPr/>
          </p:nvSpPr>
          <p:spPr bwMode="auto">
            <a:xfrm>
              <a:off x="5181600" y="4648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1" name="TextBox 15"/>
            <p:cNvSpPr txBox="1">
              <a:spLocks noChangeArrowheads="1"/>
            </p:cNvSpPr>
            <p:nvPr/>
          </p:nvSpPr>
          <p:spPr bwMode="auto">
            <a:xfrm>
              <a:off x="5334000" y="41148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2" name="TextBox 16"/>
            <p:cNvSpPr txBox="1">
              <a:spLocks noChangeArrowheads="1"/>
            </p:cNvSpPr>
            <p:nvPr/>
          </p:nvSpPr>
          <p:spPr bwMode="auto">
            <a:xfrm>
              <a:off x="5943600" y="5029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3" name="TextBox 17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sp>
          <p:nvSpPr>
            <p:cNvPr id="79894" name="TextBox 18"/>
            <p:cNvSpPr txBox="1">
              <a:spLocks noChangeArrowheads="1"/>
            </p:cNvSpPr>
            <p:nvPr/>
          </p:nvSpPr>
          <p:spPr bwMode="auto">
            <a:xfrm>
              <a:off x="6019800" y="39624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rgbClr val="00B050"/>
                  </a:solidFill>
                  <a:latin typeface="Arial" charset="0"/>
                </a:rPr>
                <a:t>o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389555" y="4152658"/>
              <a:ext cx="2972904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876800" y="5638317"/>
              <a:ext cx="34290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897" name="TextBox 21"/>
            <p:cNvSpPr txBox="1">
              <a:spLocks noChangeArrowheads="1"/>
            </p:cNvSpPr>
            <p:nvPr/>
          </p:nvSpPr>
          <p:spPr bwMode="auto">
            <a:xfrm>
              <a:off x="4267200" y="51816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x2</a:t>
              </a:r>
            </a:p>
          </p:txBody>
        </p:sp>
        <p:sp>
          <p:nvSpPr>
            <p:cNvPr id="79898" name="TextBox 22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x1</a:t>
              </a:r>
            </a:p>
          </p:txBody>
        </p:sp>
      </p:grpSp>
      <p:sp>
        <p:nvSpPr>
          <p:cNvPr id="79876" name="TextBox 23"/>
          <p:cNvSpPr txBox="1">
            <a:spLocks noChangeArrowheads="1"/>
          </p:cNvSpPr>
          <p:nvPr/>
        </p:nvSpPr>
        <p:spPr bwMode="auto">
          <a:xfrm>
            <a:off x="5514474" y="3437022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79877" name="TextBox 28"/>
          <p:cNvSpPr txBox="1">
            <a:spLocks noChangeArrowheads="1"/>
          </p:cNvSpPr>
          <p:nvPr/>
        </p:nvSpPr>
        <p:spPr bwMode="auto">
          <a:xfrm>
            <a:off x="6643188" y="3894222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+</a:t>
            </a:r>
          </a:p>
        </p:txBody>
      </p:sp>
      <p:sp>
        <p:nvSpPr>
          <p:cNvPr id="30" name="Oval 29"/>
          <p:cNvSpPr/>
          <p:nvPr/>
        </p:nvSpPr>
        <p:spPr>
          <a:xfrm rot="2565105">
            <a:off x="4981074" y="3056022"/>
            <a:ext cx="1447800" cy="1143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743074" y="3513222"/>
            <a:ext cx="2209800" cy="914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0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B438FB-1396-D64A-91FE-9CF07A77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47700"/>
            <a:ext cx="5715000" cy="5562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4908A1-BC60-CE45-BDA9-0C8B2D4D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800100"/>
            <a:ext cx="5626100" cy="541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6304C-4F99-0B43-9290-3867A7448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4913898"/>
            <a:ext cx="3733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3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FFE3-45C1-944E-BB79-DDC3A13D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72D1-949E-3D45-BDDE-CDC0A07B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62" y="1779326"/>
            <a:ext cx="10515600" cy="4351338"/>
          </a:xfrm>
        </p:spPr>
        <p:txBody>
          <a:bodyPr/>
          <a:lstStyle/>
          <a:p>
            <a:r>
              <a:rPr lang="en-US" dirty="0"/>
              <a:t>Automatic discovery of </a:t>
            </a:r>
            <a:r>
              <a:rPr lang="en-US" b="1" dirty="0">
                <a:solidFill>
                  <a:srgbClr val="C00000"/>
                </a:solidFill>
              </a:rPr>
              <a:t>rules</a:t>
            </a:r>
            <a:r>
              <a:rPr lang="en-US" dirty="0"/>
              <a:t> from </a:t>
            </a:r>
            <a:r>
              <a:rPr lang="en-US" b="1" dirty="0">
                <a:solidFill>
                  <a:srgbClr val="C00000"/>
                </a:solidFill>
              </a:rPr>
              <a:t>history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Deriving </a:t>
            </a:r>
            <a:r>
              <a:rPr lang="en-US" b="1" dirty="0">
                <a:solidFill>
                  <a:srgbClr val="C00000"/>
                </a:solidFill>
              </a:rPr>
              <a:t>knowledge</a:t>
            </a:r>
            <a:r>
              <a:rPr lang="en-US" dirty="0"/>
              <a:t> from </a:t>
            </a:r>
            <a:r>
              <a:rPr lang="en-US" b="1" dirty="0">
                <a:solidFill>
                  <a:srgbClr val="C00000"/>
                </a:solidFill>
              </a:rPr>
              <a:t>past experience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Extracting </a:t>
            </a:r>
            <a:r>
              <a:rPr lang="en-US" b="1" dirty="0">
                <a:solidFill>
                  <a:srgbClr val="C00000"/>
                </a:solidFill>
              </a:rPr>
              <a:t>patterns</a:t>
            </a:r>
            <a:r>
              <a:rPr lang="en-US" dirty="0"/>
              <a:t> from </a:t>
            </a:r>
            <a:r>
              <a:rPr lang="en-US" b="1" dirty="0">
                <a:solidFill>
                  <a:srgbClr val="C00000"/>
                </a:solidFill>
              </a:rPr>
              <a:t>examples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E2D5F-C7C2-A34A-8D70-F3B93198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613" y="122184"/>
            <a:ext cx="3166294" cy="2080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342FB-32C8-5948-9CB7-1530C5534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168989"/>
            <a:ext cx="3816956" cy="2292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8F388-7D38-A14B-A61D-2D727734F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682" y="4461959"/>
            <a:ext cx="3816956" cy="23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0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E199-023B-524F-AE9D-B2A4086A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E2F5-7C52-3F48-AF84-21E7D138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“Machines that can perform tasks that are </a:t>
            </a:r>
            <a:r>
              <a:rPr lang="en-US" b="1" dirty="0">
                <a:solidFill>
                  <a:srgbClr val="C00000"/>
                </a:solidFill>
              </a:rPr>
              <a:t>characteristic of human intelligence</a:t>
            </a:r>
            <a:r>
              <a:rPr lang="en-US" dirty="0"/>
              <a:t>.” (John McCarthy, 1956)</a:t>
            </a:r>
          </a:p>
          <a:p>
            <a:endParaRPr lang="en-US" dirty="0"/>
          </a:p>
          <a:p>
            <a:r>
              <a:rPr lang="en-US" dirty="0"/>
              <a:t>“The ability to learn </a:t>
            </a:r>
            <a:r>
              <a:rPr lang="en-US" b="1" dirty="0">
                <a:solidFill>
                  <a:srgbClr val="C00000"/>
                </a:solidFill>
              </a:rPr>
              <a:t>without being explicitly programmed</a:t>
            </a:r>
            <a:r>
              <a:rPr lang="en-US" dirty="0"/>
              <a:t>.”</a:t>
            </a:r>
            <a:br>
              <a:rPr lang="en-US" dirty="0"/>
            </a:br>
            <a:r>
              <a:rPr lang="en-US" dirty="0"/>
              <a:t>(Arthur Samuel, 1952)</a:t>
            </a:r>
          </a:p>
          <a:p>
            <a:endParaRPr lang="en-US" dirty="0"/>
          </a:p>
          <a:p>
            <a:r>
              <a:rPr lang="en-US" dirty="0"/>
              <a:t>“A computer program is said to learn from </a:t>
            </a:r>
            <a:r>
              <a:rPr lang="en-US" b="1" dirty="0">
                <a:solidFill>
                  <a:srgbClr val="C00000"/>
                </a:solidFill>
              </a:rPr>
              <a:t>experience 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respect to some </a:t>
            </a:r>
            <a:r>
              <a:rPr lang="en-US" b="1" dirty="0">
                <a:solidFill>
                  <a:srgbClr val="C00000"/>
                </a:solidFill>
              </a:rPr>
              <a:t>task T</a:t>
            </a:r>
            <a:r>
              <a:rPr lang="en-US" dirty="0"/>
              <a:t> and some </a:t>
            </a:r>
            <a:r>
              <a:rPr lang="en-US" b="1" dirty="0">
                <a:solidFill>
                  <a:srgbClr val="C00000"/>
                </a:solidFill>
              </a:rPr>
              <a:t>performance measure P</a:t>
            </a:r>
            <a:r>
              <a:rPr lang="en-US" dirty="0"/>
              <a:t>, if its performance on T, as measured by P, </a:t>
            </a:r>
            <a:r>
              <a:rPr lang="en-US" b="1" dirty="0">
                <a:solidFill>
                  <a:srgbClr val="C00000"/>
                </a:solidFill>
              </a:rPr>
              <a:t>improves</a:t>
            </a:r>
            <a:r>
              <a:rPr lang="en-US" dirty="0"/>
              <a:t> with experience E.” </a:t>
            </a:r>
            <a:br>
              <a:rPr lang="en-US" dirty="0"/>
            </a:br>
            <a:r>
              <a:rPr lang="en-US" dirty="0"/>
              <a:t>(Tom Mitchell, 1997)</a:t>
            </a:r>
          </a:p>
        </p:txBody>
      </p:sp>
    </p:spTree>
    <p:extLst>
      <p:ext uri="{BB962C8B-B14F-4D97-AF65-F5344CB8AC3E}">
        <p14:creationId xmlns:p14="http://schemas.microsoft.com/office/powerpoint/2010/main" val="110208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AF5E-4DCF-9045-9632-059387E3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20FA-32AB-3041-9D11-3200E2578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2864" cy="4351338"/>
          </a:xfrm>
        </p:spPr>
        <p:txBody>
          <a:bodyPr>
            <a:normAutofit/>
          </a:bodyPr>
          <a:lstStyle/>
          <a:p>
            <a:r>
              <a:rPr lang="en-US" sz="3600" dirty="0"/>
              <a:t>Learning </a:t>
            </a:r>
            <a:r>
              <a:rPr lang="en-US" sz="3600" b="1" dirty="0">
                <a:solidFill>
                  <a:srgbClr val="C00000"/>
                </a:solidFill>
              </a:rPr>
              <a:t>rules</a:t>
            </a:r>
            <a:r>
              <a:rPr lang="en-US" sz="3600" dirty="0"/>
              <a:t> from </a:t>
            </a:r>
            <a:r>
              <a:rPr lang="en-US" sz="3600" b="1" dirty="0">
                <a:solidFill>
                  <a:srgbClr val="C00000"/>
                </a:solidFill>
              </a:rPr>
              <a:t>training data.</a:t>
            </a:r>
          </a:p>
          <a:p>
            <a:endParaRPr lang="en-US" sz="3600" dirty="0"/>
          </a:p>
          <a:p>
            <a:r>
              <a:rPr lang="en-US" sz="3600" dirty="0"/>
              <a:t>Two types of supervised learning</a:t>
            </a:r>
          </a:p>
          <a:p>
            <a:pPr lvl="1"/>
            <a:r>
              <a:rPr lang="en-US" sz="3200" b="1" dirty="0">
                <a:solidFill>
                  <a:srgbClr val="C00000"/>
                </a:solidFill>
              </a:rPr>
              <a:t>Regression: </a:t>
            </a:r>
            <a:r>
              <a:rPr lang="en-US" sz="3200" dirty="0"/>
              <a:t>From data points, predict continuous valued </a:t>
            </a:r>
            <a:r>
              <a:rPr lang="en-US" sz="3200"/>
              <a:t>outputs.</a:t>
            </a:r>
          </a:p>
          <a:p>
            <a:pPr lvl="1"/>
            <a:endParaRPr lang="en-US" sz="3200" dirty="0"/>
          </a:p>
          <a:p>
            <a:pPr lvl="1"/>
            <a:r>
              <a:rPr lang="en-US" sz="3200" b="1" dirty="0">
                <a:solidFill>
                  <a:srgbClr val="C00000"/>
                </a:solidFill>
              </a:rPr>
              <a:t>Classification: </a:t>
            </a:r>
            <a:r>
              <a:rPr lang="en-US" sz="3200" dirty="0"/>
              <a:t>From data points, predict classes.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8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22739" y="1447220"/>
            <a:ext cx="32960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dirty="0">
                <a:solidFill>
                  <a:srgbClr val="0000FF"/>
                </a:solidFill>
                <a:latin typeface="Arial" charset="0"/>
              </a:rPr>
              <a:t> =  f(  )</a:t>
            </a:r>
          </a:p>
        </p:txBody>
      </p: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05" y="4774374"/>
            <a:ext cx="11799789" cy="192336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Training: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Given a </a:t>
            </a:r>
            <a:r>
              <a:rPr lang="en-US" sz="2400" i="1" dirty="0">
                <a:latin typeface="Arial" charset="0"/>
              </a:rPr>
              <a:t>training set </a:t>
            </a:r>
            <a:r>
              <a:rPr lang="en-US" sz="2400" dirty="0">
                <a:latin typeface="Arial" charset="0"/>
              </a:rPr>
              <a:t>of labeled examples</a:t>
            </a:r>
            <a:r>
              <a:rPr lang="en-US" sz="2400" i="1" dirty="0">
                <a:latin typeface="Arial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{(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,y</a:t>
            </a:r>
            <a:r>
              <a:rPr lang="en-US" sz="2400" baseline="-25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), …, (</a:t>
            </a:r>
            <a:r>
              <a:rPr lang="en-US" sz="2400" b="1" dirty="0" err="1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baseline="-25000" dirty="0" err="1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,y</a:t>
            </a:r>
            <a:r>
              <a:rPr lang="en-US" sz="2400" baseline="-25000" dirty="0" err="1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)}</a:t>
            </a:r>
            <a:r>
              <a:rPr lang="en-US" sz="2400" dirty="0">
                <a:latin typeface="Arial" charset="0"/>
              </a:rPr>
              <a:t>, estimate the prediction function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 </a:t>
            </a:r>
            <a:r>
              <a:rPr lang="en-US" sz="2400" dirty="0">
                <a:latin typeface="Arial" charset="0"/>
              </a:rPr>
              <a:t>that minimizes future generalization (out of sample) error </a:t>
            </a:r>
          </a:p>
          <a:p>
            <a:endParaRPr lang="en-US" sz="2400" b="1" dirty="0">
              <a:latin typeface="Arial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Arial" charset="0"/>
              </a:rPr>
              <a:t>Scoring/Testing: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apply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f</a:t>
            </a:r>
            <a:r>
              <a:rPr lang="en-US" sz="2400" dirty="0">
                <a:latin typeface="Arial" charset="0"/>
              </a:rPr>
              <a:t> to a new </a:t>
            </a:r>
            <a:r>
              <a:rPr lang="en-US" sz="2400" i="1" dirty="0">
                <a:latin typeface="Arial" charset="0"/>
              </a:rPr>
              <a:t>example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dirty="0">
                <a:latin typeface="Arial" charset="0"/>
              </a:rPr>
              <a:t> and output the predicted value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y = f(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</a:rPr>
              <a:t>x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492425" y="2922246"/>
            <a:ext cx="68421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896062" y="2857016"/>
            <a:ext cx="685800" cy="3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6768029" y="2543488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3465437" y="3265147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4176638" y="3199916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00"/>
                </a:solidFill>
              </a:rPr>
              <a:t>“Learned”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function</a:t>
            </a:r>
          </a:p>
        </p:txBody>
      </p:sp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6096000" y="3145602"/>
            <a:ext cx="409192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200" dirty="0">
                <a:solidFill>
                  <a:srgbClr val="000000"/>
                </a:solidFill>
              </a:rPr>
              <a:t>Features/variables/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inputs/predictors/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independent variables</a:t>
            </a:r>
          </a:p>
          <a:p>
            <a:pPr algn="ctr"/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9280" y="1311306"/>
            <a:ext cx="5173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dirty="0">
                <a:solidFill>
                  <a:srgbClr val="0000FF"/>
                </a:solidFill>
                <a:latin typeface="Arial" charset="0"/>
              </a:rPr>
              <a:t>y</a:t>
            </a:r>
          </a:p>
        </p:txBody>
      </p:sp>
      <p:sp>
        <p:nvSpPr>
          <p:cNvPr id="4" name="Rectangle 3"/>
          <p:cNvSpPr/>
          <p:nvPr/>
        </p:nvSpPr>
        <p:spPr>
          <a:xfrm>
            <a:off x="6458478" y="1633351"/>
            <a:ext cx="595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sz="4800" dirty="0">
                <a:solidFill>
                  <a:srgbClr val="0000FF"/>
                </a:solidFill>
                <a:latin typeface="Arial" charset="0"/>
              </a:rPr>
              <a:t>X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2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53255" grpId="0"/>
      <p:bldP spid="53256" grpId="0"/>
      <p:bldP spid="53257" grpId="0"/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7EAD-C96A-CB41-BB46-FDE3707B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Learning Framework </a:t>
            </a:r>
            <a:br>
              <a:rPr lang="en-US" dirty="0"/>
            </a:br>
            <a:r>
              <a:rPr lang="en-US" dirty="0"/>
              <a:t>(Supervised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8DF0-929E-5544-B2A6-A196632B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596"/>
            <a:ext cx="6835815" cy="47685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</a:t>
            </a:r>
          </a:p>
          <a:p>
            <a:pPr lvl="1"/>
            <a:r>
              <a:rPr lang="en-US" dirty="0"/>
              <a:t>Domain set (data points)</a:t>
            </a:r>
          </a:p>
          <a:p>
            <a:pPr lvl="1"/>
            <a:r>
              <a:rPr lang="en-US" dirty="0"/>
              <a:t>Label set (labels on each data point)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Model</a:t>
            </a:r>
          </a:p>
          <a:p>
            <a:pPr lvl="1"/>
            <a:r>
              <a:rPr lang="en-US" dirty="0"/>
              <a:t>A prediction function that maps from the input set to the label set</a:t>
            </a:r>
          </a:p>
          <a:p>
            <a:pPr lvl="1"/>
            <a:r>
              <a:rPr lang="en-US" dirty="0"/>
              <a:t>Generate a label for a given data point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Evaluation/Measure of Success</a:t>
            </a:r>
          </a:p>
          <a:p>
            <a:pPr lvl="1"/>
            <a:r>
              <a:rPr lang="en-US" dirty="0"/>
              <a:t>Loss function: Takes a pair of output labels for a given dataset and outputs a real value</a:t>
            </a:r>
          </a:p>
        </p:txBody>
      </p:sp>
    </p:spTree>
    <p:extLst>
      <p:ext uri="{BB962C8B-B14F-4D97-AF65-F5344CB8AC3E}">
        <p14:creationId xmlns:p14="http://schemas.microsoft.com/office/powerpoint/2010/main" val="42293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72F13D-CF97-1042-B661-C1453752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93" y="1501860"/>
            <a:ext cx="6427198" cy="46342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825C-BC77-EC4F-80AA-D7EB51E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Linear Regression, Single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9602-712C-634E-8D88-4DFB2076A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3" y="1454647"/>
            <a:ext cx="6427198" cy="4667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910E8-8153-BB44-AE79-74E4A8DF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931" y="4189532"/>
            <a:ext cx="6553869" cy="11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F77-526C-A34D-989D-382FFA020E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295" y="377157"/>
            <a:ext cx="10515600" cy="1325563"/>
          </a:xfrm>
        </p:spPr>
        <p:txBody>
          <a:bodyPr/>
          <a:lstStyle/>
          <a:p>
            <a:r>
              <a:rPr lang="en-US" dirty="0"/>
              <a:t>Least Squares with Multiple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2EAE7-E9C9-1B4A-A15D-079CC00D2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9" y="2050508"/>
            <a:ext cx="3057358" cy="133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AE586-E7C7-5245-867F-1663E964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" y="3696415"/>
            <a:ext cx="2215147" cy="102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D67C5-969B-8A4F-BF0A-631B9309D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16" y="2093338"/>
            <a:ext cx="3444214" cy="1115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19235-3233-D741-8816-8D4991296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452" y="3134087"/>
            <a:ext cx="4325863" cy="71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1C420-79A3-9B43-82F6-70D7F714E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3671" y="4444278"/>
            <a:ext cx="2305904" cy="54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5BEB0-D563-C141-8BC1-3892EC477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6401" y="5119363"/>
            <a:ext cx="36957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4B0E66-98A9-8C4B-896E-647815C82A47}"/>
              </a:ext>
            </a:extLst>
          </p:cNvPr>
          <p:cNvSpPr txBox="1"/>
          <p:nvPr/>
        </p:nvSpPr>
        <p:spPr>
          <a:xfrm>
            <a:off x="387927" y="1492831"/>
            <a:ext cx="2309091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Goal: Find beta that minimize loss.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866D5-9718-5843-89B5-2FBF5839A063}"/>
              </a:ext>
            </a:extLst>
          </p:cNvPr>
          <p:cNvSpPr txBox="1"/>
          <p:nvPr/>
        </p:nvSpPr>
        <p:spPr>
          <a:xfrm>
            <a:off x="4596549" y="1678426"/>
            <a:ext cx="34442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example loss function: Residual sum of squares.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06E6E-3AC8-0545-AB31-09337852A725}"/>
              </a:ext>
            </a:extLst>
          </p:cNvPr>
          <p:cNvSpPr txBox="1"/>
          <p:nvPr/>
        </p:nvSpPr>
        <p:spPr>
          <a:xfrm>
            <a:off x="4624258" y="3884437"/>
            <a:ext cx="3444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 derivative, set to zero.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3F294A6-B793-6744-BA29-4561BC618448}"/>
              </a:ext>
            </a:extLst>
          </p:cNvPr>
          <p:cNvSpPr/>
          <p:nvPr/>
        </p:nvSpPr>
        <p:spPr>
          <a:xfrm>
            <a:off x="5145694" y="4994967"/>
            <a:ext cx="4427621" cy="12012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B66C7-493E-824B-8451-6F62EFA4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07" y="823160"/>
            <a:ext cx="60706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483</Words>
  <Application>Microsoft Macintosh PowerPoint</Application>
  <PresentationFormat>Widescreen</PresentationFormat>
  <Paragraphs>135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Machine Learning for Computer Networking</vt:lpstr>
      <vt:lpstr>What is Machine Learning?</vt:lpstr>
      <vt:lpstr>Definitions of Machine Learning</vt:lpstr>
      <vt:lpstr>Supervised Learning: Overview</vt:lpstr>
      <vt:lpstr>Supervised Learning</vt:lpstr>
      <vt:lpstr>Statistical Learning Framework  (Supervised Learning)</vt:lpstr>
      <vt:lpstr>Least Squares Linear Regression, Single Input</vt:lpstr>
      <vt:lpstr>Least Squares with Multiple Inputs</vt:lpstr>
      <vt:lpstr>PowerPoint Presentation</vt:lpstr>
      <vt:lpstr>Nearest Neighbor Classification</vt:lpstr>
      <vt:lpstr>K-Nearest Neighbor</vt:lpstr>
      <vt:lpstr>3-Nearest Neighbor</vt:lpstr>
      <vt:lpstr>5-Nearest Neighbor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Networking</dc:title>
  <dc:creator>Nick Feamster</dc:creator>
  <cp:lastModifiedBy>Nick Feamster</cp:lastModifiedBy>
  <cp:revision>2</cp:revision>
  <dcterms:created xsi:type="dcterms:W3CDTF">2020-05-01T13:00:15Z</dcterms:created>
  <dcterms:modified xsi:type="dcterms:W3CDTF">2020-05-01T13:10:52Z</dcterms:modified>
</cp:coreProperties>
</file>