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65" r:id="rId3"/>
    <p:sldId id="258" r:id="rId4"/>
    <p:sldId id="364" r:id="rId5"/>
    <p:sldId id="358" r:id="rId6"/>
    <p:sldId id="366" r:id="rId7"/>
    <p:sldId id="359" r:id="rId8"/>
    <p:sldId id="360" r:id="rId9"/>
    <p:sldId id="361" r:id="rId10"/>
    <p:sldId id="262" r:id="rId11"/>
    <p:sldId id="263" r:id="rId12"/>
    <p:sldId id="367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85"/>
    <p:restoredTop sz="94686"/>
  </p:normalViewPr>
  <p:slideViewPr>
    <p:cSldViewPr snapToGrid="0" snapToObjects="1">
      <p:cViewPr varScale="1">
        <p:scale>
          <a:sx n="128" d="100"/>
          <a:sy n="128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6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9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7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8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A573-E5D4-474A-A649-93430F65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83DC-563C-D241-BCF3-E979EE479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6BD3-4DB0-8949-B496-155BE5A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EA59-D499-2E43-B770-D2CDC47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5997-24EE-CB48-8FA7-B9F48749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8AE-305C-5E4C-83F1-91490E75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6380-3BA6-2941-9170-EFBDF01B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374E-C6C5-A041-A8C7-9602328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1543-3A18-5541-921F-1946E0C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B8C5-DFDC-8640-85AA-D756E4E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ABB1C-CCA7-E640-8AAF-CE0B35BF4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BE64-48C4-B646-943E-72AF85CB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E51B-9809-7B42-8A18-843EA50C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25A9-2BA6-FD4E-A324-834E62A1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C72A-357E-D84B-A24B-5471E1BA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6664-7291-FC41-80D5-169ACA29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E75E-DAA5-9A45-9F60-D8452D08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3722-F5D7-BF4A-92D0-90E765CC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11FA-3D1B-C946-8D59-204127B9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D16E-03B7-0A4C-9957-74F07EAC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F6C0-7365-3641-9B53-D60DE875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2C152-2529-A44D-A4FB-B73E50C6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5ECE2-AE2B-B642-9819-D51C8C80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67FF-AD7A-5046-9E4C-D36CAD2BF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F1E2-12F4-924D-92C3-73F7C845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1477-DAB4-374F-A1B9-AFA1E680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5A58-5A76-BB4E-8500-1B902F42E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B906-703C-9A4E-A37E-348B8D59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1EC9-CC92-CE43-816D-3CF922A7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FFD4A-6134-B545-B7BB-833964FE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FDDD-B349-6447-ADA9-7DBF61A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B7D1-C888-DE47-8CA3-8A19B692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F699-A149-DB4E-8642-B79ECADB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96BD-65F3-6141-8394-4960A173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70529-218B-EF4F-8950-ED6EB87FE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03D74-24C7-4340-A429-ECD30F0B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1BCCC-8AB7-1345-86CE-D04A8FFD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81414-5716-FA47-8439-CD49BC62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5A1A0-4853-984C-B848-FBA7338D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C33F-C18B-AA40-BE83-410B8859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3C01-F044-1142-BF61-700B4087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8356-3C3D-454A-A9C2-D6C65B3B6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837E-4576-2C4A-BAEB-B82B390F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45E5-180D-8E41-A620-7888D36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32474-BDF3-8343-B7BC-A4275B11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B8D6-1926-2B4B-A1C1-01EBF9E0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1FAEF-E0A4-1547-85F7-BD033D1DF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5E95-F17D-3F4C-B3FC-A5E52A91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465B-805B-6145-A267-BC3A7317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12F72-5929-2949-A039-0CB81A26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93BDB-FE7E-6243-B3DA-E0C72163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5A5EF-B79F-AA42-9DCB-7DF3C2786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2CD5-E37D-4C4F-A2E4-BFCDD7A5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3D46D-76A6-F647-96BF-69BDCA6B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8945-93FC-CD4D-85EF-05021FBA20E6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F5C6-DEE8-AC49-AE50-97E41A591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3FD4-D13C-864D-A3D6-FD3C916D6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1: Data Science, Data, and Basics</a:t>
            </a:r>
          </a:p>
        </p:txBody>
      </p:sp>
    </p:spTree>
    <p:extLst>
      <p:ext uri="{BB962C8B-B14F-4D97-AF65-F5344CB8AC3E}">
        <p14:creationId xmlns:p14="http://schemas.microsoft.com/office/powerpoint/2010/main" val="268520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4DD8-72E4-924E-B209-4F76DF3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ED9BA-3DC0-9242-B6C4-AEE0DCF8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5" y="3686097"/>
            <a:ext cx="5075043" cy="3171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76F70-49D5-F147-9C17-E3CE9107A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08618"/>
            <a:ext cx="9779620" cy="27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7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BE39-417B-2340-88F7-48677D8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332A0-CDC2-9D41-9EE3-E84BC1E4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90" y="1470274"/>
            <a:ext cx="7298577" cy="50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4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Ingestion/Exploration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Python Data Libraries</a:t>
            </a:r>
          </a:p>
          <a:p>
            <a:pPr lvl="1"/>
            <a:r>
              <a:rPr lang="en-US" b="1" dirty="0"/>
              <a:t>NumPy: </a:t>
            </a:r>
            <a:r>
              <a:rPr lang="en-US" dirty="0"/>
              <a:t>multi-dimensional arrays, matrices, mathematical operations</a:t>
            </a:r>
          </a:p>
          <a:p>
            <a:pPr lvl="1"/>
            <a:r>
              <a:rPr lang="en-US" b="1" dirty="0"/>
              <a:t>SciPy: </a:t>
            </a:r>
            <a:r>
              <a:rPr lang="en-US" dirty="0"/>
              <a:t>linear algebra, differential equations, optimization, statistics</a:t>
            </a:r>
          </a:p>
          <a:p>
            <a:pPr lvl="1"/>
            <a:r>
              <a:rPr lang="en-US" b="1" dirty="0"/>
              <a:t>Pandas:</a:t>
            </a:r>
            <a:r>
              <a:rPr lang="en-US" dirty="0"/>
              <a:t> data structures and tools for table-line data </a:t>
            </a:r>
            <a:br>
              <a:rPr lang="en-US" dirty="0"/>
            </a:br>
            <a:r>
              <a:rPr lang="en-US" dirty="0"/>
              <a:t>		(reshaping, merging, sorting, slicing, etc.)</a:t>
            </a:r>
          </a:p>
          <a:p>
            <a:pPr lvl="1"/>
            <a:r>
              <a:rPr lang="en-US" b="1" dirty="0" err="1"/>
              <a:t>SciKit</a:t>
            </a:r>
            <a:r>
              <a:rPr lang="en-US" b="1" dirty="0"/>
              <a:t>-Learn:</a:t>
            </a:r>
            <a:r>
              <a:rPr lang="en-US" dirty="0"/>
              <a:t> machine learning algorithms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Visualization and Plotting Libraries</a:t>
            </a:r>
          </a:p>
          <a:p>
            <a:pPr lvl="1"/>
            <a:r>
              <a:rPr lang="en-US" b="1" dirty="0"/>
              <a:t>Matplotlib: </a:t>
            </a:r>
            <a:r>
              <a:rPr lang="en-US" dirty="0"/>
              <a:t>2D plotting library, similar to </a:t>
            </a:r>
            <a:r>
              <a:rPr lang="en-US" dirty="0" err="1"/>
              <a:t>matlab</a:t>
            </a:r>
            <a:r>
              <a:rPr lang="en-US" dirty="0"/>
              <a:t>-style plotting</a:t>
            </a:r>
          </a:p>
          <a:p>
            <a:pPr lvl="1"/>
            <a:r>
              <a:rPr lang="en-US" b="1" dirty="0"/>
              <a:t>Seaborn:</a:t>
            </a:r>
            <a:r>
              <a:rPr lang="en-US" dirty="0"/>
              <a:t> based on matplotlib, higher-level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EDB-D029-AF49-9160-43CA962E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F9E-2C31-514D-8C53-F6306D69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vectors and matrices</a:t>
            </a:r>
          </a:p>
          <a:p>
            <a:endParaRPr lang="en-US" dirty="0"/>
          </a:p>
          <a:p>
            <a:r>
              <a:rPr lang="en-US" dirty="0"/>
              <a:t>Describing a matrix</a:t>
            </a:r>
          </a:p>
          <a:p>
            <a:endParaRPr lang="en-US" dirty="0"/>
          </a:p>
          <a:p>
            <a:r>
              <a:rPr lang="en-US" dirty="0"/>
              <a:t>Calculating average, variance,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4142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44E0-E85C-0C40-9AF8-18F1CFA9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308A1-C3DC-9148-BEAF-31700607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data</a:t>
            </a:r>
          </a:p>
          <a:p>
            <a:pPr lvl="1"/>
            <a:r>
              <a:rPr lang="en-US" dirty="0"/>
              <a:t>From CSV</a:t>
            </a:r>
          </a:p>
          <a:p>
            <a:pPr lvl="1"/>
            <a:r>
              <a:rPr lang="en-US" dirty="0"/>
              <a:t>From JSON</a:t>
            </a:r>
          </a:p>
          <a:p>
            <a:pPr lvl="1"/>
            <a:endParaRPr lang="en-US" dirty="0"/>
          </a:p>
          <a:p>
            <a:r>
              <a:rPr lang="en-US" dirty="0"/>
              <a:t>Wrangling Data</a:t>
            </a:r>
          </a:p>
          <a:p>
            <a:pPr lvl="1"/>
            <a:r>
              <a:rPr lang="en-US" dirty="0"/>
              <a:t>Describing the data</a:t>
            </a:r>
          </a:p>
          <a:p>
            <a:pPr lvl="1"/>
            <a:r>
              <a:rPr lang="en-US" dirty="0"/>
              <a:t>Selecting based on conditionals</a:t>
            </a:r>
          </a:p>
          <a:p>
            <a:pPr lvl="1"/>
            <a:r>
              <a:rPr lang="en-US" dirty="0"/>
              <a:t>Grouping rows by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50E1C-C062-1E47-B1E8-B2EF50EF0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664" y="356027"/>
            <a:ext cx="6446126" cy="582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8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813C-66F0-C24D-92C3-27CEA63E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203"/>
            <a:ext cx="10515600" cy="3639716"/>
          </a:xfrm>
        </p:spPr>
        <p:txBody>
          <a:bodyPr>
            <a:normAutofit/>
          </a:bodyPr>
          <a:lstStyle/>
          <a:p>
            <a:r>
              <a:rPr lang="en-US" dirty="0"/>
              <a:t>Data Science = </a:t>
            </a:r>
            <a:r>
              <a:rPr lang="en-US" b="1" dirty="0"/>
              <a:t>Modeling (“ML”) </a:t>
            </a:r>
            <a:r>
              <a:rPr lang="en-US" dirty="0"/>
              <a:t>+ </a:t>
            </a:r>
            <a:br>
              <a:rPr lang="en-US" dirty="0"/>
            </a:br>
            <a:r>
              <a:rPr lang="en-US" dirty="0"/>
              <a:t>				Preparation + </a:t>
            </a:r>
            <a:br>
              <a:rPr lang="en-US" dirty="0"/>
            </a:br>
            <a:r>
              <a:rPr lang="en-US" dirty="0"/>
              <a:t>				Deployment</a:t>
            </a:r>
          </a:p>
        </p:txBody>
      </p:sp>
    </p:spTree>
    <p:extLst>
      <p:ext uri="{BB962C8B-B14F-4D97-AF65-F5344CB8AC3E}">
        <p14:creationId xmlns:p14="http://schemas.microsoft.com/office/powerpoint/2010/main" val="217197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E392-E3F4-7E47-96B0-4179190A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Modeling: </a:t>
            </a:r>
            <a:br>
              <a:rPr lang="en-US" dirty="0"/>
            </a:br>
            <a:r>
              <a:rPr lang="en-US" dirty="0"/>
              <a:t>Types of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C61E-63CC-C049-9AE3-4703C378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</a:p>
          <a:p>
            <a:pPr lvl="1"/>
            <a:r>
              <a:rPr lang="en-US" dirty="0"/>
              <a:t>Prediction: What is going to happen? What will happen if…?</a:t>
            </a:r>
          </a:p>
          <a:p>
            <a:pPr lvl="1"/>
            <a:r>
              <a:rPr lang="en-US" dirty="0"/>
              <a:t>Regression: What is the value of something I’m trying to predict? </a:t>
            </a:r>
          </a:p>
          <a:p>
            <a:pPr lvl="1"/>
            <a:r>
              <a:rPr lang="en-US" dirty="0"/>
              <a:t>Classification: What class/type does this data point belong to?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Unsupervised Learning</a:t>
            </a:r>
          </a:p>
          <a:p>
            <a:pPr lvl="1"/>
            <a:r>
              <a:rPr lang="en-US" dirty="0"/>
              <a:t>Clustering: What are natural groups for this data?</a:t>
            </a:r>
          </a:p>
          <a:p>
            <a:pPr lvl="1"/>
            <a:r>
              <a:rPr lang="en-US" dirty="0"/>
              <a:t>Recommendation: “You might also like…”</a:t>
            </a:r>
          </a:p>
        </p:txBody>
      </p:sp>
    </p:spTree>
    <p:extLst>
      <p:ext uri="{BB962C8B-B14F-4D97-AF65-F5344CB8AC3E}">
        <p14:creationId xmlns:p14="http://schemas.microsoft.com/office/powerpoint/2010/main" val="23913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ML/Data Science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Outliers</a:t>
            </a:r>
            <a:r>
              <a:rPr lang="en-US" dirty="0"/>
              <a:t> </a:t>
            </a:r>
            <a:r>
              <a:rPr lang="en-US" b="1" dirty="0"/>
              <a:t>(zero values, etc.):</a:t>
            </a:r>
            <a:r>
              <a:rPr lang="en-US" dirty="0"/>
              <a:t> May indicate errors</a:t>
            </a:r>
          </a:p>
          <a:p>
            <a:r>
              <a:rPr lang="en-US" b="1" dirty="0"/>
              <a:t>Distributions:</a:t>
            </a:r>
            <a:r>
              <a:rPr lang="en-US" dirty="0"/>
              <a:t> What stands out about the data?</a:t>
            </a:r>
          </a:p>
          <a:p>
            <a:r>
              <a:rPr lang="en-US" b="1" dirty="0"/>
              <a:t>Separators: </a:t>
            </a:r>
            <a:r>
              <a:rPr lang="en-US" dirty="0"/>
              <a:t>Are there features that naturally separate classes you are interested in?</a:t>
            </a:r>
          </a:p>
          <a:p>
            <a:r>
              <a:rPr lang="en-US" b="1" dirty="0"/>
              <a:t>Correlations:</a:t>
            </a:r>
            <a:r>
              <a:rPr lang="en-US" dirty="0"/>
              <a:t> Are certain features correlated with one another?</a:t>
            </a:r>
          </a:p>
          <a:p>
            <a:r>
              <a:rPr lang="en-US" b="1" dirty="0"/>
              <a:t>Temporal patterns: </a:t>
            </a:r>
            <a:r>
              <a:rPr lang="en-US" dirty="0"/>
              <a:t>Hourly? Daily? Weekly? Seasonal?</a:t>
            </a:r>
          </a:p>
          <a:p>
            <a:pPr lvl="1"/>
            <a:r>
              <a:rPr lang="en-US" dirty="0"/>
              <a:t>Very important for understanding whether a model trained today will be valid tomorrow!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Ingestion/Fusion/Exploration</a:t>
            </a:r>
          </a:p>
        </p:txBody>
      </p:sp>
    </p:spTree>
    <p:extLst>
      <p:ext uri="{BB962C8B-B14F-4D97-AF65-F5344CB8AC3E}">
        <p14:creationId xmlns:p14="http://schemas.microsoft.com/office/powerpoint/2010/main" val="344286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8A41-CB7C-E940-ABC0-A235BB7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4319-3AB8-D04F-9E7A-44CF63D1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Sanity checks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Zero values</a:t>
            </a:r>
          </a:p>
          <a:p>
            <a:pPr lvl="1"/>
            <a:r>
              <a:rPr lang="en-US" dirty="0"/>
              <a:t>Negative values</a:t>
            </a:r>
          </a:p>
          <a:p>
            <a:pPr lvl="1"/>
            <a:r>
              <a:rPr lang="en-US" dirty="0"/>
              <a:t>Data of the wrong type</a:t>
            </a:r>
          </a:p>
          <a:p>
            <a:pPr lvl="1"/>
            <a:endParaRPr lang="en-US" dirty="0"/>
          </a:p>
          <a:p>
            <a:r>
              <a:rPr lang="en-US" dirty="0"/>
              <a:t>Smoothing</a:t>
            </a:r>
          </a:p>
          <a:p>
            <a:endParaRPr lang="en-US" dirty="0"/>
          </a:p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15874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Discretization</a:t>
            </a:r>
          </a:p>
          <a:p>
            <a:pPr lvl="1"/>
            <a:r>
              <a:rPr lang="en-US" dirty="0"/>
              <a:t>Map continuous-valued feature into ”buckets”</a:t>
            </a:r>
          </a:p>
          <a:p>
            <a:pPr lvl="1"/>
            <a:endParaRPr lang="en-US" dirty="0"/>
          </a:p>
          <a:p>
            <a:r>
              <a:rPr lang="en-US" dirty="0"/>
              <a:t>Sampling</a:t>
            </a:r>
          </a:p>
          <a:p>
            <a:pPr lvl="1"/>
            <a:r>
              <a:rPr lang="en-US" dirty="0"/>
              <a:t>Random, periodic,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Fourier transform</a:t>
            </a:r>
          </a:p>
          <a:p>
            <a:pPr lvl="1"/>
            <a:r>
              <a:rPr lang="en-US" dirty="0"/>
              <a:t>Encodings (e.g., one-hot encoding)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Temporal: ”Binning” quantitative values into discrete time bins</a:t>
            </a:r>
          </a:p>
          <a:p>
            <a:pPr lvl="1"/>
            <a:r>
              <a:rPr lang="en-US" dirty="0"/>
              <a:t>Spatial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Engineering:</a:t>
            </a:r>
            <a:br>
              <a:rPr lang="en-US" dirty="0"/>
            </a:br>
            <a:r>
              <a:rPr lang="en-US" dirty="0"/>
              <a:t>Creation and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358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08548" y="1422622"/>
            <a:ext cx="9185635" cy="1935670"/>
          </a:xfrm>
        </p:spPr>
        <p:txBody>
          <a:bodyPr/>
          <a:lstStyle/>
          <a:p>
            <a:r>
              <a:rPr lang="en-US" dirty="0"/>
              <a:t>Model Selection and Training</a:t>
            </a:r>
          </a:p>
          <a:p>
            <a:pPr lvl="1"/>
            <a:r>
              <a:rPr lang="en-US" b="1" dirty="0"/>
              <a:t>Considerations: </a:t>
            </a:r>
            <a:r>
              <a:rPr lang="en-US" dirty="0"/>
              <a:t>Accuracy, complexity, training cost, assumptions about underlying data, …</a:t>
            </a:r>
          </a:p>
          <a:p>
            <a:r>
              <a:rPr lang="en-US" dirty="0"/>
              <a:t>Parameter Tuning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2E972BB-F34B-8A43-AADE-011B9426F2AB}"/>
              </a:ext>
            </a:extLst>
          </p:cNvPr>
          <p:cNvSpPr/>
          <p:nvPr/>
        </p:nvSpPr>
        <p:spPr>
          <a:xfrm>
            <a:off x="4358207" y="4557376"/>
            <a:ext cx="2563009" cy="45958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Labels/Outcomes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F8560-9609-954E-BE2B-D5A12351308D}"/>
              </a:ext>
            </a:extLst>
          </p:cNvPr>
          <p:cNvSpPr/>
          <p:nvPr/>
        </p:nvSpPr>
        <p:spPr>
          <a:xfrm>
            <a:off x="4336080" y="3519777"/>
            <a:ext cx="2585136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Features</a:t>
            </a:r>
          </a:p>
        </p:txBody>
      </p:sp>
      <p:grpSp>
        <p:nvGrpSpPr>
          <p:cNvPr id="6" name="Group 12">
            <a:extLst>
              <a:ext uri="{FF2B5EF4-FFF2-40B4-BE49-F238E27FC236}">
                <a16:creationId xmlns:a16="http://schemas.microsoft.com/office/drawing/2014/main" id="{21FFBC6B-BEEA-B047-A7A4-B8BFE8DFB816}"/>
              </a:ext>
            </a:extLst>
          </p:cNvPr>
          <p:cNvGrpSpPr>
            <a:grpSpLocks/>
          </p:cNvGrpSpPr>
          <p:nvPr/>
        </p:nvGrpSpPr>
        <p:grpSpPr bwMode="auto">
          <a:xfrm>
            <a:off x="456844" y="5859695"/>
            <a:ext cx="2080795" cy="540986"/>
            <a:chOff x="197672" y="1448184"/>
            <a:chExt cx="2133600" cy="2819016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33F8CFF-D7CE-B944-933C-0293E82F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Test Data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D891179-D4D2-864C-B47F-73D0A9D0D59D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43E28CD4-75A0-7E47-AD5C-3E68BCBC91BD}"/>
              </a:ext>
            </a:extLst>
          </p:cNvPr>
          <p:cNvSpPr/>
          <p:nvPr/>
        </p:nvSpPr>
        <p:spPr>
          <a:xfrm rot="1103526">
            <a:off x="3706525" y="455650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EBAFD15-7C7A-0840-8ADB-F1D1127EEDEA}"/>
              </a:ext>
            </a:extLst>
          </p:cNvPr>
          <p:cNvSpPr/>
          <p:nvPr/>
        </p:nvSpPr>
        <p:spPr>
          <a:xfrm>
            <a:off x="7032396" y="377284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Training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D1650F-9B2F-6246-8428-781833515662}"/>
              </a:ext>
            </a:extLst>
          </p:cNvPr>
          <p:cNvSpPr/>
          <p:nvPr/>
        </p:nvSpPr>
        <p:spPr>
          <a:xfrm>
            <a:off x="9276376" y="3816502"/>
            <a:ext cx="133742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Learned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DD9A99-886D-1F49-BC00-345E76C73074}"/>
              </a:ext>
            </a:extLst>
          </p:cNvPr>
          <p:cNvSpPr/>
          <p:nvPr/>
        </p:nvSpPr>
        <p:spPr>
          <a:xfrm rot="20838611">
            <a:off x="3722287" y="3706504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5F00CDF-DA72-AE4F-AC9C-59A7CD68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73" y="32578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Training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9EBF521-E46F-7D42-BE39-AF7664662A16}"/>
              </a:ext>
            </a:extLst>
          </p:cNvPr>
          <p:cNvSpPr/>
          <p:nvPr/>
        </p:nvSpPr>
        <p:spPr>
          <a:xfrm>
            <a:off x="6621828" y="5696121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Predictions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E412BE-BCC5-244D-8BA2-F4CFB896BBFB}"/>
              </a:ext>
            </a:extLst>
          </p:cNvPr>
          <p:cNvSpPr/>
          <p:nvPr/>
        </p:nvSpPr>
        <p:spPr>
          <a:xfrm>
            <a:off x="3333115" y="5706858"/>
            <a:ext cx="1490171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Features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623E905-9834-5D44-805A-29F7215E898B}"/>
              </a:ext>
            </a:extLst>
          </p:cNvPr>
          <p:cNvSpPr/>
          <p:nvPr/>
        </p:nvSpPr>
        <p:spPr>
          <a:xfrm>
            <a:off x="4913301" y="5556470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Apply Model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01CCF7D-D3A9-D348-9B11-4D7E848D2EFA}"/>
              </a:ext>
            </a:extLst>
          </p:cNvPr>
          <p:cNvSpPr/>
          <p:nvPr/>
        </p:nvSpPr>
        <p:spPr>
          <a:xfrm>
            <a:off x="2752732" y="5815419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755B6CD-D4DD-B040-8E6E-FF96311CE496}"/>
              </a:ext>
            </a:extLst>
          </p:cNvPr>
          <p:cNvSpPr/>
          <p:nvPr/>
        </p:nvSpPr>
        <p:spPr>
          <a:xfrm>
            <a:off x="2752732" y="6385574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762E5D8-3FDE-7743-B4A0-D04DE6EF5EF1}"/>
              </a:ext>
            </a:extLst>
          </p:cNvPr>
          <p:cNvSpPr/>
          <p:nvPr/>
        </p:nvSpPr>
        <p:spPr>
          <a:xfrm>
            <a:off x="6621828" y="6296456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Labels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C3B18C9-02E3-7448-8FE1-4F6952A39700}"/>
              </a:ext>
            </a:extLst>
          </p:cNvPr>
          <p:cNvSpPr/>
          <p:nvPr/>
        </p:nvSpPr>
        <p:spPr>
          <a:xfrm>
            <a:off x="8565095" y="5624199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FFFF"/>
                </a:solidFill>
              </a:rPr>
              <a:t>Evaluate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8B2BA82-8178-8D4F-8157-38179834E8D7}"/>
              </a:ext>
            </a:extLst>
          </p:cNvPr>
          <p:cNvSpPr/>
          <p:nvPr/>
        </p:nvSpPr>
        <p:spPr>
          <a:xfrm>
            <a:off x="9967725" y="5804788"/>
            <a:ext cx="1752600" cy="4830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Metrics</a:t>
            </a: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B8046B64-8A21-FA4E-B54B-96E5E9D3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91" y="5100794"/>
            <a:ext cx="1437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</a:rPr>
              <a:t>Testing</a:t>
            </a:r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D903A560-09EF-994D-A44B-3786C18BE3F3}"/>
              </a:ext>
            </a:extLst>
          </p:cNvPr>
          <p:cNvGrpSpPr>
            <a:grpSpLocks/>
          </p:cNvGrpSpPr>
          <p:nvPr/>
        </p:nvGrpSpPr>
        <p:grpSpPr bwMode="auto">
          <a:xfrm>
            <a:off x="1743668" y="4129642"/>
            <a:ext cx="2080795" cy="540986"/>
            <a:chOff x="197672" y="1448184"/>
            <a:chExt cx="2133600" cy="2819016"/>
          </a:xfrm>
        </p:grpSpPr>
        <p:sp>
          <p:nvSpPr>
            <p:cNvPr id="36" name="TextBox 7">
              <a:extLst>
                <a:ext uri="{FF2B5EF4-FFF2-40B4-BE49-F238E27FC236}">
                  <a16:creationId xmlns:a16="http://schemas.microsoft.com/office/drawing/2014/main" id="{1C60D3EC-F046-2943-ADD7-350542E76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73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Data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6E7D4A3-26CD-1844-9171-AA3850322A95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11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Common: </a:t>
            </a:r>
            <a:r>
              <a:rPr lang="en-US" dirty="0"/>
              <a:t>Using Historical Data</a:t>
            </a:r>
          </a:p>
          <a:p>
            <a:pPr lvl="1"/>
            <a:r>
              <a:rPr lang="en-US" dirty="0"/>
              <a:t>Training and testing: Cross-validation</a:t>
            </a:r>
          </a:p>
          <a:p>
            <a:pPr lvl="1"/>
            <a:r>
              <a:rPr lang="en-US" dirty="0"/>
              <a:t>Accuracy metrics:</a:t>
            </a:r>
          </a:p>
          <a:p>
            <a:pPr lvl="2"/>
            <a:r>
              <a:rPr lang="en-US" dirty="0"/>
              <a:t>Accuracy, F1 Score, Receiver Operating Characteristic (FP/FN), Precision/Recall</a:t>
            </a:r>
          </a:p>
          <a:p>
            <a:pPr lvl="1"/>
            <a:r>
              <a:rPr lang="en-US" dirty="0"/>
              <a:t>Challenge: Doing better than just relearning the labeled dataset</a:t>
            </a:r>
          </a:p>
          <a:p>
            <a:endParaRPr lang="en-US" dirty="0"/>
          </a:p>
          <a:p>
            <a:r>
              <a:rPr lang="en-US" b="1" dirty="0"/>
              <a:t>Also:</a:t>
            </a:r>
            <a:r>
              <a:rPr lang="en-US" dirty="0"/>
              <a:t> Deployment/Field Approach</a:t>
            </a:r>
          </a:p>
          <a:p>
            <a:pPr lvl="1"/>
            <a:r>
              <a:rPr lang="en-US" dirty="0"/>
              <a:t>Harder!</a:t>
            </a:r>
          </a:p>
          <a:p>
            <a:pPr lvl="1"/>
            <a:r>
              <a:rPr lang="en-US" dirty="0"/>
              <a:t>Need deployment</a:t>
            </a:r>
          </a:p>
          <a:p>
            <a:pPr lvl="1"/>
            <a:r>
              <a:rPr lang="en-US" dirty="0"/>
              <a:t>Streaming model, real-time constraints, …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Testing</a:t>
            </a:r>
          </a:p>
        </p:txBody>
      </p:sp>
    </p:spTree>
    <p:extLst>
      <p:ext uri="{BB962C8B-B14F-4D97-AF65-F5344CB8AC3E}">
        <p14:creationId xmlns:p14="http://schemas.microsoft.com/office/powerpoint/2010/main" val="4058941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491</Words>
  <Application>Microsoft Macintosh PowerPoint</Application>
  <PresentationFormat>Widescreen</PresentationFormat>
  <Paragraphs>105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for Computer Networking</vt:lpstr>
      <vt:lpstr>Data Science = Modeling (“ML”) +      Preparation +      Deployment</vt:lpstr>
      <vt:lpstr>Modeling:  Types of Machine Learning Problems</vt:lpstr>
      <vt:lpstr>Steps in the ML/Data Science Pipeline</vt:lpstr>
      <vt:lpstr>Data Ingestion/Fusion/Exploration</vt:lpstr>
      <vt:lpstr>Data Cleaning</vt:lpstr>
      <vt:lpstr>Feature Engineering: Creation and Representation</vt:lpstr>
      <vt:lpstr>Modeling</vt:lpstr>
      <vt:lpstr>Evaluation and Testing</vt:lpstr>
      <vt:lpstr>Anaconda Installation</vt:lpstr>
      <vt:lpstr>Jupyter Notebooks</vt:lpstr>
      <vt:lpstr>Data Ingestion/Exploration</vt:lpstr>
      <vt:lpstr>NumPy Examples</vt:lpstr>
      <vt:lpstr>Pandas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7</cp:revision>
  <dcterms:created xsi:type="dcterms:W3CDTF">2020-04-24T12:24:08Z</dcterms:created>
  <dcterms:modified xsi:type="dcterms:W3CDTF">2020-05-01T13:49:06Z</dcterms:modified>
</cp:coreProperties>
</file>