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97" r:id="rId2"/>
    <p:sldId id="256" r:id="rId3"/>
    <p:sldId id="258" r:id="rId4"/>
    <p:sldId id="259" r:id="rId5"/>
    <p:sldId id="270" r:id="rId6"/>
    <p:sldId id="260" r:id="rId7"/>
    <p:sldId id="261" r:id="rId8"/>
    <p:sldId id="263" r:id="rId9"/>
    <p:sldId id="264" r:id="rId10"/>
    <p:sldId id="265" r:id="rId11"/>
    <p:sldId id="266" r:id="rId12"/>
    <p:sldId id="269" r:id="rId13"/>
    <p:sldId id="271" r:id="rId14"/>
    <p:sldId id="272" r:id="rId15"/>
    <p:sldId id="273" r:id="rId16"/>
    <p:sldId id="274" r:id="rId17"/>
    <p:sldId id="277" r:id="rId18"/>
    <p:sldId id="275" r:id="rId19"/>
    <p:sldId id="267" r:id="rId20"/>
    <p:sldId id="268" r:id="rId21"/>
    <p:sldId id="278" r:id="rId22"/>
    <p:sldId id="285" r:id="rId23"/>
    <p:sldId id="280" r:id="rId24"/>
    <p:sldId id="286" r:id="rId25"/>
    <p:sldId id="289" r:id="rId26"/>
    <p:sldId id="287" r:id="rId27"/>
    <p:sldId id="288" r:id="rId28"/>
    <p:sldId id="290" r:id="rId29"/>
    <p:sldId id="291" r:id="rId30"/>
    <p:sldId id="292" r:id="rId31"/>
    <p:sldId id="296" r:id="rId32"/>
    <p:sldId id="295" r:id="rId33"/>
    <p:sldId id="294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1" autoAdjust="0"/>
    <p:restoredTop sz="78022" autoAdjust="0"/>
  </p:normalViewPr>
  <p:slideViewPr>
    <p:cSldViewPr snapToGrid="0">
      <p:cViewPr varScale="1">
        <p:scale>
          <a:sx n="57" d="100"/>
          <a:sy n="57" d="100"/>
        </p:scale>
        <p:origin x="11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3ED878-FAD8-422F-94E9-C96877CD5A99}" type="doc">
      <dgm:prSet loTypeId="urn:microsoft.com/office/officeart/2005/8/layout/process1" loCatId="process" qsTypeId="urn:microsoft.com/office/officeart/2005/8/quickstyle/simple2" qsCatId="simple" csTypeId="urn:microsoft.com/office/officeart/2005/8/colors/accent0_2" csCatId="mainScheme" phldr="1"/>
      <dgm:spPr/>
    </dgm:pt>
    <dgm:pt modelId="{2D264076-BD88-4AE3-9F57-143E8EE5498C}">
      <dgm:prSet phldrT="[文本]" custT="1"/>
      <dgm:spPr/>
      <dgm:t>
        <a:bodyPr/>
        <a:lstStyle/>
        <a:p>
          <a:r>
            <a:rPr lang="en-US" sz="2000" dirty="0" smtClean="0"/>
            <a:t>Humidity sensitive layer absorbs water</a:t>
          </a:r>
          <a:endParaRPr lang="zh-CN" altLang="en-US" sz="2000" dirty="0"/>
        </a:p>
      </dgm:t>
    </dgm:pt>
    <dgm:pt modelId="{E6086555-EDA1-4D84-ABF8-75DA0277841A}" type="parTrans" cxnId="{332FCC87-AE29-423C-81C0-89BA411088B1}">
      <dgm:prSet/>
      <dgm:spPr/>
      <dgm:t>
        <a:bodyPr/>
        <a:lstStyle/>
        <a:p>
          <a:endParaRPr lang="zh-CN" altLang="en-US" sz="2000"/>
        </a:p>
      </dgm:t>
    </dgm:pt>
    <dgm:pt modelId="{5495FB5A-BD54-4361-805A-FFE03F262C43}" type="sibTrans" cxnId="{332FCC87-AE29-423C-81C0-89BA411088B1}">
      <dgm:prSet custT="1"/>
      <dgm:spPr/>
      <dgm:t>
        <a:bodyPr/>
        <a:lstStyle/>
        <a:p>
          <a:endParaRPr lang="zh-CN" altLang="en-US" sz="2000"/>
        </a:p>
      </dgm:t>
    </dgm:pt>
    <dgm:pt modelId="{261DFE09-6379-4877-8F93-B4A1D1F094CB}">
      <dgm:prSet phldrT="[文本]" custT="1"/>
      <dgm:spPr/>
      <dgm:t>
        <a:bodyPr/>
        <a:lstStyle/>
        <a:p>
          <a:r>
            <a:rPr lang="en-US" sz="1800" dirty="0" smtClean="0"/>
            <a:t>Dielectric constant increasing</a:t>
          </a:r>
          <a:r>
            <a:rPr lang="zh-CN" altLang="en-US" sz="1800" dirty="0" smtClean="0"/>
            <a:t>（</a:t>
          </a:r>
          <a:r>
            <a:rPr lang="en-US" altLang="zh-CN" sz="1800" dirty="0" smtClean="0"/>
            <a:t>water~80 F/m</a:t>
          </a:r>
          <a:r>
            <a:rPr lang="zh-CN" altLang="en-US" sz="1800" dirty="0" smtClean="0"/>
            <a:t>，</a:t>
          </a:r>
          <a:r>
            <a:rPr lang="en-US" altLang="zh-CN" sz="1800" dirty="0" smtClean="0"/>
            <a:t>CAB~3.2-6.2 F/m</a:t>
          </a:r>
          <a:r>
            <a:rPr lang="zh-CN" altLang="en-US" sz="1800" dirty="0" smtClean="0"/>
            <a:t>）</a:t>
          </a:r>
          <a:endParaRPr lang="zh-CN" altLang="en-US" sz="1800" dirty="0"/>
        </a:p>
      </dgm:t>
    </dgm:pt>
    <dgm:pt modelId="{194C6905-AEF3-493F-8B4A-E1B22115EB39}" type="parTrans" cxnId="{FB29EF4E-13E9-4966-A647-E5A28366B979}">
      <dgm:prSet/>
      <dgm:spPr/>
      <dgm:t>
        <a:bodyPr/>
        <a:lstStyle/>
        <a:p>
          <a:endParaRPr lang="zh-CN" altLang="en-US" sz="2000"/>
        </a:p>
      </dgm:t>
    </dgm:pt>
    <dgm:pt modelId="{33FE9F0B-694A-4BD6-AEA0-54933B1DC2F0}" type="sibTrans" cxnId="{FB29EF4E-13E9-4966-A647-E5A28366B979}">
      <dgm:prSet custT="1"/>
      <dgm:spPr/>
      <dgm:t>
        <a:bodyPr/>
        <a:lstStyle/>
        <a:p>
          <a:endParaRPr lang="zh-CN" altLang="en-US" sz="2000"/>
        </a:p>
      </dgm:t>
    </dgm:pt>
    <dgm:pt modelId="{E55E6624-C9E9-46C0-AB75-D9C9D5F143C7}">
      <dgm:prSet phldrT="[文本]" custT="1"/>
      <dgm:spPr/>
      <dgm:t>
        <a:bodyPr/>
        <a:lstStyle/>
        <a:p>
          <a:r>
            <a:rPr lang="en-US" sz="2000" dirty="0" smtClean="0"/>
            <a:t>Capacitance increasing</a:t>
          </a:r>
          <a:endParaRPr lang="zh-CN" altLang="en-US" sz="2000" dirty="0"/>
        </a:p>
      </dgm:t>
    </dgm:pt>
    <dgm:pt modelId="{6F08F36E-BACE-46D6-A184-75658910A426}" type="parTrans" cxnId="{91AB7D23-B0C8-4138-82E1-6854DB59C7A6}">
      <dgm:prSet/>
      <dgm:spPr/>
      <dgm:t>
        <a:bodyPr/>
        <a:lstStyle/>
        <a:p>
          <a:endParaRPr lang="zh-CN" altLang="en-US" sz="2000"/>
        </a:p>
      </dgm:t>
    </dgm:pt>
    <dgm:pt modelId="{A03C1B1C-EFC8-48CE-A87E-CB28FC4986E9}" type="sibTrans" cxnId="{91AB7D23-B0C8-4138-82E1-6854DB59C7A6}">
      <dgm:prSet/>
      <dgm:spPr/>
      <dgm:t>
        <a:bodyPr/>
        <a:lstStyle/>
        <a:p>
          <a:endParaRPr lang="zh-CN" altLang="en-US" sz="2000"/>
        </a:p>
      </dgm:t>
    </dgm:pt>
    <dgm:pt modelId="{0350C590-5CE6-4F9C-8ADC-E17AF22F718B}">
      <dgm:prSet custT="1"/>
      <dgm:spPr/>
      <dgm:t>
        <a:bodyPr/>
        <a:lstStyle/>
        <a:p>
          <a:r>
            <a:rPr lang="en-US" altLang="en-US" sz="2000" dirty="0" smtClean="0">
              <a:latin typeface="+mn-lt"/>
              <a:ea typeface="Calibri" charset="0"/>
              <a:cs typeface="Calibri" charset="0"/>
            </a:rPr>
            <a:t>Water can easily pass through hollow-structure </a:t>
          </a:r>
          <a:r>
            <a:rPr lang="en-US" altLang="zh-CN" sz="2000" dirty="0" smtClean="0">
              <a:latin typeface="+mn-lt"/>
              <a:ea typeface="Calibri" charset="0"/>
              <a:cs typeface="Calibri" charset="0"/>
            </a:rPr>
            <a:t>GWF</a:t>
          </a:r>
          <a:endParaRPr lang="zh-CN" altLang="en-US" sz="2000" dirty="0">
            <a:latin typeface="+mn-lt"/>
            <a:ea typeface="Calibri" charset="0"/>
            <a:cs typeface="Calibri" charset="0"/>
          </a:endParaRPr>
        </a:p>
      </dgm:t>
    </dgm:pt>
    <dgm:pt modelId="{DE77AB36-1BE0-4223-8D07-201C4A30B40C}" type="parTrans" cxnId="{69897833-96E9-4598-A01B-08B08CCE3488}">
      <dgm:prSet/>
      <dgm:spPr/>
      <dgm:t>
        <a:bodyPr/>
        <a:lstStyle/>
        <a:p>
          <a:endParaRPr lang="zh-CN" altLang="en-US"/>
        </a:p>
      </dgm:t>
    </dgm:pt>
    <dgm:pt modelId="{820D2D1C-CA0F-40FE-AA96-85C1DEDEC82A}" type="sibTrans" cxnId="{69897833-96E9-4598-A01B-08B08CCE3488}">
      <dgm:prSet/>
      <dgm:spPr/>
      <dgm:t>
        <a:bodyPr/>
        <a:lstStyle/>
        <a:p>
          <a:endParaRPr lang="zh-CN" altLang="en-US"/>
        </a:p>
      </dgm:t>
    </dgm:pt>
    <dgm:pt modelId="{9AE94FAA-84F7-4A5D-90BC-C7E8A9221D7E}" type="pres">
      <dgm:prSet presAssocID="{5A3ED878-FAD8-422F-94E9-C96877CD5A99}" presName="Name0" presStyleCnt="0">
        <dgm:presLayoutVars>
          <dgm:dir/>
          <dgm:resizeHandles val="exact"/>
        </dgm:presLayoutVars>
      </dgm:prSet>
      <dgm:spPr/>
    </dgm:pt>
    <dgm:pt modelId="{231C3660-7D1C-429E-B059-A54D3E72D526}" type="pres">
      <dgm:prSet presAssocID="{0350C590-5CE6-4F9C-8ADC-E17AF22F718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BAB8C2-CFB9-49E5-85C8-A2FC59D84E5F}" type="pres">
      <dgm:prSet presAssocID="{820D2D1C-CA0F-40FE-AA96-85C1DEDEC82A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52EC6771-38AD-4438-A309-1BF54A818F2D}" type="pres">
      <dgm:prSet presAssocID="{820D2D1C-CA0F-40FE-AA96-85C1DEDEC82A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1937C84C-1C62-483C-8007-10ED8C6667B1}" type="pres">
      <dgm:prSet presAssocID="{2D264076-BD88-4AE3-9F57-143E8EE5498C}" presName="node" presStyleLbl="node1" presStyleIdx="1" presStyleCnt="4" custLinFactY="31583" custLinFactNeighborX="11678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D7CA0D-84F5-4E71-AD14-967A3420CB69}" type="pres">
      <dgm:prSet presAssocID="{5495FB5A-BD54-4361-805A-FFE03F262C43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572F88C7-E027-4F2C-8A3E-931FFA278CBD}" type="pres">
      <dgm:prSet presAssocID="{5495FB5A-BD54-4361-805A-FFE03F262C43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AAFCD401-8CAD-46F2-8CB1-8794B55DACBF}" type="pres">
      <dgm:prSet presAssocID="{261DFE09-6379-4877-8F93-B4A1D1F094CB}" presName="node" presStyleLbl="node1" presStyleIdx="2" presStyleCnt="4" custLinFactNeighborX="8891" custLinFactNeighborY="-410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55EF66-67DF-4957-B1A1-C66BA34E55C3}" type="pres">
      <dgm:prSet presAssocID="{33FE9F0B-694A-4BD6-AEA0-54933B1DC2F0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2C84AB9F-5D6F-4295-92E9-A8F0845F0B1D}" type="pres">
      <dgm:prSet presAssocID="{33FE9F0B-694A-4BD6-AEA0-54933B1DC2F0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83AEEAF2-5D17-49C6-972C-67966150E829}" type="pres">
      <dgm:prSet presAssocID="{E55E6624-C9E9-46C0-AB75-D9C9D5F143C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A2382C7-3208-D747-A781-32C3D3CE754D}" type="presOf" srcId="{820D2D1C-CA0F-40FE-AA96-85C1DEDEC82A}" destId="{52EC6771-38AD-4438-A309-1BF54A818F2D}" srcOrd="1" destOrd="0" presId="urn:microsoft.com/office/officeart/2005/8/layout/process1"/>
    <dgm:cxn modelId="{FF9B5F97-91C3-494E-93DF-56DE4F9844C5}" type="presOf" srcId="{0350C590-5CE6-4F9C-8ADC-E17AF22F718B}" destId="{231C3660-7D1C-429E-B059-A54D3E72D526}" srcOrd="0" destOrd="0" presId="urn:microsoft.com/office/officeart/2005/8/layout/process1"/>
    <dgm:cxn modelId="{76B45535-C8DC-5F45-A02D-8B49CFB483DB}" type="presOf" srcId="{5A3ED878-FAD8-422F-94E9-C96877CD5A99}" destId="{9AE94FAA-84F7-4A5D-90BC-C7E8A9221D7E}" srcOrd="0" destOrd="0" presId="urn:microsoft.com/office/officeart/2005/8/layout/process1"/>
    <dgm:cxn modelId="{7376FBE2-FA36-A74B-AED9-8E68B83A8F87}" type="presOf" srcId="{5495FB5A-BD54-4361-805A-FFE03F262C43}" destId="{572F88C7-E027-4F2C-8A3E-931FFA278CBD}" srcOrd="1" destOrd="0" presId="urn:microsoft.com/office/officeart/2005/8/layout/process1"/>
    <dgm:cxn modelId="{72211B43-7765-FA43-8049-1394A6D89332}" type="presOf" srcId="{E55E6624-C9E9-46C0-AB75-D9C9D5F143C7}" destId="{83AEEAF2-5D17-49C6-972C-67966150E829}" srcOrd="0" destOrd="0" presId="urn:microsoft.com/office/officeart/2005/8/layout/process1"/>
    <dgm:cxn modelId="{8EC7D436-3ADF-8E45-937C-C7BEEAFA17BA}" type="presOf" srcId="{33FE9F0B-694A-4BD6-AEA0-54933B1DC2F0}" destId="{2C84AB9F-5D6F-4295-92E9-A8F0845F0B1D}" srcOrd="1" destOrd="0" presId="urn:microsoft.com/office/officeart/2005/8/layout/process1"/>
    <dgm:cxn modelId="{332FCC87-AE29-423C-81C0-89BA411088B1}" srcId="{5A3ED878-FAD8-422F-94E9-C96877CD5A99}" destId="{2D264076-BD88-4AE3-9F57-143E8EE5498C}" srcOrd="1" destOrd="0" parTransId="{E6086555-EDA1-4D84-ABF8-75DA0277841A}" sibTransId="{5495FB5A-BD54-4361-805A-FFE03F262C43}"/>
    <dgm:cxn modelId="{A602968E-E833-054D-AA0F-36F0A523A441}" type="presOf" srcId="{820D2D1C-CA0F-40FE-AA96-85C1DEDEC82A}" destId="{D9BAB8C2-CFB9-49E5-85C8-A2FC59D84E5F}" srcOrd="0" destOrd="0" presId="urn:microsoft.com/office/officeart/2005/8/layout/process1"/>
    <dgm:cxn modelId="{CF3703B4-06B0-E54E-A5FF-8E831E855ADB}" type="presOf" srcId="{5495FB5A-BD54-4361-805A-FFE03F262C43}" destId="{BFD7CA0D-84F5-4E71-AD14-967A3420CB69}" srcOrd="0" destOrd="0" presId="urn:microsoft.com/office/officeart/2005/8/layout/process1"/>
    <dgm:cxn modelId="{3F475AAB-0851-7A43-8F8C-FF6AFA8D513D}" type="presOf" srcId="{2D264076-BD88-4AE3-9F57-143E8EE5498C}" destId="{1937C84C-1C62-483C-8007-10ED8C6667B1}" srcOrd="0" destOrd="0" presId="urn:microsoft.com/office/officeart/2005/8/layout/process1"/>
    <dgm:cxn modelId="{F220FA69-1B3E-034B-89C7-FF009449602F}" type="presOf" srcId="{261DFE09-6379-4877-8F93-B4A1D1F094CB}" destId="{AAFCD401-8CAD-46F2-8CB1-8794B55DACBF}" srcOrd="0" destOrd="0" presId="urn:microsoft.com/office/officeart/2005/8/layout/process1"/>
    <dgm:cxn modelId="{69897833-96E9-4598-A01B-08B08CCE3488}" srcId="{5A3ED878-FAD8-422F-94E9-C96877CD5A99}" destId="{0350C590-5CE6-4F9C-8ADC-E17AF22F718B}" srcOrd="0" destOrd="0" parTransId="{DE77AB36-1BE0-4223-8D07-201C4A30B40C}" sibTransId="{820D2D1C-CA0F-40FE-AA96-85C1DEDEC82A}"/>
    <dgm:cxn modelId="{FB29EF4E-13E9-4966-A647-E5A28366B979}" srcId="{5A3ED878-FAD8-422F-94E9-C96877CD5A99}" destId="{261DFE09-6379-4877-8F93-B4A1D1F094CB}" srcOrd="2" destOrd="0" parTransId="{194C6905-AEF3-493F-8B4A-E1B22115EB39}" sibTransId="{33FE9F0B-694A-4BD6-AEA0-54933B1DC2F0}"/>
    <dgm:cxn modelId="{E54A0DDF-D8C0-D143-A2AE-43E9CC99903F}" type="presOf" srcId="{33FE9F0B-694A-4BD6-AEA0-54933B1DC2F0}" destId="{9F55EF66-67DF-4957-B1A1-C66BA34E55C3}" srcOrd="0" destOrd="0" presId="urn:microsoft.com/office/officeart/2005/8/layout/process1"/>
    <dgm:cxn modelId="{91AB7D23-B0C8-4138-82E1-6854DB59C7A6}" srcId="{5A3ED878-FAD8-422F-94E9-C96877CD5A99}" destId="{E55E6624-C9E9-46C0-AB75-D9C9D5F143C7}" srcOrd="3" destOrd="0" parTransId="{6F08F36E-BACE-46D6-A184-75658910A426}" sibTransId="{A03C1B1C-EFC8-48CE-A87E-CB28FC4986E9}"/>
    <dgm:cxn modelId="{B6253D02-BFC9-EB44-8C9B-E8C7780DC781}" type="presParOf" srcId="{9AE94FAA-84F7-4A5D-90BC-C7E8A9221D7E}" destId="{231C3660-7D1C-429E-B059-A54D3E72D526}" srcOrd="0" destOrd="0" presId="urn:microsoft.com/office/officeart/2005/8/layout/process1"/>
    <dgm:cxn modelId="{B81E46CA-5810-6248-97F3-245FA9715431}" type="presParOf" srcId="{9AE94FAA-84F7-4A5D-90BC-C7E8A9221D7E}" destId="{D9BAB8C2-CFB9-49E5-85C8-A2FC59D84E5F}" srcOrd="1" destOrd="0" presId="urn:microsoft.com/office/officeart/2005/8/layout/process1"/>
    <dgm:cxn modelId="{CD7607B1-B814-1248-B0EA-D83ACCC3AEB3}" type="presParOf" srcId="{D9BAB8C2-CFB9-49E5-85C8-A2FC59D84E5F}" destId="{52EC6771-38AD-4438-A309-1BF54A818F2D}" srcOrd="0" destOrd="0" presId="urn:microsoft.com/office/officeart/2005/8/layout/process1"/>
    <dgm:cxn modelId="{F87DE4D5-2119-2342-98E4-B652E3951C5B}" type="presParOf" srcId="{9AE94FAA-84F7-4A5D-90BC-C7E8A9221D7E}" destId="{1937C84C-1C62-483C-8007-10ED8C6667B1}" srcOrd="2" destOrd="0" presId="urn:microsoft.com/office/officeart/2005/8/layout/process1"/>
    <dgm:cxn modelId="{DA2C9B34-7F5B-2C40-8AFA-BD4B8A7B7642}" type="presParOf" srcId="{9AE94FAA-84F7-4A5D-90BC-C7E8A9221D7E}" destId="{BFD7CA0D-84F5-4E71-AD14-967A3420CB69}" srcOrd="3" destOrd="0" presId="urn:microsoft.com/office/officeart/2005/8/layout/process1"/>
    <dgm:cxn modelId="{B718F947-B163-E840-A180-068D3B3AE304}" type="presParOf" srcId="{BFD7CA0D-84F5-4E71-AD14-967A3420CB69}" destId="{572F88C7-E027-4F2C-8A3E-931FFA278CBD}" srcOrd="0" destOrd="0" presId="urn:microsoft.com/office/officeart/2005/8/layout/process1"/>
    <dgm:cxn modelId="{F88CA76A-1E8E-FA4C-984D-7F8D1B1EB0A4}" type="presParOf" srcId="{9AE94FAA-84F7-4A5D-90BC-C7E8A9221D7E}" destId="{AAFCD401-8CAD-46F2-8CB1-8794B55DACBF}" srcOrd="4" destOrd="0" presId="urn:microsoft.com/office/officeart/2005/8/layout/process1"/>
    <dgm:cxn modelId="{B3757A00-BB7E-7741-9EBD-21B55CF44AC3}" type="presParOf" srcId="{9AE94FAA-84F7-4A5D-90BC-C7E8A9221D7E}" destId="{9F55EF66-67DF-4957-B1A1-C66BA34E55C3}" srcOrd="5" destOrd="0" presId="urn:microsoft.com/office/officeart/2005/8/layout/process1"/>
    <dgm:cxn modelId="{90324284-1C6B-1843-A2F6-8791AD2C23A7}" type="presParOf" srcId="{9F55EF66-67DF-4957-B1A1-C66BA34E55C3}" destId="{2C84AB9F-5D6F-4295-92E9-A8F0845F0B1D}" srcOrd="0" destOrd="0" presId="urn:microsoft.com/office/officeart/2005/8/layout/process1"/>
    <dgm:cxn modelId="{70577CEE-FEE8-B140-874C-C8B022D3BFBE}" type="presParOf" srcId="{9AE94FAA-84F7-4A5D-90BC-C7E8A9221D7E}" destId="{83AEEAF2-5D17-49C6-972C-67966150E829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1C3660-7D1C-429E-B059-A54D3E72D526}">
      <dsp:nvSpPr>
        <dsp:cNvPr id="0" name=""/>
        <dsp:cNvSpPr/>
      </dsp:nvSpPr>
      <dsp:spPr>
        <a:xfrm>
          <a:off x="10278" y="0"/>
          <a:ext cx="2127677" cy="13825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>
              <a:latin typeface="+mn-lt"/>
              <a:ea typeface="Calibri" charset="0"/>
              <a:cs typeface="Calibri" charset="0"/>
            </a:rPr>
            <a:t>Water can easily pass through hollow-structure </a:t>
          </a:r>
          <a:r>
            <a:rPr lang="en-US" altLang="zh-CN" sz="2000" kern="1200" dirty="0" smtClean="0">
              <a:latin typeface="+mn-lt"/>
              <a:ea typeface="Calibri" charset="0"/>
              <a:cs typeface="Calibri" charset="0"/>
            </a:rPr>
            <a:t>GWF</a:t>
          </a:r>
          <a:endParaRPr lang="zh-CN" altLang="en-US" sz="2000" kern="1200" dirty="0">
            <a:latin typeface="+mn-lt"/>
            <a:ea typeface="Calibri" charset="0"/>
            <a:cs typeface="Calibri" charset="0"/>
          </a:endParaRPr>
        </a:p>
      </dsp:txBody>
      <dsp:txXfrm>
        <a:off x="50771" y="40493"/>
        <a:ext cx="2046691" cy="1301534"/>
      </dsp:txXfrm>
    </dsp:sp>
    <dsp:sp modelId="{D9BAB8C2-CFB9-49E5-85C8-A2FC59D84E5F}">
      <dsp:nvSpPr>
        <dsp:cNvPr id="0" name=""/>
        <dsp:cNvSpPr/>
      </dsp:nvSpPr>
      <dsp:spPr>
        <a:xfrm>
          <a:off x="2375570" y="427427"/>
          <a:ext cx="503743" cy="52766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2375570" y="532960"/>
        <a:ext cx="352620" cy="316598"/>
      </dsp:txXfrm>
    </dsp:sp>
    <dsp:sp modelId="{1937C84C-1C62-483C-8007-10ED8C6667B1}">
      <dsp:nvSpPr>
        <dsp:cNvPr id="0" name=""/>
        <dsp:cNvSpPr/>
      </dsp:nvSpPr>
      <dsp:spPr>
        <a:xfrm>
          <a:off x="3088415" y="0"/>
          <a:ext cx="2127677" cy="13825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Humidity sensitive layer absorbs water</a:t>
          </a:r>
          <a:endParaRPr lang="zh-CN" altLang="en-US" sz="2000" kern="1200" dirty="0"/>
        </a:p>
      </dsp:txBody>
      <dsp:txXfrm>
        <a:off x="3128908" y="40493"/>
        <a:ext cx="2046691" cy="1301534"/>
      </dsp:txXfrm>
    </dsp:sp>
    <dsp:sp modelId="{BFD7CA0D-84F5-4E71-AD14-967A3420CB69}">
      <dsp:nvSpPr>
        <dsp:cNvPr id="0" name=""/>
        <dsp:cNvSpPr/>
      </dsp:nvSpPr>
      <dsp:spPr>
        <a:xfrm>
          <a:off x="5422930" y="427427"/>
          <a:ext cx="438496" cy="52766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5422930" y="532960"/>
        <a:ext cx="306947" cy="316598"/>
      </dsp:txXfrm>
    </dsp:sp>
    <dsp:sp modelId="{AAFCD401-8CAD-46F2-8CB1-8794B55DACBF}">
      <dsp:nvSpPr>
        <dsp:cNvPr id="0" name=""/>
        <dsp:cNvSpPr/>
      </dsp:nvSpPr>
      <dsp:spPr>
        <a:xfrm>
          <a:off x="6043444" y="0"/>
          <a:ext cx="2127677" cy="13825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Dielectric constant increasing</a:t>
          </a:r>
          <a:r>
            <a:rPr lang="zh-CN" altLang="en-US" sz="1800" kern="1200" dirty="0" smtClean="0"/>
            <a:t>（</a:t>
          </a:r>
          <a:r>
            <a:rPr lang="en-US" altLang="zh-CN" sz="1800" kern="1200" dirty="0" smtClean="0"/>
            <a:t>water~80 F/m</a:t>
          </a:r>
          <a:r>
            <a:rPr lang="zh-CN" altLang="en-US" sz="1800" kern="1200" dirty="0" smtClean="0"/>
            <a:t>，</a:t>
          </a:r>
          <a:r>
            <a:rPr lang="en-US" altLang="zh-CN" sz="1800" kern="1200" dirty="0" smtClean="0"/>
            <a:t>CAB~3.2-6.2 F/m</a:t>
          </a:r>
          <a:r>
            <a:rPr lang="zh-CN" altLang="en-US" sz="1800" kern="1200" dirty="0" smtClean="0"/>
            <a:t>）</a:t>
          </a:r>
          <a:endParaRPr lang="zh-CN" altLang="en-US" sz="1800" kern="1200" dirty="0"/>
        </a:p>
      </dsp:txBody>
      <dsp:txXfrm>
        <a:off x="6083937" y="40493"/>
        <a:ext cx="2046691" cy="1301534"/>
      </dsp:txXfrm>
    </dsp:sp>
    <dsp:sp modelId="{9F55EF66-67DF-4957-B1A1-C66BA34E55C3}">
      <dsp:nvSpPr>
        <dsp:cNvPr id="0" name=""/>
        <dsp:cNvSpPr/>
      </dsp:nvSpPr>
      <dsp:spPr>
        <a:xfrm>
          <a:off x="8364972" y="427427"/>
          <a:ext cx="410963" cy="52766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8364972" y="532960"/>
        <a:ext cx="287674" cy="316598"/>
      </dsp:txXfrm>
    </dsp:sp>
    <dsp:sp modelId="{83AEEAF2-5D17-49C6-972C-67966150E829}">
      <dsp:nvSpPr>
        <dsp:cNvPr id="0" name=""/>
        <dsp:cNvSpPr/>
      </dsp:nvSpPr>
      <dsp:spPr>
        <a:xfrm>
          <a:off x="8946523" y="0"/>
          <a:ext cx="2127677" cy="13825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Capacitance increasing</a:t>
          </a:r>
          <a:endParaRPr lang="zh-CN" altLang="en-US" sz="2000" kern="1200" dirty="0"/>
        </a:p>
      </dsp:txBody>
      <dsp:txXfrm>
        <a:off x="8987016" y="40493"/>
        <a:ext cx="2046691" cy="13015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AD581-62C8-4547-AA62-7CB2D53042E7}" type="datetimeFigureOut">
              <a:rPr lang="zh-CN" altLang="en-US" smtClean="0"/>
              <a:t>2017/4/8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C9E3E-EFCE-42CE-8CC0-04C431F00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922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老师同学们大家好！今天我们为大家带来了一款“会呼吸”的口罩。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1AAF5-6483-4A8F-875C-AF30C6AB3E9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4264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而其主要原理则是基于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只要有效利用高灵敏度的湿度传感器，便可以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C9E3E-EFCE-42CE-8CC0-04C431F00DD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759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有了这样一个大致设想，接下来，我们该如何设计呢？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C9E3E-EFCE-42CE-8CC0-04C431F00DD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640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首先，机械架构：采用市场已有产品</a:t>
            </a:r>
            <a:endParaRPr lang="en-US" altLang="zh-CN" dirty="0" smtClean="0"/>
          </a:p>
          <a:p>
            <a:r>
              <a:rPr lang="zh-CN" altLang="en-US" dirty="0" smtClean="0"/>
              <a:t>考拉口罩：可拆卸，重复利用</a:t>
            </a:r>
            <a:endParaRPr lang="en-US" altLang="zh-CN" dirty="0" smtClean="0"/>
          </a:p>
          <a:p>
            <a:r>
              <a:rPr lang="zh-CN" altLang="en-US" dirty="0" smtClean="0"/>
              <a:t>更换滤片和元件，进行改造</a:t>
            </a:r>
            <a:endParaRPr lang="en-US" altLang="zh-CN" dirty="0" smtClean="0"/>
          </a:p>
          <a:p>
            <a:r>
              <a:rPr lang="zh-CN" altLang="en-US" dirty="0" smtClean="0"/>
              <a:t>拆卸后如下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C9E3E-EFCE-42CE-8CC0-04C431F00DD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881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在设计中，我们将高灵敏度的湿度传感器嵌入正对口鼻下方的通孔，外罩固定塞和滤片；面部两侧通孔嵌入通气控制阀，并在通气阀内侧分别嵌入滤芯。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C9E3E-EFCE-42CE-8CC0-04C431F00DD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665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其中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是设计的重点 下面依次介绍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C9E3E-EFCE-42CE-8CC0-04C431F00DD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2274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其中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是设计的重点 下面依次介绍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C9E3E-EFCE-42CE-8CC0-04C431F00DD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8159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嵌入的通气控制阀的机械结构类似百叶窗 通过扇叶偏转可以控制 有效通气面积  从而改变通透性，并实现与过滤功能的均衡</a:t>
            </a:r>
            <a:endParaRPr lang="en-US" altLang="zh-CN" dirty="0" smtClean="0"/>
          </a:p>
          <a:p>
            <a:r>
              <a:rPr lang="zh-CN" altLang="en-US" dirty="0" smtClean="0"/>
              <a:t>那么具体如何控制通气阀的开合程度呢？在我们的设计中，控制系统主要包括传感器和控制电路。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C9E3E-EFCE-42CE-8CC0-04C431F00DD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7507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其中，高灵敏度传感器由柔性石墨烯纤维材料和</a:t>
            </a:r>
            <a:r>
              <a:rPr lang="en-US" altLang="zh-CN" dirty="0" smtClean="0"/>
              <a:t>PDMS</a:t>
            </a:r>
            <a:r>
              <a:rPr lang="zh-CN" altLang="en-US" dirty="0" smtClean="0"/>
              <a:t>基底组成。这是一种微小电容传感器。当周围环境湿度发生微小变化时，传感器的容值会发生显著变化。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C9E3E-EFCE-42CE-8CC0-04C431F00DD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2838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紧接着传感器的是接口和驱动电路，并由此将湿度变化转化为电量。电路主要包括微小电容测量电路、数模接口转换和数字驱动外设三个部分。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C9E3E-EFCE-42CE-8CC0-04C431F00DD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2690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在了解了设计框架后</a:t>
            </a:r>
            <a:r>
              <a:rPr lang="zh-CN" altLang="en-US" dirty="0" smtClean="0"/>
              <a:t>，下面需要解决的问题就是如何具体实现。首先</a:t>
            </a:r>
            <a:r>
              <a:rPr lang="zh-CN" altLang="en-US" dirty="0" smtClean="0"/>
              <a:t>是湿度传感器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C9E3E-EFCE-42CE-8CC0-04C431F00DD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178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雾霾大大降低了外出和运动的意愿。对于很多人来说，雾霾意味着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C9E3E-EFCE-42CE-8CC0-04C431F00DD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4827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这是柔性石墨烯纤维材料的。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C9E3E-EFCE-42CE-8CC0-04C431F00DD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7735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在实验中，</a:t>
            </a:r>
            <a:r>
              <a:rPr lang="zh-CN" altLang="en-US" dirty="0" smtClean="0"/>
              <a:t>我们采用了</a:t>
            </a:r>
            <a:r>
              <a:rPr lang="en-US" altLang="zh-CN" dirty="0" smtClean="0"/>
              <a:t>PDMS-</a:t>
            </a:r>
            <a:r>
              <a:rPr lang="zh-CN" altLang="en-US" dirty="0" smtClean="0"/>
              <a:t>石墨烯</a:t>
            </a:r>
            <a:r>
              <a:rPr lang="en-US" altLang="zh-CN" dirty="0" smtClean="0"/>
              <a:t>-CAB</a:t>
            </a:r>
            <a:r>
              <a:rPr lang="zh-CN" altLang="en-US" dirty="0" smtClean="0"/>
              <a:t>多层结合的结构。一方面，吸湿性好的</a:t>
            </a:r>
            <a:r>
              <a:rPr lang="en-US" altLang="zh-CN" dirty="0" smtClean="0"/>
              <a:t>PDMS</a:t>
            </a:r>
            <a:r>
              <a:rPr lang="zh-CN" altLang="en-US" dirty="0" smtClean="0"/>
              <a:t>基底材料吸水后可产生应力；另一方面，水分子本身也可以透过石墨烯。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08C262-AF63-4C67-83BC-8323E16730C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65437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在经过</a:t>
            </a:r>
            <a:r>
              <a:rPr lang="en-US" altLang="zh-CN" dirty="0" smtClean="0"/>
              <a:t>CVD</a:t>
            </a:r>
            <a:r>
              <a:rPr lang="zh-CN" altLang="en-US" dirty="0" smtClean="0"/>
              <a:t>沉积生长石墨烯、铜刻蚀、</a:t>
            </a:r>
            <a:r>
              <a:rPr lang="en-US" altLang="zh-CN" dirty="0" smtClean="0"/>
              <a:t>PDMS</a:t>
            </a:r>
            <a:r>
              <a:rPr lang="zh-CN" altLang="en-US" dirty="0" smtClean="0"/>
              <a:t>转移等多个步骤后，我们最终得到了高灵敏度湿度传感器材料</a:t>
            </a:r>
            <a:r>
              <a:rPr lang="zh-CN" altLang="en-US" dirty="0" smtClean="0"/>
              <a:t>。从左边的测试曲线可以看到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08A64-8B2B-42BF-8AE0-10A6127EF46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1381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有了湿度传感器，我们再来看看控制电路。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1AAF5-6483-4A8F-875C-AF30C6AB3E9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5964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在微小电容</a:t>
            </a:r>
            <a:r>
              <a:rPr lang="zh-CN" altLang="en-US" dirty="0" smtClean="0"/>
              <a:t>测量部分上</a:t>
            </a:r>
            <a:r>
              <a:rPr lang="zh-CN" altLang="en-US" dirty="0" smtClean="0"/>
              <a:t>，我们采用了电容三点式振荡电路，这是因为</a:t>
            </a:r>
            <a:r>
              <a:rPr lang="en-US" altLang="zh-CN" dirty="0" smtClean="0"/>
              <a:t>……</a:t>
            </a:r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电容对晶体管非线性特性产生的高次谐波呈现低阻抗</a:t>
            </a:r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高次谐波分量小，波形好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1AAF5-6483-4A8F-875C-AF30C6AB3E9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6571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直接说：由三点式振荡电路可通过 振荡频率的计算公式 反解出微小电容容值，从而反映湿度变化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F</a:t>
                </a:r>
                <a:r>
                  <a:rPr lang="zh-CN" altLang="en-US" dirty="0" smtClean="0"/>
                  <a:t>与</a:t>
                </a:r>
                <a:r>
                  <a:rPr lang="en-US" altLang="zh-CN" dirty="0" smtClean="0"/>
                  <a:t>C1C2</a:t>
                </a:r>
                <a:r>
                  <a:rPr lang="zh-CN" altLang="en-US" dirty="0" smtClean="0"/>
                  <a:t>关系 我的</a:t>
                </a:r>
                <a:r>
                  <a:rPr lang="en-US" altLang="zh-CN" dirty="0" err="1" smtClean="0"/>
                  <a:t>ppt</a:t>
                </a:r>
                <a:r>
                  <a:rPr lang="zh-CN" altLang="en-US" dirty="0" smtClean="0"/>
                  <a:t>里公式编辑器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f</a:t>
                </a:r>
                <a:r>
                  <a:rPr lang="en-US" altLang="zh-CN" i="0" smtClean="0">
                    <a:latin typeface="Cambria Math" panose="02040503050406030204" pitchFamily="18" charset="0"/>
                  </a:rPr>
                  <a:t>=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1/(2</a:t>
                </a:r>
                <a:r>
                  <a:rPr lang="zh-CN" altLang="en-US" b="0" i="0" smtClean="0">
                    <a:latin typeface="Cambria Math" panose="02040503050406030204" pitchFamily="18" charset="0"/>
                  </a:rPr>
                  <a:t>𝜋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√(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𝐿𝐶1𝐶2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/(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𝐶1+𝐶2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)))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1AAF5-6483-4A8F-875C-AF30C6AB3E9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8553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直接说：此后再通过高频比较器将模拟信号转换为数字信号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1AAF5-6483-4A8F-875C-AF30C6AB3E9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7697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直接说：</a:t>
            </a:r>
            <a:r>
              <a:rPr lang="zh-CN" altLang="en-US" dirty="0" smtClean="0"/>
              <a:t>最终再通过单片机控制舵机来模拟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下面是演示视频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1AAF5-6483-4A8F-875C-AF30C6AB3E9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2407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在原理电路模型验证可行后，我们又制作了</a:t>
            </a:r>
            <a:r>
              <a:rPr lang="en-US" altLang="zh-CN" dirty="0" smtClean="0"/>
              <a:t>PCB</a:t>
            </a:r>
            <a:r>
              <a:rPr lang="zh-CN" altLang="en-US" dirty="0" smtClean="0"/>
              <a:t>使得电路更小、更稳定。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C9E3E-EFCE-42CE-8CC0-04C431F00DD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9279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可以看到，我们所设计的“会呼吸”的口罩已经有了基本模型。但仍需解决很多问题。比如：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我们将一一解决，真正实现一款可以帮助人们在雾霾天运动的实用性口罩。</a:t>
            </a:r>
            <a:endParaRPr lang="en-US" altLang="zh-CN" dirty="0" smtClean="0"/>
          </a:p>
          <a:p>
            <a:r>
              <a:rPr lang="zh-CN" altLang="en-US" dirty="0" smtClean="0"/>
              <a:t>谢谢大家！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C9E3E-EFCE-42CE-8CC0-04C431F00DD0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940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但也有人坚持锻炼，比如这位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实际上，这种现象并不少见，但是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C9E3E-EFCE-42CE-8CC0-04C431F00DD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9726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在这页可以加张电路大图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1AAF5-6483-4A8F-875C-AF30C6AB3E9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574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戴口罩运动，尤其是剧烈运动实际上是非常危险的。除了易缺氧、短时间四肢乏力等症状，研究表明甚至会有窒息的危险。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C9E3E-EFCE-42CE-8CC0-04C431F00DD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763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针对这个问题，美国的几大厂家如</a:t>
            </a:r>
            <a:r>
              <a:rPr lang="en-US" altLang="zh-CN" dirty="0" err="1" smtClean="0"/>
              <a:t>RZMask</a:t>
            </a:r>
            <a:r>
              <a:rPr lang="zh-CN" altLang="en-US" dirty="0" smtClean="0"/>
              <a:t>等推出了转为运动爱好者设计</a:t>
            </a:r>
            <a:r>
              <a:rPr lang="zh-CN" altLang="en-US" dirty="0" smtClean="0"/>
              <a:t>的口罩。这种口罩完全基于通气阀设计改造。国内</a:t>
            </a:r>
            <a:r>
              <a:rPr lang="zh-CN" altLang="en-US" dirty="0" smtClean="0"/>
              <a:t>售价一般为</a:t>
            </a:r>
            <a:r>
              <a:rPr lang="en-US" altLang="zh-CN" dirty="0" smtClean="0"/>
              <a:t>300-700</a:t>
            </a:r>
            <a:r>
              <a:rPr lang="zh-CN" altLang="en-US" dirty="0" smtClean="0"/>
              <a:t>元不等，甚至更多。看来，雾霾天运动的代价很高昂啊。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C9E3E-EFCE-42CE-8CC0-04C431F00DD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337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为了以尽量低的成本满足广大运动爱好者在轻度雾霾天的运动需求，我们设计了一种“会呼吸”的口罩。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C9E3E-EFCE-42CE-8CC0-04C431F00DD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481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那么什么是“会呼吸的口罩”呢？我们不妨先来看看它的功能和原理。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C9E3E-EFCE-42CE-8CC0-04C431F00DD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79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它的主要特征是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这样可以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（功能）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C9E3E-EFCE-42CE-8CC0-04C431F00DD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942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它的主要特征是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这样可以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（功能）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C9E3E-EFCE-42CE-8CC0-04C431F00DD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15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0EA2-7932-4F47-BFAE-099732262EB2}" type="datetimeFigureOut">
              <a:rPr lang="zh-CN" altLang="en-US" smtClean="0"/>
              <a:t>2017/4/8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7D52F-BDD1-4742-85DA-F90AB4A8A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65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0EA2-7932-4F47-BFAE-099732262EB2}" type="datetimeFigureOut">
              <a:rPr lang="zh-CN" altLang="en-US" smtClean="0"/>
              <a:t>2017/4/8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7D52F-BDD1-4742-85DA-F90AB4A8A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3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0EA2-7932-4F47-BFAE-099732262EB2}" type="datetimeFigureOut">
              <a:rPr lang="zh-CN" altLang="en-US" smtClean="0"/>
              <a:t>2017/4/8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7D52F-BDD1-4742-85DA-F90AB4A8A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67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0EA2-7932-4F47-BFAE-099732262EB2}" type="datetimeFigureOut">
              <a:rPr lang="zh-CN" altLang="en-US" smtClean="0"/>
              <a:t>2017/4/8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7D52F-BDD1-4742-85DA-F90AB4A8A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173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0EA2-7932-4F47-BFAE-099732262EB2}" type="datetimeFigureOut">
              <a:rPr lang="zh-CN" altLang="en-US" smtClean="0"/>
              <a:t>2017/4/8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7D52F-BDD1-4742-85DA-F90AB4A8A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043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0EA2-7932-4F47-BFAE-099732262EB2}" type="datetimeFigureOut">
              <a:rPr lang="zh-CN" altLang="en-US" smtClean="0"/>
              <a:t>2017/4/8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7D52F-BDD1-4742-85DA-F90AB4A8A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495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0EA2-7932-4F47-BFAE-099732262EB2}" type="datetimeFigureOut">
              <a:rPr lang="zh-CN" altLang="en-US" smtClean="0"/>
              <a:t>2017/4/8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7D52F-BDD1-4742-85DA-F90AB4A8A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564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0EA2-7932-4F47-BFAE-099732262EB2}" type="datetimeFigureOut">
              <a:rPr lang="zh-CN" altLang="en-US" smtClean="0"/>
              <a:t>2017/4/8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7D52F-BDD1-4742-85DA-F90AB4A8A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461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0EA2-7932-4F47-BFAE-099732262EB2}" type="datetimeFigureOut">
              <a:rPr lang="zh-CN" altLang="en-US" smtClean="0"/>
              <a:t>2017/4/8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7D52F-BDD1-4742-85DA-F90AB4A8A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768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0EA2-7932-4F47-BFAE-099732262EB2}" type="datetimeFigureOut">
              <a:rPr lang="zh-CN" altLang="en-US" smtClean="0"/>
              <a:t>2017/4/8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7D52F-BDD1-4742-85DA-F90AB4A8A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7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0EA2-7932-4F47-BFAE-099732262EB2}" type="datetimeFigureOut">
              <a:rPr lang="zh-CN" altLang="en-US" smtClean="0"/>
              <a:t>2017/4/8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7D52F-BDD1-4742-85DA-F90AB4A8A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826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D0EA2-7932-4F47-BFAE-099732262EB2}" type="datetimeFigureOut">
              <a:rPr lang="zh-CN" altLang="en-US" smtClean="0"/>
              <a:t>2017/4/8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7D52F-BDD1-4742-85DA-F90AB4A8A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50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9.pn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3"/>
          <p:cNvSpPr>
            <a:spLocks noGrp="1"/>
          </p:cNvSpPr>
          <p:nvPr>
            <p:ph type="ctrTitle"/>
          </p:nvPr>
        </p:nvSpPr>
        <p:spPr>
          <a:xfrm>
            <a:off x="1680754" y="2946883"/>
            <a:ext cx="9144000" cy="149013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6600" b="1" dirty="0" smtClean="0">
                <a:solidFill>
                  <a:schemeClr val="bg2"/>
                </a:solidFill>
                <a:effectLst>
                  <a:outerShdw blurRad="254000" algn="ctr" rotWithShape="0">
                    <a:prstClr val="black">
                      <a:alpha val="64000"/>
                    </a:prstClr>
                  </a:outerShdw>
                </a:effectLst>
                <a:latin typeface="Calibri" charset="0"/>
                <a:ea typeface="Calibri" charset="0"/>
                <a:cs typeface="Calibri" charset="0"/>
              </a:rPr>
              <a:t>“会呼吸</a:t>
            </a:r>
            <a:r>
              <a:rPr lang="en-US" altLang="zh-CN" sz="6600" b="1" dirty="0" smtClean="0">
                <a:solidFill>
                  <a:schemeClr val="bg2"/>
                </a:solidFill>
                <a:effectLst>
                  <a:outerShdw blurRad="254000" algn="ctr" rotWithShape="0">
                    <a:prstClr val="black">
                      <a:alpha val="64000"/>
                    </a:prstClr>
                  </a:outerShdw>
                </a:effectLst>
                <a:latin typeface="Calibri" charset="0"/>
                <a:ea typeface="Calibri" charset="0"/>
                <a:cs typeface="Calibri" charset="0"/>
              </a:rPr>
              <a:t>”</a:t>
            </a:r>
            <a:r>
              <a:rPr lang="zh-CN" altLang="en-US" sz="6600" b="1" dirty="0" smtClean="0">
                <a:solidFill>
                  <a:schemeClr val="bg2"/>
                </a:solidFill>
                <a:effectLst>
                  <a:outerShdw blurRad="254000" algn="ctr" rotWithShape="0">
                    <a:prstClr val="black">
                      <a:alpha val="64000"/>
                    </a:prstClr>
                  </a:outerShdw>
                </a:effectLst>
                <a:latin typeface="Calibri" charset="0"/>
                <a:ea typeface="Calibri" charset="0"/>
                <a:cs typeface="Calibri" charset="0"/>
              </a:rPr>
              <a:t>的口罩</a:t>
            </a:r>
            <a:endParaRPr lang="zh-CN" altLang="en-US" sz="6600" b="1" dirty="0">
              <a:solidFill>
                <a:schemeClr val="bg2"/>
              </a:solidFill>
              <a:effectLst>
                <a:outerShdw blurRad="254000" algn="ctr" rotWithShape="0">
                  <a:prstClr val="black">
                    <a:alpha val="64000"/>
                  </a:prstClr>
                </a:outerShdw>
              </a:effectLst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标题 3"/>
          <p:cNvSpPr txBox="1">
            <a:spLocks/>
          </p:cNvSpPr>
          <p:nvPr/>
        </p:nvSpPr>
        <p:spPr>
          <a:xfrm>
            <a:off x="1524000" y="4621306"/>
            <a:ext cx="9144000" cy="551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000" dirty="0" smtClean="0">
              <a:solidFill>
                <a:schemeClr val="bg2"/>
              </a:solidFill>
              <a:effectLst>
                <a:outerShdw blurRad="254000" algn="ctr" rotWithShape="0">
                  <a:prstClr val="black">
                    <a:alpha val="64000"/>
                  </a:prstClr>
                </a:outerShdw>
              </a:effectLst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000" dirty="0">
              <a:solidFill>
                <a:schemeClr val="bg2"/>
              </a:solidFill>
              <a:effectLst>
                <a:outerShdw blurRad="254000" algn="ctr" rotWithShape="0">
                  <a:prstClr val="black">
                    <a:alpha val="64000"/>
                  </a:prstClr>
                </a:outerShdw>
              </a:effectLst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chemeClr val="bg2"/>
                </a:solidFill>
                <a:effectLst>
                  <a:outerShdw blurRad="254000" algn="ctr" rotWithShape="0">
                    <a:prstClr val="black">
                      <a:alpha val="64000"/>
                    </a:prstClr>
                  </a:outerShdw>
                </a:effectLst>
                <a:latin typeface="Microsoft YaHei" charset="-122"/>
                <a:ea typeface="Microsoft YaHei" charset="-122"/>
                <a:cs typeface="Microsoft YaHei" charset="-122"/>
              </a:rPr>
              <a:t>A Design of Sports Mask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chemeClr val="bg2"/>
                </a:solidFill>
                <a:effectLst>
                  <a:outerShdw blurRad="254000" algn="ctr" rotWithShape="0">
                    <a:prstClr val="black">
                      <a:alpha val="64000"/>
                    </a:prstClr>
                  </a:outerShdw>
                </a:effectLst>
                <a:latin typeface="Microsoft YaHei" charset="-122"/>
                <a:ea typeface="Microsoft YaHei" charset="-122"/>
                <a:cs typeface="Microsoft YaHei" charset="-122"/>
              </a:rPr>
              <a:t>Based on Graphene Woven Fabrics (GWF) Humidity Sensor</a:t>
            </a:r>
            <a:endParaRPr lang="zh-CN" altLang="en-US" sz="2000" dirty="0">
              <a:solidFill>
                <a:schemeClr val="bg2"/>
              </a:solidFill>
              <a:effectLst>
                <a:outerShdw blurRad="241300" sx="109000" sy="109000" algn="ctr" rotWithShape="0">
                  <a:prstClr val="black">
                    <a:alpha val="64000"/>
                  </a:prstClr>
                </a:outerShdw>
              </a:effectLst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70"/>
          <a:stretch/>
        </p:blipFill>
        <p:spPr>
          <a:xfrm>
            <a:off x="1253067" y="-25082"/>
            <a:ext cx="10938933" cy="6883082"/>
          </a:xfrm>
          <a:prstGeom prst="rect">
            <a:avLst/>
          </a:prstGeom>
        </p:spPr>
      </p:pic>
      <p:sp>
        <p:nvSpPr>
          <p:cNvPr id="6" name="标题 3"/>
          <p:cNvSpPr txBox="1">
            <a:spLocks/>
          </p:cNvSpPr>
          <p:nvPr/>
        </p:nvSpPr>
        <p:spPr>
          <a:xfrm>
            <a:off x="-689912" y="3039028"/>
            <a:ext cx="7683379" cy="1490134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6600" b="1" dirty="0" smtClean="0">
                <a:solidFill>
                  <a:schemeClr val="bg2"/>
                </a:solidFill>
                <a:effectLst>
                  <a:outerShdw blurRad="254000" algn="ctr" rotWithShape="0">
                    <a:prstClr val="black">
                      <a:alpha val="64000"/>
                    </a:prstClr>
                  </a:outerShdw>
                </a:effectLst>
                <a:latin typeface="Calibri" charset="0"/>
                <a:ea typeface="Calibri" charset="0"/>
                <a:cs typeface="Calibri" charset="0"/>
              </a:rPr>
              <a:t>“会呼吸</a:t>
            </a:r>
            <a:r>
              <a:rPr lang="en-US" altLang="zh-CN" sz="6600" b="1" dirty="0" smtClean="0">
                <a:solidFill>
                  <a:schemeClr val="bg2"/>
                </a:solidFill>
                <a:effectLst>
                  <a:outerShdw blurRad="254000" algn="ctr" rotWithShape="0">
                    <a:prstClr val="black">
                      <a:alpha val="64000"/>
                    </a:prstClr>
                  </a:outerShdw>
                </a:effectLst>
                <a:latin typeface="Calibri" charset="0"/>
                <a:ea typeface="Calibri" charset="0"/>
                <a:cs typeface="Calibri" charset="0"/>
              </a:rPr>
              <a:t>”</a:t>
            </a:r>
            <a:r>
              <a:rPr lang="zh-CN" altLang="en-US" sz="6600" b="1" dirty="0" smtClean="0">
                <a:solidFill>
                  <a:schemeClr val="bg2"/>
                </a:solidFill>
                <a:effectLst>
                  <a:outerShdw blurRad="254000" algn="ctr" rotWithShape="0">
                    <a:prstClr val="black">
                      <a:alpha val="64000"/>
                    </a:prstClr>
                  </a:outerShdw>
                </a:effectLst>
                <a:latin typeface="Calibri" charset="0"/>
                <a:ea typeface="Calibri" charset="0"/>
                <a:cs typeface="Calibri" charset="0"/>
              </a:rPr>
              <a:t>的口罩</a:t>
            </a:r>
            <a:endParaRPr lang="zh-CN" altLang="en-US" sz="6600" b="1" dirty="0">
              <a:solidFill>
                <a:schemeClr val="bg2"/>
              </a:solidFill>
              <a:effectLst>
                <a:outerShdw blurRad="254000" algn="ctr" rotWithShape="0">
                  <a:prstClr val="black">
                    <a:alpha val="64000"/>
                  </a:prstClr>
                </a:outerShdw>
              </a:effectLst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4488" y="4529161"/>
            <a:ext cx="9866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基于柔性石墨烯湿度传感器的呼吸自调整运动口罩</a:t>
            </a:r>
            <a:endParaRPr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57041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/>
          <p:nvPr/>
        </p:nvSpPr>
        <p:spPr>
          <a:xfrm>
            <a:off x="889618" y="503767"/>
            <a:ext cx="13630782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会</a:t>
            </a:r>
            <a:r>
              <a:rPr lang="zh-CN" altLang="en-US" sz="32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呼吸的口罩</a:t>
            </a:r>
            <a:r>
              <a:rPr lang="zh-CN" altLang="en-US" sz="32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？</a:t>
            </a:r>
            <a:endParaRPr lang="en-US" altLang="zh-CN" sz="3200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7" name="矩形 2"/>
          <p:cNvSpPr/>
          <p:nvPr/>
        </p:nvSpPr>
        <p:spPr>
          <a:xfrm>
            <a:off x="0" y="596900"/>
            <a:ext cx="814917" cy="817033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 sz="2400">
              <a:solidFill>
                <a:srgbClr val="F2A849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814916" y="1636635"/>
            <a:ext cx="98669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特点</a:t>
            </a:r>
            <a:r>
              <a:rPr lang="zh-CN" altLang="en-US" sz="2400" b="1" dirty="0" smtClean="0"/>
              <a:t>：</a:t>
            </a:r>
            <a:endParaRPr lang="en-US" altLang="zh-CN" sz="2400" b="1" dirty="0" smtClean="0"/>
          </a:p>
          <a:p>
            <a:pPr lvl="1"/>
            <a:r>
              <a:rPr lang="en-US" altLang="zh-CN" sz="2400" b="1" dirty="0" smtClean="0"/>
              <a:t>- </a:t>
            </a:r>
            <a:r>
              <a:rPr lang="zh-CN" altLang="en-US" sz="2400" b="1" dirty="0" smtClean="0"/>
              <a:t>根据</a:t>
            </a:r>
            <a:r>
              <a:rPr lang="zh-CN" altLang="en-US" sz="2400" b="1" dirty="0"/>
              <a:t>人体运动时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呼吸频率和强度</a:t>
            </a:r>
            <a:r>
              <a:rPr lang="zh-CN" altLang="en-US" sz="2400" b="1" dirty="0"/>
              <a:t>的变化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自动调整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透气性</a:t>
            </a:r>
            <a:r>
              <a:rPr lang="zh-CN" altLang="en-US" sz="2400" b="1" dirty="0" smtClean="0"/>
              <a:t>；</a:t>
            </a:r>
            <a:endParaRPr lang="en-US" altLang="zh-CN" sz="2400" b="1" dirty="0" smtClean="0"/>
          </a:p>
          <a:p>
            <a:r>
              <a:rPr lang="zh-CN" altLang="en-US" sz="2400" b="1" dirty="0"/>
              <a:t>功能</a:t>
            </a:r>
            <a:r>
              <a:rPr lang="zh-CN" altLang="en-US" sz="2400" b="1" dirty="0" smtClean="0"/>
              <a:t>：</a:t>
            </a:r>
            <a:endParaRPr lang="en-US" altLang="zh-CN" sz="2400" b="1" dirty="0" smtClean="0"/>
          </a:p>
          <a:p>
            <a:pPr marL="800100" lvl="1" indent="-342900">
              <a:buFontTx/>
              <a:buChar char="-"/>
            </a:pPr>
            <a:r>
              <a:rPr lang="zh-CN" altLang="en-US" sz="2400" b="1" dirty="0" smtClean="0"/>
              <a:t>极</a:t>
            </a:r>
            <a:r>
              <a:rPr lang="zh-CN" altLang="en-US" sz="2400" b="1" dirty="0"/>
              <a:t>大程度地实现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佩戴舒适性</a:t>
            </a:r>
            <a:r>
              <a:rPr lang="zh-CN" altLang="en-US" sz="2400" b="1" dirty="0"/>
              <a:t>与可吸入颗粒物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过滤性能</a:t>
            </a:r>
            <a:r>
              <a:rPr lang="zh-CN" altLang="en-US" sz="2400" b="1" dirty="0"/>
              <a:t>的</a:t>
            </a:r>
            <a:r>
              <a:rPr lang="zh-CN" altLang="en-US" sz="2400" b="1" dirty="0" smtClean="0"/>
              <a:t>均衡；</a:t>
            </a:r>
            <a:endParaRPr lang="en-US" altLang="zh-CN" sz="2400" b="1" dirty="0" smtClean="0"/>
          </a:p>
          <a:p>
            <a:pPr marL="800100" lvl="1" indent="-342900">
              <a:buFontTx/>
              <a:buChar char="-"/>
            </a:pPr>
            <a:r>
              <a:rPr lang="zh-CN" altLang="en-US" sz="2400" b="1" dirty="0"/>
              <a:t>适用于运动</a:t>
            </a:r>
            <a:r>
              <a:rPr lang="zh-CN" altLang="en-US" sz="2400" b="1" dirty="0" smtClean="0"/>
              <a:t>人群；</a:t>
            </a:r>
            <a:endParaRPr lang="en-US" altLang="zh-CN" sz="2400" b="1" dirty="0" smtClean="0"/>
          </a:p>
          <a:p>
            <a:r>
              <a:rPr lang="zh-CN" altLang="en-US" sz="2400" b="1" dirty="0"/>
              <a:t>工作</a:t>
            </a:r>
            <a:r>
              <a:rPr lang="zh-CN" altLang="en-US" sz="2400" b="1" dirty="0" smtClean="0"/>
              <a:t>原理：</a:t>
            </a:r>
            <a:endParaRPr lang="en-US" altLang="zh-CN" sz="2400" b="1" dirty="0" smtClean="0"/>
          </a:p>
          <a:p>
            <a:pPr marL="800100" lvl="1" indent="-342900">
              <a:buFontTx/>
              <a:buChar char="-"/>
            </a:pPr>
            <a:r>
              <a:rPr lang="zh-CN" altLang="en-US" sz="2400" b="1" dirty="0" smtClean="0"/>
              <a:t>人体</a:t>
            </a:r>
            <a:r>
              <a:rPr lang="zh-CN" altLang="en-US" sz="2400" b="1" dirty="0"/>
              <a:t>的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呼出和呼入气体</a:t>
            </a:r>
            <a:r>
              <a:rPr lang="zh-CN" altLang="en-US" sz="2400" b="1" dirty="0"/>
              <a:t>存在较大的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湿度和温度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差异</a:t>
            </a:r>
            <a:r>
              <a:rPr lang="zh-CN" altLang="en-US" sz="2400" b="1" dirty="0" smtClean="0"/>
              <a:t>；</a:t>
            </a:r>
            <a:endParaRPr lang="en-US" altLang="zh-CN" sz="2400" b="1" dirty="0" smtClean="0"/>
          </a:p>
          <a:p>
            <a:pPr marL="800100" lvl="1" indent="-342900">
              <a:buFontTx/>
              <a:buChar char="-"/>
            </a:pPr>
            <a:r>
              <a:rPr lang="zh-CN" altLang="en-US" sz="2400" b="1" dirty="0"/>
              <a:t>湿度</a:t>
            </a:r>
            <a:r>
              <a:rPr lang="zh-CN" altLang="en-US" sz="2400" b="1" dirty="0" smtClean="0"/>
              <a:t>传感器 </a:t>
            </a:r>
            <a:endParaRPr lang="en-US" altLang="zh-CN" sz="2400" b="1" dirty="0" smtClean="0"/>
          </a:p>
          <a:p>
            <a:pPr lvl="1"/>
            <a:r>
              <a:rPr lang="en-US" altLang="zh-CN" sz="2400" b="1" dirty="0">
                <a:sym typeface="Wingdings" panose="05000000000000000000" pitchFamily="2" charset="2"/>
              </a:rPr>
              <a:t> </a:t>
            </a:r>
            <a:r>
              <a:rPr lang="en-US" altLang="zh-CN" sz="2400" b="1" dirty="0" smtClean="0">
                <a:sym typeface="Wingdings" panose="05000000000000000000" pitchFamily="2" charset="2"/>
              </a:rPr>
              <a:t>    </a:t>
            </a:r>
            <a:r>
              <a:rPr lang="zh-CN" altLang="en-US" sz="2400" b="1" dirty="0" smtClean="0">
                <a:sym typeface="Wingdings" panose="05000000000000000000" pitchFamily="2" charset="2"/>
              </a:rPr>
              <a:t>有效</a:t>
            </a:r>
            <a:r>
              <a:rPr lang="zh-CN" altLang="en-US" sz="2400" b="1" dirty="0">
                <a:sym typeface="Wingdings" panose="05000000000000000000" pitchFamily="2" charset="2"/>
              </a:rPr>
              <a:t>跟随人体的呼吸频率并反映呼吸强度</a:t>
            </a:r>
            <a:endParaRPr lang="en-US" altLang="zh-CN" sz="2400" b="1" dirty="0" smtClean="0"/>
          </a:p>
          <a:p>
            <a:endParaRPr lang="en-US" altLang="zh-CN" sz="2400" b="1" dirty="0" smtClean="0"/>
          </a:p>
        </p:txBody>
      </p:sp>
      <p:sp>
        <p:nvSpPr>
          <p:cNvPr id="8" name="TextBox 4"/>
          <p:cNvSpPr/>
          <p:nvPr/>
        </p:nvSpPr>
        <p:spPr>
          <a:xfrm>
            <a:off x="880833" y="1051860"/>
            <a:ext cx="5266690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Function and Principle</a:t>
            </a:r>
          </a:p>
        </p:txBody>
      </p:sp>
    </p:spTree>
    <p:extLst>
      <p:ext uri="{BB962C8B-B14F-4D97-AF65-F5344CB8AC3E}">
        <p14:creationId xmlns:p14="http://schemas.microsoft.com/office/powerpoint/2010/main" val="69305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24" r="11957"/>
          <a:stretch/>
        </p:blipFill>
        <p:spPr>
          <a:xfrm>
            <a:off x="1318948" y="444136"/>
            <a:ext cx="4363395" cy="538189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364785" y="2719584"/>
            <a:ext cx="4762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latin typeface="Stencil" panose="040409050D0802020404" pitchFamily="82" charset="0"/>
              </a:rPr>
              <a:t>“会呼吸” 的口罩</a:t>
            </a:r>
            <a:endParaRPr lang="zh-CN" altLang="en-US" sz="4800" b="1" dirty="0">
              <a:latin typeface="Stencil" panose="040409050D0802020404" pitchFamily="82" charset="0"/>
            </a:endParaRPr>
          </a:p>
        </p:txBody>
      </p:sp>
      <p:sp>
        <p:nvSpPr>
          <p:cNvPr id="5" name="矩形 2"/>
          <p:cNvSpPr/>
          <p:nvPr/>
        </p:nvSpPr>
        <p:spPr>
          <a:xfrm>
            <a:off x="5208647" y="1902551"/>
            <a:ext cx="814917" cy="817033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 sz="2400">
              <a:solidFill>
                <a:srgbClr val="F2A849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sp>
        <p:nvSpPr>
          <p:cNvPr id="7" name="TextBox 3"/>
          <p:cNvSpPr/>
          <p:nvPr/>
        </p:nvSpPr>
        <p:spPr>
          <a:xfrm>
            <a:off x="6023564" y="1850298"/>
            <a:ext cx="13630782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How to make</a:t>
            </a:r>
            <a:endParaRPr lang="en-US" altLang="zh-CN" sz="3200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" name="TextBox 4"/>
          <p:cNvSpPr/>
          <p:nvPr/>
        </p:nvSpPr>
        <p:spPr>
          <a:xfrm>
            <a:off x="6023564" y="2257919"/>
            <a:ext cx="5266690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Design and Method</a:t>
            </a:r>
          </a:p>
        </p:txBody>
      </p:sp>
    </p:spTree>
    <p:extLst>
      <p:ext uri="{BB962C8B-B14F-4D97-AF65-F5344CB8AC3E}">
        <p14:creationId xmlns:p14="http://schemas.microsoft.com/office/powerpoint/2010/main" val="259272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/>
          <p:nvPr/>
        </p:nvSpPr>
        <p:spPr>
          <a:xfrm>
            <a:off x="889618" y="503767"/>
            <a:ext cx="13630782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会呼吸的口罩？</a:t>
            </a:r>
            <a:endParaRPr lang="en-US" altLang="zh-CN" sz="3200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6" name="TextBox 4"/>
          <p:cNvSpPr/>
          <p:nvPr/>
        </p:nvSpPr>
        <p:spPr>
          <a:xfrm>
            <a:off x="880833" y="1051860"/>
            <a:ext cx="5266690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 overview of our design</a:t>
            </a:r>
          </a:p>
        </p:txBody>
      </p:sp>
      <p:sp>
        <p:nvSpPr>
          <p:cNvPr id="7" name="矩形 2"/>
          <p:cNvSpPr/>
          <p:nvPr/>
        </p:nvSpPr>
        <p:spPr>
          <a:xfrm>
            <a:off x="0" y="596900"/>
            <a:ext cx="814917" cy="817033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 sz="2400">
              <a:solidFill>
                <a:srgbClr val="F2A849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pic>
        <p:nvPicPr>
          <p:cNvPr id="158" name="图片 1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17" y="1962026"/>
            <a:ext cx="5114930" cy="401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6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/>
          <p:nvPr/>
        </p:nvSpPr>
        <p:spPr>
          <a:xfrm>
            <a:off x="889618" y="503767"/>
            <a:ext cx="13630782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会呼吸的口罩？</a:t>
            </a:r>
            <a:endParaRPr lang="en-US" altLang="zh-CN" sz="3200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6" name="TextBox 4"/>
          <p:cNvSpPr/>
          <p:nvPr/>
        </p:nvSpPr>
        <p:spPr>
          <a:xfrm>
            <a:off x="880833" y="1051860"/>
            <a:ext cx="5266690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 overview of our design</a:t>
            </a:r>
          </a:p>
        </p:txBody>
      </p:sp>
      <p:sp>
        <p:nvSpPr>
          <p:cNvPr id="7" name="矩形 2"/>
          <p:cNvSpPr/>
          <p:nvPr/>
        </p:nvSpPr>
        <p:spPr>
          <a:xfrm>
            <a:off x="0" y="596900"/>
            <a:ext cx="814917" cy="817033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 sz="2400">
              <a:solidFill>
                <a:srgbClr val="F2A849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pic>
        <p:nvPicPr>
          <p:cNvPr id="158" name="图片 1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17" y="1962026"/>
            <a:ext cx="5114930" cy="4014870"/>
          </a:xfrm>
          <a:prstGeom prst="rect">
            <a:avLst/>
          </a:prstGeom>
        </p:spPr>
      </p:pic>
      <p:pic>
        <p:nvPicPr>
          <p:cNvPr id="160" name="图片 1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523" y="1962026"/>
            <a:ext cx="5348276" cy="401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68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/>
          <p:nvPr/>
        </p:nvSpPr>
        <p:spPr>
          <a:xfrm>
            <a:off x="889618" y="503767"/>
            <a:ext cx="13630782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会呼吸的口罩？</a:t>
            </a:r>
            <a:endParaRPr lang="en-US" altLang="zh-CN" sz="3200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6" name="TextBox 4"/>
          <p:cNvSpPr/>
          <p:nvPr/>
        </p:nvSpPr>
        <p:spPr>
          <a:xfrm>
            <a:off x="880833" y="1051860"/>
            <a:ext cx="5266690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 overview of our design</a:t>
            </a:r>
          </a:p>
        </p:txBody>
      </p:sp>
      <p:sp>
        <p:nvSpPr>
          <p:cNvPr id="7" name="矩形 2"/>
          <p:cNvSpPr/>
          <p:nvPr/>
        </p:nvSpPr>
        <p:spPr>
          <a:xfrm>
            <a:off x="0" y="596900"/>
            <a:ext cx="814917" cy="817033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 sz="2400">
              <a:solidFill>
                <a:srgbClr val="F2A849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pic>
        <p:nvPicPr>
          <p:cNvPr id="158" name="图片 1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17" y="1962026"/>
            <a:ext cx="5114930" cy="4014870"/>
          </a:xfrm>
          <a:prstGeom prst="rect">
            <a:avLst/>
          </a:prstGeom>
        </p:spPr>
      </p:pic>
      <p:pic>
        <p:nvPicPr>
          <p:cNvPr id="160" name="图片 1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523" y="1962026"/>
            <a:ext cx="5348276" cy="401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96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1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/>
          <p:nvPr/>
        </p:nvSpPr>
        <p:spPr>
          <a:xfrm>
            <a:off x="889618" y="503767"/>
            <a:ext cx="13630782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会呼吸的口罩？</a:t>
            </a:r>
            <a:endParaRPr lang="en-US" altLang="zh-CN" sz="3200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6" name="TextBox 4"/>
          <p:cNvSpPr/>
          <p:nvPr/>
        </p:nvSpPr>
        <p:spPr>
          <a:xfrm>
            <a:off x="880833" y="1051860"/>
            <a:ext cx="5266690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 overview of our design</a:t>
            </a:r>
          </a:p>
        </p:txBody>
      </p:sp>
      <p:sp>
        <p:nvSpPr>
          <p:cNvPr id="7" name="矩形 2"/>
          <p:cNvSpPr/>
          <p:nvPr/>
        </p:nvSpPr>
        <p:spPr>
          <a:xfrm>
            <a:off x="0" y="596900"/>
            <a:ext cx="814917" cy="817033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 sz="2400">
              <a:solidFill>
                <a:srgbClr val="F2A849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524" y="1962026"/>
            <a:ext cx="5348276" cy="401487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6147523" y="3810000"/>
            <a:ext cx="2300277" cy="9652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447800" y="4775200"/>
            <a:ext cx="11364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7028056" y="3373258"/>
            <a:ext cx="2300277" cy="9652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8447800" y="3969461"/>
            <a:ext cx="11364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886745" y="4410848"/>
            <a:ext cx="2561055" cy="108344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8447800" y="5494297"/>
            <a:ext cx="11364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7003018" y="2662623"/>
            <a:ext cx="2300277" cy="9652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8455300" y="3288593"/>
            <a:ext cx="11364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9599268" y="3057760"/>
            <a:ext cx="2072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头戴式固定带</a:t>
            </a:r>
            <a:endParaRPr lang="en-US" altLang="zh-CN" sz="2400" b="1" dirty="0" smtClean="0"/>
          </a:p>
        </p:txBody>
      </p:sp>
      <p:sp>
        <p:nvSpPr>
          <p:cNvPr id="21" name="文本框 20"/>
          <p:cNvSpPr txBox="1"/>
          <p:nvPr/>
        </p:nvSpPr>
        <p:spPr>
          <a:xfrm>
            <a:off x="9599268" y="3734806"/>
            <a:ext cx="2072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可更换滤芯</a:t>
            </a:r>
            <a:endParaRPr lang="en-US" altLang="zh-CN" sz="2400" b="1" dirty="0" smtClean="0"/>
          </a:p>
        </p:txBody>
      </p:sp>
      <p:sp>
        <p:nvSpPr>
          <p:cNvPr id="22" name="文本框 21"/>
          <p:cNvSpPr txBox="1"/>
          <p:nvPr/>
        </p:nvSpPr>
        <p:spPr>
          <a:xfrm>
            <a:off x="9599268" y="4490907"/>
            <a:ext cx="2413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嵌入</a:t>
            </a:r>
            <a:r>
              <a:rPr lang="zh-CN" altLang="en-US" sz="2400" b="1" dirty="0" smtClean="0"/>
              <a:t>通气控制阀</a:t>
            </a:r>
            <a:endParaRPr lang="en-US" altLang="zh-CN" sz="2400" b="1" dirty="0" smtClean="0"/>
          </a:p>
        </p:txBody>
      </p:sp>
      <p:sp>
        <p:nvSpPr>
          <p:cNvPr id="23" name="文本框 22"/>
          <p:cNvSpPr txBox="1"/>
          <p:nvPr/>
        </p:nvSpPr>
        <p:spPr>
          <a:xfrm>
            <a:off x="9599268" y="5257810"/>
            <a:ext cx="2413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嵌入湿度传感器</a:t>
            </a:r>
            <a:endParaRPr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36562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/>
          <p:nvPr/>
        </p:nvSpPr>
        <p:spPr>
          <a:xfrm>
            <a:off x="889618" y="503767"/>
            <a:ext cx="13630782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会呼吸的口罩？</a:t>
            </a:r>
            <a:endParaRPr lang="en-US" altLang="zh-CN" sz="3200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6" name="TextBox 4"/>
          <p:cNvSpPr/>
          <p:nvPr/>
        </p:nvSpPr>
        <p:spPr>
          <a:xfrm>
            <a:off x="880833" y="1051860"/>
            <a:ext cx="5266690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 overview of our design</a:t>
            </a:r>
          </a:p>
        </p:txBody>
      </p:sp>
      <p:sp>
        <p:nvSpPr>
          <p:cNvPr id="7" name="矩形 2"/>
          <p:cNvSpPr/>
          <p:nvPr/>
        </p:nvSpPr>
        <p:spPr>
          <a:xfrm>
            <a:off x="0" y="596900"/>
            <a:ext cx="814917" cy="817033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 sz="2400">
              <a:solidFill>
                <a:srgbClr val="F2A849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524" y="1962026"/>
            <a:ext cx="5348276" cy="401487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6147523" y="3810000"/>
            <a:ext cx="2300277" cy="9652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447800" y="4775200"/>
            <a:ext cx="11364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7028056" y="3373258"/>
            <a:ext cx="2300277" cy="9652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8447800" y="3969461"/>
            <a:ext cx="11364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886745" y="4410848"/>
            <a:ext cx="2561055" cy="108344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8447800" y="5494297"/>
            <a:ext cx="11364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7003018" y="2662623"/>
            <a:ext cx="2300277" cy="9652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8455300" y="3288593"/>
            <a:ext cx="11364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9599268" y="3057760"/>
            <a:ext cx="2072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头戴式固定带</a:t>
            </a:r>
            <a:endParaRPr lang="en-US" altLang="zh-CN" sz="2400" b="1" dirty="0" smtClean="0"/>
          </a:p>
        </p:txBody>
      </p:sp>
      <p:sp>
        <p:nvSpPr>
          <p:cNvPr id="21" name="文本框 20"/>
          <p:cNvSpPr txBox="1"/>
          <p:nvPr/>
        </p:nvSpPr>
        <p:spPr>
          <a:xfrm>
            <a:off x="9599268" y="3734806"/>
            <a:ext cx="2072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可更换滤芯</a:t>
            </a:r>
            <a:endParaRPr lang="en-US" altLang="zh-CN" sz="2400" b="1" dirty="0" smtClean="0"/>
          </a:p>
        </p:txBody>
      </p:sp>
      <p:sp>
        <p:nvSpPr>
          <p:cNvPr id="22" name="文本框 21"/>
          <p:cNvSpPr txBox="1"/>
          <p:nvPr/>
        </p:nvSpPr>
        <p:spPr>
          <a:xfrm>
            <a:off x="9599268" y="4490907"/>
            <a:ext cx="2413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嵌入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通气控制阀</a:t>
            </a:r>
            <a:endParaRPr lang="en-US" altLang="zh-CN" sz="24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599268" y="5257810"/>
            <a:ext cx="2413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嵌入湿度传感器</a:t>
            </a:r>
            <a:endParaRPr lang="en-US" altLang="zh-CN" sz="24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05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/>
          <p:nvPr/>
        </p:nvSpPr>
        <p:spPr>
          <a:xfrm>
            <a:off x="889618" y="503767"/>
            <a:ext cx="13630782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会呼吸的口罩？</a:t>
            </a:r>
            <a:endParaRPr lang="en-US" altLang="zh-CN" sz="3200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6" name="TextBox 4"/>
          <p:cNvSpPr/>
          <p:nvPr/>
        </p:nvSpPr>
        <p:spPr>
          <a:xfrm>
            <a:off x="880833" y="1051860"/>
            <a:ext cx="5266690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 overview of our design</a:t>
            </a:r>
          </a:p>
        </p:txBody>
      </p:sp>
      <p:sp>
        <p:nvSpPr>
          <p:cNvPr id="7" name="矩形 2"/>
          <p:cNvSpPr/>
          <p:nvPr/>
        </p:nvSpPr>
        <p:spPr>
          <a:xfrm>
            <a:off x="0" y="596900"/>
            <a:ext cx="814917" cy="817033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 sz="2400">
              <a:solidFill>
                <a:srgbClr val="F2A849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524" y="1962026"/>
            <a:ext cx="5348276" cy="401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9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6 L -0.18177 -0.003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89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/>
          <p:nvPr/>
        </p:nvSpPr>
        <p:spPr>
          <a:xfrm>
            <a:off x="889618" y="503767"/>
            <a:ext cx="13630782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会呼吸的口罩？</a:t>
            </a:r>
            <a:endParaRPr lang="en-US" altLang="zh-CN" sz="3200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6" name="TextBox 4"/>
          <p:cNvSpPr/>
          <p:nvPr/>
        </p:nvSpPr>
        <p:spPr>
          <a:xfrm>
            <a:off x="880833" y="1051860"/>
            <a:ext cx="5266690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 overview of our design</a:t>
            </a:r>
          </a:p>
        </p:txBody>
      </p:sp>
      <p:sp>
        <p:nvSpPr>
          <p:cNvPr id="7" name="矩形 2"/>
          <p:cNvSpPr/>
          <p:nvPr/>
        </p:nvSpPr>
        <p:spPr>
          <a:xfrm>
            <a:off x="0" y="596900"/>
            <a:ext cx="814917" cy="817033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 sz="2400">
              <a:solidFill>
                <a:srgbClr val="F2A849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83" y="1962026"/>
            <a:ext cx="5348276" cy="401487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3862916" y="3810000"/>
            <a:ext cx="2300277" cy="9652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163193" y="4775200"/>
            <a:ext cx="11364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314661" y="4490907"/>
            <a:ext cx="2413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嵌入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通气控制阀</a:t>
            </a:r>
            <a:endParaRPr lang="en-US" altLang="zh-CN" sz="24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893" y="1019279"/>
            <a:ext cx="3357903" cy="3357903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7314661" y="4892694"/>
            <a:ext cx="39629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机械结构：百叶窗</a:t>
            </a:r>
            <a:endParaRPr lang="en-US" altLang="zh-CN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机械控制：控制电路</a:t>
            </a:r>
            <a:endParaRPr lang="en-US" altLang="zh-CN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171700" lvl="4" indent="-342900">
              <a:buFontTx/>
              <a:buChar char="-"/>
            </a:pP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传感器</a:t>
            </a:r>
            <a:endParaRPr lang="en-US" altLang="zh-CN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171700" lvl="4" indent="-342900">
              <a:buFontTx/>
              <a:buChar char="-"/>
            </a:pP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接口电路</a:t>
            </a:r>
            <a:endParaRPr lang="en-US" altLang="zh-CN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171700" lvl="4" indent="-342900">
              <a:buFontTx/>
              <a:buChar char="-"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驱动电路</a:t>
            </a:r>
            <a:endParaRPr lang="en-US" altLang="zh-CN" sz="24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84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395774" y="2472650"/>
            <a:ext cx="6090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Calibri" charset="0"/>
                <a:ea typeface="Calibri" charset="0"/>
                <a:cs typeface="Calibri" charset="0"/>
              </a:rPr>
              <a:t>W</a:t>
            </a:r>
            <a:r>
              <a:rPr kumimoji="1" lang="en-US" altLang="zh-CN" sz="2800" b="1" dirty="0" smtClean="0">
                <a:latin typeface="Calibri" charset="0"/>
                <a:ea typeface="Calibri" charset="0"/>
                <a:cs typeface="Calibri" charset="0"/>
              </a:rPr>
              <a:t>earable Humidity Sensor</a:t>
            </a:r>
            <a:endParaRPr lang="zh-CN" altLang="en-US" sz="2800" b="1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33896" y="3868539"/>
            <a:ext cx="5362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Circuit Design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3"/>
          <p:cNvSpPr/>
          <p:nvPr/>
        </p:nvSpPr>
        <p:spPr>
          <a:xfrm>
            <a:off x="889618" y="503767"/>
            <a:ext cx="13630782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会呼吸的口罩？</a:t>
            </a:r>
            <a:endParaRPr lang="en-US" altLang="zh-CN" sz="3200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6" name="TextBox 4"/>
          <p:cNvSpPr/>
          <p:nvPr/>
        </p:nvSpPr>
        <p:spPr>
          <a:xfrm>
            <a:off x="880833" y="1051860"/>
            <a:ext cx="5266690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 overview of our design</a:t>
            </a:r>
          </a:p>
        </p:txBody>
      </p:sp>
      <p:sp>
        <p:nvSpPr>
          <p:cNvPr id="7" name="矩形 2"/>
          <p:cNvSpPr/>
          <p:nvPr/>
        </p:nvSpPr>
        <p:spPr>
          <a:xfrm>
            <a:off x="0" y="596900"/>
            <a:ext cx="814917" cy="817033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 sz="2400">
              <a:solidFill>
                <a:srgbClr val="F2A849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sp>
        <p:nvSpPr>
          <p:cNvPr id="8" name="左中括号 7"/>
          <p:cNvSpPr/>
          <p:nvPr/>
        </p:nvSpPr>
        <p:spPr>
          <a:xfrm>
            <a:off x="2279880" y="2201393"/>
            <a:ext cx="154016" cy="1857418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6580061" y="1961075"/>
            <a:ext cx="2431893" cy="1184019"/>
            <a:chOff x="964336" y="4159697"/>
            <a:chExt cx="3366058" cy="2098828"/>
          </a:xfrm>
        </p:grpSpPr>
        <p:sp>
          <p:nvSpPr>
            <p:cNvPr id="10" name="Cube 5"/>
            <p:cNvSpPr/>
            <p:nvPr/>
          </p:nvSpPr>
          <p:spPr>
            <a:xfrm>
              <a:off x="1165722" y="4589288"/>
              <a:ext cx="2894079" cy="931465"/>
            </a:xfrm>
            <a:prstGeom prst="cube">
              <a:avLst>
                <a:gd name="adj" fmla="val 95157"/>
              </a:avLst>
            </a:prstGeom>
            <a:solidFill>
              <a:schemeClr val="accent1"/>
            </a:solidFill>
            <a:ln>
              <a:noFill/>
            </a:ln>
            <a:effectLst>
              <a:outerShdw blurRad="254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1535905" y="4647056"/>
              <a:ext cx="2129851" cy="1611469"/>
              <a:chOff x="2138560" y="3766840"/>
              <a:chExt cx="2129851" cy="1611469"/>
            </a:xfrm>
          </p:grpSpPr>
          <p:grpSp>
            <p:nvGrpSpPr>
              <p:cNvPr id="86" name="组合 85"/>
              <p:cNvGrpSpPr/>
              <p:nvPr/>
            </p:nvGrpSpPr>
            <p:grpSpPr>
              <a:xfrm>
                <a:off x="2138560" y="3766840"/>
                <a:ext cx="2129851" cy="673284"/>
                <a:chOff x="2004482" y="1597899"/>
                <a:chExt cx="2129851" cy="673284"/>
              </a:xfrm>
              <a:effectLst>
                <a:outerShdw blurRad="254000" dist="165100" dir="5400000" algn="t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88" name="组合 87"/>
                <p:cNvGrpSpPr/>
                <p:nvPr/>
              </p:nvGrpSpPr>
              <p:grpSpPr>
                <a:xfrm>
                  <a:off x="2004482" y="1919816"/>
                  <a:ext cx="1808823" cy="351367"/>
                  <a:chOff x="2004482" y="1919816"/>
                  <a:chExt cx="1808823" cy="351367"/>
                </a:xfrm>
              </p:grpSpPr>
              <p:grpSp>
                <p:nvGrpSpPr>
                  <p:cNvPr id="124" name="组合 123"/>
                  <p:cNvGrpSpPr/>
                  <p:nvPr/>
                </p:nvGrpSpPr>
                <p:grpSpPr>
                  <a:xfrm>
                    <a:off x="2004482" y="1919816"/>
                    <a:ext cx="1107017" cy="351367"/>
                    <a:chOff x="1420282" y="1860550"/>
                    <a:chExt cx="1107017" cy="351367"/>
                  </a:xfrm>
                </p:grpSpPr>
                <p:sp>
                  <p:nvSpPr>
                    <p:cNvPr id="142" name="Cube 6"/>
                    <p:cNvSpPr/>
                    <p:nvPr/>
                  </p:nvSpPr>
                  <p:spPr>
                    <a:xfrm>
                      <a:off x="1420282" y="1860550"/>
                      <a:ext cx="1107017" cy="351367"/>
                    </a:xfrm>
                    <a:prstGeom prst="cube">
                      <a:avLst>
                        <a:gd name="adj" fmla="val 100000"/>
                      </a:avLst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p:txBody>
                </p:sp>
                <p:grpSp>
                  <p:nvGrpSpPr>
                    <p:cNvPr id="143" name="Group 12"/>
                    <p:cNvGrpSpPr/>
                    <p:nvPr/>
                  </p:nvGrpSpPr>
                  <p:grpSpPr>
                    <a:xfrm>
                      <a:off x="1728000" y="1890000"/>
                      <a:ext cx="718704" cy="65987"/>
                      <a:chOff x="1718573" y="2154911"/>
                      <a:chExt cx="718704" cy="65987"/>
                    </a:xfrm>
                  </p:grpSpPr>
                  <p:sp>
                    <p:nvSpPr>
                      <p:cNvPr id="154" name="Cube 7"/>
                      <p:cNvSpPr/>
                      <p:nvPr/>
                    </p:nvSpPr>
                    <p:spPr>
                      <a:xfrm>
                        <a:off x="1718573" y="2154911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155" name="Cube 9"/>
                      <p:cNvSpPr/>
                      <p:nvPr/>
                    </p:nvSpPr>
                    <p:spPr>
                      <a:xfrm>
                        <a:off x="1898573" y="2154911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156" name="Cube 10"/>
                      <p:cNvSpPr/>
                      <p:nvPr/>
                    </p:nvSpPr>
                    <p:spPr>
                      <a:xfrm>
                        <a:off x="2078573" y="2154911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157" name="Cube 11"/>
                      <p:cNvSpPr/>
                      <p:nvPr/>
                    </p:nvSpPr>
                    <p:spPr>
                      <a:xfrm>
                        <a:off x="2258573" y="2154911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</p:grpSp>
                <p:grpSp>
                  <p:nvGrpSpPr>
                    <p:cNvPr id="144" name="Group 13"/>
                    <p:cNvGrpSpPr/>
                    <p:nvPr/>
                  </p:nvGrpSpPr>
                  <p:grpSpPr>
                    <a:xfrm>
                      <a:off x="1620000" y="1998000"/>
                      <a:ext cx="718704" cy="65987"/>
                      <a:chOff x="1707193" y="2139584"/>
                      <a:chExt cx="718704" cy="65987"/>
                    </a:xfrm>
                  </p:grpSpPr>
                  <p:sp>
                    <p:nvSpPr>
                      <p:cNvPr id="150" name="Cube 14"/>
                      <p:cNvSpPr/>
                      <p:nvPr/>
                    </p:nvSpPr>
                    <p:spPr>
                      <a:xfrm>
                        <a:off x="1707193" y="213958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151" name="Cube 15"/>
                      <p:cNvSpPr/>
                      <p:nvPr/>
                    </p:nvSpPr>
                    <p:spPr>
                      <a:xfrm>
                        <a:off x="1887193" y="213958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152" name="Cube 16"/>
                      <p:cNvSpPr/>
                      <p:nvPr/>
                    </p:nvSpPr>
                    <p:spPr>
                      <a:xfrm>
                        <a:off x="2067193" y="213958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153" name="Cube 17"/>
                      <p:cNvSpPr/>
                      <p:nvPr/>
                    </p:nvSpPr>
                    <p:spPr>
                      <a:xfrm>
                        <a:off x="2247193" y="213958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</p:grpSp>
                <p:grpSp>
                  <p:nvGrpSpPr>
                    <p:cNvPr id="145" name="Group 18"/>
                    <p:cNvGrpSpPr/>
                    <p:nvPr/>
                  </p:nvGrpSpPr>
                  <p:grpSpPr>
                    <a:xfrm>
                      <a:off x="1512000" y="2106000"/>
                      <a:ext cx="718704" cy="65987"/>
                      <a:chOff x="1682552" y="2121514"/>
                      <a:chExt cx="718704" cy="65987"/>
                    </a:xfrm>
                  </p:grpSpPr>
                  <p:sp>
                    <p:nvSpPr>
                      <p:cNvPr id="146" name="Cube 19"/>
                      <p:cNvSpPr/>
                      <p:nvPr/>
                    </p:nvSpPr>
                    <p:spPr>
                      <a:xfrm>
                        <a:off x="1682552" y="212151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147" name="Cube 20"/>
                      <p:cNvSpPr/>
                      <p:nvPr/>
                    </p:nvSpPr>
                    <p:spPr>
                      <a:xfrm>
                        <a:off x="1862552" y="212151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148" name="Cube 21"/>
                      <p:cNvSpPr/>
                      <p:nvPr/>
                    </p:nvSpPr>
                    <p:spPr>
                      <a:xfrm>
                        <a:off x="2042552" y="212151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149" name="Cube 22"/>
                      <p:cNvSpPr/>
                      <p:nvPr/>
                    </p:nvSpPr>
                    <p:spPr>
                      <a:xfrm>
                        <a:off x="2222552" y="212151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25" name="组合 124"/>
                  <p:cNvGrpSpPr/>
                  <p:nvPr/>
                </p:nvGrpSpPr>
                <p:grpSpPr>
                  <a:xfrm>
                    <a:off x="2706288" y="1919816"/>
                    <a:ext cx="1107017" cy="351367"/>
                    <a:chOff x="1420282" y="1860550"/>
                    <a:chExt cx="1107017" cy="351367"/>
                  </a:xfrm>
                </p:grpSpPr>
                <p:sp>
                  <p:nvSpPr>
                    <p:cNvPr id="126" name="Cube 6"/>
                    <p:cNvSpPr/>
                    <p:nvPr/>
                  </p:nvSpPr>
                  <p:spPr>
                    <a:xfrm>
                      <a:off x="1420282" y="1860550"/>
                      <a:ext cx="1107017" cy="351367"/>
                    </a:xfrm>
                    <a:prstGeom prst="cube">
                      <a:avLst>
                        <a:gd name="adj" fmla="val 100000"/>
                      </a:avLst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p:txBody>
                </p:sp>
                <p:grpSp>
                  <p:nvGrpSpPr>
                    <p:cNvPr id="127" name="Group 12"/>
                    <p:cNvGrpSpPr/>
                    <p:nvPr/>
                  </p:nvGrpSpPr>
                  <p:grpSpPr>
                    <a:xfrm>
                      <a:off x="1728000" y="1890000"/>
                      <a:ext cx="718704" cy="65987"/>
                      <a:chOff x="1718573" y="2154911"/>
                      <a:chExt cx="718704" cy="65987"/>
                    </a:xfrm>
                  </p:grpSpPr>
                  <p:sp>
                    <p:nvSpPr>
                      <p:cNvPr id="138" name="Cube 7"/>
                      <p:cNvSpPr/>
                      <p:nvPr/>
                    </p:nvSpPr>
                    <p:spPr>
                      <a:xfrm>
                        <a:off x="1718573" y="2154911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139" name="Cube 9"/>
                      <p:cNvSpPr/>
                      <p:nvPr/>
                    </p:nvSpPr>
                    <p:spPr>
                      <a:xfrm>
                        <a:off x="1898573" y="2154911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140" name="Cube 10"/>
                      <p:cNvSpPr/>
                      <p:nvPr/>
                    </p:nvSpPr>
                    <p:spPr>
                      <a:xfrm>
                        <a:off x="2078573" y="2154911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141" name="Cube 11"/>
                      <p:cNvSpPr/>
                      <p:nvPr/>
                    </p:nvSpPr>
                    <p:spPr>
                      <a:xfrm>
                        <a:off x="2258573" y="2154911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</p:grpSp>
                <p:grpSp>
                  <p:nvGrpSpPr>
                    <p:cNvPr id="128" name="Group 13"/>
                    <p:cNvGrpSpPr/>
                    <p:nvPr/>
                  </p:nvGrpSpPr>
                  <p:grpSpPr>
                    <a:xfrm>
                      <a:off x="1620000" y="1998000"/>
                      <a:ext cx="718704" cy="65987"/>
                      <a:chOff x="1707193" y="2139584"/>
                      <a:chExt cx="718704" cy="65987"/>
                    </a:xfrm>
                  </p:grpSpPr>
                  <p:sp>
                    <p:nvSpPr>
                      <p:cNvPr id="134" name="Cube 14"/>
                      <p:cNvSpPr/>
                      <p:nvPr/>
                    </p:nvSpPr>
                    <p:spPr>
                      <a:xfrm>
                        <a:off x="1707193" y="213958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135" name="Cube 15"/>
                      <p:cNvSpPr/>
                      <p:nvPr/>
                    </p:nvSpPr>
                    <p:spPr>
                      <a:xfrm>
                        <a:off x="1887193" y="213958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136" name="Cube 16"/>
                      <p:cNvSpPr/>
                      <p:nvPr/>
                    </p:nvSpPr>
                    <p:spPr>
                      <a:xfrm>
                        <a:off x="2067193" y="213958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137" name="Cube 17"/>
                      <p:cNvSpPr/>
                      <p:nvPr/>
                    </p:nvSpPr>
                    <p:spPr>
                      <a:xfrm>
                        <a:off x="2247193" y="213958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</p:grpSp>
                <p:grpSp>
                  <p:nvGrpSpPr>
                    <p:cNvPr id="129" name="Group 18"/>
                    <p:cNvGrpSpPr/>
                    <p:nvPr/>
                  </p:nvGrpSpPr>
                  <p:grpSpPr>
                    <a:xfrm>
                      <a:off x="1512000" y="2106000"/>
                      <a:ext cx="718704" cy="65987"/>
                      <a:chOff x="1682552" y="2121514"/>
                      <a:chExt cx="718704" cy="65987"/>
                    </a:xfrm>
                  </p:grpSpPr>
                  <p:sp>
                    <p:nvSpPr>
                      <p:cNvPr id="130" name="Cube 19"/>
                      <p:cNvSpPr/>
                      <p:nvPr/>
                    </p:nvSpPr>
                    <p:spPr>
                      <a:xfrm>
                        <a:off x="1682552" y="212151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131" name="Cube 20"/>
                      <p:cNvSpPr/>
                      <p:nvPr/>
                    </p:nvSpPr>
                    <p:spPr>
                      <a:xfrm>
                        <a:off x="1862552" y="212151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132" name="Cube 21"/>
                      <p:cNvSpPr/>
                      <p:nvPr/>
                    </p:nvSpPr>
                    <p:spPr>
                      <a:xfrm>
                        <a:off x="2042552" y="212151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133" name="Cube 22"/>
                      <p:cNvSpPr/>
                      <p:nvPr/>
                    </p:nvSpPr>
                    <p:spPr>
                      <a:xfrm>
                        <a:off x="2222552" y="212151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89" name="组合 88"/>
                <p:cNvGrpSpPr/>
                <p:nvPr/>
              </p:nvGrpSpPr>
              <p:grpSpPr>
                <a:xfrm>
                  <a:off x="2325510" y="1597899"/>
                  <a:ext cx="1808823" cy="351367"/>
                  <a:chOff x="2004482" y="1919816"/>
                  <a:chExt cx="1808823" cy="351367"/>
                </a:xfrm>
              </p:grpSpPr>
              <p:grpSp>
                <p:nvGrpSpPr>
                  <p:cNvPr id="90" name="组合 89"/>
                  <p:cNvGrpSpPr/>
                  <p:nvPr/>
                </p:nvGrpSpPr>
                <p:grpSpPr>
                  <a:xfrm>
                    <a:off x="2004482" y="1919816"/>
                    <a:ext cx="1107017" cy="351367"/>
                    <a:chOff x="1420282" y="1860550"/>
                    <a:chExt cx="1107017" cy="351367"/>
                  </a:xfrm>
                </p:grpSpPr>
                <p:sp>
                  <p:nvSpPr>
                    <p:cNvPr id="108" name="Cube 6"/>
                    <p:cNvSpPr/>
                    <p:nvPr/>
                  </p:nvSpPr>
                  <p:spPr>
                    <a:xfrm>
                      <a:off x="1420282" y="1860550"/>
                      <a:ext cx="1107017" cy="351367"/>
                    </a:xfrm>
                    <a:prstGeom prst="cube">
                      <a:avLst>
                        <a:gd name="adj" fmla="val 100000"/>
                      </a:avLst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p:txBody>
                </p:sp>
                <p:grpSp>
                  <p:nvGrpSpPr>
                    <p:cNvPr id="109" name="Group 12"/>
                    <p:cNvGrpSpPr/>
                    <p:nvPr/>
                  </p:nvGrpSpPr>
                  <p:grpSpPr>
                    <a:xfrm>
                      <a:off x="1728000" y="1890000"/>
                      <a:ext cx="718704" cy="65987"/>
                      <a:chOff x="1718573" y="2154911"/>
                      <a:chExt cx="718704" cy="65987"/>
                    </a:xfrm>
                  </p:grpSpPr>
                  <p:sp>
                    <p:nvSpPr>
                      <p:cNvPr id="120" name="Cube 7"/>
                      <p:cNvSpPr/>
                      <p:nvPr/>
                    </p:nvSpPr>
                    <p:spPr>
                      <a:xfrm>
                        <a:off x="1718573" y="2154911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121" name="Cube 9"/>
                      <p:cNvSpPr/>
                      <p:nvPr/>
                    </p:nvSpPr>
                    <p:spPr>
                      <a:xfrm>
                        <a:off x="1898573" y="2154911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122" name="Cube 10"/>
                      <p:cNvSpPr/>
                      <p:nvPr/>
                    </p:nvSpPr>
                    <p:spPr>
                      <a:xfrm>
                        <a:off x="2078573" y="2154911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123" name="Cube 11"/>
                      <p:cNvSpPr/>
                      <p:nvPr/>
                    </p:nvSpPr>
                    <p:spPr>
                      <a:xfrm>
                        <a:off x="2258573" y="2154911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</p:grpSp>
                <p:grpSp>
                  <p:nvGrpSpPr>
                    <p:cNvPr id="110" name="Group 13"/>
                    <p:cNvGrpSpPr/>
                    <p:nvPr/>
                  </p:nvGrpSpPr>
                  <p:grpSpPr>
                    <a:xfrm>
                      <a:off x="1620000" y="1998000"/>
                      <a:ext cx="718704" cy="65987"/>
                      <a:chOff x="1707193" y="2139584"/>
                      <a:chExt cx="718704" cy="65987"/>
                    </a:xfrm>
                  </p:grpSpPr>
                  <p:sp>
                    <p:nvSpPr>
                      <p:cNvPr id="116" name="Cube 14"/>
                      <p:cNvSpPr/>
                      <p:nvPr/>
                    </p:nvSpPr>
                    <p:spPr>
                      <a:xfrm>
                        <a:off x="1707193" y="213958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117" name="Cube 15"/>
                      <p:cNvSpPr/>
                      <p:nvPr/>
                    </p:nvSpPr>
                    <p:spPr>
                      <a:xfrm>
                        <a:off x="1887193" y="213958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118" name="Cube 16"/>
                      <p:cNvSpPr/>
                      <p:nvPr/>
                    </p:nvSpPr>
                    <p:spPr>
                      <a:xfrm>
                        <a:off x="2067193" y="213958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119" name="Cube 17"/>
                      <p:cNvSpPr/>
                      <p:nvPr/>
                    </p:nvSpPr>
                    <p:spPr>
                      <a:xfrm>
                        <a:off x="2247193" y="213958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</p:grpSp>
                <p:grpSp>
                  <p:nvGrpSpPr>
                    <p:cNvPr id="111" name="Group 18"/>
                    <p:cNvGrpSpPr/>
                    <p:nvPr/>
                  </p:nvGrpSpPr>
                  <p:grpSpPr>
                    <a:xfrm>
                      <a:off x="1512000" y="2106000"/>
                      <a:ext cx="718704" cy="65987"/>
                      <a:chOff x="1682552" y="2121514"/>
                      <a:chExt cx="718704" cy="65987"/>
                    </a:xfrm>
                  </p:grpSpPr>
                  <p:sp>
                    <p:nvSpPr>
                      <p:cNvPr id="112" name="Cube 19"/>
                      <p:cNvSpPr/>
                      <p:nvPr/>
                    </p:nvSpPr>
                    <p:spPr>
                      <a:xfrm>
                        <a:off x="1682552" y="212151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113" name="Cube 20"/>
                      <p:cNvSpPr/>
                      <p:nvPr/>
                    </p:nvSpPr>
                    <p:spPr>
                      <a:xfrm>
                        <a:off x="1862552" y="212151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114" name="Cube 21"/>
                      <p:cNvSpPr/>
                      <p:nvPr/>
                    </p:nvSpPr>
                    <p:spPr>
                      <a:xfrm>
                        <a:off x="2042552" y="212151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115" name="Cube 22"/>
                      <p:cNvSpPr/>
                      <p:nvPr/>
                    </p:nvSpPr>
                    <p:spPr>
                      <a:xfrm>
                        <a:off x="2222552" y="212151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91" name="组合 90"/>
                  <p:cNvGrpSpPr/>
                  <p:nvPr/>
                </p:nvGrpSpPr>
                <p:grpSpPr>
                  <a:xfrm>
                    <a:off x="2706288" y="1919816"/>
                    <a:ext cx="1107017" cy="351367"/>
                    <a:chOff x="1420282" y="1860550"/>
                    <a:chExt cx="1107017" cy="351367"/>
                  </a:xfrm>
                </p:grpSpPr>
                <p:sp>
                  <p:nvSpPr>
                    <p:cNvPr id="92" name="Cube 6"/>
                    <p:cNvSpPr/>
                    <p:nvPr/>
                  </p:nvSpPr>
                  <p:spPr>
                    <a:xfrm>
                      <a:off x="1420282" y="1860550"/>
                      <a:ext cx="1107017" cy="351367"/>
                    </a:xfrm>
                    <a:prstGeom prst="cube">
                      <a:avLst>
                        <a:gd name="adj" fmla="val 100000"/>
                      </a:avLst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p:txBody>
                </p:sp>
                <p:grpSp>
                  <p:nvGrpSpPr>
                    <p:cNvPr id="93" name="Group 12"/>
                    <p:cNvGrpSpPr/>
                    <p:nvPr/>
                  </p:nvGrpSpPr>
                  <p:grpSpPr>
                    <a:xfrm>
                      <a:off x="1728000" y="1890000"/>
                      <a:ext cx="718704" cy="65987"/>
                      <a:chOff x="1718573" y="2154911"/>
                      <a:chExt cx="718704" cy="65987"/>
                    </a:xfrm>
                  </p:grpSpPr>
                  <p:sp>
                    <p:nvSpPr>
                      <p:cNvPr id="104" name="Cube 7"/>
                      <p:cNvSpPr/>
                      <p:nvPr/>
                    </p:nvSpPr>
                    <p:spPr>
                      <a:xfrm>
                        <a:off x="1718573" y="2154911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105" name="Cube 9"/>
                      <p:cNvSpPr/>
                      <p:nvPr/>
                    </p:nvSpPr>
                    <p:spPr>
                      <a:xfrm>
                        <a:off x="1898573" y="2154911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106" name="Cube 10"/>
                      <p:cNvSpPr/>
                      <p:nvPr/>
                    </p:nvSpPr>
                    <p:spPr>
                      <a:xfrm>
                        <a:off x="2078573" y="2154911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107" name="Cube 11"/>
                      <p:cNvSpPr/>
                      <p:nvPr/>
                    </p:nvSpPr>
                    <p:spPr>
                      <a:xfrm>
                        <a:off x="2258573" y="2154911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</p:grpSp>
                <p:grpSp>
                  <p:nvGrpSpPr>
                    <p:cNvPr id="94" name="Group 13"/>
                    <p:cNvGrpSpPr/>
                    <p:nvPr/>
                  </p:nvGrpSpPr>
                  <p:grpSpPr>
                    <a:xfrm>
                      <a:off x="1620000" y="1998000"/>
                      <a:ext cx="718704" cy="65987"/>
                      <a:chOff x="1707193" y="2139584"/>
                      <a:chExt cx="718704" cy="65987"/>
                    </a:xfrm>
                  </p:grpSpPr>
                  <p:sp>
                    <p:nvSpPr>
                      <p:cNvPr id="100" name="Cube 14"/>
                      <p:cNvSpPr/>
                      <p:nvPr/>
                    </p:nvSpPr>
                    <p:spPr>
                      <a:xfrm>
                        <a:off x="1707193" y="213958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101" name="Cube 15"/>
                      <p:cNvSpPr/>
                      <p:nvPr/>
                    </p:nvSpPr>
                    <p:spPr>
                      <a:xfrm>
                        <a:off x="1887193" y="213958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102" name="Cube 16"/>
                      <p:cNvSpPr/>
                      <p:nvPr/>
                    </p:nvSpPr>
                    <p:spPr>
                      <a:xfrm>
                        <a:off x="2067193" y="213958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103" name="Cube 17"/>
                      <p:cNvSpPr/>
                      <p:nvPr/>
                    </p:nvSpPr>
                    <p:spPr>
                      <a:xfrm>
                        <a:off x="2247193" y="213958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</p:grpSp>
                <p:grpSp>
                  <p:nvGrpSpPr>
                    <p:cNvPr id="95" name="Group 18"/>
                    <p:cNvGrpSpPr/>
                    <p:nvPr/>
                  </p:nvGrpSpPr>
                  <p:grpSpPr>
                    <a:xfrm>
                      <a:off x="1512000" y="2106000"/>
                      <a:ext cx="718704" cy="65987"/>
                      <a:chOff x="1682552" y="2121514"/>
                      <a:chExt cx="718704" cy="65987"/>
                    </a:xfrm>
                  </p:grpSpPr>
                  <p:sp>
                    <p:nvSpPr>
                      <p:cNvPr id="96" name="Cube 19"/>
                      <p:cNvSpPr/>
                      <p:nvPr/>
                    </p:nvSpPr>
                    <p:spPr>
                      <a:xfrm>
                        <a:off x="1682552" y="212151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97" name="Cube 20"/>
                      <p:cNvSpPr/>
                      <p:nvPr/>
                    </p:nvSpPr>
                    <p:spPr>
                      <a:xfrm>
                        <a:off x="1862552" y="212151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98" name="Cube 21"/>
                      <p:cNvSpPr/>
                      <p:nvPr/>
                    </p:nvSpPr>
                    <p:spPr>
                      <a:xfrm>
                        <a:off x="2042552" y="212151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99" name="Cube 22"/>
                      <p:cNvSpPr/>
                      <p:nvPr/>
                    </p:nvSpPr>
                    <p:spPr>
                      <a:xfrm>
                        <a:off x="2222552" y="212151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</p:grpSp>
              </p:grpSp>
            </p:grpSp>
          </p:grpSp>
          <p:cxnSp>
            <p:nvCxnSpPr>
              <p:cNvPr id="87" name="直接连接符 86"/>
              <p:cNvCxnSpPr/>
              <p:nvPr/>
            </p:nvCxnSpPr>
            <p:spPr>
              <a:xfrm flipH="1">
                <a:off x="3000657" y="3766840"/>
                <a:ext cx="1232345" cy="1611469"/>
              </a:xfrm>
              <a:prstGeom prst="line">
                <a:avLst/>
              </a:prstGeom>
              <a:ln w="508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Cube 5"/>
            <p:cNvSpPr/>
            <p:nvPr/>
          </p:nvSpPr>
          <p:spPr>
            <a:xfrm>
              <a:off x="1436315" y="4159697"/>
              <a:ext cx="2894079" cy="931465"/>
            </a:xfrm>
            <a:prstGeom prst="cube">
              <a:avLst>
                <a:gd name="adj" fmla="val 95157"/>
              </a:avLst>
            </a:prstGeom>
            <a:solidFill>
              <a:srgbClr val="92D050"/>
            </a:solidFill>
            <a:ln>
              <a:noFill/>
            </a:ln>
            <a:effectLst>
              <a:outerShdw blurRad="254000" dist="127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964336" y="4223572"/>
              <a:ext cx="2946194" cy="1674492"/>
              <a:chOff x="1316741" y="1356000"/>
              <a:chExt cx="2946194" cy="1674492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2133084" y="1378687"/>
                <a:ext cx="2129851" cy="673284"/>
                <a:chOff x="2004482" y="1597899"/>
                <a:chExt cx="2129851" cy="673284"/>
              </a:xfrm>
              <a:effectLst>
                <a:outerShdw blurRad="254000" dist="63500" dir="5400000" algn="t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16" name="组合 15"/>
                <p:cNvGrpSpPr/>
                <p:nvPr/>
              </p:nvGrpSpPr>
              <p:grpSpPr>
                <a:xfrm>
                  <a:off x="2004482" y="1919816"/>
                  <a:ext cx="1808823" cy="351367"/>
                  <a:chOff x="2004482" y="1919816"/>
                  <a:chExt cx="1808823" cy="351367"/>
                </a:xfrm>
              </p:grpSpPr>
              <p:grpSp>
                <p:nvGrpSpPr>
                  <p:cNvPr id="52" name="组合 51"/>
                  <p:cNvGrpSpPr/>
                  <p:nvPr/>
                </p:nvGrpSpPr>
                <p:grpSpPr>
                  <a:xfrm>
                    <a:off x="2004482" y="1919816"/>
                    <a:ext cx="1107017" cy="351367"/>
                    <a:chOff x="1420282" y="1860550"/>
                    <a:chExt cx="1107017" cy="351367"/>
                  </a:xfrm>
                </p:grpSpPr>
                <p:sp>
                  <p:nvSpPr>
                    <p:cNvPr id="70" name="Cube 6"/>
                    <p:cNvSpPr/>
                    <p:nvPr/>
                  </p:nvSpPr>
                  <p:spPr>
                    <a:xfrm>
                      <a:off x="1420282" y="1860550"/>
                      <a:ext cx="1107017" cy="351367"/>
                    </a:xfrm>
                    <a:prstGeom prst="cube">
                      <a:avLst>
                        <a:gd name="adj" fmla="val 100000"/>
                      </a:avLst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p:txBody>
                </p:sp>
                <p:grpSp>
                  <p:nvGrpSpPr>
                    <p:cNvPr id="71" name="Group 12"/>
                    <p:cNvGrpSpPr/>
                    <p:nvPr/>
                  </p:nvGrpSpPr>
                  <p:grpSpPr>
                    <a:xfrm>
                      <a:off x="1728000" y="1890000"/>
                      <a:ext cx="718704" cy="65987"/>
                      <a:chOff x="1718573" y="2154911"/>
                      <a:chExt cx="718704" cy="65987"/>
                    </a:xfrm>
                  </p:grpSpPr>
                  <p:sp>
                    <p:nvSpPr>
                      <p:cNvPr id="82" name="Cube 7"/>
                      <p:cNvSpPr/>
                      <p:nvPr/>
                    </p:nvSpPr>
                    <p:spPr>
                      <a:xfrm>
                        <a:off x="1718573" y="2154911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83" name="Cube 9"/>
                      <p:cNvSpPr/>
                      <p:nvPr/>
                    </p:nvSpPr>
                    <p:spPr>
                      <a:xfrm>
                        <a:off x="1898573" y="2154911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84" name="Cube 10"/>
                      <p:cNvSpPr/>
                      <p:nvPr/>
                    </p:nvSpPr>
                    <p:spPr>
                      <a:xfrm>
                        <a:off x="2078573" y="2154911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85" name="Cube 11"/>
                      <p:cNvSpPr/>
                      <p:nvPr/>
                    </p:nvSpPr>
                    <p:spPr>
                      <a:xfrm>
                        <a:off x="2258573" y="2154911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</p:grpSp>
                <p:grpSp>
                  <p:nvGrpSpPr>
                    <p:cNvPr id="72" name="Group 13"/>
                    <p:cNvGrpSpPr/>
                    <p:nvPr/>
                  </p:nvGrpSpPr>
                  <p:grpSpPr>
                    <a:xfrm>
                      <a:off x="1620000" y="1998000"/>
                      <a:ext cx="718704" cy="65987"/>
                      <a:chOff x="1707193" y="2139584"/>
                      <a:chExt cx="718704" cy="65987"/>
                    </a:xfrm>
                  </p:grpSpPr>
                  <p:sp>
                    <p:nvSpPr>
                      <p:cNvPr id="78" name="Cube 14"/>
                      <p:cNvSpPr/>
                      <p:nvPr/>
                    </p:nvSpPr>
                    <p:spPr>
                      <a:xfrm>
                        <a:off x="1707193" y="213958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79" name="Cube 15"/>
                      <p:cNvSpPr/>
                      <p:nvPr/>
                    </p:nvSpPr>
                    <p:spPr>
                      <a:xfrm>
                        <a:off x="1887193" y="213958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80" name="Cube 16"/>
                      <p:cNvSpPr/>
                      <p:nvPr/>
                    </p:nvSpPr>
                    <p:spPr>
                      <a:xfrm>
                        <a:off x="2067193" y="213958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81" name="Cube 17"/>
                      <p:cNvSpPr/>
                      <p:nvPr/>
                    </p:nvSpPr>
                    <p:spPr>
                      <a:xfrm>
                        <a:off x="2247193" y="213958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</p:grpSp>
                <p:grpSp>
                  <p:nvGrpSpPr>
                    <p:cNvPr id="73" name="Group 18"/>
                    <p:cNvGrpSpPr/>
                    <p:nvPr/>
                  </p:nvGrpSpPr>
                  <p:grpSpPr>
                    <a:xfrm>
                      <a:off x="1512000" y="2106000"/>
                      <a:ext cx="718704" cy="65987"/>
                      <a:chOff x="1682552" y="2121514"/>
                      <a:chExt cx="718704" cy="65987"/>
                    </a:xfrm>
                  </p:grpSpPr>
                  <p:sp>
                    <p:nvSpPr>
                      <p:cNvPr id="74" name="Cube 19"/>
                      <p:cNvSpPr/>
                      <p:nvPr/>
                    </p:nvSpPr>
                    <p:spPr>
                      <a:xfrm>
                        <a:off x="1682552" y="212151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75" name="Cube 20"/>
                      <p:cNvSpPr/>
                      <p:nvPr/>
                    </p:nvSpPr>
                    <p:spPr>
                      <a:xfrm>
                        <a:off x="1862552" y="212151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76" name="Cube 21"/>
                      <p:cNvSpPr/>
                      <p:nvPr/>
                    </p:nvSpPr>
                    <p:spPr>
                      <a:xfrm>
                        <a:off x="2042552" y="212151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77" name="Cube 22"/>
                      <p:cNvSpPr/>
                      <p:nvPr/>
                    </p:nvSpPr>
                    <p:spPr>
                      <a:xfrm>
                        <a:off x="2222552" y="212151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53" name="组合 52"/>
                  <p:cNvGrpSpPr/>
                  <p:nvPr/>
                </p:nvGrpSpPr>
                <p:grpSpPr>
                  <a:xfrm>
                    <a:off x="2706288" y="1919816"/>
                    <a:ext cx="1107017" cy="351367"/>
                    <a:chOff x="1420282" y="1860550"/>
                    <a:chExt cx="1107017" cy="351367"/>
                  </a:xfrm>
                </p:grpSpPr>
                <p:sp>
                  <p:nvSpPr>
                    <p:cNvPr id="54" name="Cube 6"/>
                    <p:cNvSpPr/>
                    <p:nvPr/>
                  </p:nvSpPr>
                  <p:spPr>
                    <a:xfrm>
                      <a:off x="1420282" y="1860550"/>
                      <a:ext cx="1107017" cy="351367"/>
                    </a:xfrm>
                    <a:prstGeom prst="cube">
                      <a:avLst>
                        <a:gd name="adj" fmla="val 100000"/>
                      </a:avLst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p:txBody>
                </p:sp>
                <p:grpSp>
                  <p:nvGrpSpPr>
                    <p:cNvPr id="55" name="Group 12"/>
                    <p:cNvGrpSpPr/>
                    <p:nvPr/>
                  </p:nvGrpSpPr>
                  <p:grpSpPr>
                    <a:xfrm>
                      <a:off x="1728000" y="1890000"/>
                      <a:ext cx="718704" cy="65987"/>
                      <a:chOff x="1718573" y="2154911"/>
                      <a:chExt cx="718704" cy="65987"/>
                    </a:xfrm>
                  </p:grpSpPr>
                  <p:sp>
                    <p:nvSpPr>
                      <p:cNvPr id="66" name="Cube 7"/>
                      <p:cNvSpPr/>
                      <p:nvPr/>
                    </p:nvSpPr>
                    <p:spPr>
                      <a:xfrm>
                        <a:off x="1718573" y="2154911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67" name="Cube 9"/>
                      <p:cNvSpPr/>
                      <p:nvPr/>
                    </p:nvSpPr>
                    <p:spPr>
                      <a:xfrm>
                        <a:off x="1898573" y="2154911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68" name="Cube 10"/>
                      <p:cNvSpPr/>
                      <p:nvPr/>
                    </p:nvSpPr>
                    <p:spPr>
                      <a:xfrm>
                        <a:off x="2078573" y="2154911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69" name="Cube 11"/>
                      <p:cNvSpPr/>
                      <p:nvPr/>
                    </p:nvSpPr>
                    <p:spPr>
                      <a:xfrm>
                        <a:off x="2258573" y="2154911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</p:grpSp>
                <p:grpSp>
                  <p:nvGrpSpPr>
                    <p:cNvPr id="56" name="Group 13"/>
                    <p:cNvGrpSpPr/>
                    <p:nvPr/>
                  </p:nvGrpSpPr>
                  <p:grpSpPr>
                    <a:xfrm>
                      <a:off x="1620000" y="1998000"/>
                      <a:ext cx="718704" cy="65987"/>
                      <a:chOff x="1707193" y="2139584"/>
                      <a:chExt cx="718704" cy="65987"/>
                    </a:xfrm>
                  </p:grpSpPr>
                  <p:sp>
                    <p:nvSpPr>
                      <p:cNvPr id="62" name="Cube 14"/>
                      <p:cNvSpPr/>
                      <p:nvPr/>
                    </p:nvSpPr>
                    <p:spPr>
                      <a:xfrm>
                        <a:off x="1707193" y="213958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63" name="Cube 15"/>
                      <p:cNvSpPr/>
                      <p:nvPr/>
                    </p:nvSpPr>
                    <p:spPr>
                      <a:xfrm>
                        <a:off x="1887193" y="213958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64" name="Cube 16"/>
                      <p:cNvSpPr/>
                      <p:nvPr/>
                    </p:nvSpPr>
                    <p:spPr>
                      <a:xfrm>
                        <a:off x="2067193" y="213958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65" name="Cube 17"/>
                      <p:cNvSpPr/>
                      <p:nvPr/>
                    </p:nvSpPr>
                    <p:spPr>
                      <a:xfrm>
                        <a:off x="2247193" y="213958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</p:grpSp>
                <p:grpSp>
                  <p:nvGrpSpPr>
                    <p:cNvPr id="57" name="Group 18"/>
                    <p:cNvGrpSpPr/>
                    <p:nvPr/>
                  </p:nvGrpSpPr>
                  <p:grpSpPr>
                    <a:xfrm>
                      <a:off x="1512000" y="2106000"/>
                      <a:ext cx="718704" cy="65987"/>
                      <a:chOff x="1682552" y="2121514"/>
                      <a:chExt cx="718704" cy="65987"/>
                    </a:xfrm>
                  </p:grpSpPr>
                  <p:sp>
                    <p:nvSpPr>
                      <p:cNvPr id="58" name="Cube 19"/>
                      <p:cNvSpPr/>
                      <p:nvPr/>
                    </p:nvSpPr>
                    <p:spPr>
                      <a:xfrm>
                        <a:off x="1682552" y="212151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59" name="Cube 20"/>
                      <p:cNvSpPr/>
                      <p:nvPr/>
                    </p:nvSpPr>
                    <p:spPr>
                      <a:xfrm>
                        <a:off x="1862552" y="212151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60" name="Cube 21"/>
                      <p:cNvSpPr/>
                      <p:nvPr/>
                    </p:nvSpPr>
                    <p:spPr>
                      <a:xfrm>
                        <a:off x="2042552" y="212151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61" name="Cube 22"/>
                      <p:cNvSpPr/>
                      <p:nvPr/>
                    </p:nvSpPr>
                    <p:spPr>
                      <a:xfrm>
                        <a:off x="2222552" y="212151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7" name="组合 16"/>
                <p:cNvGrpSpPr/>
                <p:nvPr/>
              </p:nvGrpSpPr>
              <p:grpSpPr>
                <a:xfrm>
                  <a:off x="2325510" y="1597899"/>
                  <a:ext cx="1808823" cy="351367"/>
                  <a:chOff x="2004482" y="1919816"/>
                  <a:chExt cx="1808823" cy="351367"/>
                </a:xfrm>
              </p:grpSpPr>
              <p:grpSp>
                <p:nvGrpSpPr>
                  <p:cNvPr id="18" name="组合 17"/>
                  <p:cNvGrpSpPr/>
                  <p:nvPr/>
                </p:nvGrpSpPr>
                <p:grpSpPr>
                  <a:xfrm>
                    <a:off x="2004482" y="1919816"/>
                    <a:ext cx="1107017" cy="351367"/>
                    <a:chOff x="1420282" y="1860550"/>
                    <a:chExt cx="1107017" cy="351367"/>
                  </a:xfrm>
                </p:grpSpPr>
                <p:sp>
                  <p:nvSpPr>
                    <p:cNvPr id="36" name="Cube 6"/>
                    <p:cNvSpPr/>
                    <p:nvPr/>
                  </p:nvSpPr>
                  <p:spPr>
                    <a:xfrm>
                      <a:off x="1420282" y="1860550"/>
                      <a:ext cx="1107017" cy="351367"/>
                    </a:xfrm>
                    <a:prstGeom prst="cube">
                      <a:avLst>
                        <a:gd name="adj" fmla="val 100000"/>
                      </a:avLst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p:txBody>
                </p:sp>
                <p:grpSp>
                  <p:nvGrpSpPr>
                    <p:cNvPr id="37" name="Group 12"/>
                    <p:cNvGrpSpPr/>
                    <p:nvPr/>
                  </p:nvGrpSpPr>
                  <p:grpSpPr>
                    <a:xfrm>
                      <a:off x="1728000" y="1890000"/>
                      <a:ext cx="718704" cy="65987"/>
                      <a:chOff x="1718573" y="2154911"/>
                      <a:chExt cx="718704" cy="65987"/>
                    </a:xfrm>
                  </p:grpSpPr>
                  <p:sp>
                    <p:nvSpPr>
                      <p:cNvPr id="48" name="Cube 7"/>
                      <p:cNvSpPr/>
                      <p:nvPr/>
                    </p:nvSpPr>
                    <p:spPr>
                      <a:xfrm>
                        <a:off x="1718573" y="2154911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49" name="Cube 9"/>
                      <p:cNvSpPr/>
                      <p:nvPr/>
                    </p:nvSpPr>
                    <p:spPr>
                      <a:xfrm>
                        <a:off x="1898573" y="2154911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50" name="Cube 10"/>
                      <p:cNvSpPr/>
                      <p:nvPr/>
                    </p:nvSpPr>
                    <p:spPr>
                      <a:xfrm>
                        <a:off x="2078573" y="2154911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51" name="Cube 11"/>
                      <p:cNvSpPr/>
                      <p:nvPr/>
                    </p:nvSpPr>
                    <p:spPr>
                      <a:xfrm>
                        <a:off x="2258573" y="2154911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</p:grpSp>
                <p:grpSp>
                  <p:nvGrpSpPr>
                    <p:cNvPr id="38" name="Group 13"/>
                    <p:cNvGrpSpPr/>
                    <p:nvPr/>
                  </p:nvGrpSpPr>
                  <p:grpSpPr>
                    <a:xfrm>
                      <a:off x="1620000" y="1998000"/>
                      <a:ext cx="718704" cy="65987"/>
                      <a:chOff x="1707193" y="2139584"/>
                      <a:chExt cx="718704" cy="65987"/>
                    </a:xfrm>
                  </p:grpSpPr>
                  <p:sp>
                    <p:nvSpPr>
                      <p:cNvPr id="44" name="Cube 14"/>
                      <p:cNvSpPr/>
                      <p:nvPr/>
                    </p:nvSpPr>
                    <p:spPr>
                      <a:xfrm>
                        <a:off x="1707193" y="213958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45" name="Cube 15"/>
                      <p:cNvSpPr/>
                      <p:nvPr/>
                    </p:nvSpPr>
                    <p:spPr>
                      <a:xfrm>
                        <a:off x="1887193" y="213958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46" name="Cube 16"/>
                      <p:cNvSpPr/>
                      <p:nvPr/>
                    </p:nvSpPr>
                    <p:spPr>
                      <a:xfrm>
                        <a:off x="2067193" y="213958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47" name="Cube 17"/>
                      <p:cNvSpPr/>
                      <p:nvPr/>
                    </p:nvSpPr>
                    <p:spPr>
                      <a:xfrm>
                        <a:off x="2247193" y="213958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</p:grpSp>
                <p:grpSp>
                  <p:nvGrpSpPr>
                    <p:cNvPr id="39" name="Group 18"/>
                    <p:cNvGrpSpPr/>
                    <p:nvPr/>
                  </p:nvGrpSpPr>
                  <p:grpSpPr>
                    <a:xfrm>
                      <a:off x="1512000" y="2106000"/>
                      <a:ext cx="718704" cy="65987"/>
                      <a:chOff x="1682552" y="2121514"/>
                      <a:chExt cx="718704" cy="65987"/>
                    </a:xfrm>
                  </p:grpSpPr>
                  <p:sp>
                    <p:nvSpPr>
                      <p:cNvPr id="40" name="Cube 19"/>
                      <p:cNvSpPr/>
                      <p:nvPr/>
                    </p:nvSpPr>
                    <p:spPr>
                      <a:xfrm>
                        <a:off x="1682552" y="212151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41" name="Cube 20"/>
                      <p:cNvSpPr/>
                      <p:nvPr/>
                    </p:nvSpPr>
                    <p:spPr>
                      <a:xfrm>
                        <a:off x="1862552" y="212151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42" name="Cube 21"/>
                      <p:cNvSpPr/>
                      <p:nvPr/>
                    </p:nvSpPr>
                    <p:spPr>
                      <a:xfrm>
                        <a:off x="2042552" y="212151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43" name="Cube 22"/>
                      <p:cNvSpPr/>
                      <p:nvPr/>
                    </p:nvSpPr>
                    <p:spPr>
                      <a:xfrm>
                        <a:off x="2222552" y="212151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9" name="组合 18"/>
                  <p:cNvGrpSpPr/>
                  <p:nvPr/>
                </p:nvGrpSpPr>
                <p:grpSpPr>
                  <a:xfrm>
                    <a:off x="2706288" y="1919816"/>
                    <a:ext cx="1107017" cy="351367"/>
                    <a:chOff x="1420282" y="1860550"/>
                    <a:chExt cx="1107017" cy="351367"/>
                  </a:xfrm>
                </p:grpSpPr>
                <p:sp>
                  <p:nvSpPr>
                    <p:cNvPr id="20" name="Cube 6"/>
                    <p:cNvSpPr/>
                    <p:nvPr/>
                  </p:nvSpPr>
                  <p:spPr>
                    <a:xfrm>
                      <a:off x="1420282" y="1860550"/>
                      <a:ext cx="1107017" cy="351367"/>
                    </a:xfrm>
                    <a:prstGeom prst="cube">
                      <a:avLst>
                        <a:gd name="adj" fmla="val 100000"/>
                      </a:avLst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p:txBody>
                </p:sp>
                <p:grpSp>
                  <p:nvGrpSpPr>
                    <p:cNvPr id="21" name="Group 12"/>
                    <p:cNvGrpSpPr/>
                    <p:nvPr/>
                  </p:nvGrpSpPr>
                  <p:grpSpPr>
                    <a:xfrm>
                      <a:off x="1728000" y="1890000"/>
                      <a:ext cx="718704" cy="65987"/>
                      <a:chOff x="1718573" y="2154911"/>
                      <a:chExt cx="718704" cy="65987"/>
                    </a:xfrm>
                  </p:grpSpPr>
                  <p:sp>
                    <p:nvSpPr>
                      <p:cNvPr id="32" name="Cube 7"/>
                      <p:cNvSpPr/>
                      <p:nvPr/>
                    </p:nvSpPr>
                    <p:spPr>
                      <a:xfrm>
                        <a:off x="1718573" y="2154911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33" name="Cube 9"/>
                      <p:cNvSpPr/>
                      <p:nvPr/>
                    </p:nvSpPr>
                    <p:spPr>
                      <a:xfrm>
                        <a:off x="1898573" y="2154911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34" name="Cube 10"/>
                      <p:cNvSpPr/>
                      <p:nvPr/>
                    </p:nvSpPr>
                    <p:spPr>
                      <a:xfrm>
                        <a:off x="2078573" y="2154911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35" name="Cube 11"/>
                      <p:cNvSpPr/>
                      <p:nvPr/>
                    </p:nvSpPr>
                    <p:spPr>
                      <a:xfrm>
                        <a:off x="2258573" y="2154911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</p:grpSp>
                <p:grpSp>
                  <p:nvGrpSpPr>
                    <p:cNvPr id="22" name="Group 13"/>
                    <p:cNvGrpSpPr/>
                    <p:nvPr/>
                  </p:nvGrpSpPr>
                  <p:grpSpPr>
                    <a:xfrm>
                      <a:off x="1620000" y="1998000"/>
                      <a:ext cx="718704" cy="65987"/>
                      <a:chOff x="1707193" y="2139584"/>
                      <a:chExt cx="718704" cy="65987"/>
                    </a:xfrm>
                  </p:grpSpPr>
                  <p:sp>
                    <p:nvSpPr>
                      <p:cNvPr id="28" name="Cube 14"/>
                      <p:cNvSpPr/>
                      <p:nvPr/>
                    </p:nvSpPr>
                    <p:spPr>
                      <a:xfrm>
                        <a:off x="1707193" y="213958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29" name="Cube 15"/>
                      <p:cNvSpPr/>
                      <p:nvPr/>
                    </p:nvSpPr>
                    <p:spPr>
                      <a:xfrm>
                        <a:off x="1887193" y="213958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30" name="Cube 16"/>
                      <p:cNvSpPr/>
                      <p:nvPr/>
                    </p:nvSpPr>
                    <p:spPr>
                      <a:xfrm>
                        <a:off x="2067193" y="213958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31" name="Cube 17"/>
                      <p:cNvSpPr/>
                      <p:nvPr/>
                    </p:nvSpPr>
                    <p:spPr>
                      <a:xfrm>
                        <a:off x="2247193" y="213958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</p:grpSp>
                <p:grpSp>
                  <p:nvGrpSpPr>
                    <p:cNvPr id="23" name="Group 18"/>
                    <p:cNvGrpSpPr/>
                    <p:nvPr/>
                  </p:nvGrpSpPr>
                  <p:grpSpPr>
                    <a:xfrm>
                      <a:off x="1512000" y="2106000"/>
                      <a:ext cx="718704" cy="65987"/>
                      <a:chOff x="1682552" y="2121514"/>
                      <a:chExt cx="718704" cy="65987"/>
                    </a:xfrm>
                  </p:grpSpPr>
                  <p:sp>
                    <p:nvSpPr>
                      <p:cNvPr id="24" name="Cube 19"/>
                      <p:cNvSpPr/>
                      <p:nvPr/>
                    </p:nvSpPr>
                    <p:spPr>
                      <a:xfrm>
                        <a:off x="1682552" y="212151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25" name="Cube 20"/>
                      <p:cNvSpPr/>
                      <p:nvPr/>
                    </p:nvSpPr>
                    <p:spPr>
                      <a:xfrm>
                        <a:off x="1862552" y="212151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26" name="Cube 21"/>
                      <p:cNvSpPr/>
                      <p:nvPr/>
                    </p:nvSpPr>
                    <p:spPr>
                      <a:xfrm>
                        <a:off x="2042552" y="212151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27" name="Cube 22"/>
                      <p:cNvSpPr/>
                      <p:nvPr/>
                    </p:nvSpPr>
                    <p:spPr>
                      <a:xfrm>
                        <a:off x="2222552" y="212151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</p:grpSp>
              </p:grpSp>
            </p:grpSp>
          </p:grpSp>
          <p:cxnSp>
            <p:nvCxnSpPr>
              <p:cNvPr id="15" name="直接连接符 14"/>
              <p:cNvCxnSpPr/>
              <p:nvPr/>
            </p:nvCxnSpPr>
            <p:spPr>
              <a:xfrm flipH="1">
                <a:off x="1316741" y="1356000"/>
                <a:ext cx="1517986" cy="1674492"/>
              </a:xfrm>
              <a:prstGeom prst="line">
                <a:avLst/>
              </a:prstGeom>
              <a:ln w="508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1" name="Cube 5"/>
          <p:cNvSpPr/>
          <p:nvPr/>
        </p:nvSpPr>
        <p:spPr>
          <a:xfrm>
            <a:off x="6132839" y="4233057"/>
            <a:ext cx="2326778" cy="579440"/>
          </a:xfrm>
          <a:prstGeom prst="cube">
            <a:avLst>
              <a:gd name="adj" fmla="val 95157"/>
            </a:avLst>
          </a:prstGeom>
          <a:solidFill>
            <a:srgbClr val="92D050"/>
          </a:solidFill>
          <a:ln>
            <a:noFill/>
          </a:ln>
          <a:effectLst>
            <a:outerShdw blurRad="254000" dist="127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62" name="组合 161"/>
          <p:cNvGrpSpPr/>
          <p:nvPr/>
        </p:nvGrpSpPr>
        <p:grpSpPr>
          <a:xfrm>
            <a:off x="6111688" y="5010955"/>
            <a:ext cx="1712461" cy="418809"/>
            <a:chOff x="2004482" y="1597899"/>
            <a:chExt cx="2129851" cy="673284"/>
          </a:xfrm>
          <a:effectLst>
            <a:outerShdw blurRad="254000" dist="635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163" name="组合 162"/>
            <p:cNvGrpSpPr/>
            <p:nvPr/>
          </p:nvGrpSpPr>
          <p:grpSpPr>
            <a:xfrm>
              <a:off x="2004482" y="1919816"/>
              <a:ext cx="1914911" cy="351367"/>
              <a:chOff x="2004482" y="1919816"/>
              <a:chExt cx="1914911" cy="351367"/>
            </a:xfrm>
          </p:grpSpPr>
          <p:grpSp>
            <p:nvGrpSpPr>
              <p:cNvPr id="199" name="组合 198"/>
              <p:cNvGrpSpPr/>
              <p:nvPr/>
            </p:nvGrpSpPr>
            <p:grpSpPr>
              <a:xfrm>
                <a:off x="2004482" y="1919816"/>
                <a:ext cx="1107017" cy="351367"/>
                <a:chOff x="1420282" y="1860550"/>
                <a:chExt cx="1107017" cy="351367"/>
              </a:xfrm>
            </p:grpSpPr>
            <p:sp>
              <p:nvSpPr>
                <p:cNvPr id="217" name="Cube 6"/>
                <p:cNvSpPr/>
                <p:nvPr/>
              </p:nvSpPr>
              <p:spPr>
                <a:xfrm>
                  <a:off x="1420282" y="1860550"/>
                  <a:ext cx="1107017" cy="351367"/>
                </a:xfrm>
                <a:prstGeom prst="cube">
                  <a:avLst>
                    <a:gd name="adj" fmla="val 10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grpSp>
              <p:nvGrpSpPr>
                <p:cNvPr id="218" name="Group 12"/>
                <p:cNvGrpSpPr/>
                <p:nvPr/>
              </p:nvGrpSpPr>
              <p:grpSpPr>
                <a:xfrm>
                  <a:off x="1728000" y="1890000"/>
                  <a:ext cx="718704" cy="65987"/>
                  <a:chOff x="1718573" y="2154911"/>
                  <a:chExt cx="718704" cy="65987"/>
                </a:xfrm>
              </p:grpSpPr>
              <p:sp>
                <p:nvSpPr>
                  <p:cNvPr id="229" name="Cube 7"/>
                  <p:cNvSpPr/>
                  <p:nvPr/>
                </p:nvSpPr>
                <p:spPr>
                  <a:xfrm>
                    <a:off x="1718573" y="2154911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30" name="Cube 9"/>
                  <p:cNvSpPr/>
                  <p:nvPr/>
                </p:nvSpPr>
                <p:spPr>
                  <a:xfrm>
                    <a:off x="1898573" y="2154911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31" name="Cube 10"/>
                  <p:cNvSpPr/>
                  <p:nvPr/>
                </p:nvSpPr>
                <p:spPr>
                  <a:xfrm>
                    <a:off x="2078573" y="2154911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32" name="Cube 11"/>
                  <p:cNvSpPr/>
                  <p:nvPr/>
                </p:nvSpPr>
                <p:spPr>
                  <a:xfrm>
                    <a:off x="2258573" y="2154911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  <p:grpSp>
              <p:nvGrpSpPr>
                <p:cNvPr id="219" name="Group 13"/>
                <p:cNvGrpSpPr/>
                <p:nvPr/>
              </p:nvGrpSpPr>
              <p:grpSpPr>
                <a:xfrm>
                  <a:off x="1620000" y="1998000"/>
                  <a:ext cx="718704" cy="65987"/>
                  <a:chOff x="1707193" y="2139584"/>
                  <a:chExt cx="718704" cy="65987"/>
                </a:xfrm>
              </p:grpSpPr>
              <p:sp>
                <p:nvSpPr>
                  <p:cNvPr id="225" name="Cube 14"/>
                  <p:cNvSpPr/>
                  <p:nvPr/>
                </p:nvSpPr>
                <p:spPr>
                  <a:xfrm>
                    <a:off x="1707193" y="213958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26" name="Cube 15"/>
                  <p:cNvSpPr/>
                  <p:nvPr/>
                </p:nvSpPr>
                <p:spPr>
                  <a:xfrm>
                    <a:off x="1887193" y="213958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27" name="Cube 16"/>
                  <p:cNvSpPr/>
                  <p:nvPr/>
                </p:nvSpPr>
                <p:spPr>
                  <a:xfrm>
                    <a:off x="2067193" y="213958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28" name="Cube 17"/>
                  <p:cNvSpPr/>
                  <p:nvPr/>
                </p:nvSpPr>
                <p:spPr>
                  <a:xfrm>
                    <a:off x="2247193" y="213958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  <p:grpSp>
              <p:nvGrpSpPr>
                <p:cNvPr id="220" name="Group 18"/>
                <p:cNvGrpSpPr/>
                <p:nvPr/>
              </p:nvGrpSpPr>
              <p:grpSpPr>
                <a:xfrm>
                  <a:off x="1512000" y="2106000"/>
                  <a:ext cx="718704" cy="65987"/>
                  <a:chOff x="1682552" y="2121514"/>
                  <a:chExt cx="718704" cy="65987"/>
                </a:xfrm>
              </p:grpSpPr>
              <p:sp>
                <p:nvSpPr>
                  <p:cNvPr id="221" name="Cube 19"/>
                  <p:cNvSpPr/>
                  <p:nvPr/>
                </p:nvSpPr>
                <p:spPr>
                  <a:xfrm>
                    <a:off x="1682552" y="212151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22" name="Cube 20"/>
                  <p:cNvSpPr/>
                  <p:nvPr/>
                </p:nvSpPr>
                <p:spPr>
                  <a:xfrm>
                    <a:off x="1862552" y="212151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23" name="Cube 21"/>
                  <p:cNvSpPr/>
                  <p:nvPr/>
                </p:nvSpPr>
                <p:spPr>
                  <a:xfrm>
                    <a:off x="2042552" y="212151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24" name="Cube 22"/>
                  <p:cNvSpPr/>
                  <p:nvPr/>
                </p:nvSpPr>
                <p:spPr>
                  <a:xfrm>
                    <a:off x="2222552" y="212151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200" name="组合 199"/>
              <p:cNvGrpSpPr/>
              <p:nvPr/>
            </p:nvGrpSpPr>
            <p:grpSpPr>
              <a:xfrm>
                <a:off x="2798006" y="1919817"/>
                <a:ext cx="1121387" cy="351366"/>
                <a:chOff x="1512000" y="1860551"/>
                <a:chExt cx="1121387" cy="351366"/>
              </a:xfrm>
            </p:grpSpPr>
            <p:sp>
              <p:nvSpPr>
                <p:cNvPr id="201" name="Cube 6"/>
                <p:cNvSpPr/>
                <p:nvPr/>
              </p:nvSpPr>
              <p:spPr>
                <a:xfrm>
                  <a:off x="1526370" y="1860551"/>
                  <a:ext cx="1107017" cy="351366"/>
                </a:xfrm>
                <a:prstGeom prst="cube">
                  <a:avLst>
                    <a:gd name="adj" fmla="val 10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grpSp>
              <p:nvGrpSpPr>
                <p:cNvPr id="202" name="Group 12"/>
                <p:cNvGrpSpPr/>
                <p:nvPr/>
              </p:nvGrpSpPr>
              <p:grpSpPr>
                <a:xfrm>
                  <a:off x="1728000" y="1890000"/>
                  <a:ext cx="718704" cy="65987"/>
                  <a:chOff x="1718573" y="2154911"/>
                  <a:chExt cx="718704" cy="65987"/>
                </a:xfrm>
              </p:grpSpPr>
              <p:sp>
                <p:nvSpPr>
                  <p:cNvPr id="213" name="Cube 7"/>
                  <p:cNvSpPr/>
                  <p:nvPr/>
                </p:nvSpPr>
                <p:spPr>
                  <a:xfrm>
                    <a:off x="1718573" y="2154911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14" name="Cube 9"/>
                  <p:cNvSpPr/>
                  <p:nvPr/>
                </p:nvSpPr>
                <p:spPr>
                  <a:xfrm>
                    <a:off x="1898573" y="2154911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15" name="Cube 10"/>
                  <p:cNvSpPr/>
                  <p:nvPr/>
                </p:nvSpPr>
                <p:spPr>
                  <a:xfrm>
                    <a:off x="2078573" y="2154911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16" name="Cube 11"/>
                  <p:cNvSpPr/>
                  <p:nvPr/>
                </p:nvSpPr>
                <p:spPr>
                  <a:xfrm>
                    <a:off x="2258573" y="2154911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  <p:grpSp>
              <p:nvGrpSpPr>
                <p:cNvPr id="203" name="Group 13"/>
                <p:cNvGrpSpPr/>
                <p:nvPr/>
              </p:nvGrpSpPr>
              <p:grpSpPr>
                <a:xfrm>
                  <a:off x="1620000" y="1998000"/>
                  <a:ext cx="718704" cy="65987"/>
                  <a:chOff x="1707193" y="2139584"/>
                  <a:chExt cx="718704" cy="65987"/>
                </a:xfrm>
              </p:grpSpPr>
              <p:sp>
                <p:nvSpPr>
                  <p:cNvPr id="209" name="Cube 14"/>
                  <p:cNvSpPr/>
                  <p:nvPr/>
                </p:nvSpPr>
                <p:spPr>
                  <a:xfrm>
                    <a:off x="1707193" y="213958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10" name="Cube 15"/>
                  <p:cNvSpPr/>
                  <p:nvPr/>
                </p:nvSpPr>
                <p:spPr>
                  <a:xfrm>
                    <a:off x="1887193" y="213958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11" name="Cube 16"/>
                  <p:cNvSpPr/>
                  <p:nvPr/>
                </p:nvSpPr>
                <p:spPr>
                  <a:xfrm>
                    <a:off x="2067193" y="213958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12" name="Cube 17"/>
                  <p:cNvSpPr/>
                  <p:nvPr/>
                </p:nvSpPr>
                <p:spPr>
                  <a:xfrm>
                    <a:off x="2247193" y="213958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  <p:grpSp>
              <p:nvGrpSpPr>
                <p:cNvPr id="204" name="Group 18"/>
                <p:cNvGrpSpPr/>
                <p:nvPr/>
              </p:nvGrpSpPr>
              <p:grpSpPr>
                <a:xfrm>
                  <a:off x="1512000" y="2106000"/>
                  <a:ext cx="718704" cy="65987"/>
                  <a:chOff x="1682552" y="2121514"/>
                  <a:chExt cx="718704" cy="65987"/>
                </a:xfrm>
              </p:grpSpPr>
              <p:sp>
                <p:nvSpPr>
                  <p:cNvPr id="205" name="Cube 19"/>
                  <p:cNvSpPr/>
                  <p:nvPr/>
                </p:nvSpPr>
                <p:spPr>
                  <a:xfrm>
                    <a:off x="1682552" y="212151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06" name="Cube 20"/>
                  <p:cNvSpPr/>
                  <p:nvPr/>
                </p:nvSpPr>
                <p:spPr>
                  <a:xfrm>
                    <a:off x="1862552" y="212151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07" name="Cube 21"/>
                  <p:cNvSpPr/>
                  <p:nvPr/>
                </p:nvSpPr>
                <p:spPr>
                  <a:xfrm>
                    <a:off x="2042552" y="212151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08" name="Cube 22"/>
                  <p:cNvSpPr/>
                  <p:nvPr/>
                </p:nvSpPr>
                <p:spPr>
                  <a:xfrm>
                    <a:off x="2222552" y="212151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</p:grpSp>
        <p:grpSp>
          <p:nvGrpSpPr>
            <p:cNvPr id="164" name="组合 163"/>
            <p:cNvGrpSpPr/>
            <p:nvPr/>
          </p:nvGrpSpPr>
          <p:grpSpPr>
            <a:xfrm>
              <a:off x="2325510" y="1597899"/>
              <a:ext cx="1808823" cy="351367"/>
              <a:chOff x="2004482" y="1919816"/>
              <a:chExt cx="1808823" cy="351367"/>
            </a:xfrm>
          </p:grpSpPr>
          <p:grpSp>
            <p:nvGrpSpPr>
              <p:cNvPr id="165" name="组合 164"/>
              <p:cNvGrpSpPr/>
              <p:nvPr/>
            </p:nvGrpSpPr>
            <p:grpSpPr>
              <a:xfrm>
                <a:off x="2004482" y="1919816"/>
                <a:ext cx="1107017" cy="351367"/>
                <a:chOff x="1420282" y="1860550"/>
                <a:chExt cx="1107017" cy="351367"/>
              </a:xfrm>
            </p:grpSpPr>
            <p:sp>
              <p:nvSpPr>
                <p:cNvPr id="183" name="Cube 6"/>
                <p:cNvSpPr/>
                <p:nvPr/>
              </p:nvSpPr>
              <p:spPr>
                <a:xfrm>
                  <a:off x="1420282" y="1860550"/>
                  <a:ext cx="1107017" cy="351367"/>
                </a:xfrm>
                <a:prstGeom prst="cube">
                  <a:avLst>
                    <a:gd name="adj" fmla="val 10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grpSp>
              <p:nvGrpSpPr>
                <p:cNvPr id="184" name="Group 12"/>
                <p:cNvGrpSpPr/>
                <p:nvPr/>
              </p:nvGrpSpPr>
              <p:grpSpPr>
                <a:xfrm>
                  <a:off x="1728000" y="1890000"/>
                  <a:ext cx="718704" cy="65987"/>
                  <a:chOff x="1718573" y="2154911"/>
                  <a:chExt cx="718704" cy="65987"/>
                </a:xfrm>
              </p:grpSpPr>
              <p:sp>
                <p:nvSpPr>
                  <p:cNvPr id="195" name="Cube 7"/>
                  <p:cNvSpPr/>
                  <p:nvPr/>
                </p:nvSpPr>
                <p:spPr>
                  <a:xfrm>
                    <a:off x="1718573" y="2154911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96" name="Cube 9"/>
                  <p:cNvSpPr/>
                  <p:nvPr/>
                </p:nvSpPr>
                <p:spPr>
                  <a:xfrm>
                    <a:off x="1898573" y="2154911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97" name="Cube 10"/>
                  <p:cNvSpPr/>
                  <p:nvPr/>
                </p:nvSpPr>
                <p:spPr>
                  <a:xfrm>
                    <a:off x="2078573" y="2154911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98" name="Cube 11"/>
                  <p:cNvSpPr/>
                  <p:nvPr/>
                </p:nvSpPr>
                <p:spPr>
                  <a:xfrm>
                    <a:off x="2258573" y="2154911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  <p:grpSp>
              <p:nvGrpSpPr>
                <p:cNvPr id="185" name="Group 13"/>
                <p:cNvGrpSpPr/>
                <p:nvPr/>
              </p:nvGrpSpPr>
              <p:grpSpPr>
                <a:xfrm>
                  <a:off x="1620000" y="1998000"/>
                  <a:ext cx="718704" cy="65987"/>
                  <a:chOff x="1707193" y="2139584"/>
                  <a:chExt cx="718704" cy="65987"/>
                </a:xfrm>
              </p:grpSpPr>
              <p:sp>
                <p:nvSpPr>
                  <p:cNvPr id="191" name="Cube 14"/>
                  <p:cNvSpPr/>
                  <p:nvPr/>
                </p:nvSpPr>
                <p:spPr>
                  <a:xfrm>
                    <a:off x="1707193" y="213958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92" name="Cube 15"/>
                  <p:cNvSpPr/>
                  <p:nvPr/>
                </p:nvSpPr>
                <p:spPr>
                  <a:xfrm>
                    <a:off x="1887193" y="213958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93" name="Cube 16"/>
                  <p:cNvSpPr/>
                  <p:nvPr/>
                </p:nvSpPr>
                <p:spPr>
                  <a:xfrm>
                    <a:off x="2067193" y="213958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94" name="Cube 17"/>
                  <p:cNvSpPr/>
                  <p:nvPr/>
                </p:nvSpPr>
                <p:spPr>
                  <a:xfrm>
                    <a:off x="2247193" y="213958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  <p:grpSp>
              <p:nvGrpSpPr>
                <p:cNvPr id="186" name="Group 18"/>
                <p:cNvGrpSpPr/>
                <p:nvPr/>
              </p:nvGrpSpPr>
              <p:grpSpPr>
                <a:xfrm>
                  <a:off x="1512000" y="2106000"/>
                  <a:ext cx="718704" cy="65987"/>
                  <a:chOff x="1682552" y="2121514"/>
                  <a:chExt cx="718704" cy="65987"/>
                </a:xfrm>
              </p:grpSpPr>
              <p:sp>
                <p:nvSpPr>
                  <p:cNvPr id="187" name="Cube 19"/>
                  <p:cNvSpPr/>
                  <p:nvPr/>
                </p:nvSpPr>
                <p:spPr>
                  <a:xfrm>
                    <a:off x="1682552" y="212151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88" name="Cube 20"/>
                  <p:cNvSpPr/>
                  <p:nvPr/>
                </p:nvSpPr>
                <p:spPr>
                  <a:xfrm>
                    <a:off x="1862552" y="212151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89" name="Cube 21"/>
                  <p:cNvSpPr/>
                  <p:nvPr/>
                </p:nvSpPr>
                <p:spPr>
                  <a:xfrm>
                    <a:off x="2042552" y="212151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90" name="Cube 22"/>
                  <p:cNvSpPr/>
                  <p:nvPr/>
                </p:nvSpPr>
                <p:spPr>
                  <a:xfrm>
                    <a:off x="2222552" y="212151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166" name="组合 165"/>
              <p:cNvGrpSpPr/>
              <p:nvPr/>
            </p:nvGrpSpPr>
            <p:grpSpPr>
              <a:xfrm>
                <a:off x="2706288" y="1919816"/>
                <a:ext cx="1107017" cy="351367"/>
                <a:chOff x="1420282" y="1860550"/>
                <a:chExt cx="1107017" cy="351367"/>
              </a:xfrm>
            </p:grpSpPr>
            <p:sp>
              <p:nvSpPr>
                <p:cNvPr id="167" name="Cube 6"/>
                <p:cNvSpPr/>
                <p:nvPr/>
              </p:nvSpPr>
              <p:spPr>
                <a:xfrm>
                  <a:off x="1420282" y="1860550"/>
                  <a:ext cx="1107017" cy="351367"/>
                </a:xfrm>
                <a:prstGeom prst="cube">
                  <a:avLst>
                    <a:gd name="adj" fmla="val 10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grpSp>
              <p:nvGrpSpPr>
                <p:cNvPr id="168" name="Group 12"/>
                <p:cNvGrpSpPr/>
                <p:nvPr/>
              </p:nvGrpSpPr>
              <p:grpSpPr>
                <a:xfrm>
                  <a:off x="1728000" y="1890000"/>
                  <a:ext cx="718704" cy="65987"/>
                  <a:chOff x="1718573" y="2154911"/>
                  <a:chExt cx="718704" cy="65987"/>
                </a:xfrm>
              </p:grpSpPr>
              <p:sp>
                <p:nvSpPr>
                  <p:cNvPr id="179" name="Cube 7"/>
                  <p:cNvSpPr/>
                  <p:nvPr/>
                </p:nvSpPr>
                <p:spPr>
                  <a:xfrm>
                    <a:off x="1718573" y="2154911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80" name="Cube 9"/>
                  <p:cNvSpPr/>
                  <p:nvPr/>
                </p:nvSpPr>
                <p:spPr>
                  <a:xfrm>
                    <a:off x="1898573" y="2154911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81" name="Cube 10"/>
                  <p:cNvSpPr/>
                  <p:nvPr/>
                </p:nvSpPr>
                <p:spPr>
                  <a:xfrm>
                    <a:off x="2078573" y="2154911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82" name="Cube 11"/>
                  <p:cNvSpPr/>
                  <p:nvPr/>
                </p:nvSpPr>
                <p:spPr>
                  <a:xfrm>
                    <a:off x="2258573" y="2154911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  <p:grpSp>
              <p:nvGrpSpPr>
                <p:cNvPr id="169" name="Group 13"/>
                <p:cNvGrpSpPr/>
                <p:nvPr/>
              </p:nvGrpSpPr>
              <p:grpSpPr>
                <a:xfrm>
                  <a:off x="1620000" y="1998000"/>
                  <a:ext cx="718704" cy="65987"/>
                  <a:chOff x="1707193" y="2139584"/>
                  <a:chExt cx="718704" cy="65987"/>
                </a:xfrm>
              </p:grpSpPr>
              <p:sp>
                <p:nvSpPr>
                  <p:cNvPr id="175" name="Cube 14"/>
                  <p:cNvSpPr/>
                  <p:nvPr/>
                </p:nvSpPr>
                <p:spPr>
                  <a:xfrm>
                    <a:off x="1707193" y="213958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76" name="Cube 15"/>
                  <p:cNvSpPr/>
                  <p:nvPr/>
                </p:nvSpPr>
                <p:spPr>
                  <a:xfrm>
                    <a:off x="1887193" y="213958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77" name="Cube 16"/>
                  <p:cNvSpPr/>
                  <p:nvPr/>
                </p:nvSpPr>
                <p:spPr>
                  <a:xfrm>
                    <a:off x="2067193" y="213958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78" name="Cube 17"/>
                  <p:cNvSpPr/>
                  <p:nvPr/>
                </p:nvSpPr>
                <p:spPr>
                  <a:xfrm>
                    <a:off x="2247193" y="213958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  <p:grpSp>
              <p:nvGrpSpPr>
                <p:cNvPr id="170" name="Group 18"/>
                <p:cNvGrpSpPr/>
                <p:nvPr/>
              </p:nvGrpSpPr>
              <p:grpSpPr>
                <a:xfrm>
                  <a:off x="1512000" y="2106000"/>
                  <a:ext cx="718704" cy="65987"/>
                  <a:chOff x="1682552" y="2121514"/>
                  <a:chExt cx="718704" cy="65987"/>
                </a:xfrm>
              </p:grpSpPr>
              <p:sp>
                <p:nvSpPr>
                  <p:cNvPr id="171" name="Cube 19"/>
                  <p:cNvSpPr/>
                  <p:nvPr/>
                </p:nvSpPr>
                <p:spPr>
                  <a:xfrm>
                    <a:off x="1682552" y="212151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72" name="Cube 20"/>
                  <p:cNvSpPr/>
                  <p:nvPr/>
                </p:nvSpPr>
                <p:spPr>
                  <a:xfrm>
                    <a:off x="1862552" y="212151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73" name="Cube 21"/>
                  <p:cNvSpPr/>
                  <p:nvPr/>
                </p:nvSpPr>
                <p:spPr>
                  <a:xfrm>
                    <a:off x="2042552" y="212151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74" name="Cube 22"/>
                  <p:cNvSpPr/>
                  <p:nvPr/>
                </p:nvSpPr>
                <p:spPr>
                  <a:xfrm>
                    <a:off x="2222552" y="212151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</p:grpSp>
      </p:grpSp>
      <p:sp>
        <p:nvSpPr>
          <p:cNvPr id="233" name="Cube 5"/>
          <p:cNvSpPr/>
          <p:nvPr/>
        </p:nvSpPr>
        <p:spPr>
          <a:xfrm>
            <a:off x="5546482" y="5612565"/>
            <a:ext cx="2326640" cy="579596"/>
          </a:xfrm>
          <a:prstGeom prst="cube">
            <a:avLst>
              <a:gd name="adj" fmla="val 95157"/>
            </a:avLst>
          </a:prstGeom>
          <a:solidFill>
            <a:schemeClr val="accent1"/>
          </a:solidFill>
          <a:ln>
            <a:noFill/>
          </a:ln>
          <a:effectLst>
            <a:outerShdw blurRad="254000" dist="127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34" name="矩形 233"/>
          <p:cNvSpPr/>
          <p:nvPr/>
        </p:nvSpPr>
        <p:spPr>
          <a:xfrm>
            <a:off x="8475099" y="4907706"/>
            <a:ext cx="21282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Graphene woven fabrics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35" name="TextBox 227"/>
          <p:cNvSpPr txBox="1"/>
          <p:nvPr/>
        </p:nvSpPr>
        <p:spPr>
          <a:xfrm>
            <a:off x="8485855" y="5768280"/>
            <a:ext cx="158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PDMS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36" name="TextBox 228"/>
          <p:cNvSpPr txBox="1"/>
          <p:nvPr/>
        </p:nvSpPr>
        <p:spPr>
          <a:xfrm>
            <a:off x="8606706" y="4313629"/>
            <a:ext cx="311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/>
            <a:r>
              <a:rPr lang="en-US" altLang="zh-CN" dirty="0" smtClean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Chemical-synthesized CAB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237" name="组合 236"/>
          <p:cNvGrpSpPr/>
          <p:nvPr/>
        </p:nvGrpSpPr>
        <p:grpSpPr>
          <a:xfrm>
            <a:off x="6652676" y="3660876"/>
            <a:ext cx="1712461" cy="418809"/>
            <a:chOff x="2004482" y="1597899"/>
            <a:chExt cx="2129851" cy="673284"/>
          </a:xfrm>
          <a:effectLst>
            <a:outerShdw blurRad="254000" dist="635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238" name="组合 237"/>
            <p:cNvGrpSpPr/>
            <p:nvPr/>
          </p:nvGrpSpPr>
          <p:grpSpPr>
            <a:xfrm>
              <a:off x="2004482" y="1919816"/>
              <a:ext cx="1914911" cy="351367"/>
              <a:chOff x="2004482" y="1919816"/>
              <a:chExt cx="1914911" cy="351367"/>
            </a:xfrm>
          </p:grpSpPr>
          <p:grpSp>
            <p:nvGrpSpPr>
              <p:cNvPr id="274" name="组合 273"/>
              <p:cNvGrpSpPr/>
              <p:nvPr/>
            </p:nvGrpSpPr>
            <p:grpSpPr>
              <a:xfrm>
                <a:off x="2004482" y="1919816"/>
                <a:ext cx="1107017" cy="351367"/>
                <a:chOff x="1420282" y="1860550"/>
                <a:chExt cx="1107017" cy="351367"/>
              </a:xfrm>
            </p:grpSpPr>
            <p:sp>
              <p:nvSpPr>
                <p:cNvPr id="292" name="Cube 6"/>
                <p:cNvSpPr/>
                <p:nvPr/>
              </p:nvSpPr>
              <p:spPr>
                <a:xfrm>
                  <a:off x="1420282" y="1860550"/>
                  <a:ext cx="1107017" cy="351367"/>
                </a:xfrm>
                <a:prstGeom prst="cube">
                  <a:avLst>
                    <a:gd name="adj" fmla="val 10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grpSp>
              <p:nvGrpSpPr>
                <p:cNvPr id="293" name="Group 12"/>
                <p:cNvGrpSpPr/>
                <p:nvPr/>
              </p:nvGrpSpPr>
              <p:grpSpPr>
                <a:xfrm>
                  <a:off x="1728000" y="1890000"/>
                  <a:ext cx="718704" cy="65987"/>
                  <a:chOff x="1718573" y="2154911"/>
                  <a:chExt cx="718704" cy="65987"/>
                </a:xfrm>
              </p:grpSpPr>
              <p:sp>
                <p:nvSpPr>
                  <p:cNvPr id="304" name="Cube 7"/>
                  <p:cNvSpPr/>
                  <p:nvPr/>
                </p:nvSpPr>
                <p:spPr>
                  <a:xfrm>
                    <a:off x="1718573" y="2154911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305" name="Cube 9"/>
                  <p:cNvSpPr/>
                  <p:nvPr/>
                </p:nvSpPr>
                <p:spPr>
                  <a:xfrm>
                    <a:off x="1898573" y="2154911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306" name="Cube 10"/>
                  <p:cNvSpPr/>
                  <p:nvPr/>
                </p:nvSpPr>
                <p:spPr>
                  <a:xfrm>
                    <a:off x="2078573" y="2154911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307" name="Cube 11"/>
                  <p:cNvSpPr/>
                  <p:nvPr/>
                </p:nvSpPr>
                <p:spPr>
                  <a:xfrm>
                    <a:off x="2258573" y="2154911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  <p:grpSp>
              <p:nvGrpSpPr>
                <p:cNvPr id="294" name="Group 13"/>
                <p:cNvGrpSpPr/>
                <p:nvPr/>
              </p:nvGrpSpPr>
              <p:grpSpPr>
                <a:xfrm>
                  <a:off x="1620000" y="1998000"/>
                  <a:ext cx="718704" cy="65987"/>
                  <a:chOff x="1707193" y="2139584"/>
                  <a:chExt cx="718704" cy="65987"/>
                </a:xfrm>
              </p:grpSpPr>
              <p:sp>
                <p:nvSpPr>
                  <p:cNvPr id="300" name="Cube 14"/>
                  <p:cNvSpPr/>
                  <p:nvPr/>
                </p:nvSpPr>
                <p:spPr>
                  <a:xfrm>
                    <a:off x="1707193" y="213958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301" name="Cube 15"/>
                  <p:cNvSpPr/>
                  <p:nvPr/>
                </p:nvSpPr>
                <p:spPr>
                  <a:xfrm>
                    <a:off x="1887193" y="213958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302" name="Cube 16"/>
                  <p:cNvSpPr/>
                  <p:nvPr/>
                </p:nvSpPr>
                <p:spPr>
                  <a:xfrm>
                    <a:off x="2067193" y="213958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303" name="Cube 17"/>
                  <p:cNvSpPr/>
                  <p:nvPr/>
                </p:nvSpPr>
                <p:spPr>
                  <a:xfrm>
                    <a:off x="2247193" y="213958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  <p:grpSp>
              <p:nvGrpSpPr>
                <p:cNvPr id="295" name="Group 18"/>
                <p:cNvGrpSpPr/>
                <p:nvPr/>
              </p:nvGrpSpPr>
              <p:grpSpPr>
                <a:xfrm>
                  <a:off x="1512000" y="2106000"/>
                  <a:ext cx="718704" cy="65987"/>
                  <a:chOff x="1682552" y="2121514"/>
                  <a:chExt cx="718704" cy="65987"/>
                </a:xfrm>
              </p:grpSpPr>
              <p:sp>
                <p:nvSpPr>
                  <p:cNvPr id="296" name="Cube 19"/>
                  <p:cNvSpPr/>
                  <p:nvPr/>
                </p:nvSpPr>
                <p:spPr>
                  <a:xfrm>
                    <a:off x="1682552" y="212151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97" name="Cube 20"/>
                  <p:cNvSpPr/>
                  <p:nvPr/>
                </p:nvSpPr>
                <p:spPr>
                  <a:xfrm>
                    <a:off x="1862552" y="212151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98" name="Cube 21"/>
                  <p:cNvSpPr/>
                  <p:nvPr/>
                </p:nvSpPr>
                <p:spPr>
                  <a:xfrm>
                    <a:off x="2042552" y="212151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99" name="Cube 22"/>
                  <p:cNvSpPr/>
                  <p:nvPr/>
                </p:nvSpPr>
                <p:spPr>
                  <a:xfrm>
                    <a:off x="2222552" y="212151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275" name="组合 274"/>
              <p:cNvGrpSpPr/>
              <p:nvPr/>
            </p:nvGrpSpPr>
            <p:grpSpPr>
              <a:xfrm>
                <a:off x="2798006" y="1919817"/>
                <a:ext cx="1121387" cy="351366"/>
                <a:chOff x="1512000" y="1860551"/>
                <a:chExt cx="1121387" cy="351366"/>
              </a:xfrm>
            </p:grpSpPr>
            <p:sp>
              <p:nvSpPr>
                <p:cNvPr id="276" name="Cube 6"/>
                <p:cNvSpPr/>
                <p:nvPr/>
              </p:nvSpPr>
              <p:spPr>
                <a:xfrm>
                  <a:off x="1526370" y="1860551"/>
                  <a:ext cx="1107017" cy="351366"/>
                </a:xfrm>
                <a:prstGeom prst="cube">
                  <a:avLst>
                    <a:gd name="adj" fmla="val 10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grpSp>
              <p:nvGrpSpPr>
                <p:cNvPr id="277" name="Group 12"/>
                <p:cNvGrpSpPr/>
                <p:nvPr/>
              </p:nvGrpSpPr>
              <p:grpSpPr>
                <a:xfrm>
                  <a:off x="1728000" y="1890000"/>
                  <a:ext cx="718704" cy="65987"/>
                  <a:chOff x="1718573" y="2154911"/>
                  <a:chExt cx="718704" cy="65987"/>
                </a:xfrm>
              </p:grpSpPr>
              <p:sp>
                <p:nvSpPr>
                  <p:cNvPr id="288" name="Cube 7"/>
                  <p:cNvSpPr/>
                  <p:nvPr/>
                </p:nvSpPr>
                <p:spPr>
                  <a:xfrm>
                    <a:off x="1718573" y="2154911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89" name="Cube 9"/>
                  <p:cNvSpPr/>
                  <p:nvPr/>
                </p:nvSpPr>
                <p:spPr>
                  <a:xfrm>
                    <a:off x="1898573" y="2154911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90" name="Cube 10"/>
                  <p:cNvSpPr/>
                  <p:nvPr/>
                </p:nvSpPr>
                <p:spPr>
                  <a:xfrm>
                    <a:off x="2078573" y="2154911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91" name="Cube 11"/>
                  <p:cNvSpPr/>
                  <p:nvPr/>
                </p:nvSpPr>
                <p:spPr>
                  <a:xfrm>
                    <a:off x="2258573" y="2154911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  <p:grpSp>
              <p:nvGrpSpPr>
                <p:cNvPr id="278" name="Group 13"/>
                <p:cNvGrpSpPr/>
                <p:nvPr/>
              </p:nvGrpSpPr>
              <p:grpSpPr>
                <a:xfrm>
                  <a:off x="1620000" y="1998000"/>
                  <a:ext cx="718704" cy="65987"/>
                  <a:chOff x="1707193" y="2139584"/>
                  <a:chExt cx="718704" cy="65987"/>
                </a:xfrm>
              </p:grpSpPr>
              <p:sp>
                <p:nvSpPr>
                  <p:cNvPr id="284" name="Cube 14"/>
                  <p:cNvSpPr/>
                  <p:nvPr/>
                </p:nvSpPr>
                <p:spPr>
                  <a:xfrm>
                    <a:off x="1707193" y="213958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85" name="Cube 15"/>
                  <p:cNvSpPr/>
                  <p:nvPr/>
                </p:nvSpPr>
                <p:spPr>
                  <a:xfrm>
                    <a:off x="1887193" y="213958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86" name="Cube 16"/>
                  <p:cNvSpPr/>
                  <p:nvPr/>
                </p:nvSpPr>
                <p:spPr>
                  <a:xfrm>
                    <a:off x="2067193" y="213958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87" name="Cube 17"/>
                  <p:cNvSpPr/>
                  <p:nvPr/>
                </p:nvSpPr>
                <p:spPr>
                  <a:xfrm>
                    <a:off x="2247193" y="213958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  <p:grpSp>
              <p:nvGrpSpPr>
                <p:cNvPr id="279" name="Group 18"/>
                <p:cNvGrpSpPr/>
                <p:nvPr/>
              </p:nvGrpSpPr>
              <p:grpSpPr>
                <a:xfrm>
                  <a:off x="1512000" y="2106000"/>
                  <a:ext cx="718704" cy="65987"/>
                  <a:chOff x="1682552" y="2121514"/>
                  <a:chExt cx="718704" cy="65987"/>
                </a:xfrm>
              </p:grpSpPr>
              <p:sp>
                <p:nvSpPr>
                  <p:cNvPr id="280" name="Cube 19"/>
                  <p:cNvSpPr/>
                  <p:nvPr/>
                </p:nvSpPr>
                <p:spPr>
                  <a:xfrm>
                    <a:off x="1682552" y="212151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81" name="Cube 20"/>
                  <p:cNvSpPr/>
                  <p:nvPr/>
                </p:nvSpPr>
                <p:spPr>
                  <a:xfrm>
                    <a:off x="1862552" y="212151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82" name="Cube 21"/>
                  <p:cNvSpPr/>
                  <p:nvPr/>
                </p:nvSpPr>
                <p:spPr>
                  <a:xfrm>
                    <a:off x="2042552" y="212151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83" name="Cube 22"/>
                  <p:cNvSpPr/>
                  <p:nvPr/>
                </p:nvSpPr>
                <p:spPr>
                  <a:xfrm>
                    <a:off x="2222552" y="212151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</p:grpSp>
        <p:grpSp>
          <p:nvGrpSpPr>
            <p:cNvPr id="239" name="组合 238"/>
            <p:cNvGrpSpPr/>
            <p:nvPr/>
          </p:nvGrpSpPr>
          <p:grpSpPr>
            <a:xfrm>
              <a:off x="2325510" y="1597899"/>
              <a:ext cx="1808823" cy="351367"/>
              <a:chOff x="2004482" y="1919816"/>
              <a:chExt cx="1808823" cy="351367"/>
            </a:xfrm>
          </p:grpSpPr>
          <p:grpSp>
            <p:nvGrpSpPr>
              <p:cNvPr id="240" name="组合 239"/>
              <p:cNvGrpSpPr/>
              <p:nvPr/>
            </p:nvGrpSpPr>
            <p:grpSpPr>
              <a:xfrm>
                <a:off x="2004482" y="1919816"/>
                <a:ext cx="1107017" cy="351367"/>
                <a:chOff x="1420282" y="1860550"/>
                <a:chExt cx="1107017" cy="351367"/>
              </a:xfrm>
            </p:grpSpPr>
            <p:sp>
              <p:nvSpPr>
                <p:cNvPr id="258" name="Cube 6"/>
                <p:cNvSpPr/>
                <p:nvPr/>
              </p:nvSpPr>
              <p:spPr>
                <a:xfrm>
                  <a:off x="1420282" y="1860550"/>
                  <a:ext cx="1107017" cy="351367"/>
                </a:xfrm>
                <a:prstGeom prst="cube">
                  <a:avLst>
                    <a:gd name="adj" fmla="val 10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grpSp>
              <p:nvGrpSpPr>
                <p:cNvPr id="259" name="Group 12"/>
                <p:cNvGrpSpPr/>
                <p:nvPr/>
              </p:nvGrpSpPr>
              <p:grpSpPr>
                <a:xfrm>
                  <a:off x="1728000" y="1890000"/>
                  <a:ext cx="718704" cy="65987"/>
                  <a:chOff x="1718573" y="2154911"/>
                  <a:chExt cx="718704" cy="65987"/>
                </a:xfrm>
              </p:grpSpPr>
              <p:sp>
                <p:nvSpPr>
                  <p:cNvPr id="270" name="Cube 7"/>
                  <p:cNvSpPr/>
                  <p:nvPr/>
                </p:nvSpPr>
                <p:spPr>
                  <a:xfrm>
                    <a:off x="1718573" y="2154911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71" name="Cube 9"/>
                  <p:cNvSpPr/>
                  <p:nvPr/>
                </p:nvSpPr>
                <p:spPr>
                  <a:xfrm>
                    <a:off x="1898573" y="2154911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72" name="Cube 10"/>
                  <p:cNvSpPr/>
                  <p:nvPr/>
                </p:nvSpPr>
                <p:spPr>
                  <a:xfrm>
                    <a:off x="2078573" y="2154911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73" name="Cube 11"/>
                  <p:cNvSpPr/>
                  <p:nvPr/>
                </p:nvSpPr>
                <p:spPr>
                  <a:xfrm>
                    <a:off x="2258573" y="2154911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  <p:grpSp>
              <p:nvGrpSpPr>
                <p:cNvPr id="260" name="Group 13"/>
                <p:cNvGrpSpPr/>
                <p:nvPr/>
              </p:nvGrpSpPr>
              <p:grpSpPr>
                <a:xfrm>
                  <a:off x="1620000" y="1998000"/>
                  <a:ext cx="718704" cy="65987"/>
                  <a:chOff x="1707193" y="2139584"/>
                  <a:chExt cx="718704" cy="65987"/>
                </a:xfrm>
              </p:grpSpPr>
              <p:sp>
                <p:nvSpPr>
                  <p:cNvPr id="266" name="Cube 14"/>
                  <p:cNvSpPr/>
                  <p:nvPr/>
                </p:nvSpPr>
                <p:spPr>
                  <a:xfrm>
                    <a:off x="1707193" y="213958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67" name="Cube 15"/>
                  <p:cNvSpPr/>
                  <p:nvPr/>
                </p:nvSpPr>
                <p:spPr>
                  <a:xfrm>
                    <a:off x="1887193" y="213958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68" name="Cube 16"/>
                  <p:cNvSpPr/>
                  <p:nvPr/>
                </p:nvSpPr>
                <p:spPr>
                  <a:xfrm>
                    <a:off x="2067193" y="213958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69" name="Cube 17"/>
                  <p:cNvSpPr/>
                  <p:nvPr/>
                </p:nvSpPr>
                <p:spPr>
                  <a:xfrm>
                    <a:off x="2247193" y="213958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  <p:grpSp>
              <p:nvGrpSpPr>
                <p:cNvPr id="261" name="Group 18"/>
                <p:cNvGrpSpPr/>
                <p:nvPr/>
              </p:nvGrpSpPr>
              <p:grpSpPr>
                <a:xfrm>
                  <a:off x="1512000" y="2106000"/>
                  <a:ext cx="718704" cy="65987"/>
                  <a:chOff x="1682552" y="2121514"/>
                  <a:chExt cx="718704" cy="65987"/>
                </a:xfrm>
              </p:grpSpPr>
              <p:sp>
                <p:nvSpPr>
                  <p:cNvPr id="262" name="Cube 19"/>
                  <p:cNvSpPr/>
                  <p:nvPr/>
                </p:nvSpPr>
                <p:spPr>
                  <a:xfrm>
                    <a:off x="1682552" y="212151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63" name="Cube 20"/>
                  <p:cNvSpPr/>
                  <p:nvPr/>
                </p:nvSpPr>
                <p:spPr>
                  <a:xfrm>
                    <a:off x="1862552" y="212151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64" name="Cube 21"/>
                  <p:cNvSpPr/>
                  <p:nvPr/>
                </p:nvSpPr>
                <p:spPr>
                  <a:xfrm>
                    <a:off x="2042552" y="212151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65" name="Cube 22"/>
                  <p:cNvSpPr/>
                  <p:nvPr/>
                </p:nvSpPr>
                <p:spPr>
                  <a:xfrm>
                    <a:off x="2222552" y="212151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241" name="组合 240"/>
              <p:cNvGrpSpPr/>
              <p:nvPr/>
            </p:nvGrpSpPr>
            <p:grpSpPr>
              <a:xfrm>
                <a:off x="2706288" y="1919816"/>
                <a:ext cx="1107017" cy="351367"/>
                <a:chOff x="1420282" y="1860550"/>
                <a:chExt cx="1107017" cy="351367"/>
              </a:xfrm>
            </p:grpSpPr>
            <p:sp>
              <p:nvSpPr>
                <p:cNvPr id="242" name="Cube 6"/>
                <p:cNvSpPr/>
                <p:nvPr/>
              </p:nvSpPr>
              <p:spPr>
                <a:xfrm>
                  <a:off x="1420282" y="1860550"/>
                  <a:ext cx="1107017" cy="351367"/>
                </a:xfrm>
                <a:prstGeom prst="cube">
                  <a:avLst>
                    <a:gd name="adj" fmla="val 10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grpSp>
              <p:nvGrpSpPr>
                <p:cNvPr id="243" name="Group 12"/>
                <p:cNvGrpSpPr/>
                <p:nvPr/>
              </p:nvGrpSpPr>
              <p:grpSpPr>
                <a:xfrm>
                  <a:off x="1728000" y="1890000"/>
                  <a:ext cx="718704" cy="65987"/>
                  <a:chOff x="1718573" y="2154911"/>
                  <a:chExt cx="718704" cy="65987"/>
                </a:xfrm>
              </p:grpSpPr>
              <p:sp>
                <p:nvSpPr>
                  <p:cNvPr id="254" name="Cube 7"/>
                  <p:cNvSpPr/>
                  <p:nvPr/>
                </p:nvSpPr>
                <p:spPr>
                  <a:xfrm>
                    <a:off x="1718573" y="2154911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55" name="Cube 9"/>
                  <p:cNvSpPr/>
                  <p:nvPr/>
                </p:nvSpPr>
                <p:spPr>
                  <a:xfrm>
                    <a:off x="1898573" y="2154911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56" name="Cube 10"/>
                  <p:cNvSpPr/>
                  <p:nvPr/>
                </p:nvSpPr>
                <p:spPr>
                  <a:xfrm>
                    <a:off x="2078573" y="2154911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57" name="Cube 11"/>
                  <p:cNvSpPr/>
                  <p:nvPr/>
                </p:nvSpPr>
                <p:spPr>
                  <a:xfrm>
                    <a:off x="2258573" y="2154911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  <p:grpSp>
              <p:nvGrpSpPr>
                <p:cNvPr id="244" name="Group 13"/>
                <p:cNvGrpSpPr/>
                <p:nvPr/>
              </p:nvGrpSpPr>
              <p:grpSpPr>
                <a:xfrm>
                  <a:off x="1620000" y="1998000"/>
                  <a:ext cx="718704" cy="65987"/>
                  <a:chOff x="1707193" y="2139584"/>
                  <a:chExt cx="718704" cy="65987"/>
                </a:xfrm>
              </p:grpSpPr>
              <p:sp>
                <p:nvSpPr>
                  <p:cNvPr id="250" name="Cube 14"/>
                  <p:cNvSpPr/>
                  <p:nvPr/>
                </p:nvSpPr>
                <p:spPr>
                  <a:xfrm>
                    <a:off x="1707193" y="213958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51" name="Cube 15"/>
                  <p:cNvSpPr/>
                  <p:nvPr/>
                </p:nvSpPr>
                <p:spPr>
                  <a:xfrm>
                    <a:off x="1887193" y="213958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52" name="Cube 16"/>
                  <p:cNvSpPr/>
                  <p:nvPr/>
                </p:nvSpPr>
                <p:spPr>
                  <a:xfrm>
                    <a:off x="2067193" y="213958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53" name="Cube 17"/>
                  <p:cNvSpPr/>
                  <p:nvPr/>
                </p:nvSpPr>
                <p:spPr>
                  <a:xfrm>
                    <a:off x="2247193" y="213958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  <p:grpSp>
              <p:nvGrpSpPr>
                <p:cNvPr id="245" name="Group 18"/>
                <p:cNvGrpSpPr/>
                <p:nvPr/>
              </p:nvGrpSpPr>
              <p:grpSpPr>
                <a:xfrm>
                  <a:off x="1512000" y="2106000"/>
                  <a:ext cx="718704" cy="65987"/>
                  <a:chOff x="1682552" y="2121514"/>
                  <a:chExt cx="718704" cy="65987"/>
                </a:xfrm>
              </p:grpSpPr>
              <p:sp>
                <p:nvSpPr>
                  <p:cNvPr id="246" name="Cube 19"/>
                  <p:cNvSpPr/>
                  <p:nvPr/>
                </p:nvSpPr>
                <p:spPr>
                  <a:xfrm>
                    <a:off x="1682552" y="212151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47" name="Cube 20"/>
                  <p:cNvSpPr/>
                  <p:nvPr/>
                </p:nvSpPr>
                <p:spPr>
                  <a:xfrm>
                    <a:off x="1862552" y="212151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48" name="Cube 21"/>
                  <p:cNvSpPr/>
                  <p:nvPr/>
                </p:nvSpPr>
                <p:spPr>
                  <a:xfrm>
                    <a:off x="2042552" y="212151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49" name="Cube 22"/>
                  <p:cNvSpPr/>
                  <p:nvPr/>
                </p:nvSpPr>
                <p:spPr>
                  <a:xfrm>
                    <a:off x="2222552" y="212151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</p:grpSp>
      </p:grpSp>
      <p:sp>
        <p:nvSpPr>
          <p:cNvPr id="308" name="矩形 307"/>
          <p:cNvSpPr/>
          <p:nvPr/>
        </p:nvSpPr>
        <p:spPr>
          <a:xfrm>
            <a:off x="8485855" y="3513277"/>
            <a:ext cx="21282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Graphene woven fabrics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12" name="内容占位符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470" y="1313287"/>
            <a:ext cx="2851845" cy="1937027"/>
          </a:xfrm>
          <a:prstGeom prst="rect">
            <a:avLst/>
          </a:prstGeom>
        </p:spPr>
      </p:pic>
      <p:sp>
        <p:nvSpPr>
          <p:cNvPr id="2" name="上箭头 1"/>
          <p:cNvSpPr/>
          <p:nvPr/>
        </p:nvSpPr>
        <p:spPr>
          <a:xfrm>
            <a:off x="7224386" y="3145094"/>
            <a:ext cx="351982" cy="36818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9" name="文本框 308"/>
          <p:cNvSpPr txBox="1"/>
          <p:nvPr/>
        </p:nvSpPr>
        <p:spPr>
          <a:xfrm>
            <a:off x="2420382" y="2087447"/>
            <a:ext cx="5777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传感器：柔性石墨烯湿度传感器</a:t>
            </a:r>
            <a:endParaRPr lang="en-US" altLang="zh-CN" sz="24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0" name="文本框 309"/>
          <p:cNvSpPr txBox="1"/>
          <p:nvPr/>
        </p:nvSpPr>
        <p:spPr>
          <a:xfrm>
            <a:off x="2404453" y="3508738"/>
            <a:ext cx="5777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</a:rPr>
              <a:t>接口与驱动电路</a:t>
            </a:r>
            <a:endParaRPr lang="en-US" altLang="zh-CN" sz="24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69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24" r="11957"/>
          <a:stretch/>
        </p:blipFill>
        <p:spPr>
          <a:xfrm>
            <a:off x="1318948" y="444136"/>
            <a:ext cx="4363395" cy="538189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08170" y="2658121"/>
            <a:ext cx="1397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>
                <a:latin typeface="Stencil" panose="040409050D0802020404" pitchFamily="82" charset="0"/>
              </a:rPr>
              <a:t>=</a:t>
            </a:r>
            <a:endParaRPr lang="zh-CN" altLang="en-US" sz="7200" b="1" dirty="0">
              <a:latin typeface="Stencil" panose="040409050D0802020404" pitchFamily="82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79324" y="1876698"/>
            <a:ext cx="38578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latin typeface="Stencil" panose="040409050D0802020404" pitchFamily="82" charset="0"/>
              </a:rPr>
              <a:t>体育课停课</a:t>
            </a:r>
            <a:r>
              <a:rPr lang="en-US" altLang="zh-CN" sz="4800" b="1" dirty="0" smtClean="0">
                <a:latin typeface="Stencil" panose="040409050D0802020404" pitchFamily="82" charset="0"/>
              </a:rPr>
              <a:t>?</a:t>
            </a:r>
          </a:p>
          <a:p>
            <a:r>
              <a:rPr lang="zh-CN" altLang="en-US" sz="4800" b="1" dirty="0" smtClean="0">
                <a:latin typeface="Stencil" panose="040409050D0802020404" pitchFamily="82" charset="0"/>
              </a:rPr>
              <a:t>春天宅在宿舍</a:t>
            </a:r>
            <a:r>
              <a:rPr lang="en-US" altLang="zh-CN" sz="4800" b="1" dirty="0" smtClean="0">
                <a:latin typeface="Stencil" panose="040409050D0802020404" pitchFamily="82" charset="0"/>
              </a:rPr>
              <a:t>?</a:t>
            </a:r>
          </a:p>
          <a:p>
            <a:r>
              <a:rPr lang="zh-CN" altLang="en-US" sz="4800" b="1" dirty="0">
                <a:latin typeface="Stencil" panose="040409050D0802020404" pitchFamily="82" charset="0"/>
              </a:rPr>
              <a:t>挤入</a:t>
            </a:r>
            <a:r>
              <a:rPr lang="zh-CN" altLang="en-US" sz="4800" b="1" dirty="0" smtClean="0">
                <a:latin typeface="Stencil" panose="040409050D0802020404" pitchFamily="82" charset="0"/>
              </a:rPr>
              <a:t>健身房</a:t>
            </a:r>
            <a:r>
              <a:rPr lang="en-US" altLang="zh-CN" sz="4800" b="1" dirty="0" smtClean="0">
                <a:latin typeface="Stencil" panose="040409050D0802020404" pitchFamily="82" charset="0"/>
              </a:rPr>
              <a:t>?</a:t>
            </a:r>
          </a:p>
          <a:p>
            <a:r>
              <a:rPr lang="en-US" altLang="zh-CN" sz="4800" b="1" dirty="0" smtClean="0">
                <a:latin typeface="Stencil" panose="040409050D0802020404" pitchFamily="82" charset="0"/>
              </a:rPr>
              <a:t>         …</a:t>
            </a:r>
            <a:endParaRPr lang="en-US" altLang="zh-CN" sz="4800" b="1" dirty="0">
              <a:latin typeface="Stencil" panose="040409050D0802020404" pitchFamily="82" charset="0"/>
            </a:endParaRPr>
          </a:p>
          <a:p>
            <a:endParaRPr lang="zh-CN" altLang="en-US" sz="4800" b="1" dirty="0"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70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/>
          <p:cNvSpPr/>
          <p:nvPr/>
        </p:nvSpPr>
        <p:spPr>
          <a:xfrm>
            <a:off x="880833" y="1051860"/>
            <a:ext cx="5266690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 overview of our design</a:t>
            </a:r>
          </a:p>
        </p:txBody>
      </p:sp>
      <p:sp>
        <p:nvSpPr>
          <p:cNvPr id="7" name="矩形 2"/>
          <p:cNvSpPr/>
          <p:nvPr/>
        </p:nvSpPr>
        <p:spPr>
          <a:xfrm>
            <a:off x="0" y="596900"/>
            <a:ext cx="814917" cy="817033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 sz="2400">
              <a:solidFill>
                <a:srgbClr val="F2A849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sp>
        <p:nvSpPr>
          <p:cNvPr id="8" name="左中括号 7"/>
          <p:cNvSpPr/>
          <p:nvPr/>
        </p:nvSpPr>
        <p:spPr>
          <a:xfrm>
            <a:off x="2279880" y="2201393"/>
            <a:ext cx="154016" cy="1857418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8" name="图片 15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511" y="3130102"/>
            <a:ext cx="3681733" cy="2401682"/>
          </a:xfrm>
          <a:prstGeom prst="rect">
            <a:avLst/>
          </a:prstGeom>
        </p:spPr>
      </p:pic>
      <p:pic>
        <p:nvPicPr>
          <p:cNvPr id="159" name="图片 15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27" b="23655"/>
          <a:stretch/>
        </p:blipFill>
        <p:spPr>
          <a:xfrm>
            <a:off x="7393511" y="5559742"/>
            <a:ext cx="1663207" cy="711808"/>
          </a:xfrm>
          <a:prstGeom prst="rect">
            <a:avLst/>
          </a:prstGeom>
        </p:spPr>
      </p:pic>
      <p:sp>
        <p:nvSpPr>
          <p:cNvPr id="309" name="文本框 308"/>
          <p:cNvSpPr txBox="1"/>
          <p:nvPr/>
        </p:nvSpPr>
        <p:spPr>
          <a:xfrm>
            <a:off x="5093617" y="3606631"/>
            <a:ext cx="2147452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/>
              <a:t>微小</a:t>
            </a:r>
            <a:r>
              <a:rPr lang="zh-CN" altLang="en-US" sz="2400" b="1" dirty="0" smtClean="0"/>
              <a:t>电容测量</a:t>
            </a:r>
            <a:endParaRPr lang="zh-CN" altLang="en-US" sz="2400" b="1" dirty="0"/>
          </a:p>
        </p:txBody>
      </p:sp>
      <p:sp>
        <p:nvSpPr>
          <p:cNvPr id="310" name="文本框 309"/>
          <p:cNvSpPr txBox="1"/>
          <p:nvPr/>
        </p:nvSpPr>
        <p:spPr>
          <a:xfrm>
            <a:off x="5093617" y="4631870"/>
            <a:ext cx="2147452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/>
              <a:t>数</a:t>
            </a:r>
            <a:r>
              <a:rPr lang="zh-CN" altLang="en-US" sz="2400" b="1" dirty="0" smtClean="0"/>
              <a:t>模接口转换</a:t>
            </a:r>
            <a:endParaRPr lang="zh-CN" altLang="en-US" sz="2400" b="1" dirty="0"/>
          </a:p>
        </p:txBody>
      </p:sp>
      <p:sp>
        <p:nvSpPr>
          <p:cNvPr id="311" name="文本框 310"/>
          <p:cNvSpPr txBox="1"/>
          <p:nvPr/>
        </p:nvSpPr>
        <p:spPr>
          <a:xfrm>
            <a:off x="5093617" y="5684814"/>
            <a:ext cx="2147452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数字驱动外设</a:t>
            </a:r>
            <a:endParaRPr lang="zh-CN" altLang="en-US" sz="2400" b="1" dirty="0"/>
          </a:p>
        </p:txBody>
      </p:sp>
      <p:sp>
        <p:nvSpPr>
          <p:cNvPr id="312" name="下箭头 311"/>
          <p:cNvSpPr/>
          <p:nvPr/>
        </p:nvSpPr>
        <p:spPr>
          <a:xfrm>
            <a:off x="5911033" y="4174668"/>
            <a:ext cx="360218" cy="346363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3" name="下箭头 312"/>
          <p:cNvSpPr/>
          <p:nvPr/>
        </p:nvSpPr>
        <p:spPr>
          <a:xfrm>
            <a:off x="5911033" y="5273646"/>
            <a:ext cx="360218" cy="346363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4" name="图片 313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0000" l="1000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794" y="5446827"/>
            <a:ext cx="1104900" cy="1104900"/>
          </a:xfrm>
          <a:prstGeom prst="rect">
            <a:avLst/>
          </a:prstGeom>
        </p:spPr>
      </p:pic>
      <p:pic>
        <p:nvPicPr>
          <p:cNvPr id="315" name="图片 3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718" y="5501310"/>
            <a:ext cx="1281090" cy="1281090"/>
          </a:xfrm>
          <a:prstGeom prst="rect">
            <a:avLst/>
          </a:prstGeom>
        </p:spPr>
      </p:pic>
      <p:sp>
        <p:nvSpPr>
          <p:cNvPr id="316" name="TextBox 228"/>
          <p:cNvSpPr txBox="1"/>
          <p:nvPr/>
        </p:nvSpPr>
        <p:spPr>
          <a:xfrm>
            <a:off x="8779731" y="2841608"/>
            <a:ext cx="311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/>
            <a:r>
              <a:rPr lang="zh-CN" altLang="en-US" dirty="0" smtClean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三点电容式振荡电路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矩形 316"/>
              <p:cNvSpPr/>
              <p:nvPr/>
            </p:nvSpPr>
            <p:spPr>
              <a:xfrm>
                <a:off x="8363329" y="3055350"/>
                <a:ext cx="3438114" cy="9573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7" name="矩形 3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3329" y="3055350"/>
                <a:ext cx="3438114" cy="9573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下箭头 1"/>
          <p:cNvSpPr/>
          <p:nvPr/>
        </p:nvSpPr>
        <p:spPr>
          <a:xfrm>
            <a:off x="3403714" y="2965330"/>
            <a:ext cx="415636" cy="483483"/>
          </a:xfrm>
          <a:prstGeom prst="down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3"/>
          <p:cNvSpPr/>
          <p:nvPr/>
        </p:nvSpPr>
        <p:spPr>
          <a:xfrm>
            <a:off x="889618" y="503767"/>
            <a:ext cx="13630782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会呼吸的口罩？</a:t>
            </a:r>
            <a:endParaRPr lang="en-US" altLang="zh-CN" sz="3200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395774" y="2472650"/>
            <a:ext cx="6090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Calibri" charset="0"/>
                <a:ea typeface="Calibri" charset="0"/>
                <a:cs typeface="Calibri" charset="0"/>
              </a:rPr>
              <a:t>W</a:t>
            </a:r>
            <a:r>
              <a:rPr kumimoji="1" lang="en-US" altLang="zh-CN" sz="2800" b="1" dirty="0" smtClean="0">
                <a:latin typeface="Calibri" charset="0"/>
                <a:ea typeface="Calibri" charset="0"/>
                <a:cs typeface="Calibri" charset="0"/>
              </a:rPr>
              <a:t>earable Humidity Sensor</a:t>
            </a:r>
            <a:endParaRPr lang="zh-CN" altLang="en-US" sz="2800" b="1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433896" y="3868539"/>
            <a:ext cx="5362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Circuit Design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420382" y="2087447"/>
            <a:ext cx="5777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传感器：柔性石墨烯湿度传感器</a:t>
            </a:r>
            <a:endParaRPr lang="en-US" altLang="zh-CN" sz="24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404453" y="3508738"/>
            <a:ext cx="5777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接口与驱动电路</a:t>
            </a:r>
            <a:endParaRPr lang="en-US" altLang="zh-CN" sz="24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75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24" r="11957"/>
          <a:stretch/>
        </p:blipFill>
        <p:spPr>
          <a:xfrm>
            <a:off x="1318948" y="444136"/>
            <a:ext cx="4363395" cy="538189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364785" y="2719584"/>
            <a:ext cx="4762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latin typeface="Stencil" panose="040409050D0802020404" pitchFamily="82" charset="0"/>
              </a:rPr>
              <a:t>“会呼吸” 的口罩</a:t>
            </a:r>
            <a:endParaRPr lang="zh-CN" altLang="en-US" sz="4800" b="1" dirty="0">
              <a:latin typeface="Stencil" panose="040409050D0802020404" pitchFamily="82" charset="0"/>
            </a:endParaRPr>
          </a:p>
        </p:txBody>
      </p:sp>
      <p:sp>
        <p:nvSpPr>
          <p:cNvPr id="5" name="矩形 2"/>
          <p:cNvSpPr/>
          <p:nvPr/>
        </p:nvSpPr>
        <p:spPr>
          <a:xfrm>
            <a:off x="5208647" y="1902551"/>
            <a:ext cx="814917" cy="817033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 sz="2400">
              <a:solidFill>
                <a:srgbClr val="F2A849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sp>
        <p:nvSpPr>
          <p:cNvPr id="7" name="TextBox 3"/>
          <p:cNvSpPr/>
          <p:nvPr/>
        </p:nvSpPr>
        <p:spPr>
          <a:xfrm>
            <a:off x="6023564" y="1850298"/>
            <a:ext cx="13630782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What do we need for</a:t>
            </a:r>
            <a:endParaRPr lang="en-US" altLang="zh-CN" sz="3200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" name="TextBox 4"/>
          <p:cNvSpPr/>
          <p:nvPr/>
        </p:nvSpPr>
        <p:spPr>
          <a:xfrm>
            <a:off x="6023564" y="2329635"/>
            <a:ext cx="5266690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Technical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89441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" t="36714" r="48386"/>
          <a:stretch>
            <a:fillRect/>
          </a:stretch>
        </p:blipFill>
        <p:spPr bwMode="auto">
          <a:xfrm>
            <a:off x="5817667" y="1295924"/>
            <a:ext cx="6110381" cy="4073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5242151" y="5478201"/>
            <a:ext cx="7261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 smtClean="0">
                <a:latin typeface="Calibri Light" charset="0"/>
                <a:ea typeface="Calibri Light" charset="0"/>
                <a:cs typeface="Calibri Light" charset="0"/>
              </a:rPr>
              <a:t>Optical &amp; SEM Images of GWF</a:t>
            </a:r>
            <a:endParaRPr kumimoji="1" lang="zh-CN" altLang="en-US" sz="2400" b="1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45" t="28245" r="807" b="24859"/>
          <a:stretch/>
        </p:blipFill>
        <p:spPr>
          <a:xfrm>
            <a:off x="407458" y="2202125"/>
            <a:ext cx="5082035" cy="3166946"/>
          </a:xfrm>
          <a:prstGeom prst="rect">
            <a:avLst/>
          </a:prstGeom>
        </p:spPr>
      </p:pic>
      <p:sp>
        <p:nvSpPr>
          <p:cNvPr id="5" name="TextBox 3"/>
          <p:cNvSpPr/>
          <p:nvPr/>
        </p:nvSpPr>
        <p:spPr>
          <a:xfrm>
            <a:off x="889618" y="503767"/>
            <a:ext cx="13630782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Humidity Sensor Design</a:t>
            </a:r>
            <a:endParaRPr lang="en-US" altLang="zh-CN" sz="3200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6" name="TextBox 4"/>
          <p:cNvSpPr/>
          <p:nvPr/>
        </p:nvSpPr>
        <p:spPr>
          <a:xfrm>
            <a:off x="880833" y="1051860"/>
            <a:ext cx="5266690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Structure &amp; Images</a:t>
            </a:r>
          </a:p>
        </p:txBody>
      </p:sp>
      <p:sp>
        <p:nvSpPr>
          <p:cNvPr id="7" name="矩形 2"/>
          <p:cNvSpPr/>
          <p:nvPr/>
        </p:nvSpPr>
        <p:spPr>
          <a:xfrm>
            <a:off x="0" y="596900"/>
            <a:ext cx="814917" cy="817033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 sz="2400">
              <a:solidFill>
                <a:srgbClr val="F2A849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-636205" y="5474862"/>
            <a:ext cx="7261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 smtClean="0">
                <a:latin typeface="Calibri Light" charset="0"/>
                <a:ea typeface="Calibri Light" charset="0"/>
                <a:cs typeface="Calibri Light" charset="0"/>
              </a:rPr>
              <a:t>Graphene Woven Fabrics (GWF)</a:t>
            </a:r>
            <a:endParaRPr kumimoji="1" lang="zh-CN" altLang="en-US" sz="2400" b="1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30436" y="6326087"/>
            <a:ext cx="752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Li,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etc.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Multifunctional Graphene Woven Fabrics. Scientific Reports, 2012.</a:t>
            </a:r>
            <a:endParaRPr lang="zh-CN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739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820094" y="1982080"/>
            <a:ext cx="2706239" cy="1305627"/>
            <a:chOff x="964336" y="4159697"/>
            <a:chExt cx="3366058" cy="2098828"/>
          </a:xfrm>
        </p:grpSpPr>
        <p:sp>
          <p:nvSpPr>
            <p:cNvPr id="6" name="Cube 5"/>
            <p:cNvSpPr/>
            <p:nvPr/>
          </p:nvSpPr>
          <p:spPr>
            <a:xfrm>
              <a:off x="1165722" y="4589288"/>
              <a:ext cx="2894079" cy="931465"/>
            </a:xfrm>
            <a:prstGeom prst="cube">
              <a:avLst>
                <a:gd name="adj" fmla="val 95157"/>
              </a:avLst>
            </a:prstGeom>
            <a:solidFill>
              <a:schemeClr val="accent1"/>
            </a:solidFill>
            <a:ln>
              <a:noFill/>
            </a:ln>
            <a:effectLst>
              <a:outerShdw blurRad="254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1535905" y="4647056"/>
              <a:ext cx="2129851" cy="1611469"/>
              <a:chOff x="2138560" y="3766840"/>
              <a:chExt cx="2129851" cy="1611469"/>
            </a:xfrm>
          </p:grpSpPr>
          <p:grpSp>
            <p:nvGrpSpPr>
              <p:cNvPr id="82" name="组合 81"/>
              <p:cNvGrpSpPr/>
              <p:nvPr/>
            </p:nvGrpSpPr>
            <p:grpSpPr>
              <a:xfrm>
                <a:off x="2138560" y="3766840"/>
                <a:ext cx="2129851" cy="673284"/>
                <a:chOff x="2004482" y="1597899"/>
                <a:chExt cx="2129851" cy="673284"/>
              </a:xfrm>
              <a:effectLst>
                <a:outerShdw blurRad="254000" dist="165100" dir="5400000" algn="t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84" name="组合 83"/>
                <p:cNvGrpSpPr/>
                <p:nvPr/>
              </p:nvGrpSpPr>
              <p:grpSpPr>
                <a:xfrm>
                  <a:off x="2004482" y="1919816"/>
                  <a:ext cx="1808823" cy="351367"/>
                  <a:chOff x="2004482" y="1919816"/>
                  <a:chExt cx="1808823" cy="351367"/>
                </a:xfrm>
              </p:grpSpPr>
              <p:grpSp>
                <p:nvGrpSpPr>
                  <p:cNvPr id="120" name="组合 119"/>
                  <p:cNvGrpSpPr/>
                  <p:nvPr/>
                </p:nvGrpSpPr>
                <p:grpSpPr>
                  <a:xfrm>
                    <a:off x="2004482" y="1919816"/>
                    <a:ext cx="1107017" cy="351367"/>
                    <a:chOff x="1420282" y="1860550"/>
                    <a:chExt cx="1107017" cy="351367"/>
                  </a:xfrm>
                </p:grpSpPr>
                <p:sp>
                  <p:nvSpPr>
                    <p:cNvPr id="138" name="Cube 6"/>
                    <p:cNvSpPr/>
                    <p:nvPr/>
                  </p:nvSpPr>
                  <p:spPr>
                    <a:xfrm>
                      <a:off x="1420282" y="1860550"/>
                      <a:ext cx="1107017" cy="351367"/>
                    </a:xfrm>
                    <a:prstGeom prst="cube">
                      <a:avLst>
                        <a:gd name="adj" fmla="val 100000"/>
                      </a:avLst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p:txBody>
                </p:sp>
                <p:grpSp>
                  <p:nvGrpSpPr>
                    <p:cNvPr id="139" name="Group 12"/>
                    <p:cNvGrpSpPr/>
                    <p:nvPr/>
                  </p:nvGrpSpPr>
                  <p:grpSpPr>
                    <a:xfrm>
                      <a:off x="1728000" y="1890000"/>
                      <a:ext cx="718704" cy="65987"/>
                      <a:chOff x="1718573" y="2154911"/>
                      <a:chExt cx="718704" cy="65987"/>
                    </a:xfrm>
                  </p:grpSpPr>
                  <p:sp>
                    <p:nvSpPr>
                      <p:cNvPr id="150" name="Cube 7"/>
                      <p:cNvSpPr/>
                      <p:nvPr/>
                    </p:nvSpPr>
                    <p:spPr>
                      <a:xfrm>
                        <a:off x="1718573" y="2154911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151" name="Cube 9"/>
                      <p:cNvSpPr/>
                      <p:nvPr/>
                    </p:nvSpPr>
                    <p:spPr>
                      <a:xfrm>
                        <a:off x="1898573" y="2154911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152" name="Cube 10"/>
                      <p:cNvSpPr/>
                      <p:nvPr/>
                    </p:nvSpPr>
                    <p:spPr>
                      <a:xfrm>
                        <a:off x="2078573" y="2154911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153" name="Cube 11"/>
                      <p:cNvSpPr/>
                      <p:nvPr/>
                    </p:nvSpPr>
                    <p:spPr>
                      <a:xfrm>
                        <a:off x="2258573" y="2154911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</p:grpSp>
                <p:grpSp>
                  <p:nvGrpSpPr>
                    <p:cNvPr id="140" name="Group 13"/>
                    <p:cNvGrpSpPr/>
                    <p:nvPr/>
                  </p:nvGrpSpPr>
                  <p:grpSpPr>
                    <a:xfrm>
                      <a:off x="1620000" y="1998000"/>
                      <a:ext cx="718704" cy="65987"/>
                      <a:chOff x="1707193" y="2139584"/>
                      <a:chExt cx="718704" cy="65987"/>
                    </a:xfrm>
                  </p:grpSpPr>
                  <p:sp>
                    <p:nvSpPr>
                      <p:cNvPr id="146" name="Cube 14"/>
                      <p:cNvSpPr/>
                      <p:nvPr/>
                    </p:nvSpPr>
                    <p:spPr>
                      <a:xfrm>
                        <a:off x="1707193" y="213958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147" name="Cube 15"/>
                      <p:cNvSpPr/>
                      <p:nvPr/>
                    </p:nvSpPr>
                    <p:spPr>
                      <a:xfrm>
                        <a:off x="1887193" y="213958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148" name="Cube 16"/>
                      <p:cNvSpPr/>
                      <p:nvPr/>
                    </p:nvSpPr>
                    <p:spPr>
                      <a:xfrm>
                        <a:off x="2067193" y="213958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149" name="Cube 17"/>
                      <p:cNvSpPr/>
                      <p:nvPr/>
                    </p:nvSpPr>
                    <p:spPr>
                      <a:xfrm>
                        <a:off x="2247193" y="213958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</p:grpSp>
                <p:grpSp>
                  <p:nvGrpSpPr>
                    <p:cNvPr id="141" name="Group 18"/>
                    <p:cNvGrpSpPr/>
                    <p:nvPr/>
                  </p:nvGrpSpPr>
                  <p:grpSpPr>
                    <a:xfrm>
                      <a:off x="1512000" y="2106000"/>
                      <a:ext cx="718704" cy="65987"/>
                      <a:chOff x="1682552" y="2121514"/>
                      <a:chExt cx="718704" cy="65987"/>
                    </a:xfrm>
                  </p:grpSpPr>
                  <p:sp>
                    <p:nvSpPr>
                      <p:cNvPr id="142" name="Cube 19"/>
                      <p:cNvSpPr/>
                      <p:nvPr/>
                    </p:nvSpPr>
                    <p:spPr>
                      <a:xfrm>
                        <a:off x="1682552" y="212151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143" name="Cube 20"/>
                      <p:cNvSpPr/>
                      <p:nvPr/>
                    </p:nvSpPr>
                    <p:spPr>
                      <a:xfrm>
                        <a:off x="1862552" y="212151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144" name="Cube 21"/>
                      <p:cNvSpPr/>
                      <p:nvPr/>
                    </p:nvSpPr>
                    <p:spPr>
                      <a:xfrm>
                        <a:off x="2042552" y="212151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145" name="Cube 22"/>
                      <p:cNvSpPr/>
                      <p:nvPr/>
                    </p:nvSpPr>
                    <p:spPr>
                      <a:xfrm>
                        <a:off x="2222552" y="212151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21" name="组合 120"/>
                  <p:cNvGrpSpPr/>
                  <p:nvPr/>
                </p:nvGrpSpPr>
                <p:grpSpPr>
                  <a:xfrm>
                    <a:off x="2706288" y="1919816"/>
                    <a:ext cx="1107017" cy="351367"/>
                    <a:chOff x="1420282" y="1860550"/>
                    <a:chExt cx="1107017" cy="351367"/>
                  </a:xfrm>
                </p:grpSpPr>
                <p:sp>
                  <p:nvSpPr>
                    <p:cNvPr id="122" name="Cube 6"/>
                    <p:cNvSpPr/>
                    <p:nvPr/>
                  </p:nvSpPr>
                  <p:spPr>
                    <a:xfrm>
                      <a:off x="1420282" y="1860550"/>
                      <a:ext cx="1107017" cy="351367"/>
                    </a:xfrm>
                    <a:prstGeom prst="cube">
                      <a:avLst>
                        <a:gd name="adj" fmla="val 100000"/>
                      </a:avLst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p:txBody>
                </p:sp>
                <p:grpSp>
                  <p:nvGrpSpPr>
                    <p:cNvPr id="123" name="Group 12"/>
                    <p:cNvGrpSpPr/>
                    <p:nvPr/>
                  </p:nvGrpSpPr>
                  <p:grpSpPr>
                    <a:xfrm>
                      <a:off x="1728000" y="1890000"/>
                      <a:ext cx="718704" cy="65987"/>
                      <a:chOff x="1718573" y="2154911"/>
                      <a:chExt cx="718704" cy="65987"/>
                    </a:xfrm>
                  </p:grpSpPr>
                  <p:sp>
                    <p:nvSpPr>
                      <p:cNvPr id="134" name="Cube 7"/>
                      <p:cNvSpPr/>
                      <p:nvPr/>
                    </p:nvSpPr>
                    <p:spPr>
                      <a:xfrm>
                        <a:off x="1718573" y="2154911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135" name="Cube 9"/>
                      <p:cNvSpPr/>
                      <p:nvPr/>
                    </p:nvSpPr>
                    <p:spPr>
                      <a:xfrm>
                        <a:off x="1898573" y="2154911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136" name="Cube 10"/>
                      <p:cNvSpPr/>
                      <p:nvPr/>
                    </p:nvSpPr>
                    <p:spPr>
                      <a:xfrm>
                        <a:off x="2078573" y="2154911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137" name="Cube 11"/>
                      <p:cNvSpPr/>
                      <p:nvPr/>
                    </p:nvSpPr>
                    <p:spPr>
                      <a:xfrm>
                        <a:off x="2258573" y="2154911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</p:grpSp>
                <p:grpSp>
                  <p:nvGrpSpPr>
                    <p:cNvPr id="124" name="Group 13"/>
                    <p:cNvGrpSpPr/>
                    <p:nvPr/>
                  </p:nvGrpSpPr>
                  <p:grpSpPr>
                    <a:xfrm>
                      <a:off x="1620000" y="1998000"/>
                      <a:ext cx="718704" cy="65987"/>
                      <a:chOff x="1707193" y="2139584"/>
                      <a:chExt cx="718704" cy="65987"/>
                    </a:xfrm>
                  </p:grpSpPr>
                  <p:sp>
                    <p:nvSpPr>
                      <p:cNvPr id="130" name="Cube 14"/>
                      <p:cNvSpPr/>
                      <p:nvPr/>
                    </p:nvSpPr>
                    <p:spPr>
                      <a:xfrm>
                        <a:off x="1707193" y="213958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131" name="Cube 15"/>
                      <p:cNvSpPr/>
                      <p:nvPr/>
                    </p:nvSpPr>
                    <p:spPr>
                      <a:xfrm>
                        <a:off x="1887193" y="213958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132" name="Cube 16"/>
                      <p:cNvSpPr/>
                      <p:nvPr/>
                    </p:nvSpPr>
                    <p:spPr>
                      <a:xfrm>
                        <a:off x="2067193" y="213958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133" name="Cube 17"/>
                      <p:cNvSpPr/>
                      <p:nvPr/>
                    </p:nvSpPr>
                    <p:spPr>
                      <a:xfrm>
                        <a:off x="2247193" y="213958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</p:grpSp>
                <p:grpSp>
                  <p:nvGrpSpPr>
                    <p:cNvPr id="125" name="Group 18"/>
                    <p:cNvGrpSpPr/>
                    <p:nvPr/>
                  </p:nvGrpSpPr>
                  <p:grpSpPr>
                    <a:xfrm>
                      <a:off x="1512000" y="2106000"/>
                      <a:ext cx="718704" cy="65987"/>
                      <a:chOff x="1682552" y="2121514"/>
                      <a:chExt cx="718704" cy="65987"/>
                    </a:xfrm>
                  </p:grpSpPr>
                  <p:sp>
                    <p:nvSpPr>
                      <p:cNvPr id="126" name="Cube 19"/>
                      <p:cNvSpPr/>
                      <p:nvPr/>
                    </p:nvSpPr>
                    <p:spPr>
                      <a:xfrm>
                        <a:off x="1682552" y="212151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127" name="Cube 20"/>
                      <p:cNvSpPr/>
                      <p:nvPr/>
                    </p:nvSpPr>
                    <p:spPr>
                      <a:xfrm>
                        <a:off x="1862552" y="212151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128" name="Cube 21"/>
                      <p:cNvSpPr/>
                      <p:nvPr/>
                    </p:nvSpPr>
                    <p:spPr>
                      <a:xfrm>
                        <a:off x="2042552" y="212151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129" name="Cube 22"/>
                      <p:cNvSpPr/>
                      <p:nvPr/>
                    </p:nvSpPr>
                    <p:spPr>
                      <a:xfrm>
                        <a:off x="2222552" y="212151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85" name="组合 84"/>
                <p:cNvGrpSpPr/>
                <p:nvPr/>
              </p:nvGrpSpPr>
              <p:grpSpPr>
                <a:xfrm>
                  <a:off x="2325510" y="1597899"/>
                  <a:ext cx="1808823" cy="351367"/>
                  <a:chOff x="2004482" y="1919816"/>
                  <a:chExt cx="1808823" cy="351367"/>
                </a:xfrm>
              </p:grpSpPr>
              <p:grpSp>
                <p:nvGrpSpPr>
                  <p:cNvPr id="86" name="组合 85"/>
                  <p:cNvGrpSpPr/>
                  <p:nvPr/>
                </p:nvGrpSpPr>
                <p:grpSpPr>
                  <a:xfrm>
                    <a:off x="2004482" y="1919816"/>
                    <a:ext cx="1107017" cy="351367"/>
                    <a:chOff x="1420282" y="1860550"/>
                    <a:chExt cx="1107017" cy="351367"/>
                  </a:xfrm>
                </p:grpSpPr>
                <p:sp>
                  <p:nvSpPr>
                    <p:cNvPr id="104" name="Cube 6"/>
                    <p:cNvSpPr/>
                    <p:nvPr/>
                  </p:nvSpPr>
                  <p:spPr>
                    <a:xfrm>
                      <a:off x="1420282" y="1860550"/>
                      <a:ext cx="1107017" cy="351367"/>
                    </a:xfrm>
                    <a:prstGeom prst="cube">
                      <a:avLst>
                        <a:gd name="adj" fmla="val 100000"/>
                      </a:avLst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p:txBody>
                </p:sp>
                <p:grpSp>
                  <p:nvGrpSpPr>
                    <p:cNvPr id="105" name="Group 12"/>
                    <p:cNvGrpSpPr/>
                    <p:nvPr/>
                  </p:nvGrpSpPr>
                  <p:grpSpPr>
                    <a:xfrm>
                      <a:off x="1728000" y="1890000"/>
                      <a:ext cx="718704" cy="65987"/>
                      <a:chOff x="1718573" y="2154911"/>
                      <a:chExt cx="718704" cy="65987"/>
                    </a:xfrm>
                  </p:grpSpPr>
                  <p:sp>
                    <p:nvSpPr>
                      <p:cNvPr id="116" name="Cube 7"/>
                      <p:cNvSpPr/>
                      <p:nvPr/>
                    </p:nvSpPr>
                    <p:spPr>
                      <a:xfrm>
                        <a:off x="1718573" y="2154911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117" name="Cube 9"/>
                      <p:cNvSpPr/>
                      <p:nvPr/>
                    </p:nvSpPr>
                    <p:spPr>
                      <a:xfrm>
                        <a:off x="1898573" y="2154911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118" name="Cube 10"/>
                      <p:cNvSpPr/>
                      <p:nvPr/>
                    </p:nvSpPr>
                    <p:spPr>
                      <a:xfrm>
                        <a:off x="2078573" y="2154911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119" name="Cube 11"/>
                      <p:cNvSpPr/>
                      <p:nvPr/>
                    </p:nvSpPr>
                    <p:spPr>
                      <a:xfrm>
                        <a:off x="2258573" y="2154911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</p:grpSp>
                <p:grpSp>
                  <p:nvGrpSpPr>
                    <p:cNvPr id="106" name="Group 13"/>
                    <p:cNvGrpSpPr/>
                    <p:nvPr/>
                  </p:nvGrpSpPr>
                  <p:grpSpPr>
                    <a:xfrm>
                      <a:off x="1620000" y="1998000"/>
                      <a:ext cx="718704" cy="65987"/>
                      <a:chOff x="1707193" y="2139584"/>
                      <a:chExt cx="718704" cy="65987"/>
                    </a:xfrm>
                  </p:grpSpPr>
                  <p:sp>
                    <p:nvSpPr>
                      <p:cNvPr id="112" name="Cube 14"/>
                      <p:cNvSpPr/>
                      <p:nvPr/>
                    </p:nvSpPr>
                    <p:spPr>
                      <a:xfrm>
                        <a:off x="1707193" y="213958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113" name="Cube 15"/>
                      <p:cNvSpPr/>
                      <p:nvPr/>
                    </p:nvSpPr>
                    <p:spPr>
                      <a:xfrm>
                        <a:off x="1887193" y="213958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114" name="Cube 16"/>
                      <p:cNvSpPr/>
                      <p:nvPr/>
                    </p:nvSpPr>
                    <p:spPr>
                      <a:xfrm>
                        <a:off x="2067193" y="213958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115" name="Cube 17"/>
                      <p:cNvSpPr/>
                      <p:nvPr/>
                    </p:nvSpPr>
                    <p:spPr>
                      <a:xfrm>
                        <a:off x="2247193" y="213958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</p:grpSp>
                <p:grpSp>
                  <p:nvGrpSpPr>
                    <p:cNvPr id="107" name="Group 18"/>
                    <p:cNvGrpSpPr/>
                    <p:nvPr/>
                  </p:nvGrpSpPr>
                  <p:grpSpPr>
                    <a:xfrm>
                      <a:off x="1512000" y="2106000"/>
                      <a:ext cx="718704" cy="65987"/>
                      <a:chOff x="1682552" y="2121514"/>
                      <a:chExt cx="718704" cy="65987"/>
                    </a:xfrm>
                  </p:grpSpPr>
                  <p:sp>
                    <p:nvSpPr>
                      <p:cNvPr id="108" name="Cube 19"/>
                      <p:cNvSpPr/>
                      <p:nvPr/>
                    </p:nvSpPr>
                    <p:spPr>
                      <a:xfrm>
                        <a:off x="1682552" y="212151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109" name="Cube 20"/>
                      <p:cNvSpPr/>
                      <p:nvPr/>
                    </p:nvSpPr>
                    <p:spPr>
                      <a:xfrm>
                        <a:off x="1862552" y="212151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110" name="Cube 21"/>
                      <p:cNvSpPr/>
                      <p:nvPr/>
                    </p:nvSpPr>
                    <p:spPr>
                      <a:xfrm>
                        <a:off x="2042552" y="212151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111" name="Cube 22"/>
                      <p:cNvSpPr/>
                      <p:nvPr/>
                    </p:nvSpPr>
                    <p:spPr>
                      <a:xfrm>
                        <a:off x="2222552" y="212151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87" name="组合 86"/>
                  <p:cNvGrpSpPr/>
                  <p:nvPr/>
                </p:nvGrpSpPr>
                <p:grpSpPr>
                  <a:xfrm>
                    <a:off x="2706288" y="1919816"/>
                    <a:ext cx="1107017" cy="351367"/>
                    <a:chOff x="1420282" y="1860550"/>
                    <a:chExt cx="1107017" cy="351367"/>
                  </a:xfrm>
                </p:grpSpPr>
                <p:sp>
                  <p:nvSpPr>
                    <p:cNvPr id="88" name="Cube 6"/>
                    <p:cNvSpPr/>
                    <p:nvPr/>
                  </p:nvSpPr>
                  <p:spPr>
                    <a:xfrm>
                      <a:off x="1420282" y="1860550"/>
                      <a:ext cx="1107017" cy="351367"/>
                    </a:xfrm>
                    <a:prstGeom prst="cube">
                      <a:avLst>
                        <a:gd name="adj" fmla="val 100000"/>
                      </a:avLst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p:txBody>
                </p:sp>
                <p:grpSp>
                  <p:nvGrpSpPr>
                    <p:cNvPr id="89" name="Group 12"/>
                    <p:cNvGrpSpPr/>
                    <p:nvPr/>
                  </p:nvGrpSpPr>
                  <p:grpSpPr>
                    <a:xfrm>
                      <a:off x="1728000" y="1890000"/>
                      <a:ext cx="718704" cy="65987"/>
                      <a:chOff x="1718573" y="2154911"/>
                      <a:chExt cx="718704" cy="65987"/>
                    </a:xfrm>
                  </p:grpSpPr>
                  <p:sp>
                    <p:nvSpPr>
                      <p:cNvPr id="100" name="Cube 7"/>
                      <p:cNvSpPr/>
                      <p:nvPr/>
                    </p:nvSpPr>
                    <p:spPr>
                      <a:xfrm>
                        <a:off x="1718573" y="2154911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101" name="Cube 9"/>
                      <p:cNvSpPr/>
                      <p:nvPr/>
                    </p:nvSpPr>
                    <p:spPr>
                      <a:xfrm>
                        <a:off x="1898573" y="2154911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102" name="Cube 10"/>
                      <p:cNvSpPr/>
                      <p:nvPr/>
                    </p:nvSpPr>
                    <p:spPr>
                      <a:xfrm>
                        <a:off x="2078573" y="2154911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103" name="Cube 11"/>
                      <p:cNvSpPr/>
                      <p:nvPr/>
                    </p:nvSpPr>
                    <p:spPr>
                      <a:xfrm>
                        <a:off x="2258573" y="2154911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</p:grpSp>
                <p:grpSp>
                  <p:nvGrpSpPr>
                    <p:cNvPr id="90" name="Group 13"/>
                    <p:cNvGrpSpPr/>
                    <p:nvPr/>
                  </p:nvGrpSpPr>
                  <p:grpSpPr>
                    <a:xfrm>
                      <a:off x="1620000" y="1998000"/>
                      <a:ext cx="718704" cy="65987"/>
                      <a:chOff x="1707193" y="2139584"/>
                      <a:chExt cx="718704" cy="65987"/>
                    </a:xfrm>
                  </p:grpSpPr>
                  <p:sp>
                    <p:nvSpPr>
                      <p:cNvPr id="96" name="Cube 14"/>
                      <p:cNvSpPr/>
                      <p:nvPr/>
                    </p:nvSpPr>
                    <p:spPr>
                      <a:xfrm>
                        <a:off x="1707193" y="213958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97" name="Cube 15"/>
                      <p:cNvSpPr/>
                      <p:nvPr/>
                    </p:nvSpPr>
                    <p:spPr>
                      <a:xfrm>
                        <a:off x="1887193" y="213958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98" name="Cube 16"/>
                      <p:cNvSpPr/>
                      <p:nvPr/>
                    </p:nvSpPr>
                    <p:spPr>
                      <a:xfrm>
                        <a:off x="2067193" y="213958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99" name="Cube 17"/>
                      <p:cNvSpPr/>
                      <p:nvPr/>
                    </p:nvSpPr>
                    <p:spPr>
                      <a:xfrm>
                        <a:off x="2247193" y="213958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</p:grpSp>
                <p:grpSp>
                  <p:nvGrpSpPr>
                    <p:cNvPr id="91" name="Group 18"/>
                    <p:cNvGrpSpPr/>
                    <p:nvPr/>
                  </p:nvGrpSpPr>
                  <p:grpSpPr>
                    <a:xfrm>
                      <a:off x="1512000" y="2106000"/>
                      <a:ext cx="718704" cy="65987"/>
                      <a:chOff x="1682552" y="2121514"/>
                      <a:chExt cx="718704" cy="65987"/>
                    </a:xfrm>
                  </p:grpSpPr>
                  <p:sp>
                    <p:nvSpPr>
                      <p:cNvPr id="92" name="Cube 19"/>
                      <p:cNvSpPr/>
                      <p:nvPr/>
                    </p:nvSpPr>
                    <p:spPr>
                      <a:xfrm>
                        <a:off x="1682552" y="212151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93" name="Cube 20"/>
                      <p:cNvSpPr/>
                      <p:nvPr/>
                    </p:nvSpPr>
                    <p:spPr>
                      <a:xfrm>
                        <a:off x="1862552" y="212151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94" name="Cube 21"/>
                      <p:cNvSpPr/>
                      <p:nvPr/>
                    </p:nvSpPr>
                    <p:spPr>
                      <a:xfrm>
                        <a:off x="2042552" y="212151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95" name="Cube 22"/>
                      <p:cNvSpPr/>
                      <p:nvPr/>
                    </p:nvSpPr>
                    <p:spPr>
                      <a:xfrm>
                        <a:off x="2222552" y="212151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</p:grpSp>
              </p:grpSp>
            </p:grpSp>
          </p:grpSp>
          <p:cxnSp>
            <p:nvCxnSpPr>
              <p:cNvPr id="83" name="直接连接符 82"/>
              <p:cNvCxnSpPr/>
              <p:nvPr/>
            </p:nvCxnSpPr>
            <p:spPr>
              <a:xfrm flipH="1">
                <a:off x="3000657" y="3766840"/>
                <a:ext cx="1232345" cy="1611469"/>
              </a:xfrm>
              <a:prstGeom prst="line">
                <a:avLst/>
              </a:prstGeom>
              <a:ln w="508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Cube 5"/>
            <p:cNvSpPr/>
            <p:nvPr/>
          </p:nvSpPr>
          <p:spPr>
            <a:xfrm>
              <a:off x="1436315" y="4159697"/>
              <a:ext cx="2894079" cy="931465"/>
            </a:xfrm>
            <a:prstGeom prst="cube">
              <a:avLst>
                <a:gd name="adj" fmla="val 95157"/>
              </a:avLst>
            </a:prstGeom>
            <a:solidFill>
              <a:srgbClr val="92D050"/>
            </a:solidFill>
            <a:ln>
              <a:noFill/>
            </a:ln>
            <a:effectLst>
              <a:outerShdw blurRad="254000" dist="127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964336" y="4223572"/>
              <a:ext cx="2946194" cy="1674492"/>
              <a:chOff x="1316741" y="1356000"/>
              <a:chExt cx="2946194" cy="1674492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2133084" y="1378687"/>
                <a:ext cx="2129851" cy="673284"/>
                <a:chOff x="2004482" y="1597899"/>
                <a:chExt cx="2129851" cy="673284"/>
              </a:xfrm>
              <a:effectLst>
                <a:outerShdw blurRad="254000" dist="63500" dir="5400000" algn="t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12" name="组合 11"/>
                <p:cNvGrpSpPr/>
                <p:nvPr/>
              </p:nvGrpSpPr>
              <p:grpSpPr>
                <a:xfrm>
                  <a:off x="2004482" y="1919816"/>
                  <a:ext cx="1808823" cy="351367"/>
                  <a:chOff x="2004482" y="1919816"/>
                  <a:chExt cx="1808823" cy="351367"/>
                </a:xfrm>
              </p:grpSpPr>
              <p:grpSp>
                <p:nvGrpSpPr>
                  <p:cNvPr id="48" name="组合 47"/>
                  <p:cNvGrpSpPr/>
                  <p:nvPr/>
                </p:nvGrpSpPr>
                <p:grpSpPr>
                  <a:xfrm>
                    <a:off x="2004482" y="1919816"/>
                    <a:ext cx="1107017" cy="351367"/>
                    <a:chOff x="1420282" y="1860550"/>
                    <a:chExt cx="1107017" cy="351367"/>
                  </a:xfrm>
                </p:grpSpPr>
                <p:sp>
                  <p:nvSpPr>
                    <p:cNvPr id="66" name="Cube 6"/>
                    <p:cNvSpPr/>
                    <p:nvPr/>
                  </p:nvSpPr>
                  <p:spPr>
                    <a:xfrm>
                      <a:off x="1420282" y="1860550"/>
                      <a:ext cx="1107017" cy="351367"/>
                    </a:xfrm>
                    <a:prstGeom prst="cube">
                      <a:avLst>
                        <a:gd name="adj" fmla="val 100000"/>
                      </a:avLst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p:txBody>
                </p:sp>
                <p:grpSp>
                  <p:nvGrpSpPr>
                    <p:cNvPr id="67" name="Group 12"/>
                    <p:cNvGrpSpPr/>
                    <p:nvPr/>
                  </p:nvGrpSpPr>
                  <p:grpSpPr>
                    <a:xfrm>
                      <a:off x="1728000" y="1890000"/>
                      <a:ext cx="718704" cy="65987"/>
                      <a:chOff x="1718573" y="2154911"/>
                      <a:chExt cx="718704" cy="65987"/>
                    </a:xfrm>
                  </p:grpSpPr>
                  <p:sp>
                    <p:nvSpPr>
                      <p:cNvPr id="78" name="Cube 7"/>
                      <p:cNvSpPr/>
                      <p:nvPr/>
                    </p:nvSpPr>
                    <p:spPr>
                      <a:xfrm>
                        <a:off x="1718573" y="2154911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79" name="Cube 9"/>
                      <p:cNvSpPr/>
                      <p:nvPr/>
                    </p:nvSpPr>
                    <p:spPr>
                      <a:xfrm>
                        <a:off x="1898573" y="2154911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80" name="Cube 10"/>
                      <p:cNvSpPr/>
                      <p:nvPr/>
                    </p:nvSpPr>
                    <p:spPr>
                      <a:xfrm>
                        <a:off x="2078573" y="2154911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81" name="Cube 11"/>
                      <p:cNvSpPr/>
                      <p:nvPr/>
                    </p:nvSpPr>
                    <p:spPr>
                      <a:xfrm>
                        <a:off x="2258573" y="2154911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</p:grpSp>
                <p:grpSp>
                  <p:nvGrpSpPr>
                    <p:cNvPr id="68" name="Group 13"/>
                    <p:cNvGrpSpPr/>
                    <p:nvPr/>
                  </p:nvGrpSpPr>
                  <p:grpSpPr>
                    <a:xfrm>
                      <a:off x="1620000" y="1998000"/>
                      <a:ext cx="718704" cy="65987"/>
                      <a:chOff x="1707193" y="2139584"/>
                      <a:chExt cx="718704" cy="65987"/>
                    </a:xfrm>
                  </p:grpSpPr>
                  <p:sp>
                    <p:nvSpPr>
                      <p:cNvPr id="74" name="Cube 14"/>
                      <p:cNvSpPr/>
                      <p:nvPr/>
                    </p:nvSpPr>
                    <p:spPr>
                      <a:xfrm>
                        <a:off x="1707193" y="213958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75" name="Cube 15"/>
                      <p:cNvSpPr/>
                      <p:nvPr/>
                    </p:nvSpPr>
                    <p:spPr>
                      <a:xfrm>
                        <a:off x="1887193" y="213958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76" name="Cube 16"/>
                      <p:cNvSpPr/>
                      <p:nvPr/>
                    </p:nvSpPr>
                    <p:spPr>
                      <a:xfrm>
                        <a:off x="2067193" y="213958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77" name="Cube 17"/>
                      <p:cNvSpPr/>
                      <p:nvPr/>
                    </p:nvSpPr>
                    <p:spPr>
                      <a:xfrm>
                        <a:off x="2247193" y="213958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</p:grpSp>
                <p:grpSp>
                  <p:nvGrpSpPr>
                    <p:cNvPr id="69" name="Group 18"/>
                    <p:cNvGrpSpPr/>
                    <p:nvPr/>
                  </p:nvGrpSpPr>
                  <p:grpSpPr>
                    <a:xfrm>
                      <a:off x="1512000" y="2106000"/>
                      <a:ext cx="718704" cy="65987"/>
                      <a:chOff x="1682552" y="2121514"/>
                      <a:chExt cx="718704" cy="65987"/>
                    </a:xfrm>
                  </p:grpSpPr>
                  <p:sp>
                    <p:nvSpPr>
                      <p:cNvPr id="70" name="Cube 19"/>
                      <p:cNvSpPr/>
                      <p:nvPr/>
                    </p:nvSpPr>
                    <p:spPr>
                      <a:xfrm>
                        <a:off x="1682552" y="212151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71" name="Cube 20"/>
                      <p:cNvSpPr/>
                      <p:nvPr/>
                    </p:nvSpPr>
                    <p:spPr>
                      <a:xfrm>
                        <a:off x="1862552" y="212151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72" name="Cube 21"/>
                      <p:cNvSpPr/>
                      <p:nvPr/>
                    </p:nvSpPr>
                    <p:spPr>
                      <a:xfrm>
                        <a:off x="2042552" y="212151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73" name="Cube 22"/>
                      <p:cNvSpPr/>
                      <p:nvPr/>
                    </p:nvSpPr>
                    <p:spPr>
                      <a:xfrm>
                        <a:off x="2222552" y="212151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49" name="组合 48"/>
                  <p:cNvGrpSpPr/>
                  <p:nvPr/>
                </p:nvGrpSpPr>
                <p:grpSpPr>
                  <a:xfrm>
                    <a:off x="2706288" y="1919816"/>
                    <a:ext cx="1107017" cy="351367"/>
                    <a:chOff x="1420282" y="1860550"/>
                    <a:chExt cx="1107017" cy="351367"/>
                  </a:xfrm>
                </p:grpSpPr>
                <p:sp>
                  <p:nvSpPr>
                    <p:cNvPr id="50" name="Cube 6"/>
                    <p:cNvSpPr/>
                    <p:nvPr/>
                  </p:nvSpPr>
                  <p:spPr>
                    <a:xfrm>
                      <a:off x="1420282" y="1860550"/>
                      <a:ext cx="1107017" cy="351367"/>
                    </a:xfrm>
                    <a:prstGeom prst="cube">
                      <a:avLst>
                        <a:gd name="adj" fmla="val 100000"/>
                      </a:avLst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p:txBody>
                </p:sp>
                <p:grpSp>
                  <p:nvGrpSpPr>
                    <p:cNvPr id="51" name="Group 12"/>
                    <p:cNvGrpSpPr/>
                    <p:nvPr/>
                  </p:nvGrpSpPr>
                  <p:grpSpPr>
                    <a:xfrm>
                      <a:off x="1728000" y="1890000"/>
                      <a:ext cx="718704" cy="65987"/>
                      <a:chOff x="1718573" y="2154911"/>
                      <a:chExt cx="718704" cy="65987"/>
                    </a:xfrm>
                  </p:grpSpPr>
                  <p:sp>
                    <p:nvSpPr>
                      <p:cNvPr id="62" name="Cube 7"/>
                      <p:cNvSpPr/>
                      <p:nvPr/>
                    </p:nvSpPr>
                    <p:spPr>
                      <a:xfrm>
                        <a:off x="1718573" y="2154911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63" name="Cube 9"/>
                      <p:cNvSpPr/>
                      <p:nvPr/>
                    </p:nvSpPr>
                    <p:spPr>
                      <a:xfrm>
                        <a:off x="1898573" y="2154911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64" name="Cube 10"/>
                      <p:cNvSpPr/>
                      <p:nvPr/>
                    </p:nvSpPr>
                    <p:spPr>
                      <a:xfrm>
                        <a:off x="2078573" y="2154911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65" name="Cube 11"/>
                      <p:cNvSpPr/>
                      <p:nvPr/>
                    </p:nvSpPr>
                    <p:spPr>
                      <a:xfrm>
                        <a:off x="2258573" y="2154911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</p:grpSp>
                <p:grpSp>
                  <p:nvGrpSpPr>
                    <p:cNvPr id="52" name="Group 13"/>
                    <p:cNvGrpSpPr/>
                    <p:nvPr/>
                  </p:nvGrpSpPr>
                  <p:grpSpPr>
                    <a:xfrm>
                      <a:off x="1620000" y="1998000"/>
                      <a:ext cx="718704" cy="65987"/>
                      <a:chOff x="1707193" y="2139584"/>
                      <a:chExt cx="718704" cy="65987"/>
                    </a:xfrm>
                  </p:grpSpPr>
                  <p:sp>
                    <p:nvSpPr>
                      <p:cNvPr id="58" name="Cube 14"/>
                      <p:cNvSpPr/>
                      <p:nvPr/>
                    </p:nvSpPr>
                    <p:spPr>
                      <a:xfrm>
                        <a:off x="1707193" y="213958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59" name="Cube 15"/>
                      <p:cNvSpPr/>
                      <p:nvPr/>
                    </p:nvSpPr>
                    <p:spPr>
                      <a:xfrm>
                        <a:off x="1887193" y="213958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60" name="Cube 16"/>
                      <p:cNvSpPr/>
                      <p:nvPr/>
                    </p:nvSpPr>
                    <p:spPr>
                      <a:xfrm>
                        <a:off x="2067193" y="213958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61" name="Cube 17"/>
                      <p:cNvSpPr/>
                      <p:nvPr/>
                    </p:nvSpPr>
                    <p:spPr>
                      <a:xfrm>
                        <a:off x="2247193" y="213958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</p:grpSp>
                <p:grpSp>
                  <p:nvGrpSpPr>
                    <p:cNvPr id="53" name="Group 18"/>
                    <p:cNvGrpSpPr/>
                    <p:nvPr/>
                  </p:nvGrpSpPr>
                  <p:grpSpPr>
                    <a:xfrm>
                      <a:off x="1512000" y="2106000"/>
                      <a:ext cx="718704" cy="65987"/>
                      <a:chOff x="1682552" y="2121514"/>
                      <a:chExt cx="718704" cy="65987"/>
                    </a:xfrm>
                  </p:grpSpPr>
                  <p:sp>
                    <p:nvSpPr>
                      <p:cNvPr id="54" name="Cube 19"/>
                      <p:cNvSpPr/>
                      <p:nvPr/>
                    </p:nvSpPr>
                    <p:spPr>
                      <a:xfrm>
                        <a:off x="1682552" y="212151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55" name="Cube 20"/>
                      <p:cNvSpPr/>
                      <p:nvPr/>
                    </p:nvSpPr>
                    <p:spPr>
                      <a:xfrm>
                        <a:off x="1862552" y="212151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56" name="Cube 21"/>
                      <p:cNvSpPr/>
                      <p:nvPr/>
                    </p:nvSpPr>
                    <p:spPr>
                      <a:xfrm>
                        <a:off x="2042552" y="212151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57" name="Cube 22"/>
                      <p:cNvSpPr/>
                      <p:nvPr/>
                    </p:nvSpPr>
                    <p:spPr>
                      <a:xfrm>
                        <a:off x="2222552" y="212151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3" name="组合 12"/>
                <p:cNvGrpSpPr/>
                <p:nvPr/>
              </p:nvGrpSpPr>
              <p:grpSpPr>
                <a:xfrm>
                  <a:off x="2325510" y="1597899"/>
                  <a:ext cx="1808823" cy="351367"/>
                  <a:chOff x="2004482" y="1919816"/>
                  <a:chExt cx="1808823" cy="351367"/>
                </a:xfrm>
              </p:grpSpPr>
              <p:grpSp>
                <p:nvGrpSpPr>
                  <p:cNvPr id="14" name="组合 13"/>
                  <p:cNvGrpSpPr/>
                  <p:nvPr/>
                </p:nvGrpSpPr>
                <p:grpSpPr>
                  <a:xfrm>
                    <a:off x="2004482" y="1919816"/>
                    <a:ext cx="1107017" cy="351367"/>
                    <a:chOff x="1420282" y="1860550"/>
                    <a:chExt cx="1107017" cy="351367"/>
                  </a:xfrm>
                </p:grpSpPr>
                <p:sp>
                  <p:nvSpPr>
                    <p:cNvPr id="32" name="Cube 6"/>
                    <p:cNvSpPr/>
                    <p:nvPr/>
                  </p:nvSpPr>
                  <p:spPr>
                    <a:xfrm>
                      <a:off x="1420282" y="1860550"/>
                      <a:ext cx="1107017" cy="351367"/>
                    </a:xfrm>
                    <a:prstGeom prst="cube">
                      <a:avLst>
                        <a:gd name="adj" fmla="val 100000"/>
                      </a:avLst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p:txBody>
                </p:sp>
                <p:grpSp>
                  <p:nvGrpSpPr>
                    <p:cNvPr id="33" name="Group 12"/>
                    <p:cNvGrpSpPr/>
                    <p:nvPr/>
                  </p:nvGrpSpPr>
                  <p:grpSpPr>
                    <a:xfrm>
                      <a:off x="1728000" y="1890000"/>
                      <a:ext cx="718704" cy="65987"/>
                      <a:chOff x="1718573" y="2154911"/>
                      <a:chExt cx="718704" cy="65987"/>
                    </a:xfrm>
                  </p:grpSpPr>
                  <p:sp>
                    <p:nvSpPr>
                      <p:cNvPr id="44" name="Cube 7"/>
                      <p:cNvSpPr/>
                      <p:nvPr/>
                    </p:nvSpPr>
                    <p:spPr>
                      <a:xfrm>
                        <a:off x="1718573" y="2154911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45" name="Cube 9"/>
                      <p:cNvSpPr/>
                      <p:nvPr/>
                    </p:nvSpPr>
                    <p:spPr>
                      <a:xfrm>
                        <a:off x="1898573" y="2154911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46" name="Cube 10"/>
                      <p:cNvSpPr/>
                      <p:nvPr/>
                    </p:nvSpPr>
                    <p:spPr>
                      <a:xfrm>
                        <a:off x="2078573" y="2154911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47" name="Cube 11"/>
                      <p:cNvSpPr/>
                      <p:nvPr/>
                    </p:nvSpPr>
                    <p:spPr>
                      <a:xfrm>
                        <a:off x="2258573" y="2154911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</p:grpSp>
                <p:grpSp>
                  <p:nvGrpSpPr>
                    <p:cNvPr id="34" name="Group 13"/>
                    <p:cNvGrpSpPr/>
                    <p:nvPr/>
                  </p:nvGrpSpPr>
                  <p:grpSpPr>
                    <a:xfrm>
                      <a:off x="1620000" y="1998000"/>
                      <a:ext cx="718704" cy="65987"/>
                      <a:chOff x="1707193" y="2139584"/>
                      <a:chExt cx="718704" cy="65987"/>
                    </a:xfrm>
                  </p:grpSpPr>
                  <p:sp>
                    <p:nvSpPr>
                      <p:cNvPr id="40" name="Cube 14"/>
                      <p:cNvSpPr/>
                      <p:nvPr/>
                    </p:nvSpPr>
                    <p:spPr>
                      <a:xfrm>
                        <a:off x="1707193" y="213958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41" name="Cube 15"/>
                      <p:cNvSpPr/>
                      <p:nvPr/>
                    </p:nvSpPr>
                    <p:spPr>
                      <a:xfrm>
                        <a:off x="1887193" y="213958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42" name="Cube 16"/>
                      <p:cNvSpPr/>
                      <p:nvPr/>
                    </p:nvSpPr>
                    <p:spPr>
                      <a:xfrm>
                        <a:off x="2067193" y="213958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43" name="Cube 17"/>
                      <p:cNvSpPr/>
                      <p:nvPr/>
                    </p:nvSpPr>
                    <p:spPr>
                      <a:xfrm>
                        <a:off x="2247193" y="213958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</p:grpSp>
                <p:grpSp>
                  <p:nvGrpSpPr>
                    <p:cNvPr id="35" name="Group 18"/>
                    <p:cNvGrpSpPr/>
                    <p:nvPr/>
                  </p:nvGrpSpPr>
                  <p:grpSpPr>
                    <a:xfrm>
                      <a:off x="1512000" y="2106000"/>
                      <a:ext cx="718704" cy="65987"/>
                      <a:chOff x="1682552" y="2121514"/>
                      <a:chExt cx="718704" cy="65987"/>
                    </a:xfrm>
                  </p:grpSpPr>
                  <p:sp>
                    <p:nvSpPr>
                      <p:cNvPr id="36" name="Cube 19"/>
                      <p:cNvSpPr/>
                      <p:nvPr/>
                    </p:nvSpPr>
                    <p:spPr>
                      <a:xfrm>
                        <a:off x="1682552" y="212151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37" name="Cube 20"/>
                      <p:cNvSpPr/>
                      <p:nvPr/>
                    </p:nvSpPr>
                    <p:spPr>
                      <a:xfrm>
                        <a:off x="1862552" y="212151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38" name="Cube 21"/>
                      <p:cNvSpPr/>
                      <p:nvPr/>
                    </p:nvSpPr>
                    <p:spPr>
                      <a:xfrm>
                        <a:off x="2042552" y="212151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39" name="Cube 22"/>
                      <p:cNvSpPr/>
                      <p:nvPr/>
                    </p:nvSpPr>
                    <p:spPr>
                      <a:xfrm>
                        <a:off x="2222552" y="212151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5" name="组合 14"/>
                  <p:cNvGrpSpPr/>
                  <p:nvPr/>
                </p:nvGrpSpPr>
                <p:grpSpPr>
                  <a:xfrm>
                    <a:off x="2706288" y="1919816"/>
                    <a:ext cx="1107017" cy="351367"/>
                    <a:chOff x="1420282" y="1860550"/>
                    <a:chExt cx="1107017" cy="351367"/>
                  </a:xfrm>
                </p:grpSpPr>
                <p:sp>
                  <p:nvSpPr>
                    <p:cNvPr id="16" name="Cube 6"/>
                    <p:cNvSpPr/>
                    <p:nvPr/>
                  </p:nvSpPr>
                  <p:spPr>
                    <a:xfrm>
                      <a:off x="1420282" y="1860550"/>
                      <a:ext cx="1107017" cy="351367"/>
                    </a:xfrm>
                    <a:prstGeom prst="cube">
                      <a:avLst>
                        <a:gd name="adj" fmla="val 100000"/>
                      </a:avLst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p:txBody>
                </p:sp>
                <p:grpSp>
                  <p:nvGrpSpPr>
                    <p:cNvPr id="17" name="Group 12"/>
                    <p:cNvGrpSpPr/>
                    <p:nvPr/>
                  </p:nvGrpSpPr>
                  <p:grpSpPr>
                    <a:xfrm>
                      <a:off x="1728000" y="1890000"/>
                      <a:ext cx="718704" cy="65987"/>
                      <a:chOff x="1718573" y="2154911"/>
                      <a:chExt cx="718704" cy="65987"/>
                    </a:xfrm>
                  </p:grpSpPr>
                  <p:sp>
                    <p:nvSpPr>
                      <p:cNvPr id="28" name="Cube 7"/>
                      <p:cNvSpPr/>
                      <p:nvPr/>
                    </p:nvSpPr>
                    <p:spPr>
                      <a:xfrm>
                        <a:off x="1718573" y="2154911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29" name="Cube 9"/>
                      <p:cNvSpPr/>
                      <p:nvPr/>
                    </p:nvSpPr>
                    <p:spPr>
                      <a:xfrm>
                        <a:off x="1898573" y="2154911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30" name="Cube 10"/>
                      <p:cNvSpPr/>
                      <p:nvPr/>
                    </p:nvSpPr>
                    <p:spPr>
                      <a:xfrm>
                        <a:off x="2078573" y="2154911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31" name="Cube 11"/>
                      <p:cNvSpPr/>
                      <p:nvPr/>
                    </p:nvSpPr>
                    <p:spPr>
                      <a:xfrm>
                        <a:off x="2258573" y="2154911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</p:grpSp>
                <p:grpSp>
                  <p:nvGrpSpPr>
                    <p:cNvPr id="18" name="Group 13"/>
                    <p:cNvGrpSpPr/>
                    <p:nvPr/>
                  </p:nvGrpSpPr>
                  <p:grpSpPr>
                    <a:xfrm>
                      <a:off x="1620000" y="1998000"/>
                      <a:ext cx="718704" cy="65987"/>
                      <a:chOff x="1707193" y="2139584"/>
                      <a:chExt cx="718704" cy="65987"/>
                    </a:xfrm>
                  </p:grpSpPr>
                  <p:sp>
                    <p:nvSpPr>
                      <p:cNvPr id="24" name="Cube 14"/>
                      <p:cNvSpPr/>
                      <p:nvPr/>
                    </p:nvSpPr>
                    <p:spPr>
                      <a:xfrm>
                        <a:off x="1707193" y="213958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25" name="Cube 15"/>
                      <p:cNvSpPr/>
                      <p:nvPr/>
                    </p:nvSpPr>
                    <p:spPr>
                      <a:xfrm>
                        <a:off x="1887193" y="213958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26" name="Cube 16"/>
                      <p:cNvSpPr/>
                      <p:nvPr/>
                    </p:nvSpPr>
                    <p:spPr>
                      <a:xfrm>
                        <a:off x="2067193" y="213958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27" name="Cube 17"/>
                      <p:cNvSpPr/>
                      <p:nvPr/>
                    </p:nvSpPr>
                    <p:spPr>
                      <a:xfrm>
                        <a:off x="2247193" y="213958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</p:grpSp>
                <p:grpSp>
                  <p:nvGrpSpPr>
                    <p:cNvPr id="19" name="Group 18"/>
                    <p:cNvGrpSpPr/>
                    <p:nvPr/>
                  </p:nvGrpSpPr>
                  <p:grpSpPr>
                    <a:xfrm>
                      <a:off x="1512000" y="2106000"/>
                      <a:ext cx="718704" cy="65987"/>
                      <a:chOff x="1682552" y="2121514"/>
                      <a:chExt cx="718704" cy="65987"/>
                    </a:xfrm>
                  </p:grpSpPr>
                  <p:sp>
                    <p:nvSpPr>
                      <p:cNvPr id="20" name="Cube 19"/>
                      <p:cNvSpPr/>
                      <p:nvPr/>
                    </p:nvSpPr>
                    <p:spPr>
                      <a:xfrm>
                        <a:off x="1682552" y="212151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21" name="Cube 20"/>
                      <p:cNvSpPr/>
                      <p:nvPr/>
                    </p:nvSpPr>
                    <p:spPr>
                      <a:xfrm>
                        <a:off x="1862552" y="212151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22" name="Cube 21"/>
                      <p:cNvSpPr/>
                      <p:nvPr/>
                    </p:nvSpPr>
                    <p:spPr>
                      <a:xfrm>
                        <a:off x="2042552" y="212151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  <p:sp>
                    <p:nvSpPr>
                      <p:cNvPr id="23" name="Cube 22"/>
                      <p:cNvSpPr/>
                      <p:nvPr/>
                    </p:nvSpPr>
                    <p:spPr>
                      <a:xfrm>
                        <a:off x="2222552" y="2121514"/>
                        <a:ext cx="178704" cy="65987"/>
                      </a:xfrm>
                      <a:prstGeom prst="cube">
                        <a:avLst>
                          <a:gd name="adj" fmla="val 10000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charset="0"/>
                          <a:ea typeface="Calibri" charset="0"/>
                          <a:cs typeface="Calibri" charset="0"/>
                        </a:endParaRPr>
                      </a:p>
                    </p:txBody>
                  </p:sp>
                </p:grpSp>
              </p:grpSp>
            </p:grpSp>
          </p:grpSp>
          <p:cxnSp>
            <p:nvCxnSpPr>
              <p:cNvPr id="11" name="直接连接符 10"/>
              <p:cNvCxnSpPr/>
              <p:nvPr/>
            </p:nvCxnSpPr>
            <p:spPr>
              <a:xfrm flipH="1">
                <a:off x="1316741" y="1356000"/>
                <a:ext cx="1517986" cy="1674492"/>
              </a:xfrm>
              <a:prstGeom prst="line">
                <a:avLst/>
              </a:prstGeom>
              <a:ln w="508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4" name="Cube 5"/>
          <p:cNvSpPr/>
          <p:nvPr/>
        </p:nvSpPr>
        <p:spPr>
          <a:xfrm>
            <a:off x="5467823" y="2168746"/>
            <a:ext cx="2326778" cy="579440"/>
          </a:xfrm>
          <a:prstGeom prst="cube">
            <a:avLst>
              <a:gd name="adj" fmla="val 95157"/>
            </a:avLst>
          </a:prstGeom>
          <a:solidFill>
            <a:srgbClr val="92D050"/>
          </a:solidFill>
          <a:ln>
            <a:noFill/>
          </a:ln>
          <a:effectLst>
            <a:outerShdw blurRad="254000" dist="127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55" name="组合 154"/>
          <p:cNvGrpSpPr/>
          <p:nvPr/>
        </p:nvGrpSpPr>
        <p:grpSpPr>
          <a:xfrm>
            <a:off x="5446672" y="2946644"/>
            <a:ext cx="1712461" cy="418809"/>
            <a:chOff x="2004482" y="1597899"/>
            <a:chExt cx="2129851" cy="673284"/>
          </a:xfrm>
          <a:effectLst>
            <a:outerShdw blurRad="254000" dist="635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156" name="组合 155"/>
            <p:cNvGrpSpPr/>
            <p:nvPr/>
          </p:nvGrpSpPr>
          <p:grpSpPr>
            <a:xfrm>
              <a:off x="2004482" y="1919816"/>
              <a:ext cx="1914911" cy="351367"/>
              <a:chOff x="2004482" y="1919816"/>
              <a:chExt cx="1914911" cy="351367"/>
            </a:xfrm>
          </p:grpSpPr>
          <p:grpSp>
            <p:nvGrpSpPr>
              <p:cNvPr id="192" name="组合 191"/>
              <p:cNvGrpSpPr/>
              <p:nvPr/>
            </p:nvGrpSpPr>
            <p:grpSpPr>
              <a:xfrm>
                <a:off x="2004482" y="1919816"/>
                <a:ext cx="1107017" cy="351367"/>
                <a:chOff x="1420282" y="1860550"/>
                <a:chExt cx="1107017" cy="351367"/>
              </a:xfrm>
            </p:grpSpPr>
            <p:sp>
              <p:nvSpPr>
                <p:cNvPr id="210" name="Cube 6"/>
                <p:cNvSpPr/>
                <p:nvPr/>
              </p:nvSpPr>
              <p:spPr>
                <a:xfrm>
                  <a:off x="1420282" y="1860550"/>
                  <a:ext cx="1107017" cy="351367"/>
                </a:xfrm>
                <a:prstGeom prst="cube">
                  <a:avLst>
                    <a:gd name="adj" fmla="val 10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grpSp>
              <p:nvGrpSpPr>
                <p:cNvPr id="211" name="Group 12"/>
                <p:cNvGrpSpPr/>
                <p:nvPr/>
              </p:nvGrpSpPr>
              <p:grpSpPr>
                <a:xfrm>
                  <a:off x="1728000" y="1890000"/>
                  <a:ext cx="718704" cy="65987"/>
                  <a:chOff x="1718573" y="2154911"/>
                  <a:chExt cx="718704" cy="65987"/>
                </a:xfrm>
              </p:grpSpPr>
              <p:sp>
                <p:nvSpPr>
                  <p:cNvPr id="222" name="Cube 7"/>
                  <p:cNvSpPr/>
                  <p:nvPr/>
                </p:nvSpPr>
                <p:spPr>
                  <a:xfrm>
                    <a:off x="1718573" y="2154911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23" name="Cube 9"/>
                  <p:cNvSpPr/>
                  <p:nvPr/>
                </p:nvSpPr>
                <p:spPr>
                  <a:xfrm>
                    <a:off x="1898573" y="2154911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24" name="Cube 10"/>
                  <p:cNvSpPr/>
                  <p:nvPr/>
                </p:nvSpPr>
                <p:spPr>
                  <a:xfrm>
                    <a:off x="2078573" y="2154911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25" name="Cube 11"/>
                  <p:cNvSpPr/>
                  <p:nvPr/>
                </p:nvSpPr>
                <p:spPr>
                  <a:xfrm>
                    <a:off x="2258573" y="2154911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  <p:grpSp>
              <p:nvGrpSpPr>
                <p:cNvPr id="212" name="Group 13"/>
                <p:cNvGrpSpPr/>
                <p:nvPr/>
              </p:nvGrpSpPr>
              <p:grpSpPr>
                <a:xfrm>
                  <a:off x="1620000" y="1998000"/>
                  <a:ext cx="718704" cy="65987"/>
                  <a:chOff x="1707193" y="2139584"/>
                  <a:chExt cx="718704" cy="65987"/>
                </a:xfrm>
              </p:grpSpPr>
              <p:sp>
                <p:nvSpPr>
                  <p:cNvPr id="218" name="Cube 14"/>
                  <p:cNvSpPr/>
                  <p:nvPr/>
                </p:nvSpPr>
                <p:spPr>
                  <a:xfrm>
                    <a:off x="1707193" y="213958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19" name="Cube 15"/>
                  <p:cNvSpPr/>
                  <p:nvPr/>
                </p:nvSpPr>
                <p:spPr>
                  <a:xfrm>
                    <a:off x="1887193" y="213958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20" name="Cube 16"/>
                  <p:cNvSpPr/>
                  <p:nvPr/>
                </p:nvSpPr>
                <p:spPr>
                  <a:xfrm>
                    <a:off x="2067193" y="213958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21" name="Cube 17"/>
                  <p:cNvSpPr/>
                  <p:nvPr/>
                </p:nvSpPr>
                <p:spPr>
                  <a:xfrm>
                    <a:off x="2247193" y="213958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  <p:grpSp>
              <p:nvGrpSpPr>
                <p:cNvPr id="213" name="Group 18"/>
                <p:cNvGrpSpPr/>
                <p:nvPr/>
              </p:nvGrpSpPr>
              <p:grpSpPr>
                <a:xfrm>
                  <a:off x="1512000" y="2106000"/>
                  <a:ext cx="718704" cy="65987"/>
                  <a:chOff x="1682552" y="2121514"/>
                  <a:chExt cx="718704" cy="65987"/>
                </a:xfrm>
              </p:grpSpPr>
              <p:sp>
                <p:nvSpPr>
                  <p:cNvPr id="214" name="Cube 19"/>
                  <p:cNvSpPr/>
                  <p:nvPr/>
                </p:nvSpPr>
                <p:spPr>
                  <a:xfrm>
                    <a:off x="1682552" y="212151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15" name="Cube 20"/>
                  <p:cNvSpPr/>
                  <p:nvPr/>
                </p:nvSpPr>
                <p:spPr>
                  <a:xfrm>
                    <a:off x="1862552" y="212151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16" name="Cube 21"/>
                  <p:cNvSpPr/>
                  <p:nvPr/>
                </p:nvSpPr>
                <p:spPr>
                  <a:xfrm>
                    <a:off x="2042552" y="212151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17" name="Cube 22"/>
                  <p:cNvSpPr/>
                  <p:nvPr/>
                </p:nvSpPr>
                <p:spPr>
                  <a:xfrm>
                    <a:off x="2222552" y="212151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193" name="组合 192"/>
              <p:cNvGrpSpPr/>
              <p:nvPr/>
            </p:nvGrpSpPr>
            <p:grpSpPr>
              <a:xfrm>
                <a:off x="2798006" y="1919817"/>
                <a:ext cx="1121387" cy="351366"/>
                <a:chOff x="1512000" y="1860551"/>
                <a:chExt cx="1121387" cy="351366"/>
              </a:xfrm>
            </p:grpSpPr>
            <p:sp>
              <p:nvSpPr>
                <p:cNvPr id="194" name="Cube 6"/>
                <p:cNvSpPr/>
                <p:nvPr/>
              </p:nvSpPr>
              <p:spPr>
                <a:xfrm>
                  <a:off x="1526370" y="1860551"/>
                  <a:ext cx="1107017" cy="351366"/>
                </a:xfrm>
                <a:prstGeom prst="cube">
                  <a:avLst>
                    <a:gd name="adj" fmla="val 10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grpSp>
              <p:nvGrpSpPr>
                <p:cNvPr id="195" name="Group 12"/>
                <p:cNvGrpSpPr/>
                <p:nvPr/>
              </p:nvGrpSpPr>
              <p:grpSpPr>
                <a:xfrm>
                  <a:off x="1728000" y="1890000"/>
                  <a:ext cx="718704" cy="65987"/>
                  <a:chOff x="1718573" y="2154911"/>
                  <a:chExt cx="718704" cy="65987"/>
                </a:xfrm>
              </p:grpSpPr>
              <p:sp>
                <p:nvSpPr>
                  <p:cNvPr id="206" name="Cube 7"/>
                  <p:cNvSpPr/>
                  <p:nvPr/>
                </p:nvSpPr>
                <p:spPr>
                  <a:xfrm>
                    <a:off x="1718573" y="2154911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07" name="Cube 9"/>
                  <p:cNvSpPr/>
                  <p:nvPr/>
                </p:nvSpPr>
                <p:spPr>
                  <a:xfrm>
                    <a:off x="1898573" y="2154911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08" name="Cube 10"/>
                  <p:cNvSpPr/>
                  <p:nvPr/>
                </p:nvSpPr>
                <p:spPr>
                  <a:xfrm>
                    <a:off x="2078573" y="2154911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09" name="Cube 11"/>
                  <p:cNvSpPr/>
                  <p:nvPr/>
                </p:nvSpPr>
                <p:spPr>
                  <a:xfrm>
                    <a:off x="2258573" y="2154911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  <p:grpSp>
              <p:nvGrpSpPr>
                <p:cNvPr id="196" name="Group 13"/>
                <p:cNvGrpSpPr/>
                <p:nvPr/>
              </p:nvGrpSpPr>
              <p:grpSpPr>
                <a:xfrm>
                  <a:off x="1620000" y="1998000"/>
                  <a:ext cx="718704" cy="65987"/>
                  <a:chOff x="1707193" y="2139584"/>
                  <a:chExt cx="718704" cy="65987"/>
                </a:xfrm>
              </p:grpSpPr>
              <p:sp>
                <p:nvSpPr>
                  <p:cNvPr id="202" name="Cube 14"/>
                  <p:cNvSpPr/>
                  <p:nvPr/>
                </p:nvSpPr>
                <p:spPr>
                  <a:xfrm>
                    <a:off x="1707193" y="213958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03" name="Cube 15"/>
                  <p:cNvSpPr/>
                  <p:nvPr/>
                </p:nvSpPr>
                <p:spPr>
                  <a:xfrm>
                    <a:off x="1887193" y="213958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04" name="Cube 16"/>
                  <p:cNvSpPr/>
                  <p:nvPr/>
                </p:nvSpPr>
                <p:spPr>
                  <a:xfrm>
                    <a:off x="2067193" y="213958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05" name="Cube 17"/>
                  <p:cNvSpPr/>
                  <p:nvPr/>
                </p:nvSpPr>
                <p:spPr>
                  <a:xfrm>
                    <a:off x="2247193" y="213958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  <p:grpSp>
              <p:nvGrpSpPr>
                <p:cNvPr id="197" name="Group 18"/>
                <p:cNvGrpSpPr/>
                <p:nvPr/>
              </p:nvGrpSpPr>
              <p:grpSpPr>
                <a:xfrm>
                  <a:off x="1512000" y="2106000"/>
                  <a:ext cx="718704" cy="65987"/>
                  <a:chOff x="1682552" y="2121514"/>
                  <a:chExt cx="718704" cy="65987"/>
                </a:xfrm>
              </p:grpSpPr>
              <p:sp>
                <p:nvSpPr>
                  <p:cNvPr id="198" name="Cube 19"/>
                  <p:cNvSpPr/>
                  <p:nvPr/>
                </p:nvSpPr>
                <p:spPr>
                  <a:xfrm>
                    <a:off x="1682552" y="212151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99" name="Cube 20"/>
                  <p:cNvSpPr/>
                  <p:nvPr/>
                </p:nvSpPr>
                <p:spPr>
                  <a:xfrm>
                    <a:off x="1862552" y="212151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00" name="Cube 21"/>
                  <p:cNvSpPr/>
                  <p:nvPr/>
                </p:nvSpPr>
                <p:spPr>
                  <a:xfrm>
                    <a:off x="2042552" y="212151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01" name="Cube 22"/>
                  <p:cNvSpPr/>
                  <p:nvPr/>
                </p:nvSpPr>
                <p:spPr>
                  <a:xfrm>
                    <a:off x="2222552" y="212151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</p:grpSp>
        <p:grpSp>
          <p:nvGrpSpPr>
            <p:cNvPr id="157" name="组合 156"/>
            <p:cNvGrpSpPr/>
            <p:nvPr/>
          </p:nvGrpSpPr>
          <p:grpSpPr>
            <a:xfrm>
              <a:off x="2325510" y="1597899"/>
              <a:ext cx="1808823" cy="351367"/>
              <a:chOff x="2004482" y="1919816"/>
              <a:chExt cx="1808823" cy="351367"/>
            </a:xfrm>
          </p:grpSpPr>
          <p:grpSp>
            <p:nvGrpSpPr>
              <p:cNvPr id="158" name="组合 157"/>
              <p:cNvGrpSpPr/>
              <p:nvPr/>
            </p:nvGrpSpPr>
            <p:grpSpPr>
              <a:xfrm>
                <a:off x="2004482" y="1919816"/>
                <a:ext cx="1107017" cy="351367"/>
                <a:chOff x="1420282" y="1860550"/>
                <a:chExt cx="1107017" cy="351367"/>
              </a:xfrm>
            </p:grpSpPr>
            <p:sp>
              <p:nvSpPr>
                <p:cNvPr id="176" name="Cube 6"/>
                <p:cNvSpPr/>
                <p:nvPr/>
              </p:nvSpPr>
              <p:spPr>
                <a:xfrm>
                  <a:off x="1420282" y="1860550"/>
                  <a:ext cx="1107017" cy="351367"/>
                </a:xfrm>
                <a:prstGeom prst="cube">
                  <a:avLst>
                    <a:gd name="adj" fmla="val 10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grpSp>
              <p:nvGrpSpPr>
                <p:cNvPr id="177" name="Group 12"/>
                <p:cNvGrpSpPr/>
                <p:nvPr/>
              </p:nvGrpSpPr>
              <p:grpSpPr>
                <a:xfrm>
                  <a:off x="1728000" y="1890000"/>
                  <a:ext cx="718704" cy="65987"/>
                  <a:chOff x="1718573" y="2154911"/>
                  <a:chExt cx="718704" cy="65987"/>
                </a:xfrm>
              </p:grpSpPr>
              <p:sp>
                <p:nvSpPr>
                  <p:cNvPr id="188" name="Cube 7"/>
                  <p:cNvSpPr/>
                  <p:nvPr/>
                </p:nvSpPr>
                <p:spPr>
                  <a:xfrm>
                    <a:off x="1718573" y="2154911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89" name="Cube 9"/>
                  <p:cNvSpPr/>
                  <p:nvPr/>
                </p:nvSpPr>
                <p:spPr>
                  <a:xfrm>
                    <a:off x="1898573" y="2154911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90" name="Cube 10"/>
                  <p:cNvSpPr/>
                  <p:nvPr/>
                </p:nvSpPr>
                <p:spPr>
                  <a:xfrm>
                    <a:off x="2078573" y="2154911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91" name="Cube 11"/>
                  <p:cNvSpPr/>
                  <p:nvPr/>
                </p:nvSpPr>
                <p:spPr>
                  <a:xfrm>
                    <a:off x="2258573" y="2154911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  <p:grpSp>
              <p:nvGrpSpPr>
                <p:cNvPr id="178" name="Group 13"/>
                <p:cNvGrpSpPr/>
                <p:nvPr/>
              </p:nvGrpSpPr>
              <p:grpSpPr>
                <a:xfrm>
                  <a:off x="1620000" y="1998000"/>
                  <a:ext cx="718704" cy="65987"/>
                  <a:chOff x="1707193" y="2139584"/>
                  <a:chExt cx="718704" cy="65987"/>
                </a:xfrm>
              </p:grpSpPr>
              <p:sp>
                <p:nvSpPr>
                  <p:cNvPr id="184" name="Cube 14"/>
                  <p:cNvSpPr/>
                  <p:nvPr/>
                </p:nvSpPr>
                <p:spPr>
                  <a:xfrm>
                    <a:off x="1707193" y="213958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85" name="Cube 15"/>
                  <p:cNvSpPr/>
                  <p:nvPr/>
                </p:nvSpPr>
                <p:spPr>
                  <a:xfrm>
                    <a:off x="1887193" y="213958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86" name="Cube 16"/>
                  <p:cNvSpPr/>
                  <p:nvPr/>
                </p:nvSpPr>
                <p:spPr>
                  <a:xfrm>
                    <a:off x="2067193" y="213958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87" name="Cube 17"/>
                  <p:cNvSpPr/>
                  <p:nvPr/>
                </p:nvSpPr>
                <p:spPr>
                  <a:xfrm>
                    <a:off x="2247193" y="213958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  <p:grpSp>
              <p:nvGrpSpPr>
                <p:cNvPr id="179" name="Group 18"/>
                <p:cNvGrpSpPr/>
                <p:nvPr/>
              </p:nvGrpSpPr>
              <p:grpSpPr>
                <a:xfrm>
                  <a:off x="1512000" y="2106000"/>
                  <a:ext cx="718704" cy="65987"/>
                  <a:chOff x="1682552" y="2121514"/>
                  <a:chExt cx="718704" cy="65987"/>
                </a:xfrm>
              </p:grpSpPr>
              <p:sp>
                <p:nvSpPr>
                  <p:cNvPr id="180" name="Cube 19"/>
                  <p:cNvSpPr/>
                  <p:nvPr/>
                </p:nvSpPr>
                <p:spPr>
                  <a:xfrm>
                    <a:off x="1682552" y="212151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81" name="Cube 20"/>
                  <p:cNvSpPr/>
                  <p:nvPr/>
                </p:nvSpPr>
                <p:spPr>
                  <a:xfrm>
                    <a:off x="1862552" y="212151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82" name="Cube 21"/>
                  <p:cNvSpPr/>
                  <p:nvPr/>
                </p:nvSpPr>
                <p:spPr>
                  <a:xfrm>
                    <a:off x="2042552" y="212151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83" name="Cube 22"/>
                  <p:cNvSpPr/>
                  <p:nvPr/>
                </p:nvSpPr>
                <p:spPr>
                  <a:xfrm>
                    <a:off x="2222552" y="212151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159" name="组合 158"/>
              <p:cNvGrpSpPr/>
              <p:nvPr/>
            </p:nvGrpSpPr>
            <p:grpSpPr>
              <a:xfrm>
                <a:off x="2706288" y="1919816"/>
                <a:ext cx="1107017" cy="351367"/>
                <a:chOff x="1420282" y="1860550"/>
                <a:chExt cx="1107017" cy="351367"/>
              </a:xfrm>
            </p:grpSpPr>
            <p:sp>
              <p:nvSpPr>
                <p:cNvPr id="160" name="Cube 6"/>
                <p:cNvSpPr/>
                <p:nvPr/>
              </p:nvSpPr>
              <p:spPr>
                <a:xfrm>
                  <a:off x="1420282" y="1860550"/>
                  <a:ext cx="1107017" cy="351367"/>
                </a:xfrm>
                <a:prstGeom prst="cube">
                  <a:avLst>
                    <a:gd name="adj" fmla="val 10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grpSp>
              <p:nvGrpSpPr>
                <p:cNvPr id="161" name="Group 12"/>
                <p:cNvGrpSpPr/>
                <p:nvPr/>
              </p:nvGrpSpPr>
              <p:grpSpPr>
                <a:xfrm>
                  <a:off x="1728000" y="1890000"/>
                  <a:ext cx="718704" cy="65987"/>
                  <a:chOff x="1718573" y="2154911"/>
                  <a:chExt cx="718704" cy="65987"/>
                </a:xfrm>
              </p:grpSpPr>
              <p:sp>
                <p:nvSpPr>
                  <p:cNvPr id="172" name="Cube 7"/>
                  <p:cNvSpPr/>
                  <p:nvPr/>
                </p:nvSpPr>
                <p:spPr>
                  <a:xfrm>
                    <a:off x="1718573" y="2154911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73" name="Cube 9"/>
                  <p:cNvSpPr/>
                  <p:nvPr/>
                </p:nvSpPr>
                <p:spPr>
                  <a:xfrm>
                    <a:off x="1898573" y="2154911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74" name="Cube 10"/>
                  <p:cNvSpPr/>
                  <p:nvPr/>
                </p:nvSpPr>
                <p:spPr>
                  <a:xfrm>
                    <a:off x="2078573" y="2154911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75" name="Cube 11"/>
                  <p:cNvSpPr/>
                  <p:nvPr/>
                </p:nvSpPr>
                <p:spPr>
                  <a:xfrm>
                    <a:off x="2258573" y="2154911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  <p:grpSp>
              <p:nvGrpSpPr>
                <p:cNvPr id="162" name="Group 13"/>
                <p:cNvGrpSpPr/>
                <p:nvPr/>
              </p:nvGrpSpPr>
              <p:grpSpPr>
                <a:xfrm>
                  <a:off x="1620000" y="1998000"/>
                  <a:ext cx="718704" cy="65987"/>
                  <a:chOff x="1707193" y="2139584"/>
                  <a:chExt cx="718704" cy="65987"/>
                </a:xfrm>
              </p:grpSpPr>
              <p:sp>
                <p:nvSpPr>
                  <p:cNvPr id="168" name="Cube 14"/>
                  <p:cNvSpPr/>
                  <p:nvPr/>
                </p:nvSpPr>
                <p:spPr>
                  <a:xfrm>
                    <a:off x="1707193" y="213958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69" name="Cube 15"/>
                  <p:cNvSpPr/>
                  <p:nvPr/>
                </p:nvSpPr>
                <p:spPr>
                  <a:xfrm>
                    <a:off x="1887193" y="213958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70" name="Cube 16"/>
                  <p:cNvSpPr/>
                  <p:nvPr/>
                </p:nvSpPr>
                <p:spPr>
                  <a:xfrm>
                    <a:off x="2067193" y="213958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71" name="Cube 17"/>
                  <p:cNvSpPr/>
                  <p:nvPr/>
                </p:nvSpPr>
                <p:spPr>
                  <a:xfrm>
                    <a:off x="2247193" y="213958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  <p:grpSp>
              <p:nvGrpSpPr>
                <p:cNvPr id="163" name="Group 18"/>
                <p:cNvGrpSpPr/>
                <p:nvPr/>
              </p:nvGrpSpPr>
              <p:grpSpPr>
                <a:xfrm>
                  <a:off x="1512000" y="2106000"/>
                  <a:ext cx="718704" cy="65987"/>
                  <a:chOff x="1682552" y="2121514"/>
                  <a:chExt cx="718704" cy="65987"/>
                </a:xfrm>
              </p:grpSpPr>
              <p:sp>
                <p:nvSpPr>
                  <p:cNvPr id="164" name="Cube 19"/>
                  <p:cNvSpPr/>
                  <p:nvPr/>
                </p:nvSpPr>
                <p:spPr>
                  <a:xfrm>
                    <a:off x="1682552" y="212151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65" name="Cube 20"/>
                  <p:cNvSpPr/>
                  <p:nvPr/>
                </p:nvSpPr>
                <p:spPr>
                  <a:xfrm>
                    <a:off x="1862552" y="212151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66" name="Cube 21"/>
                  <p:cNvSpPr/>
                  <p:nvPr/>
                </p:nvSpPr>
                <p:spPr>
                  <a:xfrm>
                    <a:off x="2042552" y="212151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67" name="Cube 22"/>
                  <p:cNvSpPr/>
                  <p:nvPr/>
                </p:nvSpPr>
                <p:spPr>
                  <a:xfrm>
                    <a:off x="2222552" y="212151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</p:grpSp>
      </p:grpSp>
      <p:sp>
        <p:nvSpPr>
          <p:cNvPr id="226" name="Cube 5"/>
          <p:cNvSpPr/>
          <p:nvPr/>
        </p:nvSpPr>
        <p:spPr>
          <a:xfrm>
            <a:off x="4881466" y="3548254"/>
            <a:ext cx="2326640" cy="579596"/>
          </a:xfrm>
          <a:prstGeom prst="cube">
            <a:avLst>
              <a:gd name="adj" fmla="val 95157"/>
            </a:avLst>
          </a:prstGeom>
          <a:solidFill>
            <a:schemeClr val="accent1"/>
          </a:solidFill>
          <a:ln>
            <a:noFill/>
          </a:ln>
          <a:effectLst>
            <a:outerShdw blurRad="254000" dist="127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7" name="矩形 226"/>
          <p:cNvSpPr/>
          <p:nvPr/>
        </p:nvSpPr>
        <p:spPr>
          <a:xfrm>
            <a:off x="7810083" y="2843395"/>
            <a:ext cx="21282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Graphene woven fabrics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7820839" y="3703969"/>
            <a:ext cx="158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PDMS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7941690" y="2249318"/>
            <a:ext cx="311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/>
            <a:r>
              <a:rPr lang="en-US" altLang="zh-CN" dirty="0" smtClean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Chemical-synthesized CAB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230" name="组合 229"/>
          <p:cNvGrpSpPr/>
          <p:nvPr/>
        </p:nvGrpSpPr>
        <p:grpSpPr>
          <a:xfrm>
            <a:off x="5987660" y="1596565"/>
            <a:ext cx="1712461" cy="418809"/>
            <a:chOff x="2004482" y="1597899"/>
            <a:chExt cx="2129851" cy="673284"/>
          </a:xfrm>
          <a:effectLst>
            <a:outerShdw blurRad="254000" dist="635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231" name="组合 230"/>
            <p:cNvGrpSpPr/>
            <p:nvPr/>
          </p:nvGrpSpPr>
          <p:grpSpPr>
            <a:xfrm>
              <a:off x="2004482" y="1919816"/>
              <a:ext cx="1914911" cy="351367"/>
              <a:chOff x="2004482" y="1919816"/>
              <a:chExt cx="1914911" cy="351367"/>
            </a:xfrm>
          </p:grpSpPr>
          <p:grpSp>
            <p:nvGrpSpPr>
              <p:cNvPr id="267" name="组合 266"/>
              <p:cNvGrpSpPr/>
              <p:nvPr/>
            </p:nvGrpSpPr>
            <p:grpSpPr>
              <a:xfrm>
                <a:off x="2004482" y="1919816"/>
                <a:ext cx="1107017" cy="351367"/>
                <a:chOff x="1420282" y="1860550"/>
                <a:chExt cx="1107017" cy="351367"/>
              </a:xfrm>
            </p:grpSpPr>
            <p:sp>
              <p:nvSpPr>
                <p:cNvPr id="285" name="Cube 6"/>
                <p:cNvSpPr/>
                <p:nvPr/>
              </p:nvSpPr>
              <p:spPr>
                <a:xfrm>
                  <a:off x="1420282" y="1860550"/>
                  <a:ext cx="1107017" cy="351367"/>
                </a:xfrm>
                <a:prstGeom prst="cube">
                  <a:avLst>
                    <a:gd name="adj" fmla="val 10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grpSp>
              <p:nvGrpSpPr>
                <p:cNvPr id="286" name="Group 12"/>
                <p:cNvGrpSpPr/>
                <p:nvPr/>
              </p:nvGrpSpPr>
              <p:grpSpPr>
                <a:xfrm>
                  <a:off x="1728000" y="1890000"/>
                  <a:ext cx="718704" cy="65987"/>
                  <a:chOff x="1718573" y="2154911"/>
                  <a:chExt cx="718704" cy="65987"/>
                </a:xfrm>
              </p:grpSpPr>
              <p:sp>
                <p:nvSpPr>
                  <p:cNvPr id="297" name="Cube 7"/>
                  <p:cNvSpPr/>
                  <p:nvPr/>
                </p:nvSpPr>
                <p:spPr>
                  <a:xfrm>
                    <a:off x="1718573" y="2154911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98" name="Cube 9"/>
                  <p:cNvSpPr/>
                  <p:nvPr/>
                </p:nvSpPr>
                <p:spPr>
                  <a:xfrm>
                    <a:off x="1898573" y="2154911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99" name="Cube 10"/>
                  <p:cNvSpPr/>
                  <p:nvPr/>
                </p:nvSpPr>
                <p:spPr>
                  <a:xfrm>
                    <a:off x="2078573" y="2154911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300" name="Cube 11"/>
                  <p:cNvSpPr/>
                  <p:nvPr/>
                </p:nvSpPr>
                <p:spPr>
                  <a:xfrm>
                    <a:off x="2258573" y="2154911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  <p:grpSp>
              <p:nvGrpSpPr>
                <p:cNvPr id="287" name="Group 13"/>
                <p:cNvGrpSpPr/>
                <p:nvPr/>
              </p:nvGrpSpPr>
              <p:grpSpPr>
                <a:xfrm>
                  <a:off x="1620000" y="1998000"/>
                  <a:ext cx="718704" cy="65987"/>
                  <a:chOff x="1707193" y="2139584"/>
                  <a:chExt cx="718704" cy="65987"/>
                </a:xfrm>
              </p:grpSpPr>
              <p:sp>
                <p:nvSpPr>
                  <p:cNvPr id="293" name="Cube 14"/>
                  <p:cNvSpPr/>
                  <p:nvPr/>
                </p:nvSpPr>
                <p:spPr>
                  <a:xfrm>
                    <a:off x="1707193" y="213958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94" name="Cube 15"/>
                  <p:cNvSpPr/>
                  <p:nvPr/>
                </p:nvSpPr>
                <p:spPr>
                  <a:xfrm>
                    <a:off x="1887193" y="213958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95" name="Cube 16"/>
                  <p:cNvSpPr/>
                  <p:nvPr/>
                </p:nvSpPr>
                <p:spPr>
                  <a:xfrm>
                    <a:off x="2067193" y="213958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96" name="Cube 17"/>
                  <p:cNvSpPr/>
                  <p:nvPr/>
                </p:nvSpPr>
                <p:spPr>
                  <a:xfrm>
                    <a:off x="2247193" y="213958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  <p:grpSp>
              <p:nvGrpSpPr>
                <p:cNvPr id="288" name="Group 18"/>
                <p:cNvGrpSpPr/>
                <p:nvPr/>
              </p:nvGrpSpPr>
              <p:grpSpPr>
                <a:xfrm>
                  <a:off x="1512000" y="2106000"/>
                  <a:ext cx="718704" cy="65987"/>
                  <a:chOff x="1682552" y="2121514"/>
                  <a:chExt cx="718704" cy="65987"/>
                </a:xfrm>
              </p:grpSpPr>
              <p:sp>
                <p:nvSpPr>
                  <p:cNvPr id="289" name="Cube 19"/>
                  <p:cNvSpPr/>
                  <p:nvPr/>
                </p:nvSpPr>
                <p:spPr>
                  <a:xfrm>
                    <a:off x="1682552" y="212151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90" name="Cube 20"/>
                  <p:cNvSpPr/>
                  <p:nvPr/>
                </p:nvSpPr>
                <p:spPr>
                  <a:xfrm>
                    <a:off x="1862552" y="212151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91" name="Cube 21"/>
                  <p:cNvSpPr/>
                  <p:nvPr/>
                </p:nvSpPr>
                <p:spPr>
                  <a:xfrm>
                    <a:off x="2042552" y="212151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92" name="Cube 22"/>
                  <p:cNvSpPr/>
                  <p:nvPr/>
                </p:nvSpPr>
                <p:spPr>
                  <a:xfrm>
                    <a:off x="2222552" y="212151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268" name="组合 267"/>
              <p:cNvGrpSpPr/>
              <p:nvPr/>
            </p:nvGrpSpPr>
            <p:grpSpPr>
              <a:xfrm>
                <a:off x="2798006" y="1919817"/>
                <a:ext cx="1121387" cy="351366"/>
                <a:chOff x="1512000" y="1860551"/>
                <a:chExt cx="1121387" cy="351366"/>
              </a:xfrm>
            </p:grpSpPr>
            <p:sp>
              <p:nvSpPr>
                <p:cNvPr id="269" name="Cube 6"/>
                <p:cNvSpPr/>
                <p:nvPr/>
              </p:nvSpPr>
              <p:spPr>
                <a:xfrm>
                  <a:off x="1526370" y="1860551"/>
                  <a:ext cx="1107017" cy="351366"/>
                </a:xfrm>
                <a:prstGeom prst="cube">
                  <a:avLst>
                    <a:gd name="adj" fmla="val 10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grpSp>
              <p:nvGrpSpPr>
                <p:cNvPr id="270" name="Group 12"/>
                <p:cNvGrpSpPr/>
                <p:nvPr/>
              </p:nvGrpSpPr>
              <p:grpSpPr>
                <a:xfrm>
                  <a:off x="1728000" y="1890000"/>
                  <a:ext cx="718704" cy="65987"/>
                  <a:chOff x="1718573" y="2154911"/>
                  <a:chExt cx="718704" cy="65987"/>
                </a:xfrm>
              </p:grpSpPr>
              <p:sp>
                <p:nvSpPr>
                  <p:cNvPr id="281" name="Cube 7"/>
                  <p:cNvSpPr/>
                  <p:nvPr/>
                </p:nvSpPr>
                <p:spPr>
                  <a:xfrm>
                    <a:off x="1718573" y="2154911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82" name="Cube 9"/>
                  <p:cNvSpPr/>
                  <p:nvPr/>
                </p:nvSpPr>
                <p:spPr>
                  <a:xfrm>
                    <a:off x="1898573" y="2154911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83" name="Cube 10"/>
                  <p:cNvSpPr/>
                  <p:nvPr/>
                </p:nvSpPr>
                <p:spPr>
                  <a:xfrm>
                    <a:off x="2078573" y="2154911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84" name="Cube 11"/>
                  <p:cNvSpPr/>
                  <p:nvPr/>
                </p:nvSpPr>
                <p:spPr>
                  <a:xfrm>
                    <a:off x="2258573" y="2154911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  <p:grpSp>
              <p:nvGrpSpPr>
                <p:cNvPr id="271" name="Group 13"/>
                <p:cNvGrpSpPr/>
                <p:nvPr/>
              </p:nvGrpSpPr>
              <p:grpSpPr>
                <a:xfrm>
                  <a:off x="1620000" y="1998000"/>
                  <a:ext cx="718704" cy="65987"/>
                  <a:chOff x="1707193" y="2139584"/>
                  <a:chExt cx="718704" cy="65987"/>
                </a:xfrm>
              </p:grpSpPr>
              <p:sp>
                <p:nvSpPr>
                  <p:cNvPr id="277" name="Cube 14"/>
                  <p:cNvSpPr/>
                  <p:nvPr/>
                </p:nvSpPr>
                <p:spPr>
                  <a:xfrm>
                    <a:off x="1707193" y="213958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78" name="Cube 15"/>
                  <p:cNvSpPr/>
                  <p:nvPr/>
                </p:nvSpPr>
                <p:spPr>
                  <a:xfrm>
                    <a:off x="1887193" y="213958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79" name="Cube 16"/>
                  <p:cNvSpPr/>
                  <p:nvPr/>
                </p:nvSpPr>
                <p:spPr>
                  <a:xfrm>
                    <a:off x="2067193" y="213958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80" name="Cube 17"/>
                  <p:cNvSpPr/>
                  <p:nvPr/>
                </p:nvSpPr>
                <p:spPr>
                  <a:xfrm>
                    <a:off x="2247193" y="213958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  <p:grpSp>
              <p:nvGrpSpPr>
                <p:cNvPr id="272" name="Group 18"/>
                <p:cNvGrpSpPr/>
                <p:nvPr/>
              </p:nvGrpSpPr>
              <p:grpSpPr>
                <a:xfrm>
                  <a:off x="1512000" y="2106000"/>
                  <a:ext cx="718704" cy="65987"/>
                  <a:chOff x="1682552" y="2121514"/>
                  <a:chExt cx="718704" cy="65987"/>
                </a:xfrm>
              </p:grpSpPr>
              <p:sp>
                <p:nvSpPr>
                  <p:cNvPr id="273" name="Cube 19"/>
                  <p:cNvSpPr/>
                  <p:nvPr/>
                </p:nvSpPr>
                <p:spPr>
                  <a:xfrm>
                    <a:off x="1682552" y="212151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74" name="Cube 20"/>
                  <p:cNvSpPr/>
                  <p:nvPr/>
                </p:nvSpPr>
                <p:spPr>
                  <a:xfrm>
                    <a:off x="1862552" y="212151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75" name="Cube 21"/>
                  <p:cNvSpPr/>
                  <p:nvPr/>
                </p:nvSpPr>
                <p:spPr>
                  <a:xfrm>
                    <a:off x="2042552" y="212151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76" name="Cube 22"/>
                  <p:cNvSpPr/>
                  <p:nvPr/>
                </p:nvSpPr>
                <p:spPr>
                  <a:xfrm>
                    <a:off x="2222552" y="212151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</p:grpSp>
        <p:grpSp>
          <p:nvGrpSpPr>
            <p:cNvPr id="232" name="组合 231"/>
            <p:cNvGrpSpPr/>
            <p:nvPr/>
          </p:nvGrpSpPr>
          <p:grpSpPr>
            <a:xfrm>
              <a:off x="2325510" y="1597899"/>
              <a:ext cx="1808823" cy="351367"/>
              <a:chOff x="2004482" y="1919816"/>
              <a:chExt cx="1808823" cy="351367"/>
            </a:xfrm>
          </p:grpSpPr>
          <p:grpSp>
            <p:nvGrpSpPr>
              <p:cNvPr id="233" name="组合 232"/>
              <p:cNvGrpSpPr/>
              <p:nvPr/>
            </p:nvGrpSpPr>
            <p:grpSpPr>
              <a:xfrm>
                <a:off x="2004482" y="1919816"/>
                <a:ext cx="1107017" cy="351367"/>
                <a:chOff x="1420282" y="1860550"/>
                <a:chExt cx="1107017" cy="351367"/>
              </a:xfrm>
            </p:grpSpPr>
            <p:sp>
              <p:nvSpPr>
                <p:cNvPr id="251" name="Cube 6"/>
                <p:cNvSpPr/>
                <p:nvPr/>
              </p:nvSpPr>
              <p:spPr>
                <a:xfrm>
                  <a:off x="1420282" y="1860550"/>
                  <a:ext cx="1107017" cy="351367"/>
                </a:xfrm>
                <a:prstGeom prst="cube">
                  <a:avLst>
                    <a:gd name="adj" fmla="val 10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grpSp>
              <p:nvGrpSpPr>
                <p:cNvPr id="252" name="Group 12"/>
                <p:cNvGrpSpPr/>
                <p:nvPr/>
              </p:nvGrpSpPr>
              <p:grpSpPr>
                <a:xfrm>
                  <a:off x="1728000" y="1890000"/>
                  <a:ext cx="718704" cy="65987"/>
                  <a:chOff x="1718573" y="2154911"/>
                  <a:chExt cx="718704" cy="65987"/>
                </a:xfrm>
              </p:grpSpPr>
              <p:sp>
                <p:nvSpPr>
                  <p:cNvPr id="263" name="Cube 7"/>
                  <p:cNvSpPr/>
                  <p:nvPr/>
                </p:nvSpPr>
                <p:spPr>
                  <a:xfrm>
                    <a:off x="1718573" y="2154911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64" name="Cube 9"/>
                  <p:cNvSpPr/>
                  <p:nvPr/>
                </p:nvSpPr>
                <p:spPr>
                  <a:xfrm>
                    <a:off x="1898573" y="2154911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65" name="Cube 10"/>
                  <p:cNvSpPr/>
                  <p:nvPr/>
                </p:nvSpPr>
                <p:spPr>
                  <a:xfrm>
                    <a:off x="2078573" y="2154911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66" name="Cube 11"/>
                  <p:cNvSpPr/>
                  <p:nvPr/>
                </p:nvSpPr>
                <p:spPr>
                  <a:xfrm>
                    <a:off x="2258573" y="2154911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  <p:grpSp>
              <p:nvGrpSpPr>
                <p:cNvPr id="253" name="Group 13"/>
                <p:cNvGrpSpPr/>
                <p:nvPr/>
              </p:nvGrpSpPr>
              <p:grpSpPr>
                <a:xfrm>
                  <a:off x="1620000" y="1998000"/>
                  <a:ext cx="718704" cy="65987"/>
                  <a:chOff x="1707193" y="2139584"/>
                  <a:chExt cx="718704" cy="65987"/>
                </a:xfrm>
              </p:grpSpPr>
              <p:sp>
                <p:nvSpPr>
                  <p:cNvPr id="259" name="Cube 14"/>
                  <p:cNvSpPr/>
                  <p:nvPr/>
                </p:nvSpPr>
                <p:spPr>
                  <a:xfrm>
                    <a:off x="1707193" y="213958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60" name="Cube 15"/>
                  <p:cNvSpPr/>
                  <p:nvPr/>
                </p:nvSpPr>
                <p:spPr>
                  <a:xfrm>
                    <a:off x="1887193" y="213958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61" name="Cube 16"/>
                  <p:cNvSpPr/>
                  <p:nvPr/>
                </p:nvSpPr>
                <p:spPr>
                  <a:xfrm>
                    <a:off x="2067193" y="213958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62" name="Cube 17"/>
                  <p:cNvSpPr/>
                  <p:nvPr/>
                </p:nvSpPr>
                <p:spPr>
                  <a:xfrm>
                    <a:off x="2247193" y="213958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  <p:grpSp>
              <p:nvGrpSpPr>
                <p:cNvPr id="254" name="Group 18"/>
                <p:cNvGrpSpPr/>
                <p:nvPr/>
              </p:nvGrpSpPr>
              <p:grpSpPr>
                <a:xfrm>
                  <a:off x="1512000" y="2106000"/>
                  <a:ext cx="718704" cy="65987"/>
                  <a:chOff x="1682552" y="2121514"/>
                  <a:chExt cx="718704" cy="65987"/>
                </a:xfrm>
              </p:grpSpPr>
              <p:sp>
                <p:nvSpPr>
                  <p:cNvPr id="255" name="Cube 19"/>
                  <p:cNvSpPr/>
                  <p:nvPr/>
                </p:nvSpPr>
                <p:spPr>
                  <a:xfrm>
                    <a:off x="1682552" y="212151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56" name="Cube 20"/>
                  <p:cNvSpPr/>
                  <p:nvPr/>
                </p:nvSpPr>
                <p:spPr>
                  <a:xfrm>
                    <a:off x="1862552" y="212151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57" name="Cube 21"/>
                  <p:cNvSpPr/>
                  <p:nvPr/>
                </p:nvSpPr>
                <p:spPr>
                  <a:xfrm>
                    <a:off x="2042552" y="212151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58" name="Cube 22"/>
                  <p:cNvSpPr/>
                  <p:nvPr/>
                </p:nvSpPr>
                <p:spPr>
                  <a:xfrm>
                    <a:off x="2222552" y="212151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234" name="组合 233"/>
              <p:cNvGrpSpPr/>
              <p:nvPr/>
            </p:nvGrpSpPr>
            <p:grpSpPr>
              <a:xfrm>
                <a:off x="2706288" y="1919816"/>
                <a:ext cx="1107017" cy="351367"/>
                <a:chOff x="1420282" y="1860550"/>
                <a:chExt cx="1107017" cy="351367"/>
              </a:xfrm>
            </p:grpSpPr>
            <p:sp>
              <p:nvSpPr>
                <p:cNvPr id="235" name="Cube 6"/>
                <p:cNvSpPr/>
                <p:nvPr/>
              </p:nvSpPr>
              <p:spPr>
                <a:xfrm>
                  <a:off x="1420282" y="1860550"/>
                  <a:ext cx="1107017" cy="351367"/>
                </a:xfrm>
                <a:prstGeom prst="cube">
                  <a:avLst>
                    <a:gd name="adj" fmla="val 10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grpSp>
              <p:nvGrpSpPr>
                <p:cNvPr id="236" name="Group 12"/>
                <p:cNvGrpSpPr/>
                <p:nvPr/>
              </p:nvGrpSpPr>
              <p:grpSpPr>
                <a:xfrm>
                  <a:off x="1728000" y="1890000"/>
                  <a:ext cx="718704" cy="65987"/>
                  <a:chOff x="1718573" y="2154911"/>
                  <a:chExt cx="718704" cy="65987"/>
                </a:xfrm>
              </p:grpSpPr>
              <p:sp>
                <p:nvSpPr>
                  <p:cNvPr id="247" name="Cube 7"/>
                  <p:cNvSpPr/>
                  <p:nvPr/>
                </p:nvSpPr>
                <p:spPr>
                  <a:xfrm>
                    <a:off x="1718573" y="2154911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48" name="Cube 9"/>
                  <p:cNvSpPr/>
                  <p:nvPr/>
                </p:nvSpPr>
                <p:spPr>
                  <a:xfrm>
                    <a:off x="1898573" y="2154911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49" name="Cube 10"/>
                  <p:cNvSpPr/>
                  <p:nvPr/>
                </p:nvSpPr>
                <p:spPr>
                  <a:xfrm>
                    <a:off x="2078573" y="2154911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50" name="Cube 11"/>
                  <p:cNvSpPr/>
                  <p:nvPr/>
                </p:nvSpPr>
                <p:spPr>
                  <a:xfrm>
                    <a:off x="2258573" y="2154911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  <p:grpSp>
              <p:nvGrpSpPr>
                <p:cNvPr id="237" name="Group 13"/>
                <p:cNvGrpSpPr/>
                <p:nvPr/>
              </p:nvGrpSpPr>
              <p:grpSpPr>
                <a:xfrm>
                  <a:off x="1620000" y="1998000"/>
                  <a:ext cx="718704" cy="65987"/>
                  <a:chOff x="1707193" y="2139584"/>
                  <a:chExt cx="718704" cy="65987"/>
                </a:xfrm>
              </p:grpSpPr>
              <p:sp>
                <p:nvSpPr>
                  <p:cNvPr id="243" name="Cube 14"/>
                  <p:cNvSpPr/>
                  <p:nvPr/>
                </p:nvSpPr>
                <p:spPr>
                  <a:xfrm>
                    <a:off x="1707193" y="213958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44" name="Cube 15"/>
                  <p:cNvSpPr/>
                  <p:nvPr/>
                </p:nvSpPr>
                <p:spPr>
                  <a:xfrm>
                    <a:off x="1887193" y="213958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45" name="Cube 16"/>
                  <p:cNvSpPr/>
                  <p:nvPr/>
                </p:nvSpPr>
                <p:spPr>
                  <a:xfrm>
                    <a:off x="2067193" y="213958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46" name="Cube 17"/>
                  <p:cNvSpPr/>
                  <p:nvPr/>
                </p:nvSpPr>
                <p:spPr>
                  <a:xfrm>
                    <a:off x="2247193" y="213958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  <p:grpSp>
              <p:nvGrpSpPr>
                <p:cNvPr id="238" name="Group 18"/>
                <p:cNvGrpSpPr/>
                <p:nvPr/>
              </p:nvGrpSpPr>
              <p:grpSpPr>
                <a:xfrm>
                  <a:off x="1512000" y="2106000"/>
                  <a:ext cx="718704" cy="65987"/>
                  <a:chOff x="1682552" y="2121514"/>
                  <a:chExt cx="718704" cy="65987"/>
                </a:xfrm>
              </p:grpSpPr>
              <p:sp>
                <p:nvSpPr>
                  <p:cNvPr id="239" name="Cube 19"/>
                  <p:cNvSpPr/>
                  <p:nvPr/>
                </p:nvSpPr>
                <p:spPr>
                  <a:xfrm>
                    <a:off x="1682552" y="212151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40" name="Cube 20"/>
                  <p:cNvSpPr/>
                  <p:nvPr/>
                </p:nvSpPr>
                <p:spPr>
                  <a:xfrm>
                    <a:off x="1862552" y="212151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41" name="Cube 21"/>
                  <p:cNvSpPr/>
                  <p:nvPr/>
                </p:nvSpPr>
                <p:spPr>
                  <a:xfrm>
                    <a:off x="2042552" y="212151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42" name="Cube 22"/>
                  <p:cNvSpPr/>
                  <p:nvPr/>
                </p:nvSpPr>
                <p:spPr>
                  <a:xfrm>
                    <a:off x="2222552" y="2121514"/>
                    <a:ext cx="178704" cy="65987"/>
                  </a:xfrm>
                  <a:prstGeom prst="cube">
                    <a:avLst>
                      <a:gd name="adj" fmla="val 1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</p:grpSp>
      </p:grpSp>
      <p:sp>
        <p:nvSpPr>
          <p:cNvPr id="301" name="矩形 300"/>
          <p:cNvSpPr/>
          <p:nvPr/>
        </p:nvSpPr>
        <p:spPr>
          <a:xfrm>
            <a:off x="7820839" y="1448966"/>
            <a:ext cx="21282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Graphene woven fabrics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302" name="图示 301"/>
          <p:cNvGraphicFramePr/>
          <p:nvPr>
            <p:extLst/>
          </p:nvPr>
        </p:nvGraphicFramePr>
        <p:xfrm>
          <a:off x="547226" y="4541524"/>
          <a:ext cx="11084480" cy="1382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96185" y="1499191"/>
            <a:ext cx="2532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charset="0"/>
                <a:ea typeface="Calibri" charset="0"/>
                <a:cs typeface="Calibri" charset="0"/>
              </a:rPr>
              <a:t>Hollow structure</a:t>
            </a:r>
            <a:endParaRPr lang="zh-CN" altLang="en-US" sz="2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3" name="文本框 302"/>
          <p:cNvSpPr txBox="1"/>
          <p:nvPr/>
        </p:nvSpPr>
        <p:spPr>
          <a:xfrm>
            <a:off x="9251576" y="3490282"/>
            <a:ext cx="2751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CAB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：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Cellulose 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Acetate 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Butyrate 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醋酸丁酸纤维素</a:t>
            </a:r>
            <a:endParaRPr lang="zh-CN" alt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6" name="矩形 2"/>
          <p:cNvSpPr/>
          <p:nvPr/>
        </p:nvSpPr>
        <p:spPr>
          <a:xfrm>
            <a:off x="0" y="596900"/>
            <a:ext cx="814917" cy="817033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 sz="2400">
              <a:solidFill>
                <a:srgbClr val="F2A849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31146" y="3863834"/>
            <a:ext cx="219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Capacity Sensor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307" name="TextBox 4"/>
          <p:cNvSpPr/>
          <p:nvPr/>
        </p:nvSpPr>
        <p:spPr>
          <a:xfrm>
            <a:off x="880832" y="1051860"/>
            <a:ext cx="6940007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Technical Considerations/Humidity Sensor</a:t>
            </a:r>
          </a:p>
        </p:txBody>
      </p:sp>
      <p:sp>
        <p:nvSpPr>
          <p:cNvPr id="308" name="TextBox 3"/>
          <p:cNvSpPr/>
          <p:nvPr/>
        </p:nvSpPr>
        <p:spPr>
          <a:xfrm>
            <a:off x="889618" y="503767"/>
            <a:ext cx="13630782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会呼吸的口罩？</a:t>
            </a:r>
            <a:endParaRPr lang="en-US" altLang="zh-CN" sz="3200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505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6005" t="6770" r="8330" b="5981"/>
          <a:stretch/>
        </p:blipFill>
        <p:spPr>
          <a:xfrm>
            <a:off x="8546049" y="1513525"/>
            <a:ext cx="3575824" cy="304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546049" y="4561525"/>
            <a:ext cx="3929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Calibri" charset="0"/>
                <a:ea typeface="Calibri" charset="0"/>
                <a:cs typeface="Calibri" charset="0"/>
              </a:rPr>
              <a:t>Flexibility </a:t>
            </a:r>
            <a:endParaRPr lang="en-US" altLang="zh-CN" sz="2400" b="1" dirty="0" smtClean="0">
              <a:latin typeface="Calibri" charset="0"/>
              <a:ea typeface="Calibri" charset="0"/>
              <a:cs typeface="Calibri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latin typeface="Calibri" charset="0"/>
                <a:ea typeface="Calibri" charset="0"/>
                <a:cs typeface="Calibri" charset="0"/>
              </a:rPr>
              <a:t>Small </a:t>
            </a:r>
            <a:r>
              <a:rPr lang="en-US" altLang="zh-CN" sz="2400" b="1" dirty="0">
                <a:latin typeface="Calibri" charset="0"/>
                <a:ea typeface="Calibri" charset="0"/>
                <a:cs typeface="Calibri" charset="0"/>
              </a:rPr>
              <a:t>size </a:t>
            </a:r>
            <a:endParaRPr lang="en-US" altLang="zh-CN" sz="2400" b="1" dirty="0" smtClean="0">
              <a:latin typeface="Calibri" charset="0"/>
              <a:ea typeface="Calibri" charset="0"/>
              <a:cs typeface="Calibri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latin typeface="Calibri" charset="0"/>
                <a:ea typeface="Calibri" charset="0"/>
                <a:cs typeface="Calibri" charset="0"/>
              </a:rPr>
              <a:t>Transparency</a:t>
            </a:r>
            <a:endParaRPr lang="zh-CN" altLang="en-US" sz="24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矩形 2"/>
          <p:cNvSpPr/>
          <p:nvPr/>
        </p:nvSpPr>
        <p:spPr>
          <a:xfrm>
            <a:off x="0" y="596900"/>
            <a:ext cx="814917" cy="817033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 sz="2400">
              <a:solidFill>
                <a:srgbClr val="F2A849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50231" y="5934670"/>
            <a:ext cx="4941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X. Li, 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etc.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Multifunctional Graphene Woven Fabrics. Scientific Reports, 2012.</a:t>
            </a:r>
            <a:endParaRPr lang="zh-CN" altLang="zh-CN" dirty="0">
              <a:solidFill>
                <a:schemeClr val="bg2">
                  <a:lumMod val="75000"/>
                </a:schemeClr>
              </a:solidFill>
            </a:endParaRPr>
          </a:p>
          <a:p>
            <a:endParaRPr lang="zh-CN" altLang="en-US" dirty="0"/>
          </a:p>
        </p:txBody>
      </p:sp>
      <p:pic>
        <p:nvPicPr>
          <p:cNvPr id="10" name="内容占位符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17" y="1513525"/>
            <a:ext cx="7449518" cy="5059854"/>
          </a:xfrm>
          <a:prstGeom prst="rect">
            <a:avLst/>
          </a:prstGeom>
        </p:spPr>
      </p:pic>
      <p:sp>
        <p:nvSpPr>
          <p:cNvPr id="11" name="TextBox 4"/>
          <p:cNvSpPr/>
          <p:nvPr/>
        </p:nvSpPr>
        <p:spPr>
          <a:xfrm>
            <a:off x="880832" y="1051860"/>
            <a:ext cx="6940007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Technical Considerations/Humidity Sensor</a:t>
            </a:r>
          </a:p>
        </p:txBody>
      </p:sp>
      <p:sp>
        <p:nvSpPr>
          <p:cNvPr id="12" name="TextBox 3"/>
          <p:cNvSpPr/>
          <p:nvPr/>
        </p:nvSpPr>
        <p:spPr>
          <a:xfrm>
            <a:off x="889618" y="503767"/>
            <a:ext cx="13630782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会呼吸的口罩？</a:t>
            </a:r>
            <a:endParaRPr lang="en-US" altLang="zh-CN" sz="3200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294961" y="3755860"/>
            <a:ext cx="2413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</a:rPr>
              <a:t>Blow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498290" y="3182455"/>
            <a:ext cx="2413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</a:rPr>
              <a:t>Blow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853702" y="1930958"/>
            <a:ext cx="2413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</a:rPr>
              <a:t>Big Blow</a:t>
            </a:r>
          </a:p>
        </p:txBody>
      </p:sp>
    </p:spTree>
    <p:extLst>
      <p:ext uri="{BB962C8B-B14F-4D97-AF65-F5344CB8AC3E}">
        <p14:creationId xmlns:p14="http://schemas.microsoft.com/office/powerpoint/2010/main" val="397012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2"/>
          <p:cNvSpPr/>
          <p:nvPr/>
        </p:nvSpPr>
        <p:spPr>
          <a:xfrm>
            <a:off x="0" y="596900"/>
            <a:ext cx="814917" cy="817033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 sz="2400">
              <a:solidFill>
                <a:srgbClr val="F2A849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0657" y="2369127"/>
            <a:ext cx="2147452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/>
              <a:t>微小</a:t>
            </a:r>
            <a:r>
              <a:rPr lang="zh-CN" altLang="en-US" sz="2400" b="1" dirty="0" smtClean="0"/>
              <a:t>电容测量</a:t>
            </a:r>
            <a:endParaRPr lang="zh-CN" altLang="en-US" sz="24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1080657" y="3394366"/>
            <a:ext cx="2147452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/>
              <a:t>数</a:t>
            </a:r>
            <a:r>
              <a:rPr lang="zh-CN" altLang="en-US" sz="2400" b="1" dirty="0" smtClean="0"/>
              <a:t>模接口转换</a:t>
            </a:r>
            <a:endParaRPr lang="zh-CN" altLang="en-US" sz="24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1080657" y="4447310"/>
            <a:ext cx="2147452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数字驱动外设</a:t>
            </a:r>
            <a:endParaRPr lang="zh-CN" altLang="en-US" sz="2400" b="1" dirty="0"/>
          </a:p>
        </p:txBody>
      </p:sp>
      <p:sp>
        <p:nvSpPr>
          <p:cNvPr id="8" name="下箭头 7"/>
          <p:cNvSpPr/>
          <p:nvPr/>
        </p:nvSpPr>
        <p:spPr>
          <a:xfrm>
            <a:off x="1898073" y="2937164"/>
            <a:ext cx="360218" cy="346363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1898073" y="4036142"/>
            <a:ext cx="360218" cy="346363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4"/>
          <p:cNvSpPr/>
          <p:nvPr/>
        </p:nvSpPr>
        <p:spPr>
          <a:xfrm>
            <a:off x="880832" y="1051860"/>
            <a:ext cx="6940007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Technical Considerations/Circuit Design</a:t>
            </a:r>
          </a:p>
        </p:txBody>
      </p:sp>
      <p:sp>
        <p:nvSpPr>
          <p:cNvPr id="14" name="TextBox 3"/>
          <p:cNvSpPr/>
          <p:nvPr/>
        </p:nvSpPr>
        <p:spPr>
          <a:xfrm>
            <a:off x="889618" y="503767"/>
            <a:ext cx="13630782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会呼吸的口罩？</a:t>
            </a:r>
            <a:endParaRPr lang="en-US" altLang="zh-CN" sz="3200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826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2"/>
          <p:cNvSpPr/>
          <p:nvPr/>
        </p:nvSpPr>
        <p:spPr>
          <a:xfrm>
            <a:off x="0" y="596900"/>
            <a:ext cx="814917" cy="817033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 sz="2400">
              <a:solidFill>
                <a:srgbClr val="F2A849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0657" y="2369127"/>
            <a:ext cx="2147452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/>
              <a:t>微小</a:t>
            </a:r>
            <a:r>
              <a:rPr lang="zh-CN" altLang="en-US" sz="2400" b="1" dirty="0" smtClean="0"/>
              <a:t>电容测量</a:t>
            </a:r>
            <a:endParaRPr lang="zh-CN" altLang="en-US" sz="24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1080657" y="3394366"/>
            <a:ext cx="2147452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/>
              <a:t>数</a:t>
            </a:r>
            <a:r>
              <a:rPr lang="zh-CN" altLang="en-US" sz="2400" b="1" dirty="0" smtClean="0"/>
              <a:t>模接口转换</a:t>
            </a:r>
            <a:endParaRPr lang="zh-CN" altLang="en-US" sz="24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1080657" y="4447310"/>
            <a:ext cx="2147452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数字驱动外设</a:t>
            </a:r>
            <a:endParaRPr lang="zh-CN" altLang="en-US" sz="2400" b="1" dirty="0"/>
          </a:p>
        </p:txBody>
      </p:sp>
      <p:sp>
        <p:nvSpPr>
          <p:cNvPr id="8" name="下箭头 7"/>
          <p:cNvSpPr/>
          <p:nvPr/>
        </p:nvSpPr>
        <p:spPr>
          <a:xfrm>
            <a:off x="1898073" y="2937164"/>
            <a:ext cx="360218" cy="346363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1898073" y="4036142"/>
            <a:ext cx="360218" cy="346363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986193" y="2270331"/>
            <a:ext cx="7460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电容三点式振荡电路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/>
              <a:t>-</a:t>
            </a:r>
            <a:r>
              <a:rPr lang="zh-CN" altLang="en-US" sz="2400" b="1" dirty="0" smtClean="0"/>
              <a:t>电容对晶体管非线性特性产生的高次谐波呈现低阻抗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-</a:t>
            </a:r>
            <a:r>
              <a:rPr lang="zh-CN" altLang="en-US" sz="2400" b="1" dirty="0"/>
              <a:t>高</a:t>
            </a:r>
            <a:r>
              <a:rPr lang="zh-CN" altLang="en-US" sz="2400" b="1" dirty="0" smtClean="0"/>
              <a:t>次谐波分量小，波形好</a:t>
            </a:r>
            <a:endParaRPr lang="en-US" altLang="zh-CN" sz="2400" b="1" dirty="0" smtClean="0"/>
          </a:p>
        </p:txBody>
      </p:sp>
      <p:sp>
        <p:nvSpPr>
          <p:cNvPr id="13" name="TextBox 4"/>
          <p:cNvSpPr/>
          <p:nvPr/>
        </p:nvSpPr>
        <p:spPr>
          <a:xfrm>
            <a:off x="880832" y="1051860"/>
            <a:ext cx="6940007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Technical Considerations/Circuit Design</a:t>
            </a:r>
          </a:p>
        </p:txBody>
      </p:sp>
      <p:sp>
        <p:nvSpPr>
          <p:cNvPr id="14" name="TextBox 3"/>
          <p:cNvSpPr/>
          <p:nvPr/>
        </p:nvSpPr>
        <p:spPr>
          <a:xfrm>
            <a:off x="889618" y="503767"/>
            <a:ext cx="13630782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会呼吸的口罩？</a:t>
            </a:r>
            <a:endParaRPr lang="en-US" altLang="zh-CN" sz="3200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547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549" y="2015364"/>
            <a:ext cx="7012582" cy="4574473"/>
          </a:xfrm>
          <a:prstGeom prst="rect">
            <a:avLst/>
          </a:prstGeom>
        </p:spPr>
      </p:pic>
      <p:sp>
        <p:nvSpPr>
          <p:cNvPr id="7" name="矩形 2"/>
          <p:cNvSpPr/>
          <p:nvPr/>
        </p:nvSpPr>
        <p:spPr>
          <a:xfrm>
            <a:off x="0" y="596900"/>
            <a:ext cx="814917" cy="817033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 sz="2400">
              <a:solidFill>
                <a:srgbClr val="F2A849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0657" y="2369127"/>
            <a:ext cx="2147452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/>
              <a:t>微小</a:t>
            </a:r>
            <a:r>
              <a:rPr lang="zh-CN" altLang="en-US" sz="2400" b="1" dirty="0" smtClean="0"/>
              <a:t>电容测量</a:t>
            </a:r>
            <a:endParaRPr lang="zh-CN" altLang="en-US" sz="24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1080657" y="3394366"/>
            <a:ext cx="2147452" cy="461665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数</a:t>
            </a: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</a:rPr>
              <a:t>模接口转换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80657" y="4447310"/>
            <a:ext cx="2147452" cy="461665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</a:rPr>
              <a:t>数字驱动外设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1898073" y="2937164"/>
            <a:ext cx="360218" cy="346363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1898073" y="4036142"/>
            <a:ext cx="360218" cy="346363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894904" y="1513525"/>
            <a:ext cx="3224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电容三点式振荡电路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968536" y="2229492"/>
                <a:ext cx="3438114" cy="9573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536" y="2229492"/>
                <a:ext cx="3438114" cy="95731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7315200" y="2229492"/>
            <a:ext cx="3091450" cy="10540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"/>
          <p:cNvSpPr/>
          <p:nvPr/>
        </p:nvSpPr>
        <p:spPr>
          <a:xfrm>
            <a:off x="880832" y="1051860"/>
            <a:ext cx="6940007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Technical Considerations/Circuit Design</a:t>
            </a:r>
          </a:p>
        </p:txBody>
      </p:sp>
      <p:sp>
        <p:nvSpPr>
          <p:cNvPr id="16" name="TextBox 3"/>
          <p:cNvSpPr/>
          <p:nvPr/>
        </p:nvSpPr>
        <p:spPr>
          <a:xfrm>
            <a:off x="889618" y="503767"/>
            <a:ext cx="13630782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会呼吸的口罩？</a:t>
            </a:r>
            <a:endParaRPr lang="en-US" altLang="zh-CN" sz="3200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100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2"/>
          <p:cNvSpPr/>
          <p:nvPr/>
        </p:nvSpPr>
        <p:spPr>
          <a:xfrm>
            <a:off x="0" y="596900"/>
            <a:ext cx="814917" cy="817033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 sz="2400">
              <a:solidFill>
                <a:srgbClr val="F2A849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0657" y="2369127"/>
            <a:ext cx="2147452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微小</a:t>
            </a: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</a:rPr>
              <a:t>电容测量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80657" y="3394366"/>
            <a:ext cx="2147452" cy="46166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数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模接口转换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80657" y="4447310"/>
            <a:ext cx="2147452" cy="461665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</a:rPr>
              <a:t>数字驱动外设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1898073" y="2937164"/>
            <a:ext cx="360218" cy="346363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1898073" y="4036142"/>
            <a:ext cx="360218" cy="346363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514178" y="1336465"/>
            <a:ext cx="5221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高速</a:t>
            </a:r>
            <a:r>
              <a:rPr lang="zh-CN" altLang="en-US" sz="2400" b="1" dirty="0" smtClean="0"/>
              <a:t>比较器</a:t>
            </a:r>
            <a:r>
              <a:rPr lang="en-US" altLang="zh-CN" sz="2400" b="1" dirty="0" smtClean="0"/>
              <a:t>LM319</a:t>
            </a:r>
          </a:p>
          <a:p>
            <a:r>
              <a:rPr lang="zh-CN" altLang="en-US" sz="2400" b="1" dirty="0"/>
              <a:t>分频计数器</a:t>
            </a:r>
            <a:r>
              <a:rPr lang="en-US" altLang="zh-CN" sz="2400" b="1" dirty="0"/>
              <a:t>SN74HC161N /256</a:t>
            </a:r>
            <a:r>
              <a:rPr lang="zh-CN" altLang="en-US" sz="2400" b="1" dirty="0" smtClean="0"/>
              <a:t>分频</a:t>
            </a:r>
            <a:endParaRPr lang="zh-CN" altLang="en-US" sz="2400" b="1" dirty="0"/>
          </a:p>
        </p:txBody>
      </p:sp>
      <p:pic>
        <p:nvPicPr>
          <p:cNvPr id="16" name="图片 15" descr="C:\Users\B221_S~1\AppData\Local\Temp\WeChat Files\72374636045165744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812" y="2270693"/>
            <a:ext cx="5209421" cy="353089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4"/>
          <p:cNvSpPr/>
          <p:nvPr/>
        </p:nvSpPr>
        <p:spPr>
          <a:xfrm>
            <a:off x="880832" y="1051860"/>
            <a:ext cx="6940007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Technical Considerations/Circuit Design</a:t>
            </a:r>
          </a:p>
        </p:txBody>
      </p:sp>
      <p:sp>
        <p:nvSpPr>
          <p:cNvPr id="14" name="TextBox 3"/>
          <p:cNvSpPr/>
          <p:nvPr/>
        </p:nvSpPr>
        <p:spPr>
          <a:xfrm>
            <a:off x="889618" y="503767"/>
            <a:ext cx="13630782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会呼吸的口罩？</a:t>
            </a:r>
            <a:endParaRPr lang="en-US" altLang="zh-CN" sz="3200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422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062" y="1282691"/>
            <a:ext cx="7618638" cy="5376363"/>
          </a:xfrm>
          <a:prstGeom prst="rect">
            <a:avLst/>
          </a:prstGeom>
        </p:spPr>
      </p:pic>
      <p:sp>
        <p:nvSpPr>
          <p:cNvPr id="7" name="矩形 2"/>
          <p:cNvSpPr/>
          <p:nvPr/>
        </p:nvSpPr>
        <p:spPr>
          <a:xfrm>
            <a:off x="0" y="596900"/>
            <a:ext cx="814917" cy="817033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 sz="2400">
              <a:solidFill>
                <a:srgbClr val="F2A849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0657" y="2369127"/>
            <a:ext cx="2147452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微小</a:t>
            </a: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</a:rPr>
              <a:t>电容测量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80657" y="3394366"/>
            <a:ext cx="2147452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数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</a:rPr>
              <a:t>模接口转换</a:t>
            </a:r>
            <a:endParaRPr lang="zh-CN" alt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80657" y="4447310"/>
            <a:ext cx="2147452" cy="46166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数字驱动外设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1898073" y="2937164"/>
            <a:ext cx="360218" cy="346363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1898073" y="4036142"/>
            <a:ext cx="360218" cy="346363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160329" y="3859574"/>
            <a:ext cx="898072" cy="165447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309754" y="4464024"/>
            <a:ext cx="2539410" cy="1050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309754" y="4529162"/>
            <a:ext cx="21648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- P1.3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zh-CN" altLang="en-US" sz="2000" b="1" dirty="0" smtClean="0">
                <a:solidFill>
                  <a:srgbClr val="FF0000"/>
                </a:solidFill>
              </a:rPr>
              <a:t> 外接频率中断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- P1.6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舵机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0091059" y="4078486"/>
            <a:ext cx="2100941" cy="1631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P2.0 P2.1 P2.3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P2.4 P2.5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Nokia 5110 LCD</a:t>
            </a:r>
          </a:p>
          <a:p>
            <a:endParaRPr lang="en-US" altLang="zh-CN" sz="2000" b="1" dirty="0">
              <a:solidFill>
                <a:srgbClr val="FF0000"/>
              </a:solidFill>
            </a:endParaRPr>
          </a:p>
          <a:p>
            <a:endParaRPr lang="en-US" altLang="zh-CN" sz="2000" b="1" dirty="0" smtClean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409214" y="3696417"/>
            <a:ext cx="620486" cy="88990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88659" y="3817693"/>
            <a:ext cx="2560505" cy="400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P1.1 P1.2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蓝牙</a:t>
            </a:r>
            <a:endParaRPr lang="en-US" altLang="zh-CN" sz="2000" b="1" dirty="0" smtClean="0">
              <a:solidFill>
                <a:srgbClr val="FF0000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27" b="23655"/>
          <a:stretch/>
        </p:blipFill>
        <p:spPr>
          <a:xfrm>
            <a:off x="3211783" y="3077014"/>
            <a:ext cx="1663207" cy="711808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0000" l="1000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486" y="5579185"/>
            <a:ext cx="1104900" cy="11049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780" y="5081673"/>
            <a:ext cx="1281090" cy="1281090"/>
          </a:xfrm>
          <a:prstGeom prst="rect">
            <a:avLst/>
          </a:prstGeom>
        </p:spPr>
      </p:pic>
      <p:sp>
        <p:nvSpPr>
          <p:cNvPr id="23" name="TextBox 4"/>
          <p:cNvSpPr/>
          <p:nvPr/>
        </p:nvSpPr>
        <p:spPr>
          <a:xfrm>
            <a:off x="880832" y="1051860"/>
            <a:ext cx="6940007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Technical Considerations/Circuit Design</a:t>
            </a:r>
          </a:p>
        </p:txBody>
      </p:sp>
      <p:sp>
        <p:nvSpPr>
          <p:cNvPr id="24" name="TextBox 3"/>
          <p:cNvSpPr/>
          <p:nvPr/>
        </p:nvSpPr>
        <p:spPr>
          <a:xfrm>
            <a:off x="889618" y="503767"/>
            <a:ext cx="13630782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会呼吸的口罩？</a:t>
            </a:r>
            <a:endParaRPr lang="en-US" altLang="zh-CN" sz="3200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835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24" r="11957"/>
          <a:stretch/>
        </p:blipFill>
        <p:spPr>
          <a:xfrm>
            <a:off x="1318948" y="444136"/>
            <a:ext cx="4363395" cy="5381897"/>
          </a:xfrm>
          <a:prstGeom prst="rect">
            <a:avLst/>
          </a:prstGeom>
        </p:spPr>
      </p:pic>
      <p:sp>
        <p:nvSpPr>
          <p:cNvPr id="2" name="右箭头 1"/>
          <p:cNvSpPr/>
          <p:nvPr/>
        </p:nvSpPr>
        <p:spPr>
          <a:xfrm>
            <a:off x="5464628" y="2913015"/>
            <a:ext cx="666205" cy="444137"/>
          </a:xfrm>
          <a:prstGeom prst="rightArrow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2" descr="http://photocdn.sohu.com/20151225/mp50568061_1451026198042_2_th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414" y="1539645"/>
            <a:ext cx="4762500" cy="319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71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2"/>
          <p:cNvSpPr/>
          <p:nvPr/>
        </p:nvSpPr>
        <p:spPr>
          <a:xfrm>
            <a:off x="0" y="596900"/>
            <a:ext cx="814917" cy="817033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 sz="2400">
              <a:solidFill>
                <a:srgbClr val="F2A849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0657" y="2369127"/>
            <a:ext cx="2147452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/>
              <a:t>微小</a:t>
            </a:r>
            <a:r>
              <a:rPr lang="zh-CN" altLang="en-US" sz="2400" b="1" dirty="0" smtClean="0"/>
              <a:t>电容测量</a:t>
            </a:r>
            <a:endParaRPr lang="zh-CN" altLang="en-US" sz="24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1080657" y="3394366"/>
            <a:ext cx="2147452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/>
              <a:t>数</a:t>
            </a:r>
            <a:r>
              <a:rPr lang="zh-CN" altLang="en-US" sz="2400" b="1" dirty="0" smtClean="0"/>
              <a:t>模接口转换</a:t>
            </a:r>
            <a:endParaRPr lang="zh-CN" altLang="en-US" sz="24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1080657" y="4447310"/>
            <a:ext cx="2147452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数字驱动外设</a:t>
            </a:r>
            <a:endParaRPr lang="zh-CN" altLang="en-US" sz="2400" b="1" dirty="0"/>
          </a:p>
        </p:txBody>
      </p:sp>
      <p:sp>
        <p:nvSpPr>
          <p:cNvPr id="8" name="下箭头 7"/>
          <p:cNvSpPr/>
          <p:nvPr/>
        </p:nvSpPr>
        <p:spPr>
          <a:xfrm>
            <a:off x="1898073" y="2937164"/>
            <a:ext cx="360218" cy="346363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1898073" y="4036142"/>
            <a:ext cx="360218" cy="346363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986193" y="2270331"/>
            <a:ext cx="7460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基于电容三点式振荡电路的传感电路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效果演示</a:t>
            </a:r>
            <a:endParaRPr lang="en-US" altLang="zh-CN" sz="2400" b="1" dirty="0"/>
          </a:p>
        </p:txBody>
      </p:sp>
      <p:sp>
        <p:nvSpPr>
          <p:cNvPr id="13" name="TextBox 4"/>
          <p:cNvSpPr/>
          <p:nvPr/>
        </p:nvSpPr>
        <p:spPr>
          <a:xfrm>
            <a:off x="880832" y="1051860"/>
            <a:ext cx="6940007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Technical Considerations/Circuit Design</a:t>
            </a:r>
          </a:p>
        </p:txBody>
      </p:sp>
      <p:sp>
        <p:nvSpPr>
          <p:cNvPr id="14" name="TextBox 3"/>
          <p:cNvSpPr/>
          <p:nvPr/>
        </p:nvSpPr>
        <p:spPr>
          <a:xfrm>
            <a:off x="889618" y="503767"/>
            <a:ext cx="13630782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会呼吸的口罩？</a:t>
            </a:r>
            <a:endParaRPr lang="en-US" altLang="zh-CN" sz="3200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391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2"/>
          <p:cNvSpPr/>
          <p:nvPr/>
        </p:nvSpPr>
        <p:spPr>
          <a:xfrm>
            <a:off x="0" y="596900"/>
            <a:ext cx="814917" cy="817033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 sz="2400">
              <a:solidFill>
                <a:srgbClr val="F2A849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0657" y="2369127"/>
            <a:ext cx="2147452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/>
              <a:t>微小</a:t>
            </a:r>
            <a:r>
              <a:rPr lang="zh-CN" altLang="en-US" sz="2400" b="1" dirty="0" smtClean="0"/>
              <a:t>电容测量</a:t>
            </a:r>
            <a:endParaRPr lang="zh-CN" altLang="en-US" sz="24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1080657" y="3394366"/>
            <a:ext cx="2147452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/>
              <a:t>数</a:t>
            </a:r>
            <a:r>
              <a:rPr lang="zh-CN" altLang="en-US" sz="2400" b="1" dirty="0" smtClean="0"/>
              <a:t>模接口转换</a:t>
            </a:r>
            <a:endParaRPr lang="zh-CN" altLang="en-US" sz="24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1080657" y="4447310"/>
            <a:ext cx="2147452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数字驱动外设</a:t>
            </a:r>
            <a:endParaRPr lang="zh-CN" altLang="en-US" sz="2400" b="1" dirty="0"/>
          </a:p>
        </p:txBody>
      </p:sp>
      <p:sp>
        <p:nvSpPr>
          <p:cNvPr id="8" name="下箭头 7"/>
          <p:cNvSpPr/>
          <p:nvPr/>
        </p:nvSpPr>
        <p:spPr>
          <a:xfrm>
            <a:off x="1898073" y="2937164"/>
            <a:ext cx="360218" cy="346363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1898073" y="4036142"/>
            <a:ext cx="360218" cy="346363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986193" y="2270331"/>
            <a:ext cx="7460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电路小型化</a:t>
            </a:r>
            <a:endParaRPr lang="en-US" altLang="zh-CN" sz="2400" b="1" dirty="0"/>
          </a:p>
        </p:txBody>
      </p:sp>
      <p:sp>
        <p:nvSpPr>
          <p:cNvPr id="13" name="TextBox 4"/>
          <p:cNvSpPr/>
          <p:nvPr/>
        </p:nvSpPr>
        <p:spPr>
          <a:xfrm>
            <a:off x="880832" y="1051860"/>
            <a:ext cx="6940007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Technical Considerations/Circuit Design</a:t>
            </a:r>
          </a:p>
        </p:txBody>
      </p:sp>
      <p:sp>
        <p:nvSpPr>
          <p:cNvPr id="14" name="TextBox 3"/>
          <p:cNvSpPr/>
          <p:nvPr/>
        </p:nvSpPr>
        <p:spPr>
          <a:xfrm>
            <a:off x="889618" y="503767"/>
            <a:ext cx="13630782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会呼吸的口罩？</a:t>
            </a:r>
            <a:endParaRPr lang="en-US" altLang="zh-CN" sz="3200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193" y="2780202"/>
            <a:ext cx="5277587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0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24" r="11957"/>
          <a:stretch/>
        </p:blipFill>
        <p:spPr>
          <a:xfrm>
            <a:off x="1318948" y="444136"/>
            <a:ext cx="4363395" cy="538189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364785" y="2719584"/>
            <a:ext cx="4762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latin typeface="Stencil" panose="040409050D0802020404" pitchFamily="82" charset="0"/>
              </a:rPr>
              <a:t>“会呼吸” 的口罩</a:t>
            </a:r>
            <a:endParaRPr lang="zh-CN" altLang="en-US" sz="4800" b="1" dirty="0">
              <a:latin typeface="Stencil" panose="040409050D0802020404" pitchFamily="82" charset="0"/>
            </a:endParaRPr>
          </a:p>
        </p:txBody>
      </p:sp>
      <p:sp>
        <p:nvSpPr>
          <p:cNvPr id="5" name="矩形 2"/>
          <p:cNvSpPr/>
          <p:nvPr/>
        </p:nvSpPr>
        <p:spPr>
          <a:xfrm>
            <a:off x="5208647" y="1902551"/>
            <a:ext cx="814917" cy="817033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 sz="2400">
              <a:solidFill>
                <a:srgbClr val="F2A849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sp>
        <p:nvSpPr>
          <p:cNvPr id="7" name="TextBox 3"/>
          <p:cNvSpPr/>
          <p:nvPr/>
        </p:nvSpPr>
        <p:spPr>
          <a:xfrm>
            <a:off x="6023564" y="1850298"/>
            <a:ext cx="13630782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What’s More?</a:t>
            </a:r>
            <a:endParaRPr lang="en-US" altLang="zh-CN" sz="3200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" name="TextBox 4"/>
          <p:cNvSpPr/>
          <p:nvPr/>
        </p:nvSpPr>
        <p:spPr>
          <a:xfrm>
            <a:off x="6023563" y="2329635"/>
            <a:ext cx="6025001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Expectations and Further Improvement</a:t>
            </a:r>
          </a:p>
        </p:txBody>
      </p:sp>
      <p:sp>
        <p:nvSpPr>
          <p:cNvPr id="9" name="文本框 9"/>
          <p:cNvSpPr txBox="1"/>
          <p:nvPr/>
        </p:nvSpPr>
        <p:spPr>
          <a:xfrm>
            <a:off x="5972190" y="3835092"/>
            <a:ext cx="5547689" cy="193899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342900" lvl="0" indent="-342900">
              <a:buFontTx/>
              <a:buChar char="-"/>
            </a:pPr>
            <a:r>
              <a:rPr lang="en-US" altLang="zh-CN" sz="2400" b="1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  <a:ea typeface="微软雅黑" charset="0"/>
              </a:rPr>
              <a:t>GWF</a:t>
            </a:r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微软雅黑" charset="0"/>
              </a:rPr>
              <a:t>无纺包装</a:t>
            </a:r>
            <a:endParaRPr lang="en-US" altLang="zh-CN" sz="2400" b="1" dirty="0" smtClean="0">
              <a:solidFill>
                <a:schemeClr val="bg1">
                  <a:lumMod val="65000"/>
                </a:schemeClr>
              </a:solidFill>
              <a:latin typeface="+mj-lt"/>
              <a:ea typeface="微软雅黑" charset="0"/>
            </a:endParaRPr>
          </a:p>
          <a:p>
            <a:pPr marL="342900" lvl="0" indent="-342900">
              <a:buFontTx/>
              <a:buChar char="-"/>
            </a:pP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+mj-lt"/>
                <a:ea typeface="微软雅黑" charset="0"/>
              </a:rPr>
              <a:t>氧</a:t>
            </a:r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微软雅黑" charset="0"/>
              </a:rPr>
              <a:t>化石墨烯滤片</a:t>
            </a:r>
            <a:endParaRPr lang="en-US" altLang="zh-CN" sz="2400" b="1" dirty="0" smtClean="0">
              <a:solidFill>
                <a:schemeClr val="bg1">
                  <a:lumMod val="65000"/>
                </a:schemeClr>
              </a:solidFill>
              <a:latin typeface="+mj-lt"/>
              <a:ea typeface="微软雅黑" charset="0"/>
            </a:endParaRPr>
          </a:p>
          <a:p>
            <a:pPr marL="342900" lvl="0" indent="-342900">
              <a:buFontTx/>
              <a:buChar char="-"/>
            </a:pP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+mj-lt"/>
                <a:ea typeface="微软雅黑" charset="0"/>
              </a:rPr>
              <a:t>电路</a:t>
            </a:r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微软雅黑" charset="0"/>
              </a:rPr>
              <a:t>优化与微小化</a:t>
            </a:r>
            <a:endParaRPr lang="en-US" altLang="zh-CN" sz="2400" b="1" dirty="0" smtClean="0">
              <a:solidFill>
                <a:schemeClr val="bg1">
                  <a:lumMod val="65000"/>
                </a:schemeClr>
              </a:solidFill>
              <a:latin typeface="+mj-lt"/>
              <a:ea typeface="微软雅黑" charset="0"/>
            </a:endParaRPr>
          </a:p>
          <a:p>
            <a:pPr marL="342900" lvl="0" indent="-342900">
              <a:buFontTx/>
              <a:buChar char="-"/>
            </a:pP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+mj-lt"/>
                <a:ea typeface="微软雅黑" charset="0"/>
              </a:rPr>
              <a:t>机械</a:t>
            </a:r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微软雅黑" charset="0"/>
              </a:rPr>
              <a:t>安装与系统整合</a:t>
            </a:r>
            <a:endParaRPr lang="en-US" altLang="zh-CN" sz="2400" b="1" dirty="0" smtClean="0">
              <a:solidFill>
                <a:schemeClr val="bg1">
                  <a:lumMod val="65000"/>
                </a:schemeClr>
              </a:solidFill>
              <a:latin typeface="+mj-lt"/>
              <a:ea typeface="微软雅黑" charset="0"/>
            </a:endParaRPr>
          </a:p>
          <a:p>
            <a:pPr marL="342900" lvl="0" indent="-342900">
              <a:buFontTx/>
              <a:buChar char="-"/>
            </a:pP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+mj-lt"/>
                <a:ea typeface="微软雅黑" charset="0"/>
              </a:rPr>
              <a:t>心率</a:t>
            </a:r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微软雅黑" charset="0"/>
              </a:rPr>
              <a:t>监护 与 耳机融合</a:t>
            </a:r>
            <a:endParaRPr lang="en-US" altLang="zh-CN" sz="2400" b="1" dirty="0">
              <a:solidFill>
                <a:schemeClr val="bg1">
                  <a:lumMod val="65000"/>
                </a:schemeClr>
              </a:solidFill>
              <a:latin typeface="+mj-lt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45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05181" y="1030356"/>
            <a:ext cx="88615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b="1" dirty="0" smtClean="0">
                <a:latin typeface="Calibri" charset="0"/>
                <a:ea typeface="Calibri" charset="0"/>
                <a:cs typeface="Calibri" charset="0"/>
              </a:rPr>
              <a:t>References</a:t>
            </a:r>
            <a:endParaRPr kumimoji="1" lang="zh-CN" altLang="en-US" sz="40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文本框 6"/>
          <p:cNvSpPr txBox="1"/>
          <p:nvPr/>
        </p:nvSpPr>
        <p:spPr>
          <a:xfrm>
            <a:off x="902537" y="1816100"/>
            <a:ext cx="4205288" cy="315471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ctr"/>
            <a:r>
              <a:rPr lang="en-US" altLang="x-none" sz="19900" b="1" dirty="0" smtClean="0">
                <a:solidFill>
                  <a:schemeClr val="hlink"/>
                </a:solidFill>
                <a:latin typeface="Arial Black" pitchFamily="2" charset="0"/>
                <a:ea typeface="微软雅黑" charset="0"/>
              </a:rPr>
              <a:t>0</a:t>
            </a:r>
            <a:r>
              <a:rPr lang="en-US" altLang="x-none" sz="19900" b="1" dirty="0">
                <a:solidFill>
                  <a:schemeClr val="hlink"/>
                </a:solidFill>
                <a:latin typeface="Arial Black" pitchFamily="2" charset="0"/>
                <a:ea typeface="微软雅黑" charset="0"/>
              </a:rPr>
              <a:t>0</a:t>
            </a:r>
          </a:p>
        </p:txBody>
      </p:sp>
      <p:sp>
        <p:nvSpPr>
          <p:cNvPr id="4" name="文本框 7"/>
          <p:cNvSpPr txBox="1"/>
          <p:nvPr/>
        </p:nvSpPr>
        <p:spPr>
          <a:xfrm>
            <a:off x="858087" y="3070225"/>
            <a:ext cx="3887788" cy="640080"/>
          </a:xfrm>
          <a:prstGeom prst="rect">
            <a:avLst/>
          </a:prstGeom>
          <a:solidFill>
            <a:srgbClr val="FFFFFF"/>
          </a:solidFill>
          <a:ln w="9525">
            <a:noFill/>
            <a:miter/>
          </a:ln>
        </p:spPr>
        <p:txBody>
          <a:bodyPr>
            <a:spAutoFit/>
          </a:bodyPr>
          <a:lstStyle/>
          <a:p>
            <a:pPr lvl="0"/>
            <a:r>
              <a:rPr lang="en-US" altLang="x-none" sz="3600" b="1" dirty="0" smtClean="0">
                <a:solidFill>
                  <a:schemeClr val="hlink"/>
                </a:solidFill>
                <a:latin typeface="Times New Roman" pitchFamily="2" charset="0"/>
                <a:ea typeface="Times New Roman" pitchFamily="2" charset="0"/>
              </a:rPr>
              <a:t>      REFRENCES</a:t>
            </a:r>
            <a:endParaRPr lang="en-US" altLang="x-none" sz="3600" b="1" dirty="0">
              <a:solidFill>
                <a:schemeClr val="hlink"/>
              </a:solidFill>
              <a:latin typeface="Times New Roman" pitchFamily="2" charset="0"/>
              <a:ea typeface="Times New Roman" pitchFamily="2" charset="0"/>
            </a:endParaRPr>
          </a:p>
        </p:txBody>
      </p:sp>
      <p:cxnSp>
        <p:nvCxnSpPr>
          <p:cNvPr id="7" name="直接连接符 10"/>
          <p:cNvCxnSpPr/>
          <p:nvPr/>
        </p:nvCxnSpPr>
        <p:spPr>
          <a:xfrm flipV="1">
            <a:off x="5107825" y="1664054"/>
            <a:ext cx="4901079" cy="23506"/>
          </a:xfrm>
          <a:prstGeom prst="line">
            <a:avLst/>
          </a:prstGeom>
          <a:ln w="12700" cap="flat" cmpd="sng">
            <a:solidFill>
              <a:srgbClr val="DFDFDF"/>
            </a:solidFill>
            <a:prstDash val="solid"/>
            <a:headEnd type="oval" w="med" len="med"/>
            <a:tailEnd type="oval" w="med" len="med"/>
          </a:ln>
        </p:spPr>
      </p:cxnSp>
      <p:sp>
        <p:nvSpPr>
          <p:cNvPr id="6" name="文本框 9"/>
          <p:cNvSpPr txBox="1"/>
          <p:nvPr/>
        </p:nvSpPr>
        <p:spPr>
          <a:xfrm>
            <a:off x="4979202" y="1738242"/>
            <a:ext cx="6140555" cy="480131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[1] X. Li, P. Sun, L. Fan, M. Zhu, K. Wang, M. </a:t>
            </a:r>
            <a:r>
              <a:rPr lang="en-US" altLang="zh-CN" dirty="0" err="1"/>
              <a:t>Zhong</a:t>
            </a:r>
            <a:r>
              <a:rPr lang="en-US" altLang="zh-CN" dirty="0"/>
              <a:t>, J. Wei, D. Wu, Y. Cheng, H. Zhu. Multifunctional Graphene Woven Fabrics. Scientific Reports, 2012.</a:t>
            </a:r>
            <a:endParaRPr lang="zh-CN" altLang="zh-CN" dirty="0"/>
          </a:p>
          <a:p>
            <a:r>
              <a:rPr lang="en-US" altLang="zh-CN" dirty="0"/>
              <a:t>[2] T. Yang, W. Wang, H. Zhang,  X. Li, J. Shi, Y. He, Q. Zheng, Z. Li, H. Zhu. Tactile Sensing System Based on Arrays of Graphene Woven </a:t>
            </a:r>
            <a:r>
              <a:rPr lang="en-US" altLang="zh-CN" dirty="0" err="1"/>
              <a:t>Microfabrics</a:t>
            </a:r>
            <a:r>
              <a:rPr lang="en-US" altLang="zh-CN" dirty="0"/>
              <a:t>: Electromechanical Behavior and Electronic Skin Application. ACS Nano, 2015</a:t>
            </a:r>
            <a:endParaRPr lang="zh-CN" altLang="zh-CN" dirty="0"/>
          </a:p>
          <a:p>
            <a:r>
              <a:rPr lang="en-US" altLang="zh-CN" dirty="0"/>
              <a:t>[3] N. O. Weiss, H. Zhou, L. Liao, Y. Liu, S. Jiang, Y. Huang, </a:t>
            </a:r>
            <a:r>
              <a:rPr lang="en-US" altLang="zh-CN" dirty="0" err="1"/>
              <a:t>Xiangfeng</a:t>
            </a:r>
            <a:r>
              <a:rPr lang="en-US" altLang="zh-CN" dirty="0"/>
              <a:t> </a:t>
            </a:r>
            <a:r>
              <a:rPr lang="en-US" altLang="zh-CN" dirty="0" err="1"/>
              <a:t>Duan</a:t>
            </a:r>
            <a:r>
              <a:rPr lang="en-US" altLang="zh-CN" dirty="0"/>
              <a:t>. Graphene: An Emerging Electronic Material. Advanced Materials, 2012. </a:t>
            </a:r>
            <a:endParaRPr lang="zh-CN" altLang="zh-CN" dirty="0"/>
          </a:p>
          <a:p>
            <a:r>
              <a:rPr lang="en-US" altLang="zh-CN" dirty="0"/>
              <a:t>[4] Spin Coating: A Guide to Theory and Techniques, Web (</a:t>
            </a:r>
            <a:r>
              <a:rPr lang="en-US" altLang="zh-CN" dirty="0" err="1"/>
              <a:t>Ossila</a:t>
            </a:r>
            <a:r>
              <a:rPr lang="en-US" altLang="zh-CN" dirty="0"/>
              <a:t>, enabling innovative electronics).</a:t>
            </a:r>
            <a:endParaRPr lang="zh-CN" altLang="zh-CN" dirty="0"/>
          </a:p>
          <a:p>
            <a:r>
              <a:rPr lang="en-US" altLang="zh-CN" dirty="0"/>
              <a:t>[5] Spin Coating, Web (Wikipedia).</a:t>
            </a:r>
            <a:endParaRPr lang="zh-CN" altLang="zh-CN" dirty="0"/>
          </a:p>
          <a:p>
            <a:r>
              <a:rPr lang="en-US" altLang="zh-CN" dirty="0"/>
              <a:t>[6] </a:t>
            </a:r>
            <a:r>
              <a:rPr lang="zh-CN" altLang="zh-CN" dirty="0"/>
              <a:t>童诗白，华成英主编</a:t>
            </a:r>
            <a:r>
              <a:rPr lang="en-US" altLang="zh-CN" dirty="0"/>
              <a:t>.</a:t>
            </a:r>
            <a:r>
              <a:rPr lang="zh-CN" altLang="zh-CN" dirty="0"/>
              <a:t>《模拟电子技术基础（第四版）》</a:t>
            </a:r>
            <a:r>
              <a:rPr lang="en-US" altLang="zh-CN" dirty="0"/>
              <a:t>.</a:t>
            </a:r>
            <a:r>
              <a:rPr lang="zh-CN" altLang="zh-CN" dirty="0"/>
              <a:t>北京：高等教育出版社，</a:t>
            </a:r>
            <a:r>
              <a:rPr lang="en-US" altLang="zh-CN" dirty="0"/>
              <a:t>2006</a:t>
            </a:r>
            <a:r>
              <a:rPr lang="zh-CN" altLang="zh-CN" dirty="0"/>
              <a:t>年</a:t>
            </a:r>
            <a:r>
              <a:rPr lang="en-US" altLang="zh-CN" dirty="0"/>
              <a:t>.</a:t>
            </a:r>
            <a:endParaRPr lang="zh-CN" altLang="zh-CN" dirty="0"/>
          </a:p>
          <a:p>
            <a:r>
              <a:rPr lang="en-US" altLang="zh-CN" dirty="0"/>
              <a:t>[7] </a:t>
            </a:r>
            <a:r>
              <a:rPr lang="zh-CN" altLang="zh-CN" dirty="0"/>
              <a:t>阎石，王红主编</a:t>
            </a:r>
            <a:r>
              <a:rPr lang="en-US" altLang="zh-CN" dirty="0"/>
              <a:t>. </a:t>
            </a:r>
            <a:r>
              <a:rPr lang="zh-CN" altLang="zh-CN" dirty="0"/>
              <a:t>《数字电子技术基础（第五版）》北京：高等教育出版社，</a:t>
            </a:r>
            <a:r>
              <a:rPr lang="en-US" altLang="zh-CN" dirty="0"/>
              <a:t>2006. 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84578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24" r="11957"/>
          <a:stretch/>
        </p:blipFill>
        <p:spPr>
          <a:xfrm>
            <a:off x="1318948" y="444136"/>
            <a:ext cx="4363395" cy="5381897"/>
          </a:xfrm>
          <a:prstGeom prst="rect">
            <a:avLst/>
          </a:prstGeom>
        </p:spPr>
      </p:pic>
      <p:sp>
        <p:nvSpPr>
          <p:cNvPr id="2" name="右箭头 1"/>
          <p:cNvSpPr/>
          <p:nvPr/>
        </p:nvSpPr>
        <p:spPr>
          <a:xfrm>
            <a:off x="5464628" y="2913015"/>
            <a:ext cx="666205" cy="444137"/>
          </a:xfrm>
          <a:prstGeom prst="rightArrow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2" descr="http://photocdn.sohu.com/20151225/mp50568061_1451026198042_2_th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414" y="1539645"/>
            <a:ext cx="4762500" cy="319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6495414" y="4730521"/>
            <a:ext cx="4762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latin typeface="Stencil" panose="040409050D0802020404" pitchFamily="82" charset="0"/>
              </a:rPr>
              <a:t>闷？四肢乏力？</a:t>
            </a:r>
            <a:endParaRPr lang="en-US" altLang="zh-CN" sz="4800" b="1" dirty="0" smtClean="0">
              <a:latin typeface="Stencil" panose="040409050D0802020404" pitchFamily="82" charset="0"/>
            </a:endParaRPr>
          </a:p>
          <a:p>
            <a:r>
              <a:rPr lang="zh-CN" altLang="en-US" sz="4800" b="1" dirty="0" smtClean="0">
                <a:latin typeface="Stencil" panose="040409050D0802020404" pitchFamily="82" charset="0"/>
              </a:rPr>
              <a:t>窒息！</a:t>
            </a:r>
            <a:endParaRPr lang="en-US" altLang="zh-CN" sz="4800" b="1" dirty="0">
              <a:latin typeface="Stencil" panose="040409050D0802020404" pitchFamily="82" charset="0"/>
            </a:endParaRPr>
          </a:p>
          <a:p>
            <a:endParaRPr lang="zh-CN" altLang="en-US" sz="4800" b="1" dirty="0"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30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24" r="11957"/>
          <a:stretch/>
        </p:blipFill>
        <p:spPr>
          <a:xfrm>
            <a:off x="1318948" y="444136"/>
            <a:ext cx="4363395" cy="5381897"/>
          </a:xfrm>
          <a:prstGeom prst="rect">
            <a:avLst/>
          </a:prstGeom>
        </p:spPr>
      </p:pic>
      <p:sp>
        <p:nvSpPr>
          <p:cNvPr id="2" name="右箭头 1"/>
          <p:cNvSpPr/>
          <p:nvPr/>
        </p:nvSpPr>
        <p:spPr>
          <a:xfrm>
            <a:off x="5464628" y="2913015"/>
            <a:ext cx="666205" cy="444137"/>
          </a:xfrm>
          <a:prstGeom prst="rightArrow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495414" y="4730521"/>
            <a:ext cx="47625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latin typeface="Stencil" panose="040409050D0802020404" pitchFamily="82" charset="0"/>
              </a:rPr>
              <a:t>价格？</a:t>
            </a:r>
            <a:endParaRPr lang="en-US" altLang="zh-CN" sz="4800" b="1" dirty="0">
              <a:latin typeface="Stencil" panose="040409050D0802020404" pitchFamily="82" charset="0"/>
            </a:endParaRPr>
          </a:p>
          <a:p>
            <a:endParaRPr lang="zh-CN" altLang="en-US" sz="4800" b="1" dirty="0">
              <a:latin typeface="Stencil" panose="040409050D0802020404" pitchFamily="82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5"/>
          <a:stretch/>
        </p:blipFill>
        <p:spPr>
          <a:xfrm>
            <a:off x="6495414" y="1897878"/>
            <a:ext cx="5541777" cy="283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67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24" r="11957"/>
          <a:stretch/>
        </p:blipFill>
        <p:spPr>
          <a:xfrm>
            <a:off x="1318948" y="444136"/>
            <a:ext cx="4363395" cy="5381897"/>
          </a:xfrm>
          <a:prstGeom prst="rect">
            <a:avLst/>
          </a:prstGeom>
        </p:spPr>
      </p:pic>
      <p:sp>
        <p:nvSpPr>
          <p:cNvPr id="2" name="右箭头 1"/>
          <p:cNvSpPr/>
          <p:nvPr/>
        </p:nvSpPr>
        <p:spPr>
          <a:xfrm flipH="1">
            <a:off x="5464628" y="2913015"/>
            <a:ext cx="666205" cy="444137"/>
          </a:xfrm>
          <a:prstGeom prst="rightArrow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364785" y="2719584"/>
            <a:ext cx="4762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latin typeface="Stencil" panose="040409050D0802020404" pitchFamily="82" charset="0"/>
              </a:rPr>
              <a:t>“会呼吸” 的口罩</a:t>
            </a:r>
            <a:endParaRPr lang="zh-CN" altLang="en-US" sz="4800" b="1" dirty="0"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62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24" r="11957"/>
          <a:stretch/>
        </p:blipFill>
        <p:spPr>
          <a:xfrm>
            <a:off x="1318948" y="444136"/>
            <a:ext cx="4363395" cy="538189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364785" y="2719584"/>
            <a:ext cx="4762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latin typeface="Stencil" panose="040409050D0802020404" pitchFamily="82" charset="0"/>
              </a:rPr>
              <a:t>“会呼吸” 的口罩</a:t>
            </a:r>
            <a:endParaRPr lang="zh-CN" altLang="en-US" sz="4800" b="1" dirty="0">
              <a:latin typeface="Stencil" panose="040409050D0802020404" pitchFamily="82" charset="0"/>
            </a:endParaRPr>
          </a:p>
        </p:txBody>
      </p:sp>
      <p:sp>
        <p:nvSpPr>
          <p:cNvPr id="5" name="矩形 2"/>
          <p:cNvSpPr/>
          <p:nvPr/>
        </p:nvSpPr>
        <p:spPr>
          <a:xfrm>
            <a:off x="5208647" y="1902551"/>
            <a:ext cx="814917" cy="817033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 sz="2400">
              <a:solidFill>
                <a:srgbClr val="F2A849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sp>
        <p:nvSpPr>
          <p:cNvPr id="7" name="TextBox 3"/>
          <p:cNvSpPr/>
          <p:nvPr/>
        </p:nvSpPr>
        <p:spPr>
          <a:xfrm>
            <a:off x="6023564" y="1850298"/>
            <a:ext cx="13630782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What is</a:t>
            </a:r>
            <a:endParaRPr lang="en-US" altLang="zh-CN" sz="3200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" name="TextBox 4"/>
          <p:cNvSpPr/>
          <p:nvPr/>
        </p:nvSpPr>
        <p:spPr>
          <a:xfrm>
            <a:off x="6023564" y="2257919"/>
            <a:ext cx="5266690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Function and Principle</a:t>
            </a:r>
          </a:p>
        </p:txBody>
      </p:sp>
    </p:spTree>
    <p:extLst>
      <p:ext uri="{BB962C8B-B14F-4D97-AF65-F5344CB8AC3E}">
        <p14:creationId xmlns:p14="http://schemas.microsoft.com/office/powerpoint/2010/main" val="326378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/>
          <p:nvPr/>
        </p:nvSpPr>
        <p:spPr>
          <a:xfrm>
            <a:off x="889618" y="503767"/>
            <a:ext cx="13630782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会</a:t>
            </a:r>
            <a:r>
              <a:rPr lang="zh-CN" altLang="en-US" sz="32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呼吸的口罩</a:t>
            </a:r>
            <a:r>
              <a:rPr lang="zh-CN" altLang="en-US" sz="32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？</a:t>
            </a:r>
            <a:endParaRPr lang="en-US" altLang="zh-CN" sz="3200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6" name="TextBox 4"/>
          <p:cNvSpPr/>
          <p:nvPr/>
        </p:nvSpPr>
        <p:spPr>
          <a:xfrm>
            <a:off x="880833" y="1051860"/>
            <a:ext cx="5266690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Function and Principle</a:t>
            </a:r>
          </a:p>
        </p:txBody>
      </p:sp>
      <p:sp>
        <p:nvSpPr>
          <p:cNvPr id="7" name="矩形 2"/>
          <p:cNvSpPr/>
          <p:nvPr/>
        </p:nvSpPr>
        <p:spPr>
          <a:xfrm>
            <a:off x="0" y="596900"/>
            <a:ext cx="814917" cy="817033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 sz="2400">
              <a:solidFill>
                <a:srgbClr val="F2A849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814916" y="1636635"/>
            <a:ext cx="9866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特点</a:t>
            </a:r>
            <a:r>
              <a:rPr lang="zh-CN" altLang="en-US" sz="2400" b="1" dirty="0" smtClean="0"/>
              <a:t>：</a:t>
            </a:r>
            <a:endParaRPr lang="en-US" altLang="zh-CN" sz="2400" b="1" dirty="0" smtClean="0"/>
          </a:p>
          <a:p>
            <a:pPr lvl="1"/>
            <a:r>
              <a:rPr lang="en-US" altLang="zh-CN" sz="2400" b="1" dirty="0" smtClean="0"/>
              <a:t>- </a:t>
            </a:r>
            <a:r>
              <a:rPr lang="zh-CN" altLang="en-US" sz="2400" b="1" dirty="0" smtClean="0"/>
              <a:t>根据</a:t>
            </a:r>
            <a:r>
              <a:rPr lang="zh-CN" altLang="en-US" sz="2400" b="1" dirty="0"/>
              <a:t>人体运动时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呼吸频率和强度</a:t>
            </a:r>
            <a:r>
              <a:rPr lang="zh-CN" altLang="en-US" sz="2400" b="1" dirty="0"/>
              <a:t>的变化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自动调整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透气性</a:t>
            </a:r>
            <a:r>
              <a:rPr lang="zh-CN" altLang="en-US" sz="2400" b="1" dirty="0" smtClean="0"/>
              <a:t>；</a:t>
            </a:r>
            <a:endParaRPr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31038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/>
          <p:nvPr/>
        </p:nvSpPr>
        <p:spPr>
          <a:xfrm>
            <a:off x="889618" y="503767"/>
            <a:ext cx="13630782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会</a:t>
            </a:r>
            <a:r>
              <a:rPr lang="zh-CN" altLang="en-US" sz="32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呼吸的口罩</a:t>
            </a:r>
            <a:r>
              <a:rPr lang="zh-CN" altLang="en-US" sz="32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？</a:t>
            </a:r>
            <a:endParaRPr lang="en-US" altLang="zh-CN" sz="3200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7" name="矩形 2"/>
          <p:cNvSpPr/>
          <p:nvPr/>
        </p:nvSpPr>
        <p:spPr>
          <a:xfrm>
            <a:off x="0" y="596900"/>
            <a:ext cx="814917" cy="817033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 sz="2400">
              <a:solidFill>
                <a:srgbClr val="F2A849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814916" y="1636635"/>
            <a:ext cx="98669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特点</a:t>
            </a:r>
            <a:r>
              <a:rPr lang="zh-CN" altLang="en-US" sz="2400" b="1" dirty="0" smtClean="0"/>
              <a:t>：</a:t>
            </a:r>
            <a:endParaRPr lang="en-US" altLang="zh-CN" sz="2400" b="1" dirty="0" smtClean="0"/>
          </a:p>
          <a:p>
            <a:pPr lvl="1"/>
            <a:r>
              <a:rPr lang="en-US" altLang="zh-CN" sz="2400" b="1" dirty="0" smtClean="0"/>
              <a:t>- </a:t>
            </a:r>
            <a:r>
              <a:rPr lang="zh-CN" altLang="en-US" sz="2400" b="1" dirty="0" smtClean="0"/>
              <a:t>根据</a:t>
            </a:r>
            <a:r>
              <a:rPr lang="zh-CN" altLang="en-US" sz="2400" b="1" dirty="0"/>
              <a:t>人体运动时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呼吸频率和强度</a:t>
            </a:r>
            <a:r>
              <a:rPr lang="zh-CN" altLang="en-US" sz="2400" b="1" dirty="0"/>
              <a:t>的变化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自动调整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透气性</a:t>
            </a:r>
            <a:r>
              <a:rPr lang="zh-CN" altLang="en-US" sz="2400" b="1" dirty="0" smtClean="0"/>
              <a:t>；</a:t>
            </a:r>
            <a:endParaRPr lang="en-US" altLang="zh-CN" sz="2400" b="1" dirty="0" smtClean="0"/>
          </a:p>
          <a:p>
            <a:r>
              <a:rPr lang="zh-CN" altLang="en-US" sz="2400" b="1" dirty="0"/>
              <a:t>功能</a:t>
            </a:r>
            <a:r>
              <a:rPr lang="zh-CN" altLang="en-US" sz="2400" b="1" dirty="0" smtClean="0"/>
              <a:t>：</a:t>
            </a:r>
            <a:endParaRPr lang="en-US" altLang="zh-CN" sz="2400" b="1" dirty="0" smtClean="0"/>
          </a:p>
          <a:p>
            <a:pPr marL="800100" lvl="1" indent="-342900">
              <a:buFontTx/>
              <a:buChar char="-"/>
            </a:pPr>
            <a:r>
              <a:rPr lang="zh-CN" altLang="en-US" sz="2400" b="1" dirty="0" smtClean="0"/>
              <a:t>极</a:t>
            </a:r>
            <a:r>
              <a:rPr lang="zh-CN" altLang="en-US" sz="2400" b="1" dirty="0"/>
              <a:t>大程度地实现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佩戴舒适性</a:t>
            </a:r>
            <a:r>
              <a:rPr lang="zh-CN" altLang="en-US" sz="2400" b="1" dirty="0"/>
              <a:t>与可吸入颗粒物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过滤性能</a:t>
            </a:r>
            <a:r>
              <a:rPr lang="zh-CN" altLang="en-US" sz="2400" b="1" dirty="0"/>
              <a:t>的</a:t>
            </a:r>
            <a:r>
              <a:rPr lang="zh-CN" altLang="en-US" sz="2400" b="1" dirty="0" smtClean="0"/>
              <a:t>均衡；</a:t>
            </a:r>
            <a:endParaRPr lang="en-US" altLang="zh-CN" sz="2400" b="1" dirty="0" smtClean="0"/>
          </a:p>
          <a:p>
            <a:pPr marL="800100" lvl="1" indent="-342900">
              <a:buFontTx/>
              <a:buChar char="-"/>
            </a:pPr>
            <a:r>
              <a:rPr lang="zh-CN" altLang="en-US" sz="2400" b="1" dirty="0"/>
              <a:t>适用于运动</a:t>
            </a:r>
            <a:r>
              <a:rPr lang="zh-CN" altLang="en-US" sz="2400" b="1" dirty="0" smtClean="0"/>
              <a:t>人群；</a:t>
            </a:r>
            <a:endParaRPr lang="en-US" altLang="zh-CN" sz="2400" b="1" dirty="0" smtClean="0"/>
          </a:p>
        </p:txBody>
      </p:sp>
      <p:sp>
        <p:nvSpPr>
          <p:cNvPr id="8" name="TextBox 4"/>
          <p:cNvSpPr/>
          <p:nvPr/>
        </p:nvSpPr>
        <p:spPr>
          <a:xfrm>
            <a:off x="880833" y="1051860"/>
            <a:ext cx="5266690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Function and Principle</a:t>
            </a:r>
          </a:p>
        </p:txBody>
      </p:sp>
    </p:spTree>
    <p:extLst>
      <p:ext uri="{BB962C8B-B14F-4D97-AF65-F5344CB8AC3E}">
        <p14:creationId xmlns:p14="http://schemas.microsoft.com/office/powerpoint/2010/main" val="305519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1861</Words>
  <Application>Microsoft Office PowerPoint</Application>
  <PresentationFormat>宽屏</PresentationFormat>
  <Paragraphs>263</Paragraphs>
  <Slides>33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8" baseType="lpstr">
      <vt:lpstr>Aharoni</vt:lpstr>
      <vt:lpstr>等线</vt:lpstr>
      <vt:lpstr>等线 Light</vt:lpstr>
      <vt:lpstr>宋体</vt:lpstr>
      <vt:lpstr>Microsoft YaHei</vt:lpstr>
      <vt:lpstr>Microsoft YaHei</vt:lpstr>
      <vt:lpstr>Arial</vt:lpstr>
      <vt:lpstr>Arial Black</vt:lpstr>
      <vt:lpstr>Calibri</vt:lpstr>
      <vt:lpstr>Calibri Light</vt:lpstr>
      <vt:lpstr>Cambria Math</vt:lpstr>
      <vt:lpstr>Stencil</vt:lpstr>
      <vt:lpstr>Times New Roman</vt:lpstr>
      <vt:lpstr>Wingdings</vt:lpstr>
      <vt:lpstr>Office 主题​​</vt:lpstr>
      <vt:lpstr>“会呼吸”的口罩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Sport Mask</dc:title>
  <dc:creator>li-ss14</dc:creator>
  <cp:lastModifiedBy>li-ss14</cp:lastModifiedBy>
  <cp:revision>31</cp:revision>
  <dcterms:created xsi:type="dcterms:W3CDTF">2017-04-07T16:33:29Z</dcterms:created>
  <dcterms:modified xsi:type="dcterms:W3CDTF">2017-04-08T03:03:54Z</dcterms:modified>
</cp:coreProperties>
</file>