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98" r:id="rId4"/>
    <p:sldId id="258" r:id="rId5"/>
    <p:sldId id="288" r:id="rId6"/>
    <p:sldId id="277" r:id="rId7"/>
    <p:sldId id="276" r:id="rId8"/>
    <p:sldId id="278" r:id="rId9"/>
    <p:sldId id="289" r:id="rId10"/>
    <p:sldId id="290" r:id="rId11"/>
    <p:sldId id="291" r:id="rId12"/>
    <p:sldId id="292" r:id="rId13"/>
    <p:sldId id="293" r:id="rId14"/>
    <p:sldId id="294" r:id="rId15"/>
    <p:sldId id="296" r:id="rId16"/>
    <p:sldId id="297" r:id="rId17"/>
    <p:sldId id="303" r:id="rId18"/>
    <p:sldId id="304" r:id="rId19"/>
    <p:sldId id="305" r:id="rId20"/>
    <p:sldId id="306" r:id="rId21"/>
    <p:sldId id="307" r:id="rId22"/>
    <p:sldId id="308" r:id="rId23"/>
    <p:sldId id="309" r:id="rId24"/>
    <p:sldId id="310" r:id="rId25"/>
    <p:sldId id="312" r:id="rId26"/>
    <p:sldId id="311" r:id="rId27"/>
    <p:sldId id="313" r:id="rId28"/>
    <p:sldId id="286" r:id="rId29"/>
    <p:sldId id="302" r:id="rId30"/>
    <p:sldId id="301" r:id="rId31"/>
    <p:sldId id="29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8BE1A-494F-4D85-9124-33A80089397F}" v="199" dt="2021-04-28T18:08:57.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97" autoAdjust="0"/>
    <p:restoredTop sz="94660"/>
  </p:normalViewPr>
  <p:slideViewPr>
    <p:cSldViewPr snapToGrid="0">
      <p:cViewPr varScale="1">
        <p:scale>
          <a:sx n="148" d="100"/>
          <a:sy n="148" d="100"/>
        </p:scale>
        <p:origin x="88" y="3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30/04/2021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28</a:t>
            </a:fld>
            <a:endParaRPr lang="en-GB" dirty="0"/>
          </a:p>
        </p:txBody>
      </p:sp>
    </p:spTree>
    <p:extLst>
      <p:ext uri="{BB962C8B-B14F-4D97-AF65-F5344CB8AC3E}">
        <p14:creationId xmlns:p14="http://schemas.microsoft.com/office/powerpoint/2010/main" val="3080933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86798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10142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4082423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280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3193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547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9218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15940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41133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57578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CAA9714-E498-4BB1-946F-9B4AA3A4C648}" type="datetimeFigureOut">
              <a:rPr lang="en-GB" smtClean="0"/>
              <a:t>30/04/2021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12279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30/04/2021</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2468069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project: </a:t>
            </a:r>
            <a:r>
              <a:rPr lang="en-GB" dirty="0" err="1"/>
              <a:t>ProductSurvey</a:t>
            </a:r>
            <a:endParaRPr lang="en-GB" dirty="0"/>
          </a:p>
        </p:txBody>
      </p:sp>
      <p:sp>
        <p:nvSpPr>
          <p:cNvPr id="4" name="CasellaDiTesto 3">
            <a:extLst>
              <a:ext uri="{FF2B5EF4-FFF2-40B4-BE49-F238E27FC236}">
                <a16:creationId xmlns:a16="http://schemas.microsoft.com/office/drawing/2014/main" id="{E48E3661-AC07-4793-A1C1-67AE3C414A59}"/>
              </a:ext>
            </a:extLst>
          </p:cNvPr>
          <p:cNvSpPr txBox="1"/>
          <p:nvPr/>
        </p:nvSpPr>
        <p:spPr>
          <a:xfrm>
            <a:off x="4895735" y="4734580"/>
            <a:ext cx="2400530" cy="523220"/>
          </a:xfrm>
          <a:prstGeom prst="rect">
            <a:avLst/>
          </a:prstGeom>
          <a:noFill/>
        </p:spPr>
        <p:txBody>
          <a:bodyPr wrap="none" rtlCol="0">
            <a:spAutoFit/>
          </a:bodyPr>
          <a:lstStyle/>
          <a:p>
            <a:pPr algn="ctr"/>
            <a:r>
              <a:rPr lang="it-IT" sz="2800" dirty="0"/>
              <a:t>Francesco Ratti</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Marketing answer – </a:t>
            </a:r>
            <a:r>
              <a:rPr lang="en-GB" b="1" dirty="0"/>
              <a:t>to</a:t>
            </a:r>
            <a:r>
              <a:rPr lang="en-GB" dirty="0"/>
              <a:t> – Marketing question</a:t>
            </a:r>
          </a:p>
        </p:txBody>
      </p:sp>
      <p:sp>
        <p:nvSpPr>
          <p:cNvPr id="5" name="Content Placeholder 4"/>
          <p:cNvSpPr>
            <a:spLocks noGrp="1"/>
          </p:cNvSpPr>
          <p:nvPr>
            <p:ph sz="half" idx="1"/>
          </p:nvPr>
        </p:nvSpPr>
        <p:spPr/>
        <p:txBody>
          <a:bodyPr>
            <a:normAutofit fontScale="55000" lnSpcReduction="20000"/>
          </a:bodyPr>
          <a:lstStyle/>
          <a:p>
            <a:r>
              <a:rPr lang="en-GB" dirty="0"/>
              <a:t>Marketing answer </a:t>
            </a:r>
            <a:r>
              <a:rPr lang="en-GB" dirty="0">
                <a:sym typeface="Wingdings" panose="05000000000000000000" pitchFamily="2" charset="2"/>
              </a:rPr>
              <a:t></a:t>
            </a:r>
            <a:r>
              <a:rPr lang="en-GB" dirty="0"/>
              <a:t> Marketing question</a:t>
            </a:r>
          </a:p>
          <a:p>
            <a:pPr marL="0" indent="0">
              <a:buNone/>
            </a:pPr>
            <a:r>
              <a:rPr lang="en-GB" dirty="0"/>
              <a:t>@ManyToOne</a:t>
            </a:r>
          </a:p>
          <a:p>
            <a:pPr marL="0" indent="0">
              <a:buNone/>
            </a:pPr>
            <a:r>
              <a:rPr lang="en-GB" dirty="0"/>
              <a:t>Methods manage the relationship from this side.</a:t>
            </a:r>
          </a:p>
          <a:p>
            <a:pPr marL="0" indent="0">
              <a:buNone/>
            </a:pPr>
            <a:r>
              <a:rPr lang="en-GB" dirty="0"/>
              <a:t>Needed when storing an answer to store which question the answer is related to.</a:t>
            </a:r>
          </a:p>
          <a:p>
            <a:pPr marL="0" indent="0">
              <a:buNone/>
            </a:pPr>
            <a:r>
              <a:rPr lang="en-GB" dirty="0"/>
              <a:t>Needed when showing to the admin user Response to a questionnaire, showing questions and related answer via client navigation</a:t>
            </a:r>
          </a:p>
          <a:p>
            <a:pPr lvl="1"/>
            <a:endParaRPr lang="en-GB" dirty="0"/>
          </a:p>
          <a:p>
            <a:r>
              <a:rPr lang="en-GB" dirty="0"/>
              <a:t>Marketing question </a:t>
            </a:r>
            <a:r>
              <a:rPr lang="en-GB" dirty="0">
                <a:sym typeface="Wingdings" panose="05000000000000000000" pitchFamily="2" charset="2"/>
              </a:rPr>
              <a:t> </a:t>
            </a:r>
            <a:r>
              <a:rPr lang="en-GB" dirty="0"/>
              <a:t>Marketing answer </a:t>
            </a:r>
          </a:p>
          <a:p>
            <a:pPr marL="0" indent="0">
              <a:buNone/>
            </a:pPr>
            <a:r>
              <a:rPr lang="en-GB" dirty="0">
                <a:sym typeface="Wingdings" panose="05000000000000000000" pitchFamily="2" charset="2"/>
              </a:rPr>
              <a:t>@OneToMany</a:t>
            </a:r>
          </a:p>
          <a:p>
            <a:pPr marL="0" indent="0">
              <a:buNone/>
            </a:pPr>
            <a:r>
              <a:rPr lang="en-GB" dirty="0" err="1">
                <a:sym typeface="Wingdings" panose="05000000000000000000" pitchFamily="2" charset="2"/>
              </a:rPr>
              <a:t>FetchType.LAZY</a:t>
            </a:r>
            <a:r>
              <a:rPr lang="en-GB" dirty="0">
                <a:sym typeface="Wingdings" panose="05000000000000000000" pitchFamily="2" charset="2"/>
              </a:rPr>
              <a:t>, </a:t>
            </a:r>
            <a:r>
              <a:rPr lang="en-GB" dirty="0" err="1">
                <a:sym typeface="Wingdings" panose="05000000000000000000" pitchFamily="2" charset="2"/>
              </a:rPr>
              <a:t>orphanRemoval</a:t>
            </a:r>
            <a:r>
              <a:rPr lang="en-GB" dirty="0">
                <a:sym typeface="Wingdings" panose="05000000000000000000" pitchFamily="2" charset="2"/>
              </a:rPr>
              <a:t> = true, </a:t>
            </a:r>
            <a:r>
              <a:rPr lang="en-GB" dirty="0" err="1">
                <a:sym typeface="Wingdings" panose="05000000000000000000" pitchFamily="2" charset="2"/>
              </a:rPr>
              <a:t>CascadeType.REMOVE</a:t>
            </a:r>
            <a:endParaRPr lang="en-GB" dirty="0">
              <a:sym typeface="Wingdings" panose="05000000000000000000" pitchFamily="2" charset="2"/>
            </a:endParaRPr>
          </a:p>
          <a:p>
            <a:pPr marL="0" indent="0">
              <a:buNone/>
            </a:pPr>
            <a:r>
              <a:rPr lang="en-GB" dirty="0">
                <a:sym typeface="Wingdings" panose="05000000000000000000" pitchFamily="2" charset="2"/>
              </a:rPr>
              <a:t>Mapped only for </a:t>
            </a:r>
            <a:r>
              <a:rPr lang="en-GB" dirty="0" err="1">
                <a:sym typeface="Wingdings" panose="05000000000000000000" pitchFamily="2" charset="2"/>
              </a:rPr>
              <a:t>CascadeType.REMOVE</a:t>
            </a:r>
            <a:r>
              <a:rPr lang="en-GB" dirty="0">
                <a:sym typeface="Wingdings" panose="05000000000000000000" pitchFamily="2" charset="2"/>
              </a:rPr>
              <a:t> and </a:t>
            </a:r>
            <a:r>
              <a:rPr lang="en-GB" dirty="0" err="1">
                <a:sym typeface="Wingdings" panose="05000000000000000000" pitchFamily="2" charset="2"/>
              </a:rPr>
              <a:t>orphanRemoval</a:t>
            </a:r>
            <a:r>
              <a:rPr lang="en-GB" dirty="0">
                <a:sym typeface="Wingdings" panose="05000000000000000000" pitchFamily="2" charset="2"/>
              </a:rPr>
              <a:t> but never used.</a:t>
            </a:r>
          </a:p>
          <a:p>
            <a:pPr marL="0" indent="0">
              <a:buNone/>
            </a:pPr>
            <a:r>
              <a:rPr lang="en-GB" dirty="0">
                <a:sym typeface="Wingdings" panose="05000000000000000000" pitchFamily="2" charset="2"/>
              </a:rPr>
              <a:t>It never happens to fetch all the answers to a question without having them grouped by user, so answer-question tuple will be fetched via client navigation coming from Response.</a:t>
            </a:r>
            <a:endParaRPr lang="en-GB" dirty="0"/>
          </a:p>
          <a:p>
            <a:endParaRPr lang="en-GB" dirty="0"/>
          </a:p>
        </p:txBody>
      </p:sp>
      <p:sp>
        <p:nvSpPr>
          <p:cNvPr id="6" name="Rectangle 5"/>
          <p:cNvSpPr/>
          <p:nvPr/>
        </p:nvSpPr>
        <p:spPr>
          <a:xfrm>
            <a:off x="9767236"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question</a:t>
            </a:r>
          </a:p>
        </p:txBody>
      </p:sp>
      <p:sp>
        <p:nvSpPr>
          <p:cNvPr id="7" name="Rectangle 6"/>
          <p:cNvSpPr/>
          <p:nvPr/>
        </p:nvSpPr>
        <p:spPr>
          <a:xfrm>
            <a:off x="7003174"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answer</a:t>
            </a:r>
          </a:p>
        </p:txBody>
      </p:sp>
      <p:sp>
        <p:nvSpPr>
          <p:cNvPr id="8" name="Diamond 7"/>
          <p:cNvSpPr/>
          <p:nvPr/>
        </p:nvSpPr>
        <p:spPr>
          <a:xfrm rot="5400000">
            <a:off x="9003626" y="1871796"/>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9" name="Straight Connector 8"/>
          <p:cNvCxnSpPr>
            <a:stCxn id="6" idx="1"/>
          </p:cNvCxnSpPr>
          <p:nvPr/>
        </p:nvCxnSpPr>
        <p:spPr>
          <a:xfrm flipH="1">
            <a:off x="9438444" y="208041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8572093" y="2080418"/>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41597" y="175886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9316515" y="1758868"/>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9004733" y="1456293"/>
            <a:ext cx="381195" cy="369332"/>
          </a:xfrm>
          <a:prstGeom prst="rect">
            <a:avLst/>
          </a:prstGeom>
          <a:noFill/>
        </p:spPr>
        <p:txBody>
          <a:bodyPr wrap="none" rtlCol="0">
            <a:spAutoFit/>
          </a:bodyPr>
          <a:lstStyle/>
          <a:p>
            <a:r>
              <a:rPr lang="en-GB" dirty="0"/>
              <a:t>to</a:t>
            </a:r>
          </a:p>
        </p:txBody>
      </p:sp>
      <p:sp>
        <p:nvSpPr>
          <p:cNvPr id="14" name="Rectangle 13"/>
          <p:cNvSpPr/>
          <p:nvPr/>
        </p:nvSpPr>
        <p:spPr>
          <a:xfrm>
            <a:off x="9784882"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question</a:t>
            </a:r>
          </a:p>
        </p:txBody>
      </p:sp>
      <p:sp>
        <p:nvSpPr>
          <p:cNvPr id="15" name="Rectangle 14"/>
          <p:cNvSpPr/>
          <p:nvPr/>
        </p:nvSpPr>
        <p:spPr>
          <a:xfrm>
            <a:off x="7020820"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answer</a:t>
            </a:r>
          </a:p>
        </p:txBody>
      </p:sp>
      <p:cxnSp>
        <p:nvCxnSpPr>
          <p:cNvPr id="16" name="Straight Connector 15"/>
          <p:cNvCxnSpPr>
            <a:stCxn id="14" idx="1"/>
            <a:endCxn id="15" idx="3"/>
          </p:cNvCxnSpPr>
          <p:nvPr/>
        </p:nvCxnSpPr>
        <p:spPr>
          <a:xfrm flipH="1">
            <a:off x="8589738" y="3503354"/>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92903"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question</a:t>
            </a:r>
          </a:p>
        </p:txBody>
      </p:sp>
      <p:sp>
        <p:nvSpPr>
          <p:cNvPr id="18" name="Rectangle 17"/>
          <p:cNvSpPr/>
          <p:nvPr/>
        </p:nvSpPr>
        <p:spPr>
          <a:xfrm>
            <a:off x="7028841"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answer</a:t>
            </a:r>
          </a:p>
        </p:txBody>
      </p:sp>
      <p:cxnSp>
        <p:nvCxnSpPr>
          <p:cNvPr id="19" name="Straight Connector 18"/>
          <p:cNvCxnSpPr>
            <a:stCxn id="17" idx="1"/>
            <a:endCxn id="18" idx="3"/>
          </p:cNvCxnSpPr>
          <p:nvPr/>
        </p:nvCxnSpPr>
        <p:spPr>
          <a:xfrm flipH="1">
            <a:off x="8597759" y="4810786"/>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23115" y="315203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8690637" y="4441454"/>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90746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Marketing question – </a:t>
            </a:r>
            <a:r>
              <a:rPr lang="en-GB" b="1" dirty="0"/>
              <a:t>from</a:t>
            </a:r>
            <a:r>
              <a:rPr lang="en-GB" dirty="0"/>
              <a:t> - Questionnaire </a:t>
            </a:r>
          </a:p>
        </p:txBody>
      </p:sp>
      <p:sp>
        <p:nvSpPr>
          <p:cNvPr id="5" name="Content Placeholder 4"/>
          <p:cNvSpPr>
            <a:spLocks noGrp="1"/>
          </p:cNvSpPr>
          <p:nvPr>
            <p:ph sz="half" idx="1"/>
          </p:nvPr>
        </p:nvSpPr>
        <p:spPr>
          <a:xfrm>
            <a:off x="674771" y="1824395"/>
            <a:ext cx="5908172" cy="4351338"/>
          </a:xfrm>
        </p:spPr>
        <p:txBody>
          <a:bodyPr>
            <a:normAutofit fontScale="77500" lnSpcReduction="20000"/>
          </a:bodyPr>
          <a:lstStyle/>
          <a:p>
            <a:r>
              <a:rPr lang="en-GB" dirty="0"/>
              <a:t>Marketing question </a:t>
            </a:r>
            <a:r>
              <a:rPr lang="en-GB" dirty="0">
                <a:sym typeface="Wingdings" panose="05000000000000000000" pitchFamily="2" charset="2"/>
              </a:rPr>
              <a:t> </a:t>
            </a:r>
            <a:r>
              <a:rPr lang="en-GB" dirty="0"/>
              <a:t>Questionnaire</a:t>
            </a:r>
          </a:p>
          <a:p>
            <a:pPr marL="0" indent="0">
              <a:buNone/>
            </a:pPr>
            <a:r>
              <a:rPr lang="en-GB" dirty="0"/>
              <a:t>@ManyToOne</a:t>
            </a:r>
          </a:p>
          <a:p>
            <a:pPr marL="0" indent="0">
              <a:buNone/>
            </a:pPr>
            <a:r>
              <a:rPr lang="en-GB" dirty="0"/>
              <a:t>Mapped since it is the owning side of the relationship but it is never used.</a:t>
            </a:r>
          </a:p>
          <a:p>
            <a:r>
              <a:rPr lang="en-GB" dirty="0"/>
              <a:t>Questionnaire </a:t>
            </a:r>
            <a:r>
              <a:rPr lang="en-GB" dirty="0">
                <a:sym typeface="Wingdings" panose="05000000000000000000" pitchFamily="2" charset="2"/>
              </a:rPr>
              <a:t> </a:t>
            </a:r>
            <a:r>
              <a:rPr lang="en-GB" dirty="0"/>
              <a:t>Marketing question</a:t>
            </a:r>
          </a:p>
          <a:p>
            <a:pPr marL="0" indent="0">
              <a:buNone/>
            </a:pPr>
            <a:r>
              <a:rPr lang="en-GB" dirty="0"/>
              <a:t>@OneToMany</a:t>
            </a:r>
          </a:p>
          <a:p>
            <a:pPr marL="0" indent="0">
              <a:buNone/>
            </a:pPr>
            <a:r>
              <a:rPr lang="en-GB" dirty="0" err="1">
                <a:sym typeface="Wingdings" panose="05000000000000000000" pitchFamily="2" charset="2"/>
              </a:rPr>
              <a:t>FetchType.EAGER</a:t>
            </a:r>
            <a:r>
              <a:rPr lang="en-GB" dirty="0">
                <a:sym typeface="Wingdings" panose="05000000000000000000" pitchFamily="2" charset="2"/>
              </a:rPr>
              <a:t>, </a:t>
            </a:r>
            <a:r>
              <a:rPr lang="en-GB" dirty="0" err="1">
                <a:sym typeface="Wingdings" panose="05000000000000000000" pitchFamily="2" charset="2"/>
              </a:rPr>
              <a:t>orphanRemoval</a:t>
            </a:r>
            <a:r>
              <a:rPr lang="en-GB" dirty="0">
                <a:sym typeface="Wingdings" panose="05000000000000000000" pitchFamily="2" charset="2"/>
              </a:rPr>
              <a:t> = true, </a:t>
            </a:r>
            <a:r>
              <a:rPr lang="en-GB" dirty="0" err="1">
                <a:sym typeface="Wingdings" panose="05000000000000000000" pitchFamily="2" charset="2"/>
              </a:rPr>
              <a:t>CascadeType.ALL</a:t>
            </a:r>
            <a:r>
              <a:rPr lang="en-GB" dirty="0">
                <a:sym typeface="Wingdings" panose="05000000000000000000" pitchFamily="2" charset="2"/>
              </a:rPr>
              <a:t>, nullable = false</a:t>
            </a:r>
            <a:endParaRPr lang="en-GB" dirty="0"/>
          </a:p>
          <a:p>
            <a:pPr marL="0" indent="0">
              <a:buNone/>
            </a:pPr>
            <a:r>
              <a:rPr lang="en-GB" dirty="0"/>
              <a:t>Methods manage the relationship from this side.</a:t>
            </a:r>
          </a:p>
          <a:p>
            <a:pPr marL="0" indent="0">
              <a:buNone/>
            </a:pPr>
            <a:r>
              <a:rPr lang="en-GB" dirty="0">
                <a:sym typeface="Wingdings" panose="05000000000000000000" pitchFamily="2" charset="2"/>
              </a:rPr>
              <a:t>Needed for admin to store a variable number of marketing questions and to show them to the user so that he/she can answer. Questions are fetched via client navigation from questionnaire.</a:t>
            </a:r>
          </a:p>
          <a:p>
            <a:pPr marL="0" indent="0">
              <a:buNone/>
            </a:pPr>
            <a:endParaRPr lang="en-GB" dirty="0"/>
          </a:p>
        </p:txBody>
      </p:sp>
      <p:sp>
        <p:nvSpPr>
          <p:cNvPr id="6" name="Rectangle 5"/>
          <p:cNvSpPr/>
          <p:nvPr/>
        </p:nvSpPr>
        <p:spPr>
          <a:xfrm>
            <a:off x="9767236"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7" name="Rectangle 6"/>
          <p:cNvSpPr/>
          <p:nvPr/>
        </p:nvSpPr>
        <p:spPr>
          <a:xfrm>
            <a:off x="7003174"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question</a:t>
            </a:r>
          </a:p>
        </p:txBody>
      </p:sp>
      <p:sp>
        <p:nvSpPr>
          <p:cNvPr id="8" name="Diamond 7"/>
          <p:cNvSpPr/>
          <p:nvPr/>
        </p:nvSpPr>
        <p:spPr>
          <a:xfrm rot="5400000">
            <a:off x="9003626" y="1871796"/>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9" name="Straight Connector 8"/>
          <p:cNvCxnSpPr>
            <a:stCxn id="6" idx="1"/>
          </p:cNvCxnSpPr>
          <p:nvPr/>
        </p:nvCxnSpPr>
        <p:spPr>
          <a:xfrm flipH="1">
            <a:off x="9438444" y="208041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8572093" y="2080418"/>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41597" y="173024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9279621" y="1730248"/>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8876429" y="1439265"/>
            <a:ext cx="637803" cy="369332"/>
          </a:xfrm>
          <a:prstGeom prst="rect">
            <a:avLst/>
          </a:prstGeom>
          <a:noFill/>
        </p:spPr>
        <p:txBody>
          <a:bodyPr wrap="none" rtlCol="0">
            <a:spAutoFit/>
          </a:bodyPr>
          <a:lstStyle/>
          <a:p>
            <a:r>
              <a:rPr lang="en-GB" dirty="0"/>
              <a:t>from</a:t>
            </a:r>
          </a:p>
        </p:txBody>
      </p:sp>
      <p:sp>
        <p:nvSpPr>
          <p:cNvPr id="14" name="Rectangle 13"/>
          <p:cNvSpPr/>
          <p:nvPr/>
        </p:nvSpPr>
        <p:spPr>
          <a:xfrm>
            <a:off x="9784882"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5" name="Rectangle 14"/>
          <p:cNvSpPr/>
          <p:nvPr/>
        </p:nvSpPr>
        <p:spPr>
          <a:xfrm>
            <a:off x="7020820"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question</a:t>
            </a:r>
          </a:p>
        </p:txBody>
      </p:sp>
      <p:cxnSp>
        <p:nvCxnSpPr>
          <p:cNvPr id="16" name="Straight Connector 15"/>
          <p:cNvCxnSpPr>
            <a:stCxn id="14" idx="1"/>
            <a:endCxn id="15" idx="3"/>
          </p:cNvCxnSpPr>
          <p:nvPr/>
        </p:nvCxnSpPr>
        <p:spPr>
          <a:xfrm flipH="1">
            <a:off x="8589738" y="3503354"/>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92903"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8" name="Rectangle 17"/>
          <p:cNvSpPr/>
          <p:nvPr/>
        </p:nvSpPr>
        <p:spPr>
          <a:xfrm>
            <a:off x="7028841"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question</a:t>
            </a:r>
          </a:p>
        </p:txBody>
      </p:sp>
      <p:cxnSp>
        <p:nvCxnSpPr>
          <p:cNvPr id="19" name="Straight Connector 18"/>
          <p:cNvCxnSpPr>
            <a:stCxn id="17" idx="1"/>
            <a:endCxn id="18" idx="3"/>
          </p:cNvCxnSpPr>
          <p:nvPr/>
        </p:nvCxnSpPr>
        <p:spPr>
          <a:xfrm flipH="1">
            <a:off x="8597759" y="4810786"/>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97759" y="4505807"/>
            <a:ext cx="300082" cy="369332"/>
          </a:xfrm>
          <a:prstGeom prst="rect">
            <a:avLst/>
          </a:prstGeom>
          <a:noFill/>
        </p:spPr>
        <p:txBody>
          <a:bodyPr wrap="none" rtlCol="0">
            <a:spAutoFit/>
          </a:bodyPr>
          <a:lstStyle/>
          <a:p>
            <a:r>
              <a:rPr lang="en-GB" dirty="0"/>
              <a:t>*</a:t>
            </a:r>
          </a:p>
        </p:txBody>
      </p:sp>
      <p:sp>
        <p:nvSpPr>
          <p:cNvPr id="21" name="TextBox 20"/>
          <p:cNvSpPr txBox="1"/>
          <p:nvPr/>
        </p:nvSpPr>
        <p:spPr>
          <a:xfrm>
            <a:off x="9438444" y="3114861"/>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5537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SimpleUser</a:t>
            </a:r>
            <a:r>
              <a:rPr lang="en-GB" dirty="0"/>
              <a:t> – </a:t>
            </a:r>
            <a:r>
              <a:rPr lang="en-GB" b="1" dirty="0"/>
              <a:t>do</a:t>
            </a:r>
            <a:r>
              <a:rPr lang="en-GB" dirty="0"/>
              <a:t> - Opening </a:t>
            </a:r>
          </a:p>
        </p:txBody>
      </p:sp>
      <p:sp>
        <p:nvSpPr>
          <p:cNvPr id="5" name="Content Placeholder 4"/>
          <p:cNvSpPr>
            <a:spLocks noGrp="1"/>
          </p:cNvSpPr>
          <p:nvPr>
            <p:ph sz="half" idx="1"/>
          </p:nvPr>
        </p:nvSpPr>
        <p:spPr/>
        <p:txBody>
          <a:bodyPr>
            <a:normAutofit fontScale="85000" lnSpcReduction="20000"/>
          </a:bodyPr>
          <a:lstStyle/>
          <a:p>
            <a:r>
              <a:rPr lang="en-GB" dirty="0" err="1"/>
              <a:t>SimpleUser</a:t>
            </a:r>
            <a:r>
              <a:rPr lang="en-GB" dirty="0"/>
              <a:t> </a:t>
            </a:r>
            <a:r>
              <a:rPr lang="en-GB" dirty="0">
                <a:sym typeface="Wingdings" panose="05000000000000000000" pitchFamily="2" charset="2"/>
              </a:rPr>
              <a:t></a:t>
            </a:r>
            <a:r>
              <a:rPr lang="en-GB" dirty="0"/>
              <a:t> Opening</a:t>
            </a:r>
          </a:p>
          <a:p>
            <a:pPr marL="0" indent="0">
              <a:buNone/>
            </a:pPr>
            <a:r>
              <a:rPr lang="en-GB" dirty="0"/>
              <a:t>@OneToMany</a:t>
            </a:r>
          </a:p>
          <a:p>
            <a:pPr marL="0" indent="0">
              <a:buNone/>
            </a:pPr>
            <a:r>
              <a:rPr lang="en-GB" dirty="0"/>
              <a:t>Not mapped since it is not needed to get all the openings for all the questionnaires for a </a:t>
            </a:r>
            <a:r>
              <a:rPr lang="en-GB" dirty="0" err="1"/>
              <a:t>SimpleUser</a:t>
            </a:r>
            <a:r>
              <a:rPr lang="en-GB" dirty="0"/>
              <a:t>.</a:t>
            </a:r>
          </a:p>
          <a:p>
            <a:r>
              <a:rPr lang="en-GB" dirty="0"/>
              <a:t>Opening </a:t>
            </a:r>
            <a:r>
              <a:rPr lang="en-GB" dirty="0">
                <a:sym typeface="Wingdings" panose="05000000000000000000" pitchFamily="2" charset="2"/>
              </a:rPr>
              <a:t> </a:t>
            </a:r>
            <a:r>
              <a:rPr lang="en-GB" dirty="0" err="1"/>
              <a:t>SimpleUser</a:t>
            </a:r>
            <a:endParaRPr lang="en-GB" dirty="0">
              <a:sym typeface="Wingdings" panose="05000000000000000000" pitchFamily="2" charset="2"/>
            </a:endParaRPr>
          </a:p>
          <a:p>
            <a:pPr marL="0" indent="0">
              <a:buNone/>
            </a:pPr>
            <a:r>
              <a:rPr lang="en-GB" dirty="0">
                <a:sym typeface="Wingdings" panose="05000000000000000000" pitchFamily="2" charset="2"/>
              </a:rPr>
              <a:t>@ManyToOne</a:t>
            </a:r>
          </a:p>
          <a:p>
            <a:pPr marL="0" indent="0">
              <a:buNone/>
            </a:pPr>
            <a:r>
              <a:rPr lang="en-GB" dirty="0"/>
              <a:t>Methods manage the relationship from this side.</a:t>
            </a:r>
            <a:endParaRPr lang="en-GB" dirty="0">
              <a:sym typeface="Wingdings" panose="05000000000000000000" pitchFamily="2" charset="2"/>
            </a:endParaRPr>
          </a:p>
          <a:p>
            <a:pPr marL="0" indent="0">
              <a:buNone/>
            </a:pPr>
            <a:r>
              <a:rPr lang="en-GB" dirty="0"/>
              <a:t>Mapped to store who is the “author” of the opening, aka the </a:t>
            </a:r>
            <a:r>
              <a:rPr lang="en-GB" dirty="0" err="1"/>
              <a:t>SimpleUser</a:t>
            </a:r>
            <a:r>
              <a:rPr lang="en-GB" dirty="0"/>
              <a:t> who opened the questionnaire,  originating an “Opening”.</a:t>
            </a:r>
          </a:p>
        </p:txBody>
      </p:sp>
      <p:sp>
        <p:nvSpPr>
          <p:cNvPr id="6" name="Rectangle 5"/>
          <p:cNvSpPr/>
          <p:nvPr/>
        </p:nvSpPr>
        <p:spPr>
          <a:xfrm>
            <a:off x="9767236"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Opening</a:t>
            </a:r>
          </a:p>
        </p:txBody>
      </p:sp>
      <p:sp>
        <p:nvSpPr>
          <p:cNvPr id="7" name="Rectangle 6"/>
          <p:cNvSpPr/>
          <p:nvPr/>
        </p:nvSpPr>
        <p:spPr>
          <a:xfrm>
            <a:off x="7003174"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SimpleUser</a:t>
            </a:r>
            <a:endParaRPr lang="en-GB" dirty="0"/>
          </a:p>
        </p:txBody>
      </p:sp>
      <p:sp>
        <p:nvSpPr>
          <p:cNvPr id="8" name="Diamond 7"/>
          <p:cNvSpPr/>
          <p:nvPr/>
        </p:nvSpPr>
        <p:spPr>
          <a:xfrm rot="5400000">
            <a:off x="9003626" y="1871796"/>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9" name="Straight Connector 8"/>
          <p:cNvCxnSpPr>
            <a:stCxn id="6" idx="1"/>
          </p:cNvCxnSpPr>
          <p:nvPr/>
        </p:nvCxnSpPr>
        <p:spPr>
          <a:xfrm flipH="1">
            <a:off x="9438444" y="208041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8572093" y="2080418"/>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41597" y="1730248"/>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9279621" y="1730248"/>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8973149" y="1417562"/>
            <a:ext cx="428322" cy="369332"/>
          </a:xfrm>
          <a:prstGeom prst="rect">
            <a:avLst/>
          </a:prstGeom>
          <a:noFill/>
        </p:spPr>
        <p:txBody>
          <a:bodyPr wrap="none" rtlCol="0">
            <a:spAutoFit/>
          </a:bodyPr>
          <a:lstStyle/>
          <a:p>
            <a:r>
              <a:rPr lang="en-GB" dirty="0"/>
              <a:t>do</a:t>
            </a:r>
          </a:p>
        </p:txBody>
      </p:sp>
      <p:sp>
        <p:nvSpPr>
          <p:cNvPr id="14" name="Rectangle 13"/>
          <p:cNvSpPr/>
          <p:nvPr/>
        </p:nvSpPr>
        <p:spPr>
          <a:xfrm>
            <a:off x="9784882"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Opening</a:t>
            </a:r>
          </a:p>
        </p:txBody>
      </p:sp>
      <p:sp>
        <p:nvSpPr>
          <p:cNvPr id="15" name="Rectangle 14"/>
          <p:cNvSpPr/>
          <p:nvPr/>
        </p:nvSpPr>
        <p:spPr>
          <a:xfrm>
            <a:off x="7020820"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SimpleUser</a:t>
            </a:r>
            <a:endParaRPr lang="en-GB" dirty="0"/>
          </a:p>
        </p:txBody>
      </p:sp>
      <p:cxnSp>
        <p:nvCxnSpPr>
          <p:cNvPr id="16" name="Straight Connector 15"/>
          <p:cNvCxnSpPr>
            <a:stCxn id="14" idx="1"/>
            <a:endCxn id="15" idx="3"/>
          </p:cNvCxnSpPr>
          <p:nvPr/>
        </p:nvCxnSpPr>
        <p:spPr>
          <a:xfrm flipH="1">
            <a:off x="8589738" y="3503354"/>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92903"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Opening</a:t>
            </a:r>
          </a:p>
        </p:txBody>
      </p:sp>
      <p:sp>
        <p:nvSpPr>
          <p:cNvPr id="18" name="Rectangle 17"/>
          <p:cNvSpPr/>
          <p:nvPr/>
        </p:nvSpPr>
        <p:spPr>
          <a:xfrm>
            <a:off x="7028841"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SimpleUser</a:t>
            </a:r>
            <a:endParaRPr lang="en-GB" dirty="0"/>
          </a:p>
        </p:txBody>
      </p:sp>
      <p:cxnSp>
        <p:nvCxnSpPr>
          <p:cNvPr id="19" name="Straight Connector 18"/>
          <p:cNvCxnSpPr>
            <a:stCxn id="17" idx="1"/>
            <a:endCxn id="18" idx="3"/>
          </p:cNvCxnSpPr>
          <p:nvPr/>
        </p:nvCxnSpPr>
        <p:spPr>
          <a:xfrm flipH="1">
            <a:off x="8597759" y="4810786"/>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1471" y="3222345"/>
            <a:ext cx="300082" cy="369332"/>
          </a:xfrm>
          <a:prstGeom prst="rect">
            <a:avLst/>
          </a:prstGeom>
          <a:noFill/>
        </p:spPr>
        <p:txBody>
          <a:bodyPr wrap="none" rtlCol="0">
            <a:spAutoFit/>
          </a:bodyPr>
          <a:lstStyle/>
          <a:p>
            <a:r>
              <a:rPr lang="en-GB" dirty="0"/>
              <a:t>*</a:t>
            </a:r>
          </a:p>
        </p:txBody>
      </p:sp>
      <p:sp>
        <p:nvSpPr>
          <p:cNvPr id="21" name="TextBox 20"/>
          <p:cNvSpPr txBox="1"/>
          <p:nvPr/>
        </p:nvSpPr>
        <p:spPr>
          <a:xfrm>
            <a:off x="8647395" y="4441454"/>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41555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Opening – </a:t>
            </a:r>
            <a:r>
              <a:rPr lang="en-GB" b="1" dirty="0"/>
              <a:t>of</a:t>
            </a:r>
            <a:r>
              <a:rPr lang="en-GB" dirty="0"/>
              <a:t> - Questionnaire</a:t>
            </a:r>
          </a:p>
        </p:txBody>
      </p:sp>
      <p:sp>
        <p:nvSpPr>
          <p:cNvPr id="5" name="Content Placeholder 4"/>
          <p:cNvSpPr>
            <a:spLocks noGrp="1"/>
          </p:cNvSpPr>
          <p:nvPr>
            <p:ph sz="half" idx="1"/>
          </p:nvPr>
        </p:nvSpPr>
        <p:spPr/>
        <p:txBody>
          <a:bodyPr>
            <a:normAutofit fontScale="62500" lnSpcReduction="20000"/>
          </a:bodyPr>
          <a:lstStyle/>
          <a:p>
            <a:r>
              <a:rPr lang="en-GB" dirty="0"/>
              <a:t>Opening </a:t>
            </a:r>
            <a:r>
              <a:rPr lang="en-GB" dirty="0">
                <a:sym typeface="Wingdings" panose="05000000000000000000" pitchFamily="2" charset="2"/>
              </a:rPr>
              <a:t></a:t>
            </a:r>
            <a:r>
              <a:rPr lang="en-GB" dirty="0"/>
              <a:t> Questionnaire</a:t>
            </a:r>
          </a:p>
          <a:p>
            <a:pPr marL="0" indent="0">
              <a:buNone/>
            </a:pPr>
            <a:r>
              <a:rPr lang="en-GB" dirty="0"/>
              <a:t>@ManyToOne</a:t>
            </a:r>
          </a:p>
          <a:p>
            <a:pPr marL="0" indent="0">
              <a:buNone/>
            </a:pPr>
            <a:r>
              <a:rPr lang="en-GB" dirty="0"/>
              <a:t>nullable = false</a:t>
            </a:r>
          </a:p>
          <a:p>
            <a:pPr marL="0" indent="0">
              <a:buNone/>
            </a:pPr>
            <a:r>
              <a:rPr lang="en-GB" dirty="0"/>
              <a:t>Mapped since it is the owning side of the relationship but it is never used.</a:t>
            </a:r>
          </a:p>
          <a:p>
            <a:r>
              <a:rPr lang="en-GB" dirty="0"/>
              <a:t>Questionnaire </a:t>
            </a:r>
            <a:r>
              <a:rPr lang="en-GB" dirty="0">
                <a:sym typeface="Wingdings" panose="05000000000000000000" pitchFamily="2" charset="2"/>
              </a:rPr>
              <a:t> </a:t>
            </a:r>
            <a:r>
              <a:rPr lang="en-GB" dirty="0"/>
              <a:t>Opening</a:t>
            </a:r>
            <a:endParaRPr lang="en-GB" dirty="0">
              <a:sym typeface="Wingdings" panose="05000000000000000000" pitchFamily="2" charset="2"/>
            </a:endParaRPr>
          </a:p>
          <a:p>
            <a:pPr marL="0" indent="0">
              <a:buNone/>
            </a:pPr>
            <a:r>
              <a:rPr lang="en-GB" dirty="0">
                <a:sym typeface="Wingdings" panose="05000000000000000000" pitchFamily="2" charset="2"/>
              </a:rPr>
              <a:t>@OneToMany</a:t>
            </a:r>
          </a:p>
          <a:p>
            <a:pPr marL="0" indent="0">
              <a:buNone/>
            </a:pPr>
            <a:r>
              <a:rPr lang="en-GB" dirty="0">
                <a:sym typeface="Wingdings" panose="05000000000000000000" pitchFamily="2" charset="2"/>
              </a:rPr>
              <a:t>cascade = </a:t>
            </a:r>
            <a:r>
              <a:rPr lang="en-GB" dirty="0" err="1">
                <a:sym typeface="Wingdings" panose="05000000000000000000" pitchFamily="2" charset="2"/>
              </a:rPr>
              <a:t>CascadeType.ALL</a:t>
            </a:r>
            <a:r>
              <a:rPr lang="en-GB" dirty="0">
                <a:sym typeface="Wingdings" panose="05000000000000000000" pitchFamily="2" charset="2"/>
              </a:rPr>
              <a:t>, </a:t>
            </a:r>
            <a:r>
              <a:rPr lang="en-GB" dirty="0" err="1">
                <a:sym typeface="Wingdings" panose="05000000000000000000" pitchFamily="2" charset="2"/>
              </a:rPr>
              <a:t>orphanRemoval</a:t>
            </a:r>
            <a:r>
              <a:rPr lang="en-GB" dirty="0">
                <a:sym typeface="Wingdings" panose="05000000000000000000" pitchFamily="2" charset="2"/>
              </a:rPr>
              <a:t> = true, </a:t>
            </a:r>
            <a:r>
              <a:rPr lang="en-GB" dirty="0" err="1">
                <a:sym typeface="Wingdings" panose="05000000000000000000" pitchFamily="2" charset="2"/>
              </a:rPr>
              <a:t>FetchType.LAZY</a:t>
            </a:r>
            <a:endParaRPr lang="en-GB" dirty="0">
              <a:sym typeface="Wingdings" panose="05000000000000000000" pitchFamily="2" charset="2"/>
            </a:endParaRPr>
          </a:p>
          <a:p>
            <a:pPr marL="0" indent="0">
              <a:buNone/>
            </a:pPr>
            <a:r>
              <a:rPr lang="en-GB" dirty="0"/>
              <a:t>Methods manage the relationship from this side.</a:t>
            </a:r>
            <a:endParaRPr lang="en-GB" dirty="0">
              <a:sym typeface="Wingdings" panose="05000000000000000000" pitchFamily="2" charset="2"/>
            </a:endParaRPr>
          </a:p>
          <a:p>
            <a:pPr marL="0" indent="0">
              <a:buNone/>
            </a:pPr>
            <a:r>
              <a:rPr lang="en-GB" dirty="0"/>
              <a:t>It is used only to find user who have opened the Questionnaire (but didn’t submit it) via a JPQL query, so </a:t>
            </a:r>
            <a:r>
              <a:rPr lang="en-GB" dirty="0" err="1"/>
              <a:t>FetchType.LAZY</a:t>
            </a:r>
            <a:r>
              <a:rPr lang="en-GB" dirty="0"/>
              <a:t> since client never accesses the Opening attribute of a Questionnaire.</a:t>
            </a:r>
          </a:p>
        </p:txBody>
      </p:sp>
      <p:sp>
        <p:nvSpPr>
          <p:cNvPr id="6" name="Rectangle 5"/>
          <p:cNvSpPr/>
          <p:nvPr/>
        </p:nvSpPr>
        <p:spPr>
          <a:xfrm>
            <a:off x="9767236"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7" name="Rectangle 6"/>
          <p:cNvSpPr/>
          <p:nvPr/>
        </p:nvSpPr>
        <p:spPr>
          <a:xfrm>
            <a:off x="7003174"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Opening</a:t>
            </a:r>
          </a:p>
        </p:txBody>
      </p:sp>
      <p:sp>
        <p:nvSpPr>
          <p:cNvPr id="8" name="Diamond 7"/>
          <p:cNvSpPr/>
          <p:nvPr/>
        </p:nvSpPr>
        <p:spPr>
          <a:xfrm rot="5400000">
            <a:off x="9003626" y="1871796"/>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9" name="Straight Connector 8"/>
          <p:cNvCxnSpPr>
            <a:stCxn id="6" idx="1"/>
          </p:cNvCxnSpPr>
          <p:nvPr/>
        </p:nvCxnSpPr>
        <p:spPr>
          <a:xfrm flipH="1">
            <a:off x="9438444" y="208041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8572093" y="2080418"/>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41597" y="173024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9279621" y="1730248"/>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8973149" y="1417562"/>
            <a:ext cx="377026" cy="369332"/>
          </a:xfrm>
          <a:prstGeom prst="rect">
            <a:avLst/>
          </a:prstGeom>
          <a:noFill/>
        </p:spPr>
        <p:txBody>
          <a:bodyPr wrap="none" rtlCol="0">
            <a:spAutoFit/>
          </a:bodyPr>
          <a:lstStyle/>
          <a:p>
            <a:r>
              <a:rPr lang="en-GB" dirty="0"/>
              <a:t>of</a:t>
            </a:r>
          </a:p>
        </p:txBody>
      </p:sp>
      <p:sp>
        <p:nvSpPr>
          <p:cNvPr id="14" name="Rectangle 13"/>
          <p:cNvSpPr/>
          <p:nvPr/>
        </p:nvSpPr>
        <p:spPr>
          <a:xfrm>
            <a:off x="9784882"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5" name="Rectangle 14"/>
          <p:cNvSpPr/>
          <p:nvPr/>
        </p:nvSpPr>
        <p:spPr>
          <a:xfrm>
            <a:off x="7020820"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Opening</a:t>
            </a:r>
          </a:p>
        </p:txBody>
      </p:sp>
      <p:cxnSp>
        <p:nvCxnSpPr>
          <p:cNvPr id="16" name="Straight Connector 15"/>
          <p:cNvCxnSpPr>
            <a:stCxn id="14" idx="1"/>
            <a:endCxn id="15" idx="3"/>
          </p:cNvCxnSpPr>
          <p:nvPr/>
        </p:nvCxnSpPr>
        <p:spPr>
          <a:xfrm flipH="1">
            <a:off x="8589738" y="3503354"/>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92903"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8" name="Rectangle 17"/>
          <p:cNvSpPr/>
          <p:nvPr/>
        </p:nvSpPr>
        <p:spPr>
          <a:xfrm>
            <a:off x="7028841"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Opening</a:t>
            </a:r>
          </a:p>
        </p:txBody>
      </p:sp>
      <p:cxnSp>
        <p:nvCxnSpPr>
          <p:cNvPr id="19" name="Straight Connector 18"/>
          <p:cNvCxnSpPr>
            <a:stCxn id="17" idx="1"/>
            <a:endCxn id="18" idx="3"/>
          </p:cNvCxnSpPr>
          <p:nvPr/>
        </p:nvCxnSpPr>
        <p:spPr>
          <a:xfrm flipH="1">
            <a:off x="8597759" y="4810786"/>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597759" y="4505807"/>
            <a:ext cx="300082" cy="369332"/>
          </a:xfrm>
          <a:prstGeom prst="rect">
            <a:avLst/>
          </a:prstGeom>
          <a:noFill/>
        </p:spPr>
        <p:txBody>
          <a:bodyPr wrap="none" rtlCol="0">
            <a:spAutoFit/>
          </a:bodyPr>
          <a:lstStyle/>
          <a:p>
            <a:r>
              <a:rPr lang="en-GB" dirty="0"/>
              <a:t>*</a:t>
            </a:r>
          </a:p>
        </p:txBody>
      </p:sp>
      <p:sp>
        <p:nvSpPr>
          <p:cNvPr id="21" name="TextBox 20"/>
          <p:cNvSpPr txBox="1"/>
          <p:nvPr/>
        </p:nvSpPr>
        <p:spPr>
          <a:xfrm>
            <a:off x="9438444" y="3152032"/>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16722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Response – </a:t>
            </a:r>
            <a:r>
              <a:rPr lang="en-GB" b="1" dirty="0"/>
              <a:t>to</a:t>
            </a:r>
            <a:r>
              <a:rPr lang="en-GB" dirty="0"/>
              <a:t> - Questionnaire</a:t>
            </a:r>
          </a:p>
        </p:txBody>
      </p:sp>
      <p:sp>
        <p:nvSpPr>
          <p:cNvPr id="5" name="Content Placeholder 4"/>
          <p:cNvSpPr>
            <a:spLocks noGrp="1"/>
          </p:cNvSpPr>
          <p:nvPr>
            <p:ph sz="half" idx="1"/>
          </p:nvPr>
        </p:nvSpPr>
        <p:spPr/>
        <p:txBody>
          <a:bodyPr>
            <a:normAutofit fontScale="55000" lnSpcReduction="20000"/>
          </a:bodyPr>
          <a:lstStyle/>
          <a:p>
            <a:r>
              <a:rPr lang="en-GB" dirty="0"/>
              <a:t>Response </a:t>
            </a:r>
            <a:r>
              <a:rPr lang="en-GB" dirty="0">
                <a:sym typeface="Wingdings" panose="05000000000000000000" pitchFamily="2" charset="2"/>
              </a:rPr>
              <a:t></a:t>
            </a:r>
            <a:r>
              <a:rPr lang="en-GB" dirty="0"/>
              <a:t> Questionnaire </a:t>
            </a:r>
          </a:p>
          <a:p>
            <a:pPr marL="0" indent="0">
              <a:buNone/>
            </a:pPr>
            <a:r>
              <a:rPr lang="en-GB" dirty="0"/>
              <a:t>@ManyToOne</a:t>
            </a:r>
          </a:p>
          <a:p>
            <a:pPr marL="0" indent="0">
              <a:buNone/>
            </a:pPr>
            <a:r>
              <a:rPr lang="en-GB" dirty="0"/>
              <a:t>It is mapped since it is the owning side of the relationship but it is never used.</a:t>
            </a:r>
          </a:p>
          <a:p>
            <a:r>
              <a:rPr lang="en-GB" dirty="0"/>
              <a:t>Questionnaire </a:t>
            </a:r>
            <a:r>
              <a:rPr lang="en-GB" dirty="0">
                <a:sym typeface="Wingdings" panose="05000000000000000000" pitchFamily="2" charset="2"/>
              </a:rPr>
              <a:t> </a:t>
            </a:r>
            <a:r>
              <a:rPr lang="en-GB" dirty="0"/>
              <a:t>Response</a:t>
            </a:r>
            <a:endParaRPr lang="en-GB" dirty="0">
              <a:sym typeface="Wingdings" panose="05000000000000000000" pitchFamily="2" charset="2"/>
            </a:endParaRPr>
          </a:p>
          <a:p>
            <a:pPr marL="0" indent="0">
              <a:buNone/>
            </a:pPr>
            <a:r>
              <a:rPr lang="en-GB" dirty="0">
                <a:sym typeface="Wingdings" panose="05000000000000000000" pitchFamily="2" charset="2"/>
              </a:rPr>
              <a:t>@OneToMany, @OrderBy("timestamp ASC") – no reordering needed after adding a Response since newer one will be put at the tail of the List.</a:t>
            </a:r>
          </a:p>
          <a:p>
            <a:pPr marL="0" indent="0">
              <a:buNone/>
            </a:pPr>
            <a:r>
              <a:rPr lang="en-GB" dirty="0" err="1">
                <a:sym typeface="Wingdings" panose="05000000000000000000" pitchFamily="2" charset="2"/>
              </a:rPr>
              <a:t>FetchType.EAGER</a:t>
            </a:r>
            <a:r>
              <a:rPr lang="en-GB" dirty="0">
                <a:sym typeface="Wingdings" panose="05000000000000000000" pitchFamily="2" charset="2"/>
              </a:rPr>
              <a:t>, </a:t>
            </a:r>
            <a:r>
              <a:rPr lang="en-GB" dirty="0" err="1">
                <a:sym typeface="Wingdings" panose="05000000000000000000" pitchFamily="2" charset="2"/>
              </a:rPr>
              <a:t>orphanRemoval</a:t>
            </a:r>
            <a:r>
              <a:rPr lang="en-GB" dirty="0">
                <a:sym typeface="Wingdings" panose="05000000000000000000" pitchFamily="2" charset="2"/>
              </a:rPr>
              <a:t> = true, cascade = </a:t>
            </a:r>
            <a:r>
              <a:rPr lang="en-GB" dirty="0" err="1">
                <a:sym typeface="Wingdings" panose="05000000000000000000" pitchFamily="2" charset="2"/>
              </a:rPr>
              <a:t>CascadeType.ALL</a:t>
            </a:r>
            <a:endParaRPr lang="en-GB" dirty="0">
              <a:sym typeface="Wingdings" panose="05000000000000000000" pitchFamily="2" charset="2"/>
            </a:endParaRPr>
          </a:p>
          <a:p>
            <a:pPr marL="0" indent="0">
              <a:buNone/>
            </a:pPr>
            <a:r>
              <a:rPr lang="en-GB" dirty="0"/>
              <a:t>Methods manage the relationship from this side.</a:t>
            </a:r>
            <a:endParaRPr lang="en-GB" dirty="0">
              <a:sym typeface="Wingdings" panose="05000000000000000000" pitchFamily="2" charset="2"/>
            </a:endParaRPr>
          </a:p>
          <a:p>
            <a:pPr marL="0" indent="0">
              <a:buNone/>
            </a:pPr>
            <a:r>
              <a:rPr lang="en-GB" dirty="0">
                <a:sym typeface="Wingdings" panose="05000000000000000000" pitchFamily="2" charset="2"/>
              </a:rPr>
              <a:t>Needed to store a user Response to a Questionnaire when he submit it.</a:t>
            </a:r>
          </a:p>
          <a:p>
            <a:pPr marL="0" indent="0">
              <a:buNone/>
            </a:pPr>
            <a:r>
              <a:rPr lang="en-GB" dirty="0">
                <a:sym typeface="Wingdings" panose="05000000000000000000" pitchFamily="2" charset="2"/>
              </a:rPr>
              <a:t>Needed to show list of users who submitted a Response when admin searches (past) questionnaires and to show the answers since client will navigate passing through Response. </a:t>
            </a:r>
          </a:p>
          <a:p>
            <a:pPr marL="0" indent="0">
              <a:buNone/>
            </a:pPr>
            <a:r>
              <a:rPr lang="en-GB" dirty="0">
                <a:sym typeface="Wingdings" panose="05000000000000000000" pitchFamily="2" charset="2"/>
              </a:rPr>
              <a:t>Used in JPQL query to fetch </a:t>
            </a:r>
            <a:r>
              <a:rPr lang="en-GB" dirty="0"/>
              <a:t>user who have opened the Questionnaire (but didn’t submit it)</a:t>
            </a:r>
            <a:r>
              <a:rPr lang="en-GB" dirty="0">
                <a:sym typeface="Wingdings" panose="05000000000000000000" pitchFamily="2" charset="2"/>
              </a:rPr>
              <a:t> too.</a:t>
            </a:r>
          </a:p>
        </p:txBody>
      </p:sp>
      <p:sp>
        <p:nvSpPr>
          <p:cNvPr id="6" name="Rectangle 5"/>
          <p:cNvSpPr/>
          <p:nvPr/>
        </p:nvSpPr>
        <p:spPr>
          <a:xfrm>
            <a:off x="9767236"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7" name="Rectangle 6"/>
          <p:cNvSpPr/>
          <p:nvPr/>
        </p:nvSpPr>
        <p:spPr>
          <a:xfrm>
            <a:off x="7003174"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Response</a:t>
            </a:r>
          </a:p>
        </p:txBody>
      </p:sp>
      <p:sp>
        <p:nvSpPr>
          <p:cNvPr id="8" name="Diamond 7"/>
          <p:cNvSpPr/>
          <p:nvPr/>
        </p:nvSpPr>
        <p:spPr>
          <a:xfrm rot="5400000">
            <a:off x="9003626" y="1871796"/>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9" name="Straight Connector 8"/>
          <p:cNvCxnSpPr>
            <a:stCxn id="6" idx="1"/>
          </p:cNvCxnSpPr>
          <p:nvPr/>
        </p:nvCxnSpPr>
        <p:spPr>
          <a:xfrm flipH="1">
            <a:off x="9438444" y="208041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8572093" y="2080418"/>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41597" y="173024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9279621" y="1730248"/>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8973149" y="1417562"/>
            <a:ext cx="381195" cy="369332"/>
          </a:xfrm>
          <a:prstGeom prst="rect">
            <a:avLst/>
          </a:prstGeom>
          <a:noFill/>
        </p:spPr>
        <p:txBody>
          <a:bodyPr wrap="none" rtlCol="0">
            <a:spAutoFit/>
          </a:bodyPr>
          <a:lstStyle/>
          <a:p>
            <a:r>
              <a:rPr lang="en-GB" dirty="0"/>
              <a:t>to</a:t>
            </a:r>
          </a:p>
        </p:txBody>
      </p:sp>
      <p:sp>
        <p:nvSpPr>
          <p:cNvPr id="14" name="Rectangle 13"/>
          <p:cNvSpPr/>
          <p:nvPr/>
        </p:nvSpPr>
        <p:spPr>
          <a:xfrm>
            <a:off x="9784882"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5" name="Rectangle 14"/>
          <p:cNvSpPr/>
          <p:nvPr/>
        </p:nvSpPr>
        <p:spPr>
          <a:xfrm>
            <a:off x="7020820"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Response</a:t>
            </a:r>
          </a:p>
        </p:txBody>
      </p:sp>
      <p:cxnSp>
        <p:nvCxnSpPr>
          <p:cNvPr id="16" name="Straight Connector 15"/>
          <p:cNvCxnSpPr>
            <a:stCxn id="14" idx="1"/>
            <a:endCxn id="15" idx="3"/>
          </p:cNvCxnSpPr>
          <p:nvPr/>
        </p:nvCxnSpPr>
        <p:spPr>
          <a:xfrm flipH="1">
            <a:off x="8589738" y="3503354"/>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92903"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18" name="Rectangle 17"/>
          <p:cNvSpPr/>
          <p:nvPr/>
        </p:nvSpPr>
        <p:spPr>
          <a:xfrm>
            <a:off x="7028841"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Response</a:t>
            </a:r>
          </a:p>
        </p:txBody>
      </p:sp>
      <p:cxnSp>
        <p:nvCxnSpPr>
          <p:cNvPr id="19" name="Straight Connector 18"/>
          <p:cNvCxnSpPr>
            <a:stCxn id="17" idx="1"/>
            <a:endCxn id="18" idx="3"/>
          </p:cNvCxnSpPr>
          <p:nvPr/>
        </p:nvCxnSpPr>
        <p:spPr>
          <a:xfrm flipH="1">
            <a:off x="8597759" y="4810786"/>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632167" y="4441454"/>
            <a:ext cx="300082" cy="369332"/>
          </a:xfrm>
          <a:prstGeom prst="rect">
            <a:avLst/>
          </a:prstGeom>
          <a:noFill/>
        </p:spPr>
        <p:txBody>
          <a:bodyPr wrap="none" rtlCol="0">
            <a:spAutoFit/>
          </a:bodyPr>
          <a:lstStyle/>
          <a:p>
            <a:r>
              <a:rPr lang="en-GB" dirty="0"/>
              <a:t>*</a:t>
            </a:r>
          </a:p>
        </p:txBody>
      </p:sp>
      <p:sp>
        <p:nvSpPr>
          <p:cNvPr id="21" name="TextBox 20"/>
          <p:cNvSpPr txBox="1"/>
          <p:nvPr/>
        </p:nvSpPr>
        <p:spPr>
          <a:xfrm>
            <a:off x="9385419" y="3094462"/>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99934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Questionnaire – </a:t>
            </a:r>
            <a:r>
              <a:rPr lang="en-GB" b="1" dirty="0"/>
              <a:t>about</a:t>
            </a:r>
            <a:r>
              <a:rPr lang="en-GB" dirty="0"/>
              <a:t> - Product</a:t>
            </a:r>
          </a:p>
        </p:txBody>
      </p:sp>
      <p:sp>
        <p:nvSpPr>
          <p:cNvPr id="5" name="Content Placeholder 4"/>
          <p:cNvSpPr>
            <a:spLocks noGrp="1"/>
          </p:cNvSpPr>
          <p:nvPr>
            <p:ph sz="half" idx="1"/>
          </p:nvPr>
        </p:nvSpPr>
        <p:spPr/>
        <p:txBody>
          <a:bodyPr>
            <a:normAutofit fontScale="70000" lnSpcReduction="20000"/>
          </a:bodyPr>
          <a:lstStyle/>
          <a:p>
            <a:r>
              <a:rPr lang="en-GB" dirty="0"/>
              <a:t>Questionnaire </a:t>
            </a:r>
            <a:r>
              <a:rPr lang="en-GB" dirty="0">
                <a:sym typeface="Wingdings" panose="05000000000000000000" pitchFamily="2" charset="2"/>
              </a:rPr>
              <a:t></a:t>
            </a:r>
            <a:r>
              <a:rPr lang="en-GB" dirty="0"/>
              <a:t> Product</a:t>
            </a:r>
          </a:p>
          <a:p>
            <a:pPr marL="0" indent="0">
              <a:buNone/>
            </a:pPr>
            <a:r>
              <a:rPr lang="en-GB" dirty="0"/>
              <a:t>@ManyToOne</a:t>
            </a:r>
          </a:p>
          <a:p>
            <a:pPr marL="0" indent="0">
              <a:buNone/>
            </a:pPr>
            <a:r>
              <a:rPr lang="en-GB" dirty="0"/>
              <a:t>nullable=false</a:t>
            </a:r>
          </a:p>
          <a:p>
            <a:pPr marL="0" indent="0">
              <a:buNone/>
            </a:pPr>
            <a:r>
              <a:rPr lang="en-GB" dirty="0"/>
              <a:t>Needed to fetch product related to a given day questionnaire.</a:t>
            </a:r>
          </a:p>
          <a:p>
            <a:pPr marL="0" indent="0">
              <a:buNone/>
            </a:pPr>
            <a:r>
              <a:rPr lang="en-GB" dirty="0"/>
              <a:t>Needed to assign by admin a product to a questionnaire of a given day.</a:t>
            </a:r>
          </a:p>
          <a:p>
            <a:r>
              <a:rPr lang="en-GB" dirty="0"/>
              <a:t>Product </a:t>
            </a:r>
            <a:r>
              <a:rPr lang="en-GB" dirty="0">
                <a:sym typeface="Wingdings" panose="05000000000000000000" pitchFamily="2" charset="2"/>
              </a:rPr>
              <a:t> </a:t>
            </a:r>
            <a:r>
              <a:rPr lang="en-GB" dirty="0"/>
              <a:t>Questionnaire</a:t>
            </a:r>
          </a:p>
          <a:p>
            <a:pPr marL="0" indent="0">
              <a:buNone/>
            </a:pPr>
            <a:r>
              <a:rPr lang="en-GB" dirty="0" err="1">
                <a:sym typeface="Wingdings" panose="05000000000000000000" pitchFamily="2" charset="2"/>
              </a:rPr>
              <a:t>FetchType.LAZY</a:t>
            </a:r>
            <a:r>
              <a:rPr lang="en-GB" dirty="0">
                <a:sym typeface="Wingdings" panose="05000000000000000000" pitchFamily="2" charset="2"/>
              </a:rPr>
              <a:t>, </a:t>
            </a:r>
            <a:r>
              <a:rPr lang="en-GB" dirty="0" err="1">
                <a:sym typeface="Wingdings" panose="05000000000000000000" pitchFamily="2" charset="2"/>
              </a:rPr>
              <a:t>CascadeType.REMOVE</a:t>
            </a:r>
            <a:r>
              <a:rPr lang="en-GB" dirty="0">
                <a:sym typeface="Wingdings" panose="05000000000000000000" pitchFamily="2" charset="2"/>
              </a:rPr>
              <a:t>, </a:t>
            </a:r>
            <a:r>
              <a:rPr lang="en-GB" dirty="0" err="1">
                <a:sym typeface="Wingdings" panose="05000000000000000000" pitchFamily="2" charset="2"/>
              </a:rPr>
              <a:t>orphanRemoval</a:t>
            </a:r>
            <a:r>
              <a:rPr lang="en-GB" dirty="0">
                <a:sym typeface="Wingdings" panose="05000000000000000000" pitchFamily="2" charset="2"/>
              </a:rPr>
              <a:t> = true</a:t>
            </a:r>
          </a:p>
          <a:p>
            <a:pPr marL="0" indent="0">
              <a:buNone/>
            </a:pPr>
            <a:r>
              <a:rPr lang="en-GB" dirty="0">
                <a:sym typeface="Wingdings" panose="05000000000000000000" pitchFamily="2" charset="2"/>
              </a:rPr>
              <a:t>Mapped only to benefit of cascade remove and </a:t>
            </a:r>
            <a:r>
              <a:rPr lang="en-GB" dirty="0" err="1">
                <a:sym typeface="Wingdings" panose="05000000000000000000" pitchFamily="2" charset="2"/>
              </a:rPr>
              <a:t>orphanremoval</a:t>
            </a:r>
            <a:r>
              <a:rPr lang="en-GB" dirty="0">
                <a:sym typeface="Wingdings" panose="05000000000000000000" pitchFamily="2" charset="2"/>
              </a:rPr>
              <a:t>, since the app offers the product removal feature, but the relationship is never accessed, so </a:t>
            </a:r>
            <a:r>
              <a:rPr lang="en-GB" dirty="0" err="1">
                <a:sym typeface="Wingdings" panose="05000000000000000000" pitchFamily="2" charset="2"/>
              </a:rPr>
              <a:t>FetchType.LAZY</a:t>
            </a:r>
            <a:r>
              <a:rPr lang="en-GB" dirty="0">
                <a:sym typeface="Wingdings" panose="05000000000000000000" pitchFamily="2" charset="2"/>
              </a:rPr>
              <a:t> is adequate.</a:t>
            </a:r>
          </a:p>
        </p:txBody>
      </p:sp>
      <p:sp>
        <p:nvSpPr>
          <p:cNvPr id="6" name="Rectangle 5"/>
          <p:cNvSpPr/>
          <p:nvPr/>
        </p:nvSpPr>
        <p:spPr>
          <a:xfrm>
            <a:off x="9767236"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7" name="Rectangle 6"/>
          <p:cNvSpPr/>
          <p:nvPr/>
        </p:nvSpPr>
        <p:spPr>
          <a:xfrm>
            <a:off x="7003174"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sp>
        <p:nvSpPr>
          <p:cNvPr id="8" name="Diamond 7"/>
          <p:cNvSpPr/>
          <p:nvPr/>
        </p:nvSpPr>
        <p:spPr>
          <a:xfrm rot="5400000">
            <a:off x="9003626" y="1871796"/>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9" name="Straight Connector 8"/>
          <p:cNvCxnSpPr>
            <a:stCxn id="6" idx="1"/>
          </p:cNvCxnSpPr>
          <p:nvPr/>
        </p:nvCxnSpPr>
        <p:spPr>
          <a:xfrm flipH="1">
            <a:off x="9438444" y="208041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8572093" y="2080418"/>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41597" y="1730248"/>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9279621" y="1730248"/>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8826480" y="1429684"/>
            <a:ext cx="737702" cy="369332"/>
          </a:xfrm>
          <a:prstGeom prst="rect">
            <a:avLst/>
          </a:prstGeom>
          <a:noFill/>
        </p:spPr>
        <p:txBody>
          <a:bodyPr wrap="none" rtlCol="0">
            <a:spAutoFit/>
          </a:bodyPr>
          <a:lstStyle/>
          <a:p>
            <a:r>
              <a:rPr lang="en-GB" dirty="0"/>
              <a:t>about</a:t>
            </a:r>
          </a:p>
        </p:txBody>
      </p:sp>
      <p:sp>
        <p:nvSpPr>
          <p:cNvPr id="14" name="Rectangle 13"/>
          <p:cNvSpPr/>
          <p:nvPr/>
        </p:nvSpPr>
        <p:spPr>
          <a:xfrm>
            <a:off x="9784882"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5" name="Rectangle 14"/>
          <p:cNvSpPr/>
          <p:nvPr/>
        </p:nvSpPr>
        <p:spPr>
          <a:xfrm>
            <a:off x="7020820"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6" name="Straight Connector 15"/>
          <p:cNvCxnSpPr>
            <a:stCxn id="14" idx="1"/>
            <a:endCxn id="15" idx="3"/>
          </p:cNvCxnSpPr>
          <p:nvPr/>
        </p:nvCxnSpPr>
        <p:spPr>
          <a:xfrm flipH="1">
            <a:off x="8589738" y="3503354"/>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92903"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18" name="Rectangle 17"/>
          <p:cNvSpPr/>
          <p:nvPr/>
        </p:nvSpPr>
        <p:spPr>
          <a:xfrm>
            <a:off x="7028841"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p:txBody>
      </p:sp>
      <p:cxnSp>
        <p:nvCxnSpPr>
          <p:cNvPr id="19" name="Straight Connector 18"/>
          <p:cNvCxnSpPr>
            <a:stCxn id="17" idx="1"/>
            <a:endCxn id="18" idx="3"/>
          </p:cNvCxnSpPr>
          <p:nvPr/>
        </p:nvCxnSpPr>
        <p:spPr>
          <a:xfrm flipH="1">
            <a:off x="8597759" y="4810786"/>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632167" y="445707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9385419" y="3114861"/>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72578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Product – </a:t>
            </a:r>
            <a:r>
              <a:rPr lang="en-GB" b="1" dirty="0"/>
              <a:t>related</a:t>
            </a:r>
            <a:r>
              <a:rPr lang="en-GB" dirty="0"/>
              <a:t> - Review</a:t>
            </a:r>
          </a:p>
        </p:txBody>
      </p:sp>
      <p:sp>
        <p:nvSpPr>
          <p:cNvPr id="5" name="Content Placeholder 4"/>
          <p:cNvSpPr>
            <a:spLocks noGrp="1"/>
          </p:cNvSpPr>
          <p:nvPr>
            <p:ph sz="half" idx="1"/>
          </p:nvPr>
        </p:nvSpPr>
        <p:spPr/>
        <p:txBody>
          <a:bodyPr>
            <a:normAutofit fontScale="62500" lnSpcReduction="20000"/>
          </a:bodyPr>
          <a:lstStyle/>
          <a:p>
            <a:r>
              <a:rPr lang="en-GB" dirty="0"/>
              <a:t>Product </a:t>
            </a:r>
            <a:r>
              <a:rPr lang="en-GB" dirty="0">
                <a:sym typeface="Wingdings" panose="05000000000000000000" pitchFamily="2" charset="2"/>
              </a:rPr>
              <a:t></a:t>
            </a:r>
            <a:r>
              <a:rPr lang="en-GB" dirty="0"/>
              <a:t> Review</a:t>
            </a:r>
          </a:p>
          <a:p>
            <a:pPr marL="0" indent="0">
              <a:buNone/>
            </a:pPr>
            <a:r>
              <a:rPr lang="en-GB" dirty="0"/>
              <a:t>@OneToMany</a:t>
            </a:r>
          </a:p>
          <a:p>
            <a:pPr marL="0" indent="0">
              <a:buNone/>
            </a:pPr>
            <a:r>
              <a:rPr lang="en-GB" dirty="0" err="1"/>
              <a:t>FetchType.EAGER</a:t>
            </a:r>
            <a:r>
              <a:rPr lang="en-GB" dirty="0"/>
              <a:t>, </a:t>
            </a:r>
            <a:r>
              <a:rPr lang="en-GB" dirty="0" err="1"/>
              <a:t>CascadeType.REMOVE</a:t>
            </a:r>
            <a:r>
              <a:rPr lang="en-GB" dirty="0"/>
              <a:t>, </a:t>
            </a:r>
            <a:r>
              <a:rPr lang="en-GB" dirty="0" err="1"/>
              <a:t>orphanRemoval</a:t>
            </a:r>
            <a:r>
              <a:rPr lang="en-GB" dirty="0"/>
              <a:t> = true</a:t>
            </a:r>
          </a:p>
          <a:p>
            <a:pPr marL="0" indent="0">
              <a:buNone/>
            </a:pPr>
            <a:r>
              <a:rPr lang="en-GB" dirty="0"/>
              <a:t> @OrderBy("timestamp DESC")</a:t>
            </a:r>
          </a:p>
          <a:p>
            <a:pPr marL="0" indent="0">
              <a:buNone/>
            </a:pPr>
            <a:r>
              <a:rPr lang="en-GB" dirty="0"/>
              <a:t>Needed to show product reviews in </a:t>
            </a:r>
            <a:r>
              <a:rPr lang="en-GB" dirty="0" err="1"/>
              <a:t>SimpleUser</a:t>
            </a:r>
            <a:r>
              <a:rPr lang="en-GB" dirty="0"/>
              <a:t> homepage and in dedicated “all reviews” page.</a:t>
            </a:r>
          </a:p>
          <a:p>
            <a:pPr marL="0" indent="0">
              <a:buNone/>
            </a:pPr>
            <a:r>
              <a:rPr lang="en-GB" dirty="0"/>
              <a:t>Reviews accessed via client navigation from product so </a:t>
            </a:r>
            <a:r>
              <a:rPr lang="en-GB" dirty="0" err="1"/>
              <a:t>FetchType.EAGER</a:t>
            </a:r>
            <a:r>
              <a:rPr lang="en-GB" dirty="0"/>
              <a:t> is required.</a:t>
            </a:r>
          </a:p>
          <a:p>
            <a:pPr marL="0" indent="0">
              <a:buNone/>
            </a:pPr>
            <a:endParaRPr lang="en-GB" dirty="0"/>
          </a:p>
          <a:p>
            <a:r>
              <a:rPr lang="en-GB" dirty="0"/>
              <a:t>Review </a:t>
            </a:r>
            <a:r>
              <a:rPr lang="en-GB" dirty="0">
                <a:sym typeface="Wingdings" panose="05000000000000000000" pitchFamily="2" charset="2"/>
              </a:rPr>
              <a:t> </a:t>
            </a:r>
            <a:r>
              <a:rPr lang="en-GB" dirty="0"/>
              <a:t>Product</a:t>
            </a:r>
            <a:endParaRPr lang="en-GB" dirty="0">
              <a:sym typeface="Wingdings" panose="05000000000000000000" pitchFamily="2" charset="2"/>
            </a:endParaRPr>
          </a:p>
          <a:p>
            <a:pPr marL="0" indent="0">
              <a:buNone/>
            </a:pPr>
            <a:r>
              <a:rPr lang="en-GB" dirty="0">
                <a:sym typeface="Wingdings" panose="05000000000000000000" pitchFamily="2" charset="2"/>
              </a:rPr>
              <a:t>@ManyToOne</a:t>
            </a:r>
          </a:p>
          <a:p>
            <a:pPr marL="0" indent="0">
              <a:buNone/>
            </a:pPr>
            <a:r>
              <a:rPr lang="en-GB" dirty="0">
                <a:sym typeface="Wingdings" panose="05000000000000000000" pitchFamily="2" charset="2"/>
              </a:rPr>
              <a:t>nullable = false, </a:t>
            </a:r>
            <a:r>
              <a:rPr lang="en-GB" dirty="0" err="1">
                <a:sym typeface="Wingdings" panose="05000000000000000000" pitchFamily="2" charset="2"/>
              </a:rPr>
              <a:t>FetchType.LAZY</a:t>
            </a:r>
            <a:endParaRPr lang="en-GB" dirty="0">
              <a:sym typeface="Wingdings" panose="05000000000000000000" pitchFamily="2" charset="2"/>
            </a:endParaRPr>
          </a:p>
          <a:p>
            <a:pPr marL="0" indent="0">
              <a:buNone/>
            </a:pPr>
            <a:r>
              <a:rPr lang="en-GB" dirty="0">
                <a:sym typeface="Wingdings" panose="05000000000000000000" pitchFamily="2" charset="2"/>
              </a:rPr>
              <a:t>Mapped since it is the owning side of the relationship but never accessed.</a:t>
            </a:r>
            <a:endParaRPr lang="en-GB" dirty="0"/>
          </a:p>
          <a:p>
            <a:endParaRPr lang="en-GB" dirty="0"/>
          </a:p>
        </p:txBody>
      </p:sp>
      <p:sp>
        <p:nvSpPr>
          <p:cNvPr id="6" name="Rectangle 5"/>
          <p:cNvSpPr/>
          <p:nvPr/>
        </p:nvSpPr>
        <p:spPr>
          <a:xfrm>
            <a:off x="9767236"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7003174"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9003626" y="1871796"/>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9" name="Straight Connector 8"/>
          <p:cNvCxnSpPr>
            <a:stCxn id="6" idx="1"/>
          </p:cNvCxnSpPr>
          <p:nvPr/>
        </p:nvCxnSpPr>
        <p:spPr>
          <a:xfrm flipH="1">
            <a:off x="9438444" y="208041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8572093" y="2080418"/>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41597" y="1730248"/>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9279621" y="1730248"/>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8826480" y="1429684"/>
            <a:ext cx="850297" cy="369332"/>
          </a:xfrm>
          <a:prstGeom prst="rect">
            <a:avLst/>
          </a:prstGeom>
          <a:noFill/>
        </p:spPr>
        <p:txBody>
          <a:bodyPr wrap="none" rtlCol="0">
            <a:spAutoFit/>
          </a:bodyPr>
          <a:lstStyle/>
          <a:p>
            <a:r>
              <a:rPr lang="en-GB" dirty="0"/>
              <a:t>related</a:t>
            </a:r>
          </a:p>
        </p:txBody>
      </p:sp>
      <p:sp>
        <p:nvSpPr>
          <p:cNvPr id="14" name="Rectangle 13"/>
          <p:cNvSpPr/>
          <p:nvPr/>
        </p:nvSpPr>
        <p:spPr>
          <a:xfrm>
            <a:off x="9784882"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15" name="Rectangle 14"/>
          <p:cNvSpPr/>
          <p:nvPr/>
        </p:nvSpPr>
        <p:spPr>
          <a:xfrm>
            <a:off x="7020820"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8589738" y="3503354"/>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92903"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18" name="Rectangle 17"/>
          <p:cNvSpPr/>
          <p:nvPr/>
        </p:nvSpPr>
        <p:spPr>
          <a:xfrm>
            <a:off x="7028841"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8597759" y="4810786"/>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370191" y="3171193"/>
            <a:ext cx="300082" cy="369332"/>
          </a:xfrm>
          <a:prstGeom prst="rect">
            <a:avLst/>
          </a:prstGeom>
          <a:noFill/>
        </p:spPr>
        <p:txBody>
          <a:bodyPr wrap="none" rtlCol="0">
            <a:spAutoFit/>
          </a:bodyPr>
          <a:lstStyle/>
          <a:p>
            <a:r>
              <a:rPr lang="en-GB" dirty="0"/>
              <a:t>*</a:t>
            </a:r>
          </a:p>
        </p:txBody>
      </p:sp>
      <p:sp>
        <p:nvSpPr>
          <p:cNvPr id="21" name="TextBox 20"/>
          <p:cNvSpPr txBox="1"/>
          <p:nvPr/>
        </p:nvSpPr>
        <p:spPr>
          <a:xfrm>
            <a:off x="8631365" y="4426770"/>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981982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7FD141-0C5C-4FCE-AE5F-BA999FFBAF01}"/>
              </a:ext>
            </a:extLst>
          </p:cNvPr>
          <p:cNvSpPr>
            <a:spLocks noGrp="1"/>
          </p:cNvSpPr>
          <p:nvPr>
            <p:ph type="title"/>
          </p:nvPr>
        </p:nvSpPr>
        <p:spPr>
          <a:xfrm>
            <a:off x="838200" y="1686243"/>
            <a:ext cx="3423920" cy="3485515"/>
          </a:xfrm>
        </p:spPr>
        <p:txBody>
          <a:bodyPr/>
          <a:lstStyle/>
          <a:p>
            <a:r>
              <a:rPr lang="it-IT" dirty="0" err="1"/>
              <a:t>Entity</a:t>
            </a:r>
            <a:br>
              <a:rPr lang="it-IT" dirty="0"/>
            </a:br>
            <a:r>
              <a:rPr lang="it-IT" dirty="0"/>
              <a:t>User</a:t>
            </a:r>
          </a:p>
        </p:txBody>
      </p:sp>
      <p:sp>
        <p:nvSpPr>
          <p:cNvPr id="7" name="Rectangle 1">
            <a:extLst>
              <a:ext uri="{FF2B5EF4-FFF2-40B4-BE49-F238E27FC236}">
                <a16:creationId xmlns:a16="http://schemas.microsoft.com/office/drawing/2014/main" id="{84E592A2-6F03-4224-9404-B3739327AF90}"/>
              </a:ext>
            </a:extLst>
          </p:cNvPr>
          <p:cNvSpPr>
            <a:spLocks noChangeArrowheads="1"/>
          </p:cNvSpPr>
          <p:nvPr/>
        </p:nvSpPr>
        <p:spPr bwMode="auto">
          <a:xfrm>
            <a:off x="3769359" y="1505396"/>
            <a:ext cx="7625081" cy="384720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@NamedQuery</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"User.checkCredentials"</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query=</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"SELECT u FROM User u WHERE </a:t>
            </a:r>
            <a:r>
              <a:rPr kumimoji="0" lang="it-IT" altLang="it-IT" sz="12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u.username</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=:username AND </a:t>
            </a:r>
            <a:r>
              <a:rPr kumimoji="0" lang="it-IT" altLang="it-IT" sz="12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u.password</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=:password"</a:t>
            </a:r>
            <a:b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@Inheritance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(strategy=</a:t>
            </a:r>
            <a:r>
              <a:rPr kumimoji="0" lang="it-IT" altLang="it-IT" sz="1200" b="0" i="1" u="none" strike="noStrike" cap="none" normalizeH="0" baseline="0" dirty="0">
                <a:ln>
                  <a:noFill/>
                </a:ln>
                <a:solidFill>
                  <a:srgbClr val="871094"/>
                </a:solidFill>
                <a:effectLst/>
                <a:latin typeface="Arial" panose="020B0604020202020204" pitchFamily="34" charset="0"/>
                <a:cs typeface="Arial" panose="020B0604020202020204" pitchFamily="34" charset="0"/>
              </a:rPr>
              <a:t>SINGLE_TABLE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@DiscriminatorColumn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 </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"ISADMIN"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@Table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(uniqueConstraints={</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@UniqueConstraint</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(columnNames = </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"email"</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@Entity</a:t>
            </a:r>
            <a:b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class </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User </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@Id</a:t>
            </a:r>
            <a:b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String</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username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String</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password</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(unique=</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true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String</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email</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200" dirty="0">
                <a:solidFill>
                  <a:srgbClr val="080808"/>
                </a:solidFill>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endParaRPr kumimoji="0" lang="it-IT" altLang="it-IT"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FA59462E-C111-4E20-A50B-3929375495A2}"/>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3713063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13EA5-17F8-4034-8AC9-F076FA13E374}"/>
              </a:ext>
            </a:extLst>
          </p:cNvPr>
          <p:cNvSpPr>
            <a:spLocks noGrp="1"/>
          </p:cNvSpPr>
          <p:nvPr>
            <p:ph type="title"/>
          </p:nvPr>
        </p:nvSpPr>
        <p:spPr>
          <a:xfrm>
            <a:off x="838200" y="2105343"/>
            <a:ext cx="3799840" cy="2647315"/>
          </a:xfrm>
        </p:spPr>
        <p:txBody>
          <a:bodyPr/>
          <a:lstStyle/>
          <a:p>
            <a:r>
              <a:rPr lang="it-IT" dirty="0" err="1"/>
              <a:t>Entity</a:t>
            </a:r>
            <a:r>
              <a:rPr lang="it-IT" dirty="0"/>
              <a:t> </a:t>
            </a:r>
            <a:r>
              <a:rPr lang="it-IT" dirty="0" err="1"/>
              <a:t>SimpleUser</a:t>
            </a:r>
            <a:endParaRPr lang="it-IT" dirty="0"/>
          </a:p>
        </p:txBody>
      </p:sp>
      <p:sp>
        <p:nvSpPr>
          <p:cNvPr id="5" name="Rectangle 1">
            <a:extLst>
              <a:ext uri="{FF2B5EF4-FFF2-40B4-BE49-F238E27FC236}">
                <a16:creationId xmlns:a16="http://schemas.microsoft.com/office/drawing/2014/main" id="{35CBB3F3-72E5-4316-8407-C57C0E6AD3AB}"/>
              </a:ext>
            </a:extLst>
          </p:cNvPr>
          <p:cNvSpPr>
            <a:spLocks noChangeArrowheads="1"/>
          </p:cNvSpPr>
          <p:nvPr/>
        </p:nvSpPr>
        <p:spPr bwMode="auto">
          <a:xfrm>
            <a:off x="5410970" y="2148040"/>
            <a:ext cx="5505178"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E880D"/>
                </a:solidFill>
                <a:effectLst/>
                <a:latin typeface="JetBrains Mono"/>
              </a:rPr>
              <a:t>@Entity</a:t>
            </a:r>
            <a:br>
              <a:rPr kumimoji="0" lang="it-IT" altLang="it-IT" sz="1400" b="0" i="0" u="none" strike="noStrike" cap="none" normalizeH="0" baseline="0" dirty="0">
                <a:ln>
                  <a:noFill/>
                </a:ln>
                <a:solidFill>
                  <a:srgbClr val="9E880D"/>
                </a:solidFill>
                <a:effectLst/>
                <a:latin typeface="JetBrains Mono"/>
              </a:rPr>
            </a:br>
            <a:r>
              <a:rPr kumimoji="0" lang="it-IT" altLang="it-IT" sz="1400" b="0" i="0" u="none" strike="noStrike" cap="none" normalizeH="0" baseline="0" dirty="0">
                <a:ln>
                  <a:noFill/>
                </a:ln>
                <a:solidFill>
                  <a:srgbClr val="9E880D"/>
                </a:solidFill>
                <a:effectLst/>
                <a:latin typeface="JetBrains Mono"/>
              </a:rPr>
              <a:t>@DiscriminatorValue</a:t>
            </a:r>
            <a:r>
              <a:rPr kumimoji="0" lang="it-IT" altLang="it-IT" sz="1400" b="0" i="0" u="none" strike="noStrike" cap="none" normalizeH="0" baseline="0" dirty="0">
                <a:ln>
                  <a:noFill/>
                </a:ln>
                <a:solidFill>
                  <a:srgbClr val="080808"/>
                </a:solidFill>
                <a:effectLst/>
                <a:latin typeface="JetBrains Mono"/>
              </a:rPr>
              <a:t>(</a:t>
            </a:r>
            <a:r>
              <a:rPr kumimoji="0" lang="it-IT" altLang="it-IT" sz="1400" b="0" i="0" u="none" strike="noStrike" cap="none" normalizeH="0" baseline="0" dirty="0">
                <a:ln>
                  <a:noFill/>
                </a:ln>
                <a:solidFill>
                  <a:srgbClr val="067D17"/>
                </a:solidFill>
                <a:effectLst/>
                <a:latin typeface="JetBrains Mono"/>
              </a:rPr>
              <a:t>"no"</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033B3"/>
                </a:solidFill>
                <a:effectLst/>
                <a:latin typeface="JetBrains Mono"/>
              </a:rPr>
              <a:t>public class </a:t>
            </a:r>
            <a:r>
              <a:rPr kumimoji="0" lang="it-IT" altLang="it-IT" sz="1400" b="0" i="0" u="none" strike="noStrike" cap="none" normalizeH="0" baseline="0" dirty="0" err="1">
                <a:ln>
                  <a:noFill/>
                </a:ln>
                <a:solidFill>
                  <a:srgbClr val="000000"/>
                </a:solidFill>
                <a:effectLst/>
                <a:latin typeface="JetBrains Mono"/>
              </a:rPr>
              <a:t>SimpleUser</a:t>
            </a:r>
            <a:r>
              <a:rPr kumimoji="0" lang="it-IT" altLang="it-IT" sz="1400" b="0" i="0" u="none" strike="noStrike" cap="none" normalizeH="0" baseline="0" dirty="0">
                <a:ln>
                  <a:noFill/>
                </a:ln>
                <a:solidFill>
                  <a:srgbClr val="000000"/>
                </a:solidFill>
                <a:effectLst/>
                <a:latin typeface="JetBrains Mono"/>
              </a:rPr>
              <a:t> </a:t>
            </a:r>
            <a:r>
              <a:rPr kumimoji="0" lang="it-IT" altLang="it-IT" sz="1400" b="0" i="0" u="none" strike="noStrike" cap="none" normalizeH="0" baseline="0" dirty="0" err="1">
                <a:ln>
                  <a:noFill/>
                </a:ln>
                <a:solidFill>
                  <a:srgbClr val="0033B3"/>
                </a:solidFill>
                <a:effectLst/>
                <a:latin typeface="JetBrains Mono"/>
              </a:rPr>
              <a:t>extends</a:t>
            </a:r>
            <a:r>
              <a:rPr kumimoji="0" lang="it-IT" altLang="it-IT" sz="1400" b="0" i="0" u="none" strike="noStrike" cap="none" normalizeH="0" baseline="0" dirty="0">
                <a:ln>
                  <a:noFill/>
                </a:ln>
                <a:solidFill>
                  <a:srgbClr val="0033B3"/>
                </a:solidFill>
                <a:effectLst/>
                <a:latin typeface="JetBrains Mono"/>
              </a:rPr>
              <a:t> </a:t>
            </a:r>
            <a:r>
              <a:rPr kumimoji="0" lang="it-IT" altLang="it-IT" sz="1400" b="0" i="0" u="none" strike="noStrike" cap="none" normalizeH="0" baseline="0" dirty="0">
                <a:ln>
                  <a:noFill/>
                </a:ln>
                <a:solidFill>
                  <a:srgbClr val="000000"/>
                </a:solidFill>
                <a:effectLst/>
                <a:latin typeface="JetBrains Mono"/>
              </a:rPr>
              <a:t>User </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9E880D"/>
                </a:solidFill>
                <a:effectLst/>
                <a:latin typeface="JetBrains Mono"/>
              </a:rPr>
              <a:t>@Column</a:t>
            </a:r>
            <a:r>
              <a:rPr kumimoji="0" lang="it-IT" altLang="it-IT" sz="1400" b="0" i="0" u="none" strike="noStrike" cap="none" normalizeH="0" baseline="0" dirty="0">
                <a:ln>
                  <a:noFill/>
                </a:ln>
                <a:solidFill>
                  <a:srgbClr val="080808"/>
                </a:solidFill>
                <a:effectLst/>
                <a:latin typeface="JetBrains Mono"/>
              </a:rPr>
              <a:t>(nullable = </a:t>
            </a:r>
            <a:r>
              <a:rPr kumimoji="0" lang="it-IT" altLang="it-IT" sz="1400" b="0" i="0" u="none" strike="noStrike" cap="none" normalizeH="0" baseline="0" dirty="0">
                <a:ln>
                  <a:noFill/>
                </a:ln>
                <a:solidFill>
                  <a:srgbClr val="0033B3"/>
                </a:solidFill>
                <a:effectLst/>
                <a:latin typeface="JetBrains Mono"/>
              </a:rPr>
              <a:t>false</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err="1">
                <a:ln>
                  <a:noFill/>
                </a:ln>
                <a:solidFill>
                  <a:srgbClr val="0033B3"/>
                </a:solidFill>
                <a:effectLst/>
                <a:latin typeface="JetBrains Mono"/>
              </a:rPr>
              <a:t>boolean</a:t>
            </a:r>
            <a:r>
              <a:rPr kumimoji="0" lang="it-IT" altLang="it-IT" sz="1400" b="0" i="0" u="none" strike="noStrike" cap="none" normalizeH="0" baseline="0" dirty="0">
                <a:ln>
                  <a:noFill/>
                </a:ln>
                <a:solidFill>
                  <a:srgbClr val="0033B3"/>
                </a:solidFill>
                <a:effectLst/>
                <a:latin typeface="JetBrains Mono"/>
              </a:rPr>
              <a:t> </a:t>
            </a:r>
            <a:r>
              <a:rPr kumimoji="0" lang="it-IT" altLang="it-IT" sz="1400" b="0" i="0" u="none" strike="noStrike" cap="none" normalizeH="0" baseline="0" dirty="0" err="1">
                <a:ln>
                  <a:noFill/>
                </a:ln>
                <a:solidFill>
                  <a:srgbClr val="871094"/>
                </a:solidFill>
                <a:effectLst/>
                <a:latin typeface="JetBrains Mono"/>
              </a:rPr>
              <a:t>blocked</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0033B3"/>
                </a:solidFill>
                <a:effectLst/>
                <a:latin typeface="JetBrains Mono"/>
              </a:rPr>
              <a:t>public </a:t>
            </a:r>
            <a:r>
              <a:rPr kumimoji="0" lang="it-IT" altLang="it-IT" sz="1400" b="0" i="0" u="none" strike="noStrike" cap="none" normalizeH="0" baseline="0" dirty="0" err="1">
                <a:ln>
                  <a:noFill/>
                </a:ln>
                <a:solidFill>
                  <a:srgbClr val="0033B3"/>
                </a:solidFill>
                <a:effectLst/>
                <a:latin typeface="JetBrains Mono"/>
              </a:rPr>
              <a:t>boolean</a:t>
            </a:r>
            <a:r>
              <a:rPr kumimoji="0" lang="it-IT" altLang="it-IT" sz="1400" b="0" i="0" u="none" strike="noStrike" cap="none" normalizeH="0" baseline="0" dirty="0">
                <a:ln>
                  <a:noFill/>
                </a:ln>
                <a:solidFill>
                  <a:srgbClr val="0033B3"/>
                </a:solidFill>
                <a:effectLst/>
                <a:latin typeface="JetBrains Mono"/>
              </a:rPr>
              <a:t> </a:t>
            </a:r>
            <a:r>
              <a:rPr kumimoji="0" lang="it-IT" altLang="it-IT" sz="1400" b="0" i="0" u="none" strike="noStrike" cap="none" normalizeH="0" baseline="0" dirty="0" err="1">
                <a:ln>
                  <a:noFill/>
                </a:ln>
                <a:solidFill>
                  <a:srgbClr val="00627A"/>
                </a:solidFill>
                <a:effectLst/>
                <a:latin typeface="JetBrains Mono"/>
              </a:rPr>
              <a:t>isBlocked</a:t>
            </a:r>
            <a:r>
              <a:rPr kumimoji="0" lang="it-IT" altLang="it-IT" sz="1400" b="0" i="0" u="none" strike="noStrike" cap="none" normalizeH="0" baseline="0" dirty="0">
                <a:ln>
                  <a:noFill/>
                </a:ln>
                <a:solidFill>
                  <a:srgbClr val="080808"/>
                </a:solidFill>
                <a:effectLst/>
                <a:latin typeface="JetBrains Mono"/>
              </a:rPr>
              <a:t>() {</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err="1">
                <a:ln>
                  <a:noFill/>
                </a:ln>
                <a:solidFill>
                  <a:srgbClr val="0033B3"/>
                </a:solidFill>
                <a:effectLst/>
                <a:latin typeface="JetBrains Mono"/>
              </a:rPr>
              <a:t>return</a:t>
            </a:r>
            <a:r>
              <a:rPr kumimoji="0" lang="it-IT" altLang="it-IT" sz="1400" b="0" i="0" u="none" strike="noStrike" cap="none" normalizeH="0" baseline="0" dirty="0">
                <a:ln>
                  <a:noFill/>
                </a:ln>
                <a:solidFill>
                  <a:srgbClr val="0033B3"/>
                </a:solidFill>
                <a:effectLst/>
                <a:latin typeface="JetBrains Mono"/>
              </a:rPr>
              <a:t> </a:t>
            </a:r>
            <a:r>
              <a:rPr kumimoji="0" lang="it-IT" altLang="it-IT" sz="1400" b="0" i="0" u="none" strike="noStrike" cap="none" normalizeH="0" baseline="0" dirty="0" err="1">
                <a:ln>
                  <a:noFill/>
                </a:ln>
                <a:solidFill>
                  <a:srgbClr val="871094"/>
                </a:solidFill>
                <a:effectLst/>
                <a:latin typeface="JetBrains Mono"/>
              </a:rPr>
              <a:t>blocked</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br>
              <a:rPr kumimoji="0" lang="it-IT" altLang="it-IT" sz="1400" b="0" i="0" u="none" strike="noStrike" cap="none" normalizeH="0" baseline="0" dirty="0">
                <a:ln>
                  <a:noFill/>
                </a:ln>
                <a:solidFill>
                  <a:srgbClr val="080808"/>
                </a:solidFill>
                <a:effectLst/>
                <a:latin typeface="JetBrains Mono"/>
              </a:rPr>
            </a:b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0033B3"/>
                </a:solidFill>
                <a:effectLst/>
                <a:latin typeface="JetBrains Mono"/>
              </a:rPr>
              <a:t>public </a:t>
            </a:r>
            <a:r>
              <a:rPr kumimoji="0" lang="it-IT" altLang="it-IT" sz="1400" b="0" i="0" u="none" strike="noStrike" cap="none" normalizeH="0" baseline="0" dirty="0" err="1">
                <a:ln>
                  <a:noFill/>
                </a:ln>
                <a:solidFill>
                  <a:srgbClr val="0033B3"/>
                </a:solidFill>
                <a:effectLst/>
                <a:latin typeface="JetBrains Mono"/>
              </a:rPr>
              <a:t>void</a:t>
            </a:r>
            <a:r>
              <a:rPr kumimoji="0" lang="it-IT" altLang="it-IT" sz="1400" b="0" i="0" u="none" strike="noStrike" cap="none" normalizeH="0" baseline="0" dirty="0">
                <a:ln>
                  <a:noFill/>
                </a:ln>
                <a:solidFill>
                  <a:srgbClr val="0033B3"/>
                </a:solidFill>
                <a:effectLst/>
                <a:latin typeface="JetBrains Mono"/>
              </a:rPr>
              <a:t> </a:t>
            </a:r>
            <a:r>
              <a:rPr kumimoji="0" lang="it-IT" altLang="it-IT" sz="1400" b="0" i="0" u="none" strike="noStrike" cap="none" normalizeH="0" baseline="0" dirty="0" err="1">
                <a:ln>
                  <a:noFill/>
                </a:ln>
                <a:solidFill>
                  <a:srgbClr val="00627A"/>
                </a:solidFill>
                <a:effectLst/>
                <a:latin typeface="JetBrains Mono"/>
              </a:rPr>
              <a:t>setBlocked</a:t>
            </a:r>
            <a:r>
              <a:rPr kumimoji="0" lang="it-IT" altLang="it-IT" sz="1400" b="0" i="0" u="none" strike="noStrike" cap="none" normalizeH="0" baseline="0" dirty="0">
                <a:ln>
                  <a:noFill/>
                </a:ln>
                <a:solidFill>
                  <a:srgbClr val="080808"/>
                </a:solidFill>
                <a:effectLst/>
                <a:latin typeface="JetBrains Mono"/>
              </a:rPr>
              <a:t>(</a:t>
            </a:r>
            <a:r>
              <a:rPr kumimoji="0" lang="it-IT" altLang="it-IT" sz="1400" b="0" i="0" u="none" strike="noStrike" cap="none" normalizeH="0" baseline="0" dirty="0" err="1">
                <a:ln>
                  <a:noFill/>
                </a:ln>
                <a:solidFill>
                  <a:srgbClr val="0033B3"/>
                </a:solidFill>
                <a:effectLst/>
                <a:latin typeface="JetBrains Mono"/>
              </a:rPr>
              <a:t>boolean</a:t>
            </a:r>
            <a:r>
              <a:rPr kumimoji="0" lang="it-IT" altLang="it-IT" sz="1400" b="0" i="0" u="none" strike="noStrike" cap="none" normalizeH="0" baseline="0" dirty="0">
                <a:ln>
                  <a:noFill/>
                </a:ln>
                <a:solidFill>
                  <a:srgbClr val="0033B3"/>
                </a:solidFill>
                <a:effectLst/>
                <a:latin typeface="JetBrains Mono"/>
              </a:rPr>
              <a:t> </a:t>
            </a:r>
            <a:r>
              <a:rPr kumimoji="0" lang="it-IT" altLang="it-IT" sz="1400" b="0" i="0" u="none" strike="noStrike" cap="none" normalizeH="0" baseline="0" dirty="0" err="1">
                <a:ln>
                  <a:noFill/>
                </a:ln>
                <a:solidFill>
                  <a:srgbClr val="080808"/>
                </a:solidFill>
                <a:effectLst/>
                <a:latin typeface="JetBrains Mono"/>
              </a:rPr>
              <a:t>blocked</a:t>
            </a:r>
            <a:r>
              <a:rPr kumimoji="0" lang="it-IT" altLang="it-IT" sz="1400" b="0" i="0" u="none" strike="noStrike" cap="none" normalizeH="0" baseline="0" dirty="0">
                <a:ln>
                  <a:noFill/>
                </a:ln>
                <a:solidFill>
                  <a:srgbClr val="080808"/>
                </a:solidFill>
                <a:effectLst/>
                <a:latin typeface="JetBrains Mono"/>
              </a:rPr>
              <a:t>) {</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err="1">
                <a:ln>
                  <a:noFill/>
                </a:ln>
                <a:solidFill>
                  <a:srgbClr val="0033B3"/>
                </a:solidFill>
                <a:effectLst/>
                <a:latin typeface="JetBrains Mono"/>
              </a:rPr>
              <a:t>this</a:t>
            </a:r>
            <a:r>
              <a:rPr kumimoji="0" lang="it-IT" altLang="it-IT" sz="1400" b="0" i="0" u="none" strike="noStrike" cap="none" normalizeH="0" baseline="0" dirty="0" err="1">
                <a:ln>
                  <a:noFill/>
                </a:ln>
                <a:solidFill>
                  <a:srgbClr val="080808"/>
                </a:solidFill>
                <a:effectLst/>
                <a:latin typeface="JetBrains Mono"/>
              </a:rPr>
              <a:t>.</a:t>
            </a:r>
            <a:r>
              <a:rPr kumimoji="0" lang="it-IT" altLang="it-IT" sz="1400" b="0" i="0" u="none" strike="noStrike" cap="none" normalizeH="0" baseline="0" dirty="0" err="1">
                <a:ln>
                  <a:noFill/>
                </a:ln>
                <a:solidFill>
                  <a:srgbClr val="871094"/>
                </a:solidFill>
                <a:effectLst/>
                <a:latin typeface="JetBrains Mono"/>
              </a:rPr>
              <a:t>blocked</a:t>
            </a:r>
            <a:r>
              <a:rPr kumimoji="0" lang="it-IT" altLang="it-IT" sz="1400" b="0" i="0" u="none" strike="noStrike" cap="none" normalizeH="0" baseline="0" dirty="0">
                <a:ln>
                  <a:noFill/>
                </a:ln>
                <a:solidFill>
                  <a:srgbClr val="871094"/>
                </a:solidFill>
                <a:effectLst/>
                <a:latin typeface="JetBrains Mono"/>
              </a:rPr>
              <a:t> </a:t>
            </a: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err="1">
                <a:ln>
                  <a:noFill/>
                </a:ln>
                <a:solidFill>
                  <a:srgbClr val="080808"/>
                </a:solidFill>
                <a:effectLst/>
                <a:latin typeface="JetBrains Mono"/>
              </a:rPr>
              <a:t>blocked</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32EEC441-480E-48CB-8FB6-7BC2BDB4589F}"/>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171695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2BC165-D3A7-4362-B7BA-84A4086A5F98}"/>
              </a:ext>
            </a:extLst>
          </p:cNvPr>
          <p:cNvSpPr>
            <a:spLocks noGrp="1"/>
          </p:cNvSpPr>
          <p:nvPr>
            <p:ph type="title"/>
          </p:nvPr>
        </p:nvSpPr>
        <p:spPr>
          <a:xfrm>
            <a:off x="838200" y="1544003"/>
            <a:ext cx="2809240" cy="3769995"/>
          </a:xfrm>
        </p:spPr>
        <p:txBody>
          <a:bodyPr/>
          <a:lstStyle/>
          <a:p>
            <a:r>
              <a:rPr lang="it-IT" dirty="0" err="1"/>
              <a:t>Entity</a:t>
            </a:r>
            <a:r>
              <a:rPr lang="it-IT" dirty="0"/>
              <a:t> Admin</a:t>
            </a:r>
          </a:p>
        </p:txBody>
      </p:sp>
      <p:sp>
        <p:nvSpPr>
          <p:cNvPr id="5" name="Rectangle 1">
            <a:extLst>
              <a:ext uri="{FF2B5EF4-FFF2-40B4-BE49-F238E27FC236}">
                <a16:creationId xmlns:a16="http://schemas.microsoft.com/office/drawing/2014/main" id="{8F7BD9FF-E1F9-430B-99B7-7177F10E9BEB}"/>
              </a:ext>
            </a:extLst>
          </p:cNvPr>
          <p:cNvSpPr>
            <a:spLocks noChangeArrowheads="1"/>
          </p:cNvSpPr>
          <p:nvPr/>
        </p:nvSpPr>
        <p:spPr bwMode="auto">
          <a:xfrm>
            <a:off x="4861152" y="2420885"/>
            <a:ext cx="2469696"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@Entity</a:t>
            </a:r>
            <a:b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@DiscriminatorValue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4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"yes"</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class </a:t>
            </a:r>
            <a:r>
              <a:rPr kumimoji="0" lang="it-IT" altLang="it-IT"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Admin </a:t>
            </a:r>
            <a:r>
              <a:rPr kumimoji="0" lang="it-IT" altLang="it-IT" sz="14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extends</a:t>
            </a: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User </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endParaRPr kumimoji="0" lang="it-IT" altLang="it-IT"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6348E4-F87F-4227-84A4-8138FF18C24A}"/>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42832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An application deals with gamified consumer data collection. 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next button) the statistical section where she can complete the questionnaire and submit it (with a submit button), cancel it (with a cancel button), or go back to the previous section and change the answers (with a previous button). All inputs of the marketing section are mandatory. All inputs of the statistical section are optional.</a:t>
            </a:r>
            <a:endParaRPr lang="en-GB" dirty="0"/>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5C9CA2A3-993A-405C-BDFA-9DD03D2AADB3}"/>
              </a:ext>
            </a:extLst>
          </p:cNvPr>
          <p:cNvSpPr>
            <a:spLocks noChangeArrowheads="1"/>
          </p:cNvSpPr>
          <p:nvPr/>
        </p:nvSpPr>
        <p:spPr bwMode="auto">
          <a:xfrm>
            <a:off x="4550818" y="320361"/>
            <a:ext cx="6657975" cy="618630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@NamedQuery</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"Response.getByUsernameForQuestionnaireByDate"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query=</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"SELECT r FROM </a:t>
            </a:r>
            <a:r>
              <a:rPr kumimoji="0" lang="it-IT" altLang="it-IT" sz="9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Response</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r WHERE </a:t>
            </a:r>
            <a:r>
              <a:rPr kumimoji="0" lang="it-IT" altLang="it-IT" sz="9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r.author.username</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=:username AND </a:t>
            </a:r>
            <a:r>
              <a:rPr kumimoji="0" lang="it-IT" altLang="it-IT" sz="9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r.questionnaire.date</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=:date"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9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br>
            <a:r>
              <a:rPr lang="it-IT" altLang="it-IT" sz="900" dirty="0">
                <a:solidFill>
                  <a:srgbClr val="9E880D"/>
                </a:solidFill>
                <a:latin typeface="Arial" panose="020B0604020202020204" pitchFamily="34" charset="0"/>
                <a:cs typeface="Arial" panose="020B0604020202020204" pitchFamily="34" charset="0"/>
              </a:rPr>
              <a:t>@NamedQuery</a:t>
            </a:r>
            <a:r>
              <a:rPr lang="it-IT" altLang="it-IT" sz="900" dirty="0">
                <a:solidFill>
                  <a:srgbClr val="080808"/>
                </a:solidFill>
                <a:latin typeface="Arial" panose="020B0604020202020204" pitchFamily="34" charset="0"/>
                <a:cs typeface="Arial" panose="020B0604020202020204" pitchFamily="34" charset="0"/>
              </a:rPr>
              <a:t>(name="</a:t>
            </a:r>
            <a:r>
              <a:rPr lang="it-IT" altLang="it-IT" sz="900" dirty="0">
                <a:solidFill>
                  <a:srgbClr val="067D17"/>
                </a:solidFill>
                <a:latin typeface="Arial" panose="020B0604020202020204" pitchFamily="34" charset="0"/>
                <a:cs typeface="Arial" panose="020B0604020202020204" pitchFamily="34" charset="0"/>
              </a:rPr>
              <a:t>Response.getForQuestionnaireByDateSortedByPoint</a:t>
            </a:r>
            <a:r>
              <a:rPr lang="it-IT" altLang="it-IT" sz="900" dirty="0">
                <a:solidFill>
                  <a:srgbClr val="080808"/>
                </a:solidFill>
                <a:latin typeface="Arial" panose="020B0604020202020204" pitchFamily="34" charset="0"/>
                <a:cs typeface="Arial" panose="020B0604020202020204" pitchFamily="34" charset="0"/>
              </a:rPr>
              <a:t>",</a:t>
            </a:r>
            <a:br>
              <a:rPr lang="it-IT" altLang="it-IT" sz="900" dirty="0">
                <a:solidFill>
                  <a:srgbClr val="080808"/>
                </a:solidFill>
                <a:latin typeface="Arial" panose="020B0604020202020204" pitchFamily="34" charset="0"/>
                <a:cs typeface="Arial" panose="020B0604020202020204" pitchFamily="34" charset="0"/>
              </a:rPr>
            </a:br>
            <a:r>
              <a:rPr lang="it-IT" altLang="it-IT" sz="900" dirty="0">
                <a:solidFill>
                  <a:srgbClr val="080808"/>
                </a:solidFill>
                <a:latin typeface="Arial" panose="020B0604020202020204" pitchFamily="34" charset="0"/>
                <a:cs typeface="Arial" panose="020B0604020202020204" pitchFamily="34" charset="0"/>
              </a:rPr>
              <a:t>        query=</a:t>
            </a:r>
            <a:r>
              <a:rPr lang="it-IT" altLang="it-IT" sz="900" dirty="0">
                <a:solidFill>
                  <a:srgbClr val="067D17"/>
                </a:solidFill>
                <a:latin typeface="Arial" panose="020B0604020202020204" pitchFamily="34" charset="0"/>
                <a:cs typeface="Arial" panose="020B0604020202020204" pitchFamily="34" charset="0"/>
              </a:rPr>
              <a:t>"SELECT r FROM </a:t>
            </a:r>
            <a:r>
              <a:rPr lang="it-IT" altLang="it-IT" sz="900" dirty="0" err="1">
                <a:solidFill>
                  <a:srgbClr val="067D17"/>
                </a:solidFill>
                <a:latin typeface="Arial" panose="020B0604020202020204" pitchFamily="34" charset="0"/>
                <a:cs typeface="Arial" panose="020B0604020202020204" pitchFamily="34" charset="0"/>
              </a:rPr>
              <a:t>Response</a:t>
            </a:r>
            <a:r>
              <a:rPr lang="it-IT" altLang="it-IT" sz="900" dirty="0">
                <a:solidFill>
                  <a:srgbClr val="067D17"/>
                </a:solidFill>
                <a:latin typeface="Arial" panose="020B0604020202020204" pitchFamily="34" charset="0"/>
                <a:cs typeface="Arial" panose="020B0604020202020204" pitchFamily="34" charset="0"/>
              </a:rPr>
              <a:t> r WHERE </a:t>
            </a:r>
            <a:r>
              <a:rPr lang="it-IT" altLang="it-IT" sz="900" dirty="0" err="1">
                <a:solidFill>
                  <a:srgbClr val="067D17"/>
                </a:solidFill>
                <a:latin typeface="Arial" panose="020B0604020202020204" pitchFamily="34" charset="0"/>
                <a:cs typeface="Arial" panose="020B0604020202020204" pitchFamily="34" charset="0"/>
              </a:rPr>
              <a:t>r.questionnaire.date</a:t>
            </a:r>
            <a:r>
              <a:rPr lang="it-IT" altLang="it-IT" sz="900" dirty="0">
                <a:solidFill>
                  <a:srgbClr val="067D17"/>
                </a:solidFill>
                <a:latin typeface="Arial" panose="020B0604020202020204" pitchFamily="34" charset="0"/>
                <a:cs typeface="Arial" panose="020B0604020202020204" pitchFamily="34" charset="0"/>
              </a:rPr>
              <a:t>=:</a:t>
            </a:r>
            <a:r>
              <a:rPr lang="it-IT" altLang="it-IT" sz="900" dirty="0" err="1">
                <a:solidFill>
                  <a:srgbClr val="067D17"/>
                </a:solidFill>
                <a:latin typeface="Arial" panose="020B0604020202020204" pitchFamily="34" charset="0"/>
                <a:cs typeface="Arial" panose="020B0604020202020204" pitchFamily="34" charset="0"/>
              </a:rPr>
              <a:t>questionnaireDate</a:t>
            </a:r>
            <a:r>
              <a:rPr lang="it-IT" altLang="it-IT" sz="900" dirty="0">
                <a:solidFill>
                  <a:srgbClr val="067D17"/>
                </a:solidFill>
                <a:latin typeface="Arial" panose="020B0604020202020204" pitchFamily="34" charset="0"/>
                <a:cs typeface="Arial" panose="020B0604020202020204" pitchFamily="34" charset="0"/>
              </a:rPr>
              <a:t> ORDER BY </a:t>
            </a:r>
            <a:r>
              <a:rPr lang="it-IT" altLang="it-IT" sz="900" dirty="0" err="1">
                <a:solidFill>
                  <a:srgbClr val="067D17"/>
                </a:solidFill>
                <a:latin typeface="Arial" panose="020B0604020202020204" pitchFamily="34" charset="0"/>
                <a:cs typeface="Arial" panose="020B0604020202020204" pitchFamily="34" charset="0"/>
              </a:rPr>
              <a:t>r.points</a:t>
            </a:r>
            <a:r>
              <a:rPr lang="it-IT" altLang="it-IT" sz="900" dirty="0">
                <a:solidFill>
                  <a:srgbClr val="067D17"/>
                </a:solidFill>
                <a:latin typeface="Arial" panose="020B0604020202020204" pitchFamily="34" charset="0"/>
                <a:cs typeface="Arial" panose="020B0604020202020204" pitchFamily="34" charset="0"/>
              </a:rPr>
              <a:t> DESC"</a:t>
            </a:r>
            <a:r>
              <a:rPr lang="it-IT" altLang="it-IT" sz="900" dirty="0">
                <a:solidFill>
                  <a:srgbClr val="080808"/>
                </a:solidFill>
                <a:latin typeface="Arial" panose="020B0604020202020204" pitchFamily="34" charset="0"/>
                <a:cs typeface="Arial" panose="020B0604020202020204" pitchFamily="34" charset="0"/>
              </a:rPr>
              <a:t>)</a:t>
            </a:r>
            <a:br>
              <a:rPr lang="it-IT" altLang="it-IT" sz="900" dirty="0">
                <a:solidFill>
                  <a:srgbClr val="080808"/>
                </a:solidFill>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@Entity</a:t>
            </a:r>
            <a:b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@Table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(uniqueConstraints=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@UniqueConstraint</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(columnNames = {</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"username"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"QUESTIONNAIRE_ID"</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class </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Response</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@Id</a:t>
            </a:r>
            <a:b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@GeneratedValue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(strategy=</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GenerationType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1" u="none" strike="noStrike" cap="none" normalizeH="0" baseline="0" dirty="0">
                <a:ln>
                  <a:noFill/>
                </a:ln>
                <a:solidFill>
                  <a:srgbClr val="871094"/>
                </a:solidFill>
                <a:effectLst/>
                <a:latin typeface="Arial" panose="020B0604020202020204" pitchFamily="34" charset="0"/>
                <a:cs typeface="Arial" panose="020B0604020202020204" pitchFamily="34" charset="0"/>
              </a:rPr>
              <a:t>IDENTITY</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int</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id</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Date </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timestamp</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int</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points</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a:ln>
                  <a:noFill/>
                </a:ln>
                <a:solidFill>
                  <a:srgbClr val="1750EB"/>
                </a:solidFill>
                <a:effectLst/>
                <a:latin typeface="Arial" panose="020B0604020202020204" pitchFamily="34" charset="0"/>
                <a:cs typeface="Arial" panose="020B0604020202020204" pitchFamily="34" charset="0"/>
              </a:rPr>
              <a:t>0</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int</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userAge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@Enumerated</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EnumType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1" u="none" strike="noStrike" cap="none" normalizeH="0" baseline="0" dirty="0">
                <a:ln>
                  <a:noFill/>
                </a:ln>
                <a:solidFill>
                  <a:srgbClr val="871094"/>
                </a:solidFill>
                <a:effectLst/>
                <a:latin typeface="Arial" panose="020B0604020202020204" pitchFamily="34" charset="0"/>
                <a:cs typeface="Arial" panose="020B0604020202020204" pitchFamily="34" charset="0"/>
              </a:rPr>
              <a:t>ORDINAL</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Sex </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userSex</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@Enumerated</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EnumType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1" u="none" strike="noStrike" cap="none" normalizeH="0" baseline="0" dirty="0">
                <a:ln>
                  <a:noFill/>
                </a:ln>
                <a:solidFill>
                  <a:srgbClr val="871094"/>
                </a:solidFill>
                <a:effectLst/>
                <a:latin typeface="Arial" panose="020B0604020202020204" pitchFamily="34" charset="0"/>
                <a:cs typeface="Arial" panose="020B0604020202020204" pitchFamily="34" charset="0"/>
              </a:rPr>
              <a:t>ORDINAL</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Experience </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userExperience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@ManyToOne</a:t>
            </a:r>
            <a:b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@JoinColumn</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 = </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"username"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nullable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SimpleUser</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author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@ManyToOne</a:t>
            </a:r>
            <a:b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@JoinColumn</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 = </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"QUESTIONNAIRE_ID"</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nullable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Questionnaire </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questionnaire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@JoinColumn</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@OneToMany</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(mappedBy = </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response</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fetch = </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FetchType</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9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EAGER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orphanRemoval</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true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cascade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CascadeType</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9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ALL</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&lt;</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Answer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&gt; </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answers</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900" dirty="0">
              <a:solidFill>
                <a:srgbClr val="080808"/>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setAnswers</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&lt;</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Answer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&gt;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answers</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for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Answer </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answer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answers</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answer</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.setResponse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answers</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answers</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900" dirty="0">
                <a:solidFill>
                  <a:srgbClr val="080808"/>
                </a:solidFill>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setAuthor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SimpleUser</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author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author</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author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900" dirty="0">
                <a:solidFill>
                  <a:srgbClr val="080808"/>
                </a:solidFill>
                <a:latin typeface="Arial" panose="020B0604020202020204" pitchFamily="34" charset="0"/>
                <a:cs typeface="Arial" panose="020B0604020202020204" pitchFamily="34" charset="0"/>
              </a:rPr>
              <a:t>+</a:t>
            </a:r>
            <a:r>
              <a:rPr lang="it-IT" altLang="it-IT" sz="900" dirty="0" err="1">
                <a:solidFill>
                  <a:srgbClr val="080808"/>
                </a:solidFill>
                <a:latin typeface="Arial" panose="020B0604020202020204" pitchFamily="34" charset="0"/>
                <a:cs typeface="Arial" panose="020B0604020202020204" pitchFamily="34" charset="0"/>
              </a:rPr>
              <a:t>related</a:t>
            </a:r>
            <a:r>
              <a:rPr lang="it-IT" altLang="it-IT" sz="900" dirty="0">
                <a:solidFill>
                  <a:srgbClr val="080808"/>
                </a:solidFill>
                <a:latin typeface="Arial" panose="020B0604020202020204" pitchFamily="34" charset="0"/>
                <a:cs typeface="Arial" panose="020B0604020202020204" pitchFamily="34" charset="0"/>
              </a:rPr>
              <a:t> getters</a:t>
            </a:r>
            <a:endParaRPr kumimoji="0" lang="it-IT" altLang="it-IT"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itolo 1">
            <a:extLst>
              <a:ext uri="{FF2B5EF4-FFF2-40B4-BE49-F238E27FC236}">
                <a16:creationId xmlns:a16="http://schemas.microsoft.com/office/drawing/2014/main" id="{6FA9F407-9FEF-4ECC-811D-022837F6810E}"/>
              </a:ext>
            </a:extLst>
          </p:cNvPr>
          <p:cNvSpPr>
            <a:spLocks noGrp="1"/>
          </p:cNvSpPr>
          <p:nvPr>
            <p:ph type="title"/>
          </p:nvPr>
        </p:nvSpPr>
        <p:spPr>
          <a:xfrm>
            <a:off x="533491" y="2491528"/>
            <a:ext cx="3362869" cy="1843978"/>
          </a:xfrm>
        </p:spPr>
        <p:txBody>
          <a:bodyPr>
            <a:normAutofit/>
          </a:bodyPr>
          <a:lstStyle/>
          <a:p>
            <a:r>
              <a:rPr lang="it-IT" dirty="0" err="1"/>
              <a:t>Entity</a:t>
            </a:r>
            <a:r>
              <a:rPr lang="it-IT" dirty="0"/>
              <a:t> </a:t>
            </a:r>
            <a:r>
              <a:rPr lang="it-IT" dirty="0" err="1"/>
              <a:t>Response</a:t>
            </a:r>
            <a:r>
              <a:rPr lang="it-IT" dirty="0"/>
              <a:t> </a:t>
            </a:r>
          </a:p>
        </p:txBody>
      </p:sp>
      <p:sp>
        <p:nvSpPr>
          <p:cNvPr id="10" name="CasellaDiTesto 9">
            <a:extLst>
              <a:ext uri="{FF2B5EF4-FFF2-40B4-BE49-F238E27FC236}">
                <a16:creationId xmlns:a16="http://schemas.microsoft.com/office/drawing/2014/main" id="{723C085A-5D31-46F3-A20A-7A7E706E466A}"/>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3516197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AEA274-52F4-484C-8E0F-7C772F30ACD5}"/>
              </a:ext>
            </a:extLst>
          </p:cNvPr>
          <p:cNvSpPr>
            <a:spLocks noGrp="1"/>
          </p:cNvSpPr>
          <p:nvPr>
            <p:ph type="title"/>
          </p:nvPr>
        </p:nvSpPr>
        <p:spPr>
          <a:xfrm>
            <a:off x="838200" y="1490663"/>
            <a:ext cx="3830320" cy="3876675"/>
          </a:xfrm>
        </p:spPr>
        <p:txBody>
          <a:bodyPr/>
          <a:lstStyle/>
          <a:p>
            <a:r>
              <a:rPr lang="it-IT" dirty="0" err="1"/>
              <a:t>Entity</a:t>
            </a:r>
            <a:br>
              <a:rPr lang="it-IT" dirty="0"/>
            </a:br>
            <a:r>
              <a:rPr lang="it-IT" dirty="0"/>
              <a:t>Answer</a:t>
            </a:r>
          </a:p>
        </p:txBody>
      </p:sp>
      <p:sp>
        <p:nvSpPr>
          <p:cNvPr id="5" name="Rectangle 1">
            <a:extLst>
              <a:ext uri="{FF2B5EF4-FFF2-40B4-BE49-F238E27FC236}">
                <a16:creationId xmlns:a16="http://schemas.microsoft.com/office/drawing/2014/main" id="{CB4C8A7B-7E68-4B76-AC4D-F311F7EEFE00}"/>
              </a:ext>
            </a:extLst>
          </p:cNvPr>
          <p:cNvSpPr>
            <a:spLocks noChangeArrowheads="1"/>
          </p:cNvSpPr>
          <p:nvPr/>
        </p:nvSpPr>
        <p:spPr bwMode="auto">
          <a:xfrm>
            <a:off x="4793990" y="936010"/>
            <a:ext cx="6209290" cy="498598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@Entity</a:t>
            </a:r>
            <a:b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class </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Answer </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@Id</a:t>
            </a:r>
            <a:b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@GeneratedValue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(strategy=</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GenerationType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200" b="0" i="1" u="none" strike="noStrike" cap="none" normalizeH="0" baseline="0" dirty="0">
                <a:ln>
                  <a:noFill/>
                </a:ln>
                <a:solidFill>
                  <a:srgbClr val="871094"/>
                </a:solidFill>
                <a:effectLst/>
                <a:latin typeface="Arial" panose="020B0604020202020204" pitchFamily="34" charset="0"/>
                <a:cs typeface="Arial" panose="020B0604020202020204" pitchFamily="34" charset="0"/>
              </a:rPr>
              <a:t>IDENTITY</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2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int</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id</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String</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answer</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@JoinColumn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@ManyToOne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(optional =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//@JoinColumn(name = "question")</a:t>
            </a:r>
            <a:br>
              <a:rPr kumimoji="0" lang="it-IT" altLang="it-IT" sz="12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br>
            <a:r>
              <a:rPr kumimoji="0" lang="it-IT" altLang="it-IT" sz="12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 </a:t>
            </a:r>
            <a:r>
              <a:rPr kumimoji="0" lang="it-IT" altLang="it-IT" sz="12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question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@ManyToOne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(optional =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@JoinColumn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 = </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"RESPONSE_ID"</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nullable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Response</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response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 </a:t>
            </a:r>
            <a:r>
              <a:rPr kumimoji="0" lang="it-IT" altLang="it-IT" sz="12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getQuestion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return</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question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12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setQuestion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 </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question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12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question</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question;</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000" b="0" i="0" u="none" strike="noStrike" cap="none" normalizeH="0" baseline="0" dirty="0">
                <a:ln>
                  <a:noFill/>
                </a:ln>
                <a:solidFill>
                  <a:srgbClr val="080808"/>
                </a:solidFill>
                <a:effectLst/>
                <a:latin typeface="JetBrains Mono"/>
              </a:rPr>
            </a:b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2D5CF62F-2B12-4B6B-8939-4CAEA96F059C}"/>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409181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79348D-F4DE-438C-8E17-81881836C773}"/>
              </a:ext>
            </a:extLst>
          </p:cNvPr>
          <p:cNvSpPr>
            <a:spLocks noGrp="1"/>
          </p:cNvSpPr>
          <p:nvPr>
            <p:ph type="title"/>
          </p:nvPr>
        </p:nvSpPr>
        <p:spPr>
          <a:xfrm>
            <a:off x="838200" y="1297623"/>
            <a:ext cx="3271520" cy="4262755"/>
          </a:xfrm>
        </p:spPr>
        <p:txBody>
          <a:bodyPr/>
          <a:lstStyle/>
          <a:p>
            <a:r>
              <a:rPr lang="it-IT" dirty="0" err="1"/>
              <a:t>Entity</a:t>
            </a:r>
            <a:br>
              <a:rPr lang="it-IT" dirty="0"/>
            </a:br>
            <a:r>
              <a:rPr lang="it-IT" dirty="0"/>
              <a:t>Question</a:t>
            </a:r>
          </a:p>
        </p:txBody>
      </p:sp>
      <p:sp>
        <p:nvSpPr>
          <p:cNvPr id="5" name="Rectangle 1">
            <a:extLst>
              <a:ext uri="{FF2B5EF4-FFF2-40B4-BE49-F238E27FC236}">
                <a16:creationId xmlns:a16="http://schemas.microsoft.com/office/drawing/2014/main" id="{244724E6-39D1-47E0-BB54-5FF97E1532BC}"/>
              </a:ext>
            </a:extLst>
          </p:cNvPr>
          <p:cNvSpPr>
            <a:spLocks noChangeArrowheads="1"/>
          </p:cNvSpPr>
          <p:nvPr/>
        </p:nvSpPr>
        <p:spPr bwMode="auto">
          <a:xfrm>
            <a:off x="4394200" y="1767006"/>
            <a:ext cx="7045185"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9E880D"/>
                </a:solidFill>
                <a:effectLst/>
                <a:latin typeface="JetBrains Mono"/>
              </a:rPr>
              <a:t>@Entity</a:t>
            </a:r>
            <a:br>
              <a:rPr kumimoji="0" lang="it-IT" altLang="it-IT" sz="1400" b="0" i="0" u="none" strike="noStrike" cap="none" normalizeH="0" baseline="0" dirty="0">
                <a:ln>
                  <a:noFill/>
                </a:ln>
                <a:solidFill>
                  <a:srgbClr val="9E880D"/>
                </a:solidFill>
                <a:effectLst/>
                <a:latin typeface="JetBrains Mono"/>
              </a:rPr>
            </a:br>
            <a:r>
              <a:rPr kumimoji="0" lang="it-IT" altLang="it-IT" sz="1400" b="0" i="0" u="none" strike="noStrike" cap="none" normalizeH="0" baseline="0" dirty="0">
                <a:ln>
                  <a:noFill/>
                </a:ln>
                <a:solidFill>
                  <a:srgbClr val="0033B3"/>
                </a:solidFill>
                <a:effectLst/>
                <a:latin typeface="JetBrains Mono"/>
              </a:rPr>
              <a:t>public class </a:t>
            </a:r>
            <a:r>
              <a:rPr kumimoji="0" lang="it-IT" altLang="it-IT" sz="1400" b="0" i="0" u="none" strike="noStrike" cap="none" normalizeH="0" baseline="0" dirty="0">
                <a:ln>
                  <a:noFill/>
                </a:ln>
                <a:solidFill>
                  <a:srgbClr val="000000"/>
                </a:solidFill>
                <a:effectLst/>
                <a:latin typeface="JetBrains Mono"/>
              </a:rPr>
              <a:t>Question </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9E880D"/>
                </a:solidFill>
                <a:effectLst/>
                <a:latin typeface="JetBrains Mono"/>
              </a:rPr>
              <a:t>@Id</a:t>
            </a:r>
            <a:br>
              <a:rPr kumimoji="0" lang="it-IT" altLang="it-IT" sz="1400" b="0" i="0" u="none" strike="noStrike" cap="none" normalizeH="0" baseline="0" dirty="0">
                <a:ln>
                  <a:noFill/>
                </a:ln>
                <a:solidFill>
                  <a:srgbClr val="9E880D"/>
                </a:solidFill>
                <a:effectLst/>
                <a:latin typeface="JetBrains Mono"/>
              </a:rPr>
            </a:br>
            <a:r>
              <a:rPr kumimoji="0" lang="it-IT" altLang="it-IT" sz="1400" b="0" i="0" u="none" strike="noStrike" cap="none" normalizeH="0" baseline="0" dirty="0">
                <a:ln>
                  <a:noFill/>
                </a:ln>
                <a:solidFill>
                  <a:srgbClr val="9E880D"/>
                </a:solidFill>
                <a:effectLst/>
                <a:latin typeface="JetBrains Mono"/>
              </a:rPr>
              <a:t>    @GeneratedValue</a:t>
            </a:r>
            <a:r>
              <a:rPr kumimoji="0" lang="it-IT" altLang="it-IT" sz="1400" b="0" i="0" u="none" strike="noStrike" cap="none" normalizeH="0" baseline="0" dirty="0">
                <a:ln>
                  <a:noFill/>
                </a:ln>
                <a:solidFill>
                  <a:srgbClr val="080808"/>
                </a:solidFill>
                <a:effectLst/>
                <a:latin typeface="JetBrains Mono"/>
              </a:rPr>
              <a:t>(strategy=</a:t>
            </a:r>
            <a:r>
              <a:rPr kumimoji="0" lang="it-IT" altLang="it-IT" sz="1400" b="0" i="0" u="none" strike="noStrike" cap="none" normalizeH="0" baseline="0" dirty="0">
                <a:ln>
                  <a:noFill/>
                </a:ln>
                <a:solidFill>
                  <a:srgbClr val="000000"/>
                </a:solidFill>
                <a:effectLst/>
                <a:latin typeface="JetBrains Mono"/>
              </a:rPr>
              <a:t>GenerationType</a:t>
            </a:r>
            <a:r>
              <a:rPr kumimoji="0" lang="it-IT" altLang="it-IT" sz="1400" b="0" i="0" u="none" strike="noStrike" cap="none" normalizeH="0" baseline="0" dirty="0">
                <a:ln>
                  <a:noFill/>
                </a:ln>
                <a:solidFill>
                  <a:srgbClr val="080808"/>
                </a:solidFill>
                <a:effectLst/>
                <a:latin typeface="JetBrains Mono"/>
              </a:rPr>
              <a:t>.</a:t>
            </a:r>
            <a:r>
              <a:rPr kumimoji="0" lang="it-IT" altLang="it-IT" sz="1400" b="0" i="1" u="none" strike="noStrike" cap="none" normalizeH="0" baseline="0" dirty="0">
                <a:ln>
                  <a:noFill/>
                </a:ln>
                <a:solidFill>
                  <a:srgbClr val="871094"/>
                </a:solidFill>
                <a:effectLst/>
                <a:latin typeface="JetBrains Mono"/>
              </a:rPr>
              <a:t>IDENTITY</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0033B3"/>
                </a:solidFill>
                <a:effectLst/>
                <a:latin typeface="JetBrains Mono"/>
              </a:rPr>
              <a:t>private </a:t>
            </a:r>
            <a:r>
              <a:rPr kumimoji="0" lang="it-IT" altLang="it-IT" sz="1400" b="0" i="0" u="none" strike="noStrike" cap="none" normalizeH="0" baseline="0" dirty="0" err="1">
                <a:ln>
                  <a:noFill/>
                </a:ln>
                <a:solidFill>
                  <a:srgbClr val="0033B3"/>
                </a:solidFill>
                <a:effectLst/>
                <a:latin typeface="JetBrains Mono"/>
              </a:rPr>
              <a:t>int</a:t>
            </a:r>
            <a:r>
              <a:rPr kumimoji="0" lang="it-IT" altLang="it-IT" sz="1400" b="0" i="0" u="none" strike="noStrike" cap="none" normalizeH="0" baseline="0" dirty="0">
                <a:ln>
                  <a:noFill/>
                </a:ln>
                <a:solidFill>
                  <a:srgbClr val="0033B3"/>
                </a:solidFill>
                <a:effectLst/>
                <a:latin typeface="JetBrains Mono"/>
              </a:rPr>
              <a:t> </a:t>
            </a:r>
            <a:r>
              <a:rPr kumimoji="0" lang="it-IT" altLang="it-IT" sz="1400" b="0" i="0" u="none" strike="noStrike" cap="none" normalizeH="0" baseline="0" dirty="0">
                <a:ln>
                  <a:noFill/>
                </a:ln>
                <a:solidFill>
                  <a:srgbClr val="871094"/>
                </a:solidFill>
                <a:effectLst/>
                <a:latin typeface="JetBrains Mono"/>
              </a:rPr>
              <a:t>id</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9E880D"/>
                </a:solidFill>
                <a:effectLst/>
                <a:latin typeface="JetBrains Mono"/>
              </a:rPr>
              <a:t>@Column</a:t>
            </a:r>
            <a:r>
              <a:rPr kumimoji="0" lang="it-IT" altLang="it-IT" sz="1400" b="0" i="0" u="none" strike="noStrike" cap="none" normalizeH="0" baseline="0" dirty="0">
                <a:ln>
                  <a:noFill/>
                </a:ln>
                <a:solidFill>
                  <a:srgbClr val="080808"/>
                </a:solidFill>
                <a:effectLst/>
                <a:latin typeface="JetBrains Mono"/>
              </a:rPr>
              <a:t>(nullable = </a:t>
            </a:r>
            <a:r>
              <a:rPr kumimoji="0" lang="it-IT" altLang="it-IT" sz="1400" b="0" i="0" u="none" strike="noStrike" cap="none" normalizeH="0" baseline="0" dirty="0">
                <a:ln>
                  <a:noFill/>
                </a:ln>
                <a:solidFill>
                  <a:srgbClr val="0033B3"/>
                </a:solidFill>
                <a:effectLst/>
                <a:latin typeface="JetBrains Mono"/>
              </a:rPr>
              <a:t>false</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0033B3"/>
                </a:solidFill>
                <a:effectLst/>
                <a:latin typeface="JetBrains Mono"/>
              </a:rPr>
              <a:t>private </a:t>
            </a:r>
            <a:r>
              <a:rPr kumimoji="0" lang="it-IT" altLang="it-IT" sz="1400" b="0" i="0" u="none" strike="noStrike" cap="none" normalizeH="0" baseline="0" dirty="0" err="1">
                <a:ln>
                  <a:noFill/>
                </a:ln>
                <a:solidFill>
                  <a:srgbClr val="000000"/>
                </a:solidFill>
                <a:effectLst/>
                <a:latin typeface="JetBrains Mono"/>
              </a:rPr>
              <a:t>String</a:t>
            </a:r>
            <a:r>
              <a:rPr kumimoji="0" lang="it-IT" altLang="it-IT" sz="1400" b="0" i="0" u="none" strike="noStrike" cap="none" normalizeH="0" baseline="0" dirty="0">
                <a:ln>
                  <a:noFill/>
                </a:ln>
                <a:solidFill>
                  <a:srgbClr val="000000"/>
                </a:solidFill>
                <a:effectLst/>
                <a:latin typeface="JetBrains Mono"/>
              </a:rPr>
              <a:t> </a:t>
            </a:r>
            <a:r>
              <a:rPr kumimoji="0" lang="it-IT" altLang="it-IT" sz="1400" b="0" i="0" u="none" strike="noStrike" cap="none" normalizeH="0" baseline="0" dirty="0">
                <a:ln>
                  <a:noFill/>
                </a:ln>
                <a:solidFill>
                  <a:srgbClr val="871094"/>
                </a:solidFill>
                <a:effectLst/>
                <a:latin typeface="JetBrains Mono"/>
              </a:rPr>
              <a:t>question</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9E880D"/>
                </a:solidFill>
                <a:effectLst/>
                <a:latin typeface="JetBrains Mono"/>
              </a:rPr>
              <a:t>@OneToMany</a:t>
            </a:r>
            <a:r>
              <a:rPr kumimoji="0" lang="it-IT" altLang="it-IT" sz="1400" b="0" i="0" u="none" strike="noStrike" cap="none" normalizeH="0" baseline="0" dirty="0">
                <a:ln>
                  <a:noFill/>
                </a:ln>
                <a:solidFill>
                  <a:srgbClr val="080808"/>
                </a:solidFill>
                <a:effectLst/>
                <a:latin typeface="JetBrains Mono"/>
              </a:rPr>
              <a:t>(mappedBy = </a:t>
            </a:r>
            <a:r>
              <a:rPr kumimoji="0" lang="it-IT" altLang="it-IT" sz="1400" b="0" i="0" u="none" strike="noStrike" cap="none" normalizeH="0" baseline="0" dirty="0">
                <a:ln>
                  <a:noFill/>
                </a:ln>
                <a:solidFill>
                  <a:srgbClr val="067D17"/>
                </a:solidFill>
                <a:effectLst/>
                <a:latin typeface="JetBrains Mono"/>
              </a:rPr>
              <a:t>"question"</a:t>
            </a: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err="1">
                <a:ln>
                  <a:noFill/>
                </a:ln>
                <a:solidFill>
                  <a:srgbClr val="080808"/>
                </a:solidFill>
                <a:effectLst/>
                <a:latin typeface="JetBrains Mono"/>
              </a:rPr>
              <a:t>orphanRemoval</a:t>
            </a:r>
            <a:r>
              <a:rPr kumimoji="0" lang="it-IT" altLang="it-IT" sz="1400" b="0" i="0" u="none" strike="noStrike" cap="none" normalizeH="0" baseline="0" dirty="0">
                <a:ln>
                  <a:noFill/>
                </a:ln>
                <a:solidFill>
                  <a:srgbClr val="080808"/>
                </a:solidFill>
                <a:effectLst/>
                <a:latin typeface="JetBrains Mono"/>
              </a:rPr>
              <a:t> = </a:t>
            </a:r>
            <a:r>
              <a:rPr kumimoji="0" lang="it-IT" altLang="it-IT" sz="1400" b="0" i="0" u="none" strike="noStrike" cap="none" normalizeH="0" baseline="0" dirty="0" err="1">
                <a:ln>
                  <a:noFill/>
                </a:ln>
                <a:solidFill>
                  <a:srgbClr val="0033B3"/>
                </a:solidFill>
                <a:effectLst/>
                <a:latin typeface="JetBrains Mono"/>
              </a:rPr>
              <a:t>true</a:t>
            </a: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err="1">
                <a:ln>
                  <a:noFill/>
                </a:ln>
                <a:solidFill>
                  <a:srgbClr val="080808"/>
                </a:solidFill>
                <a:effectLst/>
                <a:latin typeface="JetBrains Mono"/>
              </a:rPr>
              <a:t>cascade</a:t>
            </a:r>
            <a:r>
              <a:rPr kumimoji="0" lang="it-IT" altLang="it-IT" sz="1400" b="0" i="0" u="none" strike="noStrike" cap="none" normalizeH="0" baseline="0" dirty="0">
                <a:ln>
                  <a:noFill/>
                </a:ln>
                <a:solidFill>
                  <a:srgbClr val="080808"/>
                </a:solidFill>
                <a:effectLst/>
                <a:latin typeface="JetBrains Mono"/>
              </a:rPr>
              <a:t> = </a:t>
            </a:r>
            <a:r>
              <a:rPr kumimoji="0" lang="it-IT" altLang="it-IT" sz="1400" b="0" i="0" u="none" strike="noStrike" cap="none" normalizeH="0" baseline="0" dirty="0" err="1">
                <a:ln>
                  <a:noFill/>
                </a:ln>
                <a:solidFill>
                  <a:srgbClr val="000000"/>
                </a:solidFill>
                <a:effectLst/>
                <a:latin typeface="JetBrains Mono"/>
              </a:rPr>
              <a:t>CascadeType</a:t>
            </a:r>
            <a:r>
              <a:rPr kumimoji="0" lang="it-IT" altLang="it-IT" sz="1400" b="0" i="0" u="none" strike="noStrike" cap="none" normalizeH="0" baseline="0" dirty="0" err="1">
                <a:ln>
                  <a:noFill/>
                </a:ln>
                <a:solidFill>
                  <a:srgbClr val="080808"/>
                </a:solidFill>
                <a:effectLst/>
                <a:latin typeface="JetBrains Mono"/>
              </a:rPr>
              <a:t>.</a:t>
            </a:r>
            <a:r>
              <a:rPr kumimoji="0" lang="it-IT" altLang="it-IT" sz="1400" b="0" i="1" u="none" strike="noStrike" cap="none" normalizeH="0" baseline="0" dirty="0" err="1">
                <a:ln>
                  <a:noFill/>
                </a:ln>
                <a:solidFill>
                  <a:srgbClr val="871094"/>
                </a:solidFill>
                <a:effectLst/>
                <a:latin typeface="JetBrains Mono"/>
              </a:rPr>
              <a:t>REMOVE</a:t>
            </a:r>
            <a:r>
              <a:rPr kumimoji="0" lang="it-IT" altLang="it-IT" sz="1400" b="0" i="0" u="none" strike="noStrike" cap="none" normalizeH="0" baseline="0" dirty="0">
                <a:ln>
                  <a:noFill/>
                </a:ln>
                <a:solidFill>
                  <a:srgbClr val="080808"/>
                </a:solidFill>
                <a:effectLst/>
                <a:latin typeface="JetBrains Mono"/>
              </a:rPr>
              <a:t>, fetch = </a:t>
            </a:r>
            <a:r>
              <a:rPr kumimoji="0" lang="it-IT" altLang="it-IT" sz="1400" b="0" i="0" u="none" strike="noStrike" cap="none" normalizeH="0" baseline="0" dirty="0" err="1">
                <a:ln>
                  <a:noFill/>
                </a:ln>
                <a:solidFill>
                  <a:srgbClr val="000000"/>
                </a:solidFill>
                <a:effectLst/>
                <a:latin typeface="JetBrains Mono"/>
              </a:rPr>
              <a:t>FetchType</a:t>
            </a:r>
            <a:r>
              <a:rPr kumimoji="0" lang="it-IT" altLang="it-IT" sz="1400" b="0" i="0" u="none" strike="noStrike" cap="none" normalizeH="0" baseline="0" dirty="0" err="1">
                <a:ln>
                  <a:noFill/>
                </a:ln>
                <a:solidFill>
                  <a:srgbClr val="080808"/>
                </a:solidFill>
                <a:effectLst/>
                <a:latin typeface="JetBrains Mono"/>
              </a:rPr>
              <a:t>.</a:t>
            </a:r>
            <a:r>
              <a:rPr kumimoji="0" lang="it-IT" altLang="it-IT" sz="1400" b="0" i="1" u="none" strike="noStrike" cap="none" normalizeH="0" baseline="0" dirty="0" err="1">
                <a:ln>
                  <a:noFill/>
                </a:ln>
                <a:solidFill>
                  <a:srgbClr val="871094"/>
                </a:solidFill>
                <a:effectLst/>
                <a:latin typeface="JetBrains Mono"/>
              </a:rPr>
              <a:t>LAZY</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0033B3"/>
                </a:solidFill>
                <a:effectLst/>
                <a:latin typeface="JetBrains Mono"/>
              </a:rPr>
              <a:t>private </a:t>
            </a:r>
            <a:r>
              <a:rPr kumimoji="0" lang="it-IT" altLang="it-IT" sz="1400" b="0" i="0" u="none" strike="noStrike" cap="none" normalizeH="0" baseline="0" dirty="0">
                <a:ln>
                  <a:noFill/>
                </a:ln>
                <a:solidFill>
                  <a:srgbClr val="000000"/>
                </a:solidFill>
                <a:effectLst/>
                <a:latin typeface="JetBrains Mono"/>
              </a:rPr>
              <a:t>List</a:t>
            </a:r>
            <a:r>
              <a:rPr kumimoji="0" lang="it-IT" altLang="it-IT" sz="1400" b="0" i="0" u="none" strike="noStrike" cap="none" normalizeH="0" baseline="0" dirty="0">
                <a:ln>
                  <a:noFill/>
                </a:ln>
                <a:solidFill>
                  <a:srgbClr val="080808"/>
                </a:solidFill>
                <a:effectLst/>
                <a:latin typeface="JetBrains Mono"/>
              </a:rPr>
              <a:t>&lt;</a:t>
            </a:r>
            <a:r>
              <a:rPr kumimoji="0" lang="it-IT" altLang="it-IT" sz="1400" b="0" i="0" u="none" strike="noStrike" cap="none" normalizeH="0" baseline="0" dirty="0">
                <a:ln>
                  <a:noFill/>
                </a:ln>
                <a:solidFill>
                  <a:srgbClr val="000000"/>
                </a:solidFill>
                <a:effectLst/>
                <a:latin typeface="JetBrains Mono"/>
              </a:rPr>
              <a:t>Answer</a:t>
            </a:r>
            <a:r>
              <a:rPr kumimoji="0" lang="it-IT" altLang="it-IT" sz="1400" b="0" i="0" u="none" strike="noStrike" cap="none" normalizeH="0" baseline="0" dirty="0">
                <a:ln>
                  <a:noFill/>
                </a:ln>
                <a:solidFill>
                  <a:srgbClr val="080808"/>
                </a:solidFill>
                <a:effectLst/>
                <a:latin typeface="JetBrains Mono"/>
              </a:rPr>
              <a:t>&gt; </a:t>
            </a:r>
            <a:r>
              <a:rPr kumimoji="0" lang="it-IT" altLang="it-IT" sz="1400" b="0" i="0" u="none" strike="noStrike" cap="none" normalizeH="0" baseline="0" dirty="0" err="1">
                <a:ln>
                  <a:noFill/>
                </a:ln>
                <a:solidFill>
                  <a:srgbClr val="871094"/>
                </a:solidFill>
                <a:effectLst/>
                <a:latin typeface="JetBrains Mono"/>
              </a:rPr>
              <a:t>answers</a:t>
            </a:r>
            <a:r>
              <a:rPr kumimoji="0" lang="it-IT" altLang="it-IT" sz="1400" b="0" i="0" u="none" strike="noStrike" cap="none" normalizeH="0" baseline="0" dirty="0">
                <a:ln>
                  <a:noFill/>
                </a:ln>
                <a:solidFill>
                  <a:srgbClr val="080808"/>
                </a:solidFill>
                <a:effectLst/>
                <a:latin typeface="JetBrains Mono"/>
              </a:rPr>
              <a:t>;</a:t>
            </a:r>
            <a:br>
              <a:rPr kumimoji="0" lang="it-IT" altLang="it-IT" sz="1400" b="0" i="0" u="none" strike="noStrike" cap="none" normalizeH="0" baseline="0" dirty="0">
                <a:ln>
                  <a:noFill/>
                </a:ln>
                <a:solidFill>
                  <a:srgbClr val="080808"/>
                </a:solidFill>
                <a:effectLst/>
                <a:latin typeface="JetBrains Mono"/>
              </a:rPr>
            </a:br>
            <a:br>
              <a:rPr kumimoji="0" lang="it-IT" altLang="it-IT" sz="1400" b="0" i="0" u="none" strike="noStrike" cap="none" normalizeH="0" baseline="0" dirty="0">
                <a:ln>
                  <a:noFill/>
                </a:ln>
                <a:solidFill>
                  <a:srgbClr val="080808"/>
                </a:solidFill>
                <a:effectLst/>
                <a:latin typeface="JetBrains Mono"/>
              </a:rPr>
            </a:br>
            <a:r>
              <a:rPr kumimoji="0" lang="it-IT" altLang="it-IT" sz="1400" b="0" i="0" u="none" strike="noStrike" cap="none" normalizeH="0" baseline="0" dirty="0">
                <a:ln>
                  <a:noFill/>
                </a:ln>
                <a:solidFill>
                  <a:srgbClr val="080808"/>
                </a:solidFill>
                <a:effectLst/>
                <a:latin typeface="JetBrains Mono"/>
              </a:rPr>
              <a:t>    </a:t>
            </a:r>
            <a:r>
              <a:rPr kumimoji="0" lang="it-IT" altLang="it-IT" sz="1400" b="0" i="0" u="none" strike="noStrike" cap="none" normalizeH="0" baseline="0" dirty="0">
                <a:ln>
                  <a:noFill/>
                </a:ln>
                <a:solidFill>
                  <a:srgbClr val="9E880D"/>
                </a:solidFill>
                <a:effectLst/>
                <a:latin typeface="JetBrains Mono"/>
              </a:rPr>
              <a:t>@ManyToOne</a:t>
            </a:r>
            <a:br>
              <a:rPr kumimoji="0" lang="it-IT" altLang="it-IT" sz="1400" b="0" i="0" u="none" strike="noStrike" cap="none" normalizeH="0" baseline="0" dirty="0">
                <a:ln>
                  <a:noFill/>
                </a:ln>
                <a:solidFill>
                  <a:srgbClr val="9E880D"/>
                </a:solidFill>
                <a:effectLst/>
                <a:latin typeface="JetBrains Mono"/>
              </a:rPr>
            </a:br>
            <a:r>
              <a:rPr kumimoji="0" lang="it-IT" altLang="it-IT" sz="1400" b="0" i="0" u="none" strike="noStrike" cap="none" normalizeH="0" baseline="0" dirty="0">
                <a:ln>
                  <a:noFill/>
                </a:ln>
                <a:solidFill>
                  <a:srgbClr val="9E880D"/>
                </a:solidFill>
                <a:effectLst/>
                <a:latin typeface="JetBrains Mono"/>
              </a:rPr>
              <a:t>    </a:t>
            </a:r>
            <a:r>
              <a:rPr kumimoji="0" lang="it-IT" altLang="it-IT" sz="1400" b="0" i="0" u="none" strike="noStrike" cap="none" normalizeH="0" baseline="0" dirty="0">
                <a:ln>
                  <a:noFill/>
                </a:ln>
                <a:solidFill>
                  <a:srgbClr val="000000"/>
                </a:solidFill>
                <a:effectLst/>
                <a:latin typeface="JetBrains Mono"/>
              </a:rPr>
              <a:t>Questionnaire </a:t>
            </a:r>
            <a:r>
              <a:rPr kumimoji="0" lang="it-IT" altLang="it-IT" sz="1400" b="0" i="0" u="none" strike="noStrike" cap="none" normalizeH="0" baseline="0" dirty="0" err="1">
                <a:ln>
                  <a:noFill/>
                </a:ln>
                <a:solidFill>
                  <a:srgbClr val="871094"/>
                </a:solidFill>
                <a:effectLst/>
                <a:latin typeface="JetBrains Mono"/>
              </a:rPr>
              <a:t>questionnaire</a:t>
            </a:r>
            <a:r>
              <a:rPr kumimoji="0" lang="it-IT" altLang="it-IT" sz="1400" b="0" i="0" u="none" strike="noStrike" cap="none" normalizeH="0" baseline="0" dirty="0">
                <a:ln>
                  <a:noFill/>
                </a:ln>
                <a:solidFill>
                  <a:srgbClr val="080808"/>
                </a:solidFill>
                <a:effectLst/>
                <a:latin typeface="JetBrains Mono"/>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985A3D69-2534-4EBB-AEA1-A8421D651884}"/>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1546654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268855-986F-4CC6-8E43-74C27B6F4A0A}"/>
              </a:ext>
            </a:extLst>
          </p:cNvPr>
          <p:cNvSpPr>
            <a:spLocks noGrp="1"/>
          </p:cNvSpPr>
          <p:nvPr>
            <p:ph type="title"/>
          </p:nvPr>
        </p:nvSpPr>
        <p:spPr>
          <a:xfrm>
            <a:off x="547340" y="1706563"/>
            <a:ext cx="4202460" cy="3444875"/>
          </a:xfrm>
        </p:spPr>
        <p:txBody>
          <a:bodyPr/>
          <a:lstStyle/>
          <a:p>
            <a:r>
              <a:rPr lang="it-IT" dirty="0" err="1"/>
              <a:t>Entity</a:t>
            </a:r>
            <a:br>
              <a:rPr lang="it-IT" dirty="0"/>
            </a:br>
            <a:r>
              <a:rPr lang="it-IT" dirty="0"/>
              <a:t>Questionnaire</a:t>
            </a:r>
          </a:p>
        </p:txBody>
      </p:sp>
      <p:sp>
        <p:nvSpPr>
          <p:cNvPr id="5" name="Rectangle 1">
            <a:extLst>
              <a:ext uri="{FF2B5EF4-FFF2-40B4-BE49-F238E27FC236}">
                <a16:creationId xmlns:a16="http://schemas.microsoft.com/office/drawing/2014/main" id="{FD03FD68-C38F-496D-B426-5AADFAF1A048}"/>
              </a:ext>
            </a:extLst>
          </p:cNvPr>
          <p:cNvSpPr>
            <a:spLocks noChangeArrowheads="1"/>
          </p:cNvSpPr>
          <p:nvPr/>
        </p:nvSpPr>
        <p:spPr bwMode="auto">
          <a:xfrm>
            <a:off x="5785893" y="81930"/>
            <a:ext cx="5858767" cy="66941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@NamedQuery</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name=</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Questionnaire.getByDate</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query=</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"SELECT q FROM Questionnaire q WHERE </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q.date</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=:date"</a:t>
            </a:r>
            <a:b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@NamedQuery</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name=</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Questionnaire.getUnsubmissionsByQuestionnaire</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query=</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"SELECT o FROM Questionnaire q JOIN </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q.openings</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o WHERE q.id=:</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questionnaireId</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AND </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o.user.username</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NOT IN (SELECT </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a.username</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FROM </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q.responses</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r JOIN </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r.author</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a) ORDER BY </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o.timestamp</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asc</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a:t>
            </a:r>
            <a:b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br>
            <a: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@NamedQuery(</a:t>
            </a:r>
            <a:b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br>
            <a: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        name="</a:t>
            </a:r>
            <a:r>
              <a:rPr kumimoji="0" lang="it-IT" altLang="it-IT" sz="700" b="0" i="1" u="none" strike="noStrike" cap="none" normalizeH="0" baseline="0" dirty="0" err="1">
                <a:ln>
                  <a:noFill/>
                </a:ln>
                <a:solidFill>
                  <a:srgbClr val="8C8C8C"/>
                </a:solidFill>
                <a:effectLst/>
                <a:latin typeface="Arial" panose="020B0604020202020204" pitchFamily="34" charset="0"/>
                <a:cs typeface="Arial" panose="020B0604020202020204" pitchFamily="34" charset="0"/>
              </a:rPr>
              <a:t>Questionnaire.getResponsesSortedByPoint</a:t>
            </a:r>
            <a: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a:t>
            </a:r>
            <a:b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br>
            <a: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        query="SELECT r FROM Questionnaire q JOIN </a:t>
            </a:r>
            <a:r>
              <a:rPr kumimoji="0" lang="it-IT" altLang="it-IT" sz="700" b="0" i="1" u="none" strike="noStrike" cap="none" normalizeH="0" baseline="0" dirty="0" err="1">
                <a:ln>
                  <a:noFill/>
                </a:ln>
                <a:solidFill>
                  <a:srgbClr val="8C8C8C"/>
                </a:solidFill>
                <a:effectLst/>
                <a:latin typeface="Arial" panose="020B0604020202020204" pitchFamily="34" charset="0"/>
                <a:cs typeface="Arial" panose="020B0604020202020204" pitchFamily="34" charset="0"/>
              </a:rPr>
              <a:t>q.responses</a:t>
            </a:r>
            <a: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 r ORDER BY </a:t>
            </a:r>
            <a:r>
              <a:rPr kumimoji="0" lang="it-IT" altLang="it-IT" sz="700" b="0" i="1" u="none" strike="noStrike" cap="none" normalizeH="0" baseline="0" dirty="0" err="1">
                <a:ln>
                  <a:noFill/>
                </a:ln>
                <a:solidFill>
                  <a:srgbClr val="8C8C8C"/>
                </a:solidFill>
                <a:effectLst/>
                <a:latin typeface="Arial" panose="020B0604020202020204" pitchFamily="34" charset="0"/>
                <a:cs typeface="Arial" panose="020B0604020202020204" pitchFamily="34" charset="0"/>
              </a:rPr>
              <a:t>r.points</a:t>
            </a:r>
            <a: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 DESC"</a:t>
            </a:r>
            <a:b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br>
            <a: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t>)*/</a:t>
            </a:r>
            <a:br>
              <a:rPr kumimoji="0" lang="it-IT" altLang="it-IT" sz="700" b="0" i="1" u="none" strike="noStrike" cap="none" normalizeH="0" baseline="0" dirty="0">
                <a:ln>
                  <a:noFill/>
                </a:ln>
                <a:solidFill>
                  <a:srgbClr val="8C8C8C"/>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@Entity</a:t>
            </a:r>
            <a:b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class </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Questionnaire </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@Id</a:t>
            </a:r>
            <a:b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@GeneratedValue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(strategy=</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GenerationType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1" u="none" strike="noStrike" cap="none" normalizeH="0" baseline="0" dirty="0">
                <a:ln>
                  <a:noFill/>
                </a:ln>
                <a:solidFill>
                  <a:srgbClr val="871094"/>
                </a:solidFill>
                <a:effectLst/>
                <a:latin typeface="Arial" panose="020B0604020202020204" pitchFamily="34" charset="0"/>
                <a:cs typeface="Arial" panose="020B0604020202020204" pitchFamily="34" charset="0"/>
              </a:rPr>
              <a:t>IDENTITY</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int</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id</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unique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true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LocalDate</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date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@OneToMany</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(mappedBy = </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"questionnaire"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cascade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CascadeType</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ALL</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orphanRemoval</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true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fetch = </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FetchType</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LAZY</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&lt;</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Opening</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&gt; </a:t>
            </a:r>
            <a:r>
              <a:rPr kumimoji="0" lang="it-IT" altLang="it-IT" sz="7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openings</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@OneToMany</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(mappedBy = </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"questionnaire"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fetch = </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FetchType</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EAGER</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orphanRemoval</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true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cascade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CascadeType</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ALL</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@OrderBy</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timestamp</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ASC"</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&lt;</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Response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&gt; </a:t>
            </a:r>
            <a:r>
              <a:rPr kumimoji="0" lang="it-IT" altLang="it-IT" sz="7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responses</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@JoinColumn</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@ManyToOne</a:t>
            </a:r>
            <a:b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Product </a:t>
            </a:r>
            <a:r>
              <a:rPr kumimoji="0" lang="it-IT" altLang="it-IT" sz="7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product</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@JoinColumn</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@OneToMany </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mappedBy</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7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"questionnaire"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fetch = </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FetchType</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EAGER</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orphanRemoval</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true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cascade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CascadeType</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ALL</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&lt;</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&gt; </a:t>
            </a:r>
            <a:r>
              <a:rPr kumimoji="0" lang="it-IT" altLang="it-IT" sz="7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questions</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addResponse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Response</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response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response.setQuestionnaire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responses</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.add</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response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addQuestion</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question</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question.setQuestionnaire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questions</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.add</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(question);</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setQuestions</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&lt;</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&gt; question)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for </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 q</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question)</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q</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.setQuestionnaire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questions</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=question;</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addOpening</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Opening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opening</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opening.setQuestionnaire</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openings</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.add</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(opening);</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7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setProduct</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Product </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product</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7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product</a:t>
            </a:r>
            <a:r>
              <a:rPr kumimoji="0" lang="it-IT" altLang="it-IT" sz="7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 </a:t>
            </a: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product;</a:t>
            </a:r>
            <a:b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7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endParaRPr kumimoji="0" lang="it-IT" altLang="it-IT" sz="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it-IT" altLang="it-IT" sz="7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related</a:t>
            </a:r>
            <a:r>
              <a:rPr kumimoji="0" lang="it-IT" altLang="it-IT" sz="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getters</a:t>
            </a:r>
          </a:p>
        </p:txBody>
      </p:sp>
      <p:sp>
        <p:nvSpPr>
          <p:cNvPr id="7" name="CasellaDiTesto 6">
            <a:extLst>
              <a:ext uri="{FF2B5EF4-FFF2-40B4-BE49-F238E27FC236}">
                <a16:creationId xmlns:a16="http://schemas.microsoft.com/office/drawing/2014/main" id="{EFC11D9D-3ED7-4332-A169-E956BECF641E}"/>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3951773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0D434C-5953-488C-BD1E-29E738FF2DCC}"/>
              </a:ext>
            </a:extLst>
          </p:cNvPr>
          <p:cNvSpPr>
            <a:spLocks noGrp="1"/>
          </p:cNvSpPr>
          <p:nvPr>
            <p:ph type="title"/>
          </p:nvPr>
        </p:nvSpPr>
        <p:spPr>
          <a:xfrm>
            <a:off x="838200" y="1437323"/>
            <a:ext cx="2555240" cy="3983355"/>
          </a:xfrm>
        </p:spPr>
        <p:txBody>
          <a:bodyPr/>
          <a:lstStyle/>
          <a:p>
            <a:r>
              <a:rPr lang="it-IT" dirty="0" err="1"/>
              <a:t>Entity</a:t>
            </a:r>
            <a:br>
              <a:rPr lang="it-IT" dirty="0"/>
            </a:br>
            <a:r>
              <a:rPr lang="it-IT" dirty="0"/>
              <a:t>Opening</a:t>
            </a:r>
          </a:p>
        </p:txBody>
      </p:sp>
      <p:sp>
        <p:nvSpPr>
          <p:cNvPr id="6" name="Rectangle 2">
            <a:extLst>
              <a:ext uri="{FF2B5EF4-FFF2-40B4-BE49-F238E27FC236}">
                <a16:creationId xmlns:a16="http://schemas.microsoft.com/office/drawing/2014/main" id="{EB6653B4-76BE-454C-B6F3-BDA9D9B7D0D6}"/>
              </a:ext>
            </a:extLst>
          </p:cNvPr>
          <p:cNvSpPr>
            <a:spLocks noChangeArrowheads="1"/>
          </p:cNvSpPr>
          <p:nvPr/>
        </p:nvSpPr>
        <p:spPr bwMode="auto">
          <a:xfrm>
            <a:off x="5039360" y="558983"/>
            <a:ext cx="6029960" cy="574003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@Entity</a:t>
            </a:r>
            <a:b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@Table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(indexes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@Index</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 = </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opening_index</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columnList</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"QUESTIONNAIRE_ID, TIMESTAMP"</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class </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Opening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@Id</a:t>
            </a:r>
            <a:b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@GeneratedValue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(strategy = </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GenerationType</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9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AUTO</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int</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id</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 = </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"TIMESTAMP"</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nullable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Date </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timestamp</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@JoinColumn</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 = </a:t>
            </a:r>
            <a:r>
              <a:rPr kumimoji="0" lang="it-IT" altLang="it-IT" sz="9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"QUESTIONNAIRE_ID"</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nullable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@ManyToOne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(optional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Questionnaire </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questionnaire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@JoinColumn</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@ManyToOne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(optional =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SimpleUser</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user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setQuestionnaire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Questionnaire </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questionnaire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questionnaire</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questionnaire;</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Questionnaire </a:t>
            </a:r>
            <a:r>
              <a:rPr kumimoji="0" lang="it-IT" altLang="it-IT" sz="9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getQuestionnaire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return</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questionnaire</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SimpleUser</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getUser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return</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user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void</a:t>
            </a:r>
            <a:r>
              <a:rPr kumimoji="0" lang="it-IT" altLang="it-IT" sz="9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setUser</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SimpleUser</a:t>
            </a:r>
            <a:r>
              <a:rPr kumimoji="0" lang="it-IT" altLang="it-IT"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user)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this</a:t>
            </a:r>
            <a:r>
              <a:rPr kumimoji="0" lang="it-IT" altLang="it-IT" sz="9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9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user</a:t>
            </a:r>
            <a:r>
              <a:rPr kumimoji="0" lang="it-IT" altLang="it-IT" sz="9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 </a:t>
            </a: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user;</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9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endParaRPr kumimoji="0" lang="it-IT" altLang="it-IT"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BC14947C-3716-4983-A3FB-4F34310439E1}"/>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349616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F6006-78A0-4A5E-8B83-416B21CD8777}"/>
              </a:ext>
            </a:extLst>
          </p:cNvPr>
          <p:cNvSpPr>
            <a:spLocks noGrp="1"/>
          </p:cNvSpPr>
          <p:nvPr>
            <p:ph type="title"/>
          </p:nvPr>
        </p:nvSpPr>
        <p:spPr>
          <a:xfrm>
            <a:off x="838200" y="1853883"/>
            <a:ext cx="2240280" cy="3150235"/>
          </a:xfrm>
        </p:spPr>
        <p:txBody>
          <a:bodyPr/>
          <a:lstStyle/>
          <a:p>
            <a:r>
              <a:rPr lang="it-IT" dirty="0" err="1"/>
              <a:t>Entity</a:t>
            </a:r>
            <a:br>
              <a:rPr lang="it-IT" dirty="0"/>
            </a:br>
            <a:r>
              <a:rPr lang="it-IT" dirty="0"/>
              <a:t>Product</a:t>
            </a:r>
          </a:p>
        </p:txBody>
      </p:sp>
      <p:sp>
        <p:nvSpPr>
          <p:cNvPr id="5" name="Rectangle 1">
            <a:extLst>
              <a:ext uri="{FF2B5EF4-FFF2-40B4-BE49-F238E27FC236}">
                <a16:creationId xmlns:a16="http://schemas.microsoft.com/office/drawing/2014/main" id="{A892EF61-E3D5-4C8D-9F68-0E8034CC039B}"/>
              </a:ext>
            </a:extLst>
          </p:cNvPr>
          <p:cNvSpPr>
            <a:spLocks noChangeArrowheads="1"/>
          </p:cNvSpPr>
          <p:nvPr/>
        </p:nvSpPr>
        <p:spPr bwMode="auto">
          <a:xfrm>
            <a:off x="4587240" y="705177"/>
            <a:ext cx="7371080" cy="54476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@NamedQuery</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"Product.getAll"</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query=</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"SELECT p FROM Product p"</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@Entity</a:t>
            </a:r>
            <a:b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class </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Product </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@Id</a:t>
            </a:r>
            <a:b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@GeneratedValue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(strategy=</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GenerationType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200" b="0" i="1" u="none" strike="noStrike" cap="none" normalizeH="0" baseline="0" dirty="0">
                <a:ln>
                  <a:noFill/>
                </a:ln>
                <a:solidFill>
                  <a:srgbClr val="871094"/>
                </a:solidFill>
                <a:effectLst/>
                <a:latin typeface="Arial" panose="020B0604020202020204" pitchFamily="34" charset="0"/>
                <a:cs typeface="Arial" panose="020B0604020202020204" pitchFamily="34" charset="0"/>
              </a:rPr>
              <a:t>IDENTITY</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2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int</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id</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String</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name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@Basic</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(fetch =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FetchType</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12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EAGER</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@Lob</a:t>
            </a:r>
            <a:b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byte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picture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String</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getPicture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return</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Base64</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200" b="0" i="1" u="none" strike="noStrike" cap="none" normalizeH="0" baseline="0" dirty="0">
                <a:ln>
                  <a:noFill/>
                </a:ln>
                <a:solidFill>
                  <a:srgbClr val="080808"/>
                </a:solidFill>
                <a:effectLst/>
                <a:latin typeface="Arial" panose="020B0604020202020204" pitchFamily="34" charset="0"/>
                <a:cs typeface="Arial" panose="020B0604020202020204" pitchFamily="34" charset="0"/>
              </a:rPr>
              <a:t>getMimeEncoder</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encodeToString</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picture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@OneToMany </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mappedBy</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"product"</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fetch =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FetchType</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12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LAZY</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cascade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CascadeType</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12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REMOVE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orphanRemoval</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12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true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&lt;</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Questionnaire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&gt; </a:t>
            </a:r>
            <a:r>
              <a:rPr kumimoji="0" lang="it-IT" altLang="it-IT" sz="12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questionnaires</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@OneToMany </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mappedBy</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"product"</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fetch =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FetchType</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12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EAGER</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cascade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CascadeType</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12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REMOVE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orphanRemoval</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12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true</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@OrderBy</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timestamp</a:t>
            </a:r>
            <a:r>
              <a:rPr kumimoji="0" lang="it-IT" altLang="it-IT" sz="12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 DESC"</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&lt;</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Review</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&gt;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reviews</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List</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&lt;</a:t>
            </a:r>
            <a:r>
              <a:rPr kumimoji="0" lang="it-IT" altLang="it-IT"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Review</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&gt; </a:t>
            </a:r>
            <a:r>
              <a:rPr kumimoji="0" lang="it-IT" altLang="it-IT" sz="1200" b="0" i="0" u="none" strike="noStrike" cap="none" normalizeH="0" baseline="0" dirty="0" err="1">
                <a:ln>
                  <a:noFill/>
                </a:ln>
                <a:solidFill>
                  <a:srgbClr val="00627A"/>
                </a:solidFill>
                <a:effectLst/>
                <a:latin typeface="Arial" panose="020B0604020202020204" pitchFamily="34" charset="0"/>
                <a:cs typeface="Arial" panose="020B0604020202020204" pitchFamily="34" charset="0"/>
              </a:rPr>
              <a:t>getReviews</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return</a:t>
            </a:r>
            <a:r>
              <a:rPr kumimoji="0" lang="it-IT" altLang="it-IT" sz="12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12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reviews</a:t>
            </a: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2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endParaRPr kumimoji="0" lang="it-IT" altLang="it-IT"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BF794988-C897-4768-84D3-2B98B52EE4A6}"/>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3048451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F0B8A8-F227-470E-B42C-CFE39D5E6805}"/>
              </a:ext>
            </a:extLst>
          </p:cNvPr>
          <p:cNvSpPr>
            <a:spLocks noGrp="1"/>
          </p:cNvSpPr>
          <p:nvPr>
            <p:ph type="title"/>
          </p:nvPr>
        </p:nvSpPr>
        <p:spPr>
          <a:xfrm>
            <a:off x="838200" y="1356043"/>
            <a:ext cx="2448560" cy="4145915"/>
          </a:xfrm>
        </p:spPr>
        <p:txBody>
          <a:bodyPr/>
          <a:lstStyle/>
          <a:p>
            <a:r>
              <a:rPr lang="it-IT" dirty="0" err="1"/>
              <a:t>Entity</a:t>
            </a:r>
            <a:br>
              <a:rPr lang="it-IT" dirty="0"/>
            </a:br>
            <a:r>
              <a:rPr lang="it-IT" dirty="0"/>
              <a:t>Review</a:t>
            </a:r>
          </a:p>
        </p:txBody>
      </p:sp>
      <p:sp>
        <p:nvSpPr>
          <p:cNvPr id="6" name="Rectangle 2">
            <a:extLst>
              <a:ext uri="{FF2B5EF4-FFF2-40B4-BE49-F238E27FC236}">
                <a16:creationId xmlns:a16="http://schemas.microsoft.com/office/drawing/2014/main" id="{6A870497-9972-4993-87DC-9AB25D653361}"/>
              </a:ext>
            </a:extLst>
          </p:cNvPr>
          <p:cNvSpPr>
            <a:spLocks noChangeArrowheads="1"/>
          </p:cNvSpPr>
          <p:nvPr/>
        </p:nvSpPr>
        <p:spPr bwMode="auto">
          <a:xfrm>
            <a:off x="5227320" y="1443841"/>
            <a:ext cx="6593840"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@Entity</a:t>
            </a:r>
            <a:b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@Table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(indexes =</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@Index</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 = </a:t>
            </a:r>
            <a:r>
              <a:rPr kumimoji="0" lang="it-IT" altLang="it-IT" sz="14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1400" b="0" i="0" u="none" strike="noStrike" cap="none" normalizeH="0" baseline="0" dirty="0" err="1">
                <a:ln>
                  <a:noFill/>
                </a:ln>
                <a:solidFill>
                  <a:srgbClr val="067D17"/>
                </a:solidFill>
                <a:effectLst/>
                <a:latin typeface="Arial" panose="020B0604020202020204" pitchFamily="34" charset="0"/>
                <a:cs typeface="Arial" panose="020B0604020202020204" pitchFamily="34" charset="0"/>
              </a:rPr>
              <a:t>review_index</a:t>
            </a:r>
            <a:r>
              <a:rPr kumimoji="0" lang="it-IT" altLang="it-IT" sz="14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columnList</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14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"TIMESTAMP"</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class </a:t>
            </a:r>
            <a:r>
              <a:rPr kumimoji="0" lang="it-IT" altLang="it-IT"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Review </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@Id</a:t>
            </a:r>
            <a:b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@GeneratedValue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(strategy=</a:t>
            </a:r>
            <a:r>
              <a:rPr kumimoji="0" lang="it-IT" altLang="it-IT"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GenerationType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r>
              <a:rPr kumimoji="0" lang="it-IT" altLang="it-IT" sz="1400" b="0" i="1" u="none" strike="noStrike" cap="none" normalizeH="0" baseline="0" dirty="0">
                <a:ln>
                  <a:noFill/>
                </a:ln>
                <a:solidFill>
                  <a:srgbClr val="871094"/>
                </a:solidFill>
                <a:effectLst/>
                <a:latin typeface="Arial" panose="020B0604020202020204" pitchFamily="34" charset="0"/>
                <a:cs typeface="Arial" panose="020B0604020202020204" pitchFamily="34" charset="0"/>
              </a:rPr>
              <a:t>IDENTITY</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err="1">
                <a:ln>
                  <a:noFill/>
                </a:ln>
                <a:solidFill>
                  <a:srgbClr val="0033B3"/>
                </a:solidFill>
                <a:effectLst/>
                <a:latin typeface="Arial" panose="020B0604020202020204" pitchFamily="34" charset="0"/>
                <a:cs typeface="Arial" panose="020B0604020202020204" pitchFamily="34" charset="0"/>
              </a:rPr>
              <a:t>int</a:t>
            </a: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id</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String</a:t>
            </a:r>
            <a:r>
              <a:rPr kumimoji="0" lang="it-IT" altLang="it-IT"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review</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@Column</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(name = </a:t>
            </a:r>
            <a:r>
              <a:rPr kumimoji="0" lang="it-IT" altLang="it-IT" sz="1400" b="0" i="0" u="none" strike="noStrike" cap="none" normalizeH="0" baseline="0" dirty="0">
                <a:ln>
                  <a:noFill/>
                </a:ln>
                <a:solidFill>
                  <a:srgbClr val="067D17"/>
                </a:solidFill>
                <a:effectLst/>
                <a:latin typeface="Arial" panose="020B0604020202020204" pitchFamily="34" charset="0"/>
                <a:cs typeface="Arial" panose="020B0604020202020204" pitchFamily="34" charset="0"/>
              </a:rPr>
              <a:t>"TIMESTAMP"</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nullable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 </a:t>
            </a: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Date </a:t>
            </a:r>
            <a:r>
              <a:rPr kumimoji="0" lang="it-IT" altLang="it-IT" sz="14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timestamp</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@JoinColumn</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(nullable = </a:t>
            </a: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@ManyToOne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(optional = </a:t>
            </a: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false</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fetch = </a:t>
            </a:r>
            <a:r>
              <a:rPr kumimoji="0" lang="it-IT" altLang="it-IT"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FetchType</a:t>
            </a:r>
            <a:r>
              <a:rPr kumimoji="0" lang="it-IT" altLang="it-IT" sz="1400" b="0" i="0" u="none" strike="noStrike" cap="none" normalizeH="0" baseline="0" dirty="0" err="1">
                <a:ln>
                  <a:noFill/>
                </a:ln>
                <a:solidFill>
                  <a:srgbClr val="080808"/>
                </a:solidFill>
                <a:effectLst/>
                <a:latin typeface="Arial" panose="020B0604020202020204" pitchFamily="34" charset="0"/>
                <a:cs typeface="Arial" panose="020B0604020202020204" pitchFamily="34" charset="0"/>
              </a:rPr>
              <a:t>.</a:t>
            </a:r>
            <a:r>
              <a:rPr kumimoji="0" lang="it-IT" altLang="it-IT" sz="1400" b="0" i="1" u="none" strike="noStrike" cap="none" normalizeH="0" baseline="0" dirty="0" err="1">
                <a:ln>
                  <a:noFill/>
                </a:ln>
                <a:solidFill>
                  <a:srgbClr val="871094"/>
                </a:solidFill>
                <a:effectLst/>
                <a:latin typeface="Arial" panose="020B0604020202020204" pitchFamily="34" charset="0"/>
                <a:cs typeface="Arial" panose="020B0604020202020204" pitchFamily="34" charset="0"/>
              </a:rPr>
              <a:t>LAZY</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Product </a:t>
            </a:r>
            <a:r>
              <a:rPr kumimoji="0" lang="it-IT" altLang="it-IT" sz="1400" b="0" i="0" u="none" strike="noStrike" cap="none" normalizeH="0" baseline="0" dirty="0" err="1">
                <a:ln>
                  <a:noFill/>
                </a:ln>
                <a:solidFill>
                  <a:srgbClr val="871094"/>
                </a:solidFill>
                <a:effectLst/>
                <a:latin typeface="Arial" panose="020B0604020202020204" pitchFamily="34" charset="0"/>
                <a:cs typeface="Arial" panose="020B0604020202020204" pitchFamily="34" charset="0"/>
              </a:rPr>
              <a:t>product</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endParaRPr kumimoji="0" lang="it-IT" altLang="it-IT"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83025523-DA70-4D02-B6DB-8947CCC544DF}"/>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2000184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0A7CB8-B471-4AED-A1F2-55F9517EE724}"/>
              </a:ext>
            </a:extLst>
          </p:cNvPr>
          <p:cNvSpPr>
            <a:spLocks noGrp="1"/>
          </p:cNvSpPr>
          <p:nvPr>
            <p:ph type="title"/>
          </p:nvPr>
        </p:nvSpPr>
        <p:spPr>
          <a:xfrm>
            <a:off x="838200" y="1535425"/>
            <a:ext cx="4282440" cy="3787150"/>
          </a:xfrm>
        </p:spPr>
        <p:txBody>
          <a:bodyPr/>
          <a:lstStyle/>
          <a:p>
            <a:r>
              <a:rPr lang="it-IT" dirty="0" err="1"/>
              <a:t>Entity</a:t>
            </a:r>
            <a:br>
              <a:rPr lang="it-IT" dirty="0"/>
            </a:br>
            <a:r>
              <a:rPr lang="it-IT" dirty="0" err="1"/>
              <a:t>OffensiveWord</a:t>
            </a:r>
            <a:endParaRPr lang="it-IT" dirty="0"/>
          </a:p>
        </p:txBody>
      </p:sp>
      <p:sp>
        <p:nvSpPr>
          <p:cNvPr id="5" name="Rectangle 1">
            <a:extLst>
              <a:ext uri="{FF2B5EF4-FFF2-40B4-BE49-F238E27FC236}">
                <a16:creationId xmlns:a16="http://schemas.microsoft.com/office/drawing/2014/main" id="{B9A32304-6903-42FE-9270-6CB421F74375}"/>
              </a:ext>
            </a:extLst>
          </p:cNvPr>
          <p:cNvSpPr>
            <a:spLocks noChangeArrowheads="1"/>
          </p:cNvSpPr>
          <p:nvPr/>
        </p:nvSpPr>
        <p:spPr bwMode="auto">
          <a:xfrm>
            <a:off x="6639560" y="2705725"/>
            <a:ext cx="3677920" cy="14465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@Entity</a:t>
            </a:r>
            <a:b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public class </a:t>
            </a:r>
            <a:r>
              <a:rPr kumimoji="0" lang="it-IT" altLang="it-IT"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OffensiveWord</a:t>
            </a:r>
            <a:r>
              <a:rPr kumimoji="0" lang="it-IT" altLang="it-IT"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@Id</a:t>
            </a:r>
            <a:b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br>
            <a:r>
              <a:rPr kumimoji="0" lang="it-IT" altLang="it-IT" sz="1400" b="0" i="0" u="none" strike="noStrike" cap="none" normalizeH="0" baseline="0" dirty="0">
                <a:ln>
                  <a:noFill/>
                </a:ln>
                <a:solidFill>
                  <a:srgbClr val="9E880D"/>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0033B3"/>
                </a:solidFill>
                <a:effectLst/>
                <a:latin typeface="Arial" panose="020B0604020202020204" pitchFamily="34" charset="0"/>
                <a:cs typeface="Arial" panose="020B0604020202020204" pitchFamily="34" charset="0"/>
              </a:rPr>
              <a:t>private </a:t>
            </a:r>
            <a:r>
              <a:rPr kumimoji="0" lang="it-IT" altLang="it-IT" sz="14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String</a:t>
            </a:r>
            <a:r>
              <a:rPr kumimoji="0" lang="it-IT" altLang="it-IT"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it-IT" altLang="it-IT" sz="1400" b="0" i="0" u="none" strike="noStrike" cap="none" normalizeH="0" baseline="0" dirty="0">
                <a:ln>
                  <a:noFill/>
                </a:ln>
                <a:solidFill>
                  <a:srgbClr val="871094"/>
                </a:solidFill>
                <a:effectLst/>
                <a:latin typeface="Arial" panose="020B0604020202020204" pitchFamily="34" charset="0"/>
                <a:cs typeface="Arial" panose="020B0604020202020204" pitchFamily="34" charset="0"/>
              </a:rPr>
              <a:t>word</a:t>
            </a:r>
            <a: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t>;</a:t>
            </a:r>
            <a:br>
              <a:rPr kumimoji="0" lang="it-IT" altLang="it-IT" sz="1400" b="0" i="0" u="none" strike="noStrike" cap="none" normalizeH="0" baseline="0" dirty="0">
                <a:ln>
                  <a:noFill/>
                </a:ln>
                <a:solidFill>
                  <a:srgbClr val="080808"/>
                </a:solidFill>
                <a:effectLst/>
                <a:latin typeface="Arial" panose="020B0604020202020204" pitchFamily="34" charset="0"/>
                <a:cs typeface="Arial" panose="020B0604020202020204" pitchFamily="34" charset="0"/>
              </a:rPr>
            </a:br>
            <a:endParaRPr kumimoji="0" lang="it-IT" altLang="it-IT"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F8F644D-667A-45C9-998A-CBD77358CDF3}"/>
              </a:ext>
            </a:extLst>
          </p:cNvPr>
          <p:cNvSpPr txBox="1"/>
          <p:nvPr/>
        </p:nvSpPr>
        <p:spPr>
          <a:xfrm>
            <a:off x="538479" y="4937104"/>
            <a:ext cx="2636521" cy="830997"/>
          </a:xfrm>
          <a:prstGeom prst="rect">
            <a:avLst/>
          </a:prstGeom>
          <a:noFill/>
        </p:spPr>
        <p:txBody>
          <a:bodyPr wrap="square" rtlCol="0">
            <a:spAutoFit/>
          </a:bodyPr>
          <a:lstStyle/>
          <a:p>
            <a:r>
              <a:rPr lang="it-IT" sz="1600" dirty="0" err="1"/>
              <a:t>Only</a:t>
            </a:r>
            <a:r>
              <a:rPr lang="it-IT" sz="1600" dirty="0"/>
              <a:t> (getters and) </a:t>
            </a:r>
            <a:r>
              <a:rPr lang="it-IT" sz="1600" dirty="0" err="1"/>
              <a:t>setters</a:t>
            </a:r>
            <a:r>
              <a:rPr lang="it-IT" sz="1600" dirty="0"/>
              <a:t> in </a:t>
            </a:r>
            <a:r>
              <a:rPr lang="it-IT" sz="1600" dirty="0" err="1"/>
              <a:t>charge</a:t>
            </a:r>
            <a:r>
              <a:rPr lang="it-IT" sz="1600" dirty="0"/>
              <a:t> of </a:t>
            </a:r>
            <a:r>
              <a:rPr lang="it-IT" sz="1600" dirty="0" err="1"/>
              <a:t>mantaining</a:t>
            </a:r>
            <a:r>
              <a:rPr lang="it-IT" sz="1600" dirty="0"/>
              <a:t> the </a:t>
            </a:r>
            <a:r>
              <a:rPr lang="it-IT" sz="1600" dirty="0" err="1"/>
              <a:t>relationship</a:t>
            </a:r>
            <a:r>
              <a:rPr lang="it-IT" sz="1600" dirty="0"/>
              <a:t> are </a:t>
            </a:r>
            <a:r>
              <a:rPr lang="it-IT" sz="1600" dirty="0" err="1"/>
              <a:t>shown</a:t>
            </a:r>
            <a:endParaRPr lang="it-IT" sz="1600" dirty="0"/>
          </a:p>
        </p:txBody>
      </p:sp>
    </p:spTree>
    <p:extLst>
      <p:ext uri="{BB962C8B-B14F-4D97-AF65-F5344CB8AC3E}">
        <p14:creationId xmlns:p14="http://schemas.microsoft.com/office/powerpoint/2010/main" val="323660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181429"/>
            <a:ext cx="10515600" cy="712561"/>
          </a:xfrm>
        </p:spPr>
        <p:txBody>
          <a:bodyPr>
            <a:normAutofit/>
          </a:bodyPr>
          <a:lstStyle/>
          <a:p>
            <a:r>
              <a:rPr lang="en-GB" sz="3200" dirty="0"/>
              <a:t>Business components (EJBs)</a:t>
            </a:r>
          </a:p>
        </p:txBody>
      </p:sp>
      <p:sp>
        <p:nvSpPr>
          <p:cNvPr id="5" name="Content Placeholder 4"/>
          <p:cNvSpPr>
            <a:spLocks noGrp="1"/>
          </p:cNvSpPr>
          <p:nvPr>
            <p:ph sz="half" idx="2"/>
          </p:nvPr>
        </p:nvSpPr>
        <p:spPr>
          <a:xfrm>
            <a:off x="36740" y="742323"/>
            <a:ext cx="11939675" cy="6029951"/>
          </a:xfrm>
        </p:spPr>
        <p:txBody>
          <a:bodyPr>
            <a:noAutofit/>
          </a:bodyPr>
          <a:lstStyle/>
          <a:p>
            <a:pPr lvl="1"/>
            <a:r>
              <a:rPr lang="en-GB" sz="1400" b="1" dirty="0" err="1"/>
              <a:t>UserServiceBean</a:t>
            </a:r>
            <a:r>
              <a:rPr lang="en-GB" sz="1400" dirty="0"/>
              <a:t> (</a:t>
            </a:r>
            <a:r>
              <a:rPr lang="en-GB" sz="1400" i="1" dirty="0"/>
              <a:t>stateless</a:t>
            </a:r>
            <a:r>
              <a:rPr lang="en-GB" sz="1400" dirty="0"/>
              <a:t>)</a:t>
            </a:r>
          </a:p>
          <a:p>
            <a:pPr lvl="2"/>
            <a:r>
              <a:rPr lang="en-US" sz="1400" dirty="0"/>
              <a:t>User </a:t>
            </a:r>
            <a:r>
              <a:rPr lang="en-US" sz="1400" dirty="0" err="1"/>
              <a:t>checkCredentials</a:t>
            </a:r>
            <a:r>
              <a:rPr lang="en-US" sz="1400" dirty="0"/>
              <a:t>(String username, String password)</a:t>
            </a:r>
          </a:p>
          <a:p>
            <a:pPr lvl="2"/>
            <a:r>
              <a:rPr lang="en-GB" sz="1400" dirty="0"/>
              <a:t>User </a:t>
            </a:r>
            <a:r>
              <a:rPr lang="en-GB" sz="1400" dirty="0" err="1"/>
              <a:t>updateUser</a:t>
            </a:r>
            <a:r>
              <a:rPr lang="en-GB" sz="1400" dirty="0"/>
              <a:t>(User user) – used by controller to set a user as blocked</a:t>
            </a:r>
          </a:p>
          <a:p>
            <a:pPr lvl="1"/>
            <a:r>
              <a:rPr lang="en-GB" sz="1400" b="1" dirty="0" err="1"/>
              <a:t>ProductServiceBean</a:t>
            </a:r>
            <a:r>
              <a:rPr lang="en-GB" sz="1400" dirty="0"/>
              <a:t> (</a:t>
            </a:r>
            <a:r>
              <a:rPr lang="en-GB" sz="1400" i="1" dirty="0"/>
              <a:t>stateless</a:t>
            </a:r>
            <a:r>
              <a:rPr lang="en-GB" sz="1400" dirty="0"/>
              <a:t>)</a:t>
            </a:r>
          </a:p>
          <a:p>
            <a:pPr lvl="2"/>
            <a:r>
              <a:rPr lang="en-GB" sz="1400" dirty="0"/>
              <a:t>List&lt;Product&gt; </a:t>
            </a:r>
            <a:r>
              <a:rPr lang="en-GB" sz="1400" dirty="0" err="1"/>
              <a:t>getProducts</a:t>
            </a:r>
            <a:r>
              <a:rPr lang="en-GB" sz="1400" dirty="0"/>
              <a:t>()</a:t>
            </a:r>
          </a:p>
          <a:p>
            <a:pPr lvl="2"/>
            <a:r>
              <a:rPr lang="en-US" sz="1400" dirty="0"/>
              <a:t>Product </a:t>
            </a:r>
            <a:r>
              <a:rPr lang="en-US" sz="1400" dirty="0" err="1"/>
              <a:t>createProduct</a:t>
            </a:r>
            <a:r>
              <a:rPr lang="en-US" sz="1400" dirty="0"/>
              <a:t>(String name, byte[] picture)</a:t>
            </a:r>
          </a:p>
          <a:p>
            <a:pPr lvl="2"/>
            <a:r>
              <a:rPr lang="en-GB" sz="1400" dirty="0"/>
              <a:t>void </a:t>
            </a:r>
            <a:r>
              <a:rPr lang="en-GB" sz="1400" dirty="0" err="1"/>
              <a:t>deleteProduct</a:t>
            </a:r>
            <a:r>
              <a:rPr lang="en-GB" sz="1400" dirty="0"/>
              <a:t>(int id)</a:t>
            </a:r>
          </a:p>
          <a:p>
            <a:pPr lvl="1"/>
            <a:r>
              <a:rPr lang="en-GB" sz="1400" b="1" dirty="0" err="1"/>
              <a:t>QuestionnaireServiceBean</a:t>
            </a:r>
            <a:r>
              <a:rPr lang="en-GB" sz="1400" dirty="0"/>
              <a:t> (</a:t>
            </a:r>
            <a:r>
              <a:rPr lang="en-GB" sz="1400" i="1" dirty="0"/>
              <a:t>stateless</a:t>
            </a:r>
            <a:r>
              <a:rPr lang="en-GB" sz="1400" dirty="0"/>
              <a:t>)</a:t>
            </a:r>
          </a:p>
          <a:p>
            <a:pPr lvl="2"/>
            <a:r>
              <a:rPr lang="en-GB" sz="1400" dirty="0"/>
              <a:t>Questionnaire </a:t>
            </a:r>
            <a:r>
              <a:rPr lang="en-GB" sz="1400" dirty="0" err="1"/>
              <a:t>getTodayQuestionnaire</a:t>
            </a:r>
            <a:r>
              <a:rPr lang="en-GB" sz="1400" dirty="0"/>
              <a:t>()</a:t>
            </a:r>
          </a:p>
          <a:p>
            <a:pPr lvl="2"/>
            <a:r>
              <a:rPr lang="en-GB" sz="1400" dirty="0"/>
              <a:t>Questionnaire </a:t>
            </a:r>
            <a:r>
              <a:rPr lang="en-GB" sz="1400" dirty="0" err="1"/>
              <a:t>getQuestionnaireByDate</a:t>
            </a:r>
            <a:r>
              <a:rPr lang="en-GB" sz="1400" dirty="0"/>
              <a:t>(</a:t>
            </a:r>
            <a:r>
              <a:rPr lang="en-GB" sz="1400" dirty="0" err="1"/>
              <a:t>LocalDate</a:t>
            </a:r>
            <a:r>
              <a:rPr lang="en-GB" sz="1400" dirty="0"/>
              <a:t> date)</a:t>
            </a:r>
          </a:p>
          <a:p>
            <a:pPr lvl="2"/>
            <a:r>
              <a:rPr lang="fr-FR" sz="1400" dirty="0"/>
              <a:t>Questionnaire </a:t>
            </a:r>
            <a:r>
              <a:rPr lang="fr-FR" sz="1400" dirty="0" err="1"/>
              <a:t>createQuestionnaire</a:t>
            </a:r>
            <a:r>
              <a:rPr lang="fr-FR" sz="1400" dirty="0"/>
              <a:t>(</a:t>
            </a:r>
            <a:r>
              <a:rPr lang="fr-FR" sz="1400" dirty="0" err="1"/>
              <a:t>int</a:t>
            </a:r>
            <a:r>
              <a:rPr lang="fr-FR" sz="1400" dirty="0"/>
              <a:t> </a:t>
            </a:r>
            <a:r>
              <a:rPr lang="fr-FR" sz="1400" dirty="0" err="1"/>
              <a:t>productId</a:t>
            </a:r>
            <a:r>
              <a:rPr lang="fr-FR" sz="1400" dirty="0"/>
              <a:t>, List&lt;Question&gt; </a:t>
            </a:r>
            <a:r>
              <a:rPr lang="fr-FR" sz="1400" dirty="0" err="1"/>
              <a:t>marketingQuestions</a:t>
            </a:r>
            <a:r>
              <a:rPr lang="fr-FR" sz="1400" dirty="0"/>
              <a:t>, </a:t>
            </a:r>
            <a:r>
              <a:rPr lang="fr-FR" sz="1400" dirty="0" err="1"/>
              <a:t>LocalDate</a:t>
            </a:r>
            <a:r>
              <a:rPr lang="fr-FR" sz="1400" dirty="0"/>
              <a:t> date)</a:t>
            </a:r>
          </a:p>
          <a:p>
            <a:pPr lvl="2"/>
            <a:r>
              <a:rPr lang="en-GB" sz="1400" dirty="0"/>
              <a:t>void </a:t>
            </a:r>
            <a:r>
              <a:rPr lang="en-GB" sz="1400" dirty="0" err="1"/>
              <a:t>deleteQuestionnaire</a:t>
            </a:r>
            <a:r>
              <a:rPr lang="en-GB" sz="1400" dirty="0"/>
              <a:t>(int id)</a:t>
            </a:r>
          </a:p>
          <a:p>
            <a:pPr lvl="1"/>
            <a:r>
              <a:rPr lang="en-GB" sz="1400" b="1" dirty="0" err="1"/>
              <a:t>ResponseServiceBean</a:t>
            </a:r>
            <a:r>
              <a:rPr lang="en-GB" sz="1400" dirty="0"/>
              <a:t> (</a:t>
            </a:r>
            <a:r>
              <a:rPr lang="en-GB" sz="1400" i="1" dirty="0"/>
              <a:t>stateless</a:t>
            </a:r>
            <a:r>
              <a:rPr lang="en-GB" sz="1400" dirty="0"/>
              <a:t>)</a:t>
            </a:r>
          </a:p>
          <a:p>
            <a:pPr lvl="2"/>
            <a:r>
              <a:rPr lang="fr-FR" sz="1400" dirty="0"/>
              <a:t>List&lt;</a:t>
            </a:r>
            <a:r>
              <a:rPr lang="fr-FR" sz="1400" dirty="0" err="1"/>
              <a:t>Response</a:t>
            </a:r>
            <a:r>
              <a:rPr lang="fr-FR" sz="1400" dirty="0"/>
              <a:t>&gt; </a:t>
            </a:r>
            <a:r>
              <a:rPr lang="fr-FR" sz="1400" dirty="0" err="1"/>
              <a:t>getResponseForQuestionnaireSortedByPoint</a:t>
            </a:r>
            <a:r>
              <a:rPr lang="fr-FR" sz="1400" dirty="0"/>
              <a:t>(</a:t>
            </a:r>
            <a:r>
              <a:rPr lang="fr-FR" sz="1400" dirty="0" err="1"/>
              <a:t>LocalDate</a:t>
            </a:r>
            <a:r>
              <a:rPr lang="fr-FR" sz="1400" dirty="0"/>
              <a:t> </a:t>
            </a:r>
            <a:r>
              <a:rPr lang="fr-FR" sz="1400" dirty="0" err="1"/>
              <a:t>questionnaireDate</a:t>
            </a:r>
            <a:r>
              <a:rPr lang="fr-FR" sz="1400" dirty="0"/>
              <a:t>/</a:t>
            </a:r>
            <a:r>
              <a:rPr lang="fr-FR" sz="1400" dirty="0" err="1"/>
              <a:t>int</a:t>
            </a:r>
            <a:r>
              <a:rPr lang="fr-FR" sz="1400" dirty="0"/>
              <a:t> </a:t>
            </a:r>
            <a:r>
              <a:rPr lang="fr-FR" sz="1400" dirty="0" err="1"/>
              <a:t>questionnaireId</a:t>
            </a:r>
            <a:r>
              <a:rPr lang="fr-FR" sz="1400" dirty="0"/>
              <a:t>) –</a:t>
            </a:r>
            <a:r>
              <a:rPr lang="fr-FR" sz="1400" dirty="0" err="1"/>
              <a:t>used</a:t>
            </a:r>
            <a:r>
              <a:rPr lang="fr-FR" sz="1400" dirty="0"/>
              <a:t> for </a:t>
            </a:r>
            <a:r>
              <a:rPr lang="fr-FR" sz="1400" dirty="0" err="1"/>
              <a:t>leaderboard</a:t>
            </a:r>
            <a:endParaRPr lang="fr-FR" sz="1400" dirty="0"/>
          </a:p>
          <a:p>
            <a:pPr lvl="2"/>
            <a:r>
              <a:rPr lang="en-GB" sz="1400" dirty="0"/>
              <a:t>Response </a:t>
            </a:r>
            <a:r>
              <a:rPr lang="en-GB" sz="1400" dirty="0" err="1"/>
              <a:t>getResponse</a:t>
            </a:r>
            <a:r>
              <a:rPr lang="en-GB" sz="1400" dirty="0"/>
              <a:t>(int </a:t>
            </a:r>
            <a:r>
              <a:rPr lang="en-GB" sz="1400" dirty="0" err="1"/>
              <a:t>responseId</a:t>
            </a:r>
            <a:r>
              <a:rPr lang="en-GB" sz="1400" dirty="0"/>
              <a:t>)</a:t>
            </a:r>
          </a:p>
          <a:p>
            <a:pPr lvl="2"/>
            <a:r>
              <a:rPr lang="fr-FR" sz="1400" dirty="0" err="1"/>
              <a:t>Response</a:t>
            </a:r>
            <a:r>
              <a:rPr lang="fr-FR" sz="1400" dirty="0"/>
              <a:t> </a:t>
            </a:r>
            <a:r>
              <a:rPr lang="fr-FR" sz="1400" dirty="0" err="1"/>
              <a:t>getResponseByUserForQuestionnaire</a:t>
            </a:r>
            <a:r>
              <a:rPr lang="fr-FR" sz="1400" dirty="0"/>
              <a:t>(String </a:t>
            </a:r>
            <a:r>
              <a:rPr lang="fr-FR" sz="1400" dirty="0" err="1"/>
              <a:t>username</a:t>
            </a:r>
            <a:r>
              <a:rPr lang="fr-FR" sz="1400" dirty="0"/>
              <a:t>, </a:t>
            </a:r>
            <a:r>
              <a:rPr lang="fr-FR" sz="1400" dirty="0" err="1"/>
              <a:t>LocalDate</a:t>
            </a:r>
            <a:r>
              <a:rPr lang="fr-FR" sz="1400" dirty="0"/>
              <a:t> date) – </a:t>
            </a:r>
            <a:r>
              <a:rPr lang="fr-FR" sz="1400" dirty="0" err="1"/>
              <a:t>used</a:t>
            </a:r>
            <a:r>
              <a:rPr lang="fr-FR" sz="1400" dirty="0"/>
              <a:t> to check </a:t>
            </a:r>
            <a:r>
              <a:rPr lang="fr-FR" sz="1400" dirty="0" err="1"/>
              <a:t>wheter</a:t>
            </a:r>
            <a:r>
              <a:rPr lang="fr-FR" sz="1400" dirty="0"/>
              <a:t> user has </a:t>
            </a:r>
            <a:r>
              <a:rPr lang="fr-FR" sz="1400" dirty="0" err="1"/>
              <a:t>already</a:t>
            </a:r>
            <a:r>
              <a:rPr lang="fr-FR" sz="1400" dirty="0"/>
              <a:t> </a:t>
            </a:r>
            <a:r>
              <a:rPr lang="fr-FR" sz="1400" dirty="0" err="1"/>
              <a:t>submitted</a:t>
            </a:r>
            <a:r>
              <a:rPr lang="fr-FR" sz="1400" dirty="0"/>
              <a:t> a </a:t>
            </a:r>
            <a:r>
              <a:rPr lang="fr-FR" sz="1400" dirty="0" err="1"/>
              <a:t>Reponse</a:t>
            </a:r>
            <a:r>
              <a:rPr lang="fr-FR" sz="1400" dirty="0"/>
              <a:t> to the questionnaire</a:t>
            </a:r>
          </a:p>
          <a:p>
            <a:pPr lvl="2"/>
            <a:r>
              <a:rPr lang="en-US" sz="1400" dirty="0"/>
              <a:t>List&lt;Opening&gt; </a:t>
            </a:r>
            <a:r>
              <a:rPr lang="en-US" sz="1400" dirty="0" err="1"/>
              <a:t>getUnsubmittingUsers</a:t>
            </a:r>
            <a:r>
              <a:rPr lang="en-US" sz="1400" dirty="0"/>
              <a:t>(int </a:t>
            </a:r>
            <a:r>
              <a:rPr lang="en-US" sz="1400" dirty="0" err="1"/>
              <a:t>questionnaireId</a:t>
            </a:r>
            <a:r>
              <a:rPr lang="en-US" sz="1400" dirty="0"/>
              <a:t>) – provides opening info for users who opened the questionnaire but didn’t submit</a:t>
            </a:r>
          </a:p>
          <a:p>
            <a:pPr lvl="2"/>
            <a:r>
              <a:rPr lang="en-GB" sz="1400" dirty="0" err="1"/>
              <a:t>boolean</a:t>
            </a:r>
            <a:r>
              <a:rPr lang="en-GB" sz="1400" dirty="0"/>
              <a:t> </a:t>
            </a:r>
            <a:r>
              <a:rPr lang="en-GB" sz="1400" dirty="0" err="1"/>
              <a:t>isWordOffensive</a:t>
            </a:r>
            <a:r>
              <a:rPr lang="en-GB" sz="1400" dirty="0"/>
              <a:t>(String word)</a:t>
            </a:r>
          </a:p>
          <a:p>
            <a:pPr lvl="1"/>
            <a:r>
              <a:rPr lang="en-GB" sz="1400" b="1" dirty="0" err="1"/>
              <a:t>ResponseSubmitServiceBean</a:t>
            </a:r>
            <a:r>
              <a:rPr lang="en-GB" sz="1400" dirty="0"/>
              <a:t> (</a:t>
            </a:r>
            <a:r>
              <a:rPr lang="en-GB" sz="1400" i="1" dirty="0"/>
              <a:t>stateful</a:t>
            </a:r>
            <a:r>
              <a:rPr lang="en-GB" sz="1400" dirty="0"/>
              <a:t>)</a:t>
            </a:r>
          </a:p>
          <a:p>
            <a:pPr lvl="2"/>
            <a:r>
              <a:rPr lang="en-GB" sz="1400" dirty="0"/>
              <a:t>List&lt;Answer&gt; </a:t>
            </a:r>
            <a:r>
              <a:rPr lang="en-GB" sz="1400" dirty="0" err="1"/>
              <a:t>addMarketingAnswers</a:t>
            </a:r>
            <a:r>
              <a:rPr lang="en-GB" sz="1400" dirty="0"/>
              <a:t>(List&lt;Answer&gt; answers)</a:t>
            </a:r>
          </a:p>
          <a:p>
            <a:pPr lvl="2"/>
            <a:r>
              <a:rPr lang="en-GB" sz="1400" dirty="0"/>
              <a:t>List&lt;Answer&gt; </a:t>
            </a:r>
            <a:r>
              <a:rPr lang="en-GB" sz="1400" dirty="0" err="1"/>
              <a:t>getMarketingAnswers</a:t>
            </a:r>
            <a:r>
              <a:rPr lang="en-GB" sz="1400" dirty="0"/>
              <a:t>() – used to fill the page of marketing questions when user doesn’t submit to allow him to navigate, close the browser without losing marketing answers he/she has previously written until session expires and used to check whether user has submitted all mandatory marketing questions before submitting part2 (statistical questions) and store response.</a:t>
            </a:r>
          </a:p>
        </p:txBody>
      </p:sp>
    </p:spTree>
    <p:extLst>
      <p:ext uri="{BB962C8B-B14F-4D97-AF65-F5344CB8AC3E}">
        <p14:creationId xmlns:p14="http://schemas.microsoft.com/office/powerpoint/2010/main" val="1681549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80790A-6C00-40CE-A152-09FC5959952E}"/>
              </a:ext>
            </a:extLst>
          </p:cNvPr>
          <p:cNvSpPr>
            <a:spLocks noGrp="1"/>
          </p:cNvSpPr>
          <p:nvPr>
            <p:ph type="title"/>
          </p:nvPr>
        </p:nvSpPr>
        <p:spPr/>
        <p:txBody>
          <a:bodyPr/>
          <a:lstStyle/>
          <a:p>
            <a:r>
              <a:rPr lang="it-IT" dirty="0"/>
              <a:t>Common client </a:t>
            </a:r>
            <a:r>
              <a:rPr lang="it-IT" dirty="0" err="1"/>
              <a:t>components</a:t>
            </a:r>
            <a:r>
              <a:rPr lang="it-IT" dirty="0"/>
              <a:t>:</a:t>
            </a:r>
          </a:p>
        </p:txBody>
      </p:sp>
      <p:sp>
        <p:nvSpPr>
          <p:cNvPr id="3" name="Segnaposto contenuto 2">
            <a:extLst>
              <a:ext uri="{FF2B5EF4-FFF2-40B4-BE49-F238E27FC236}">
                <a16:creationId xmlns:a16="http://schemas.microsoft.com/office/drawing/2014/main" id="{E4F58FE6-84E8-43D7-A0C9-A64504A2C4ED}"/>
              </a:ext>
            </a:extLst>
          </p:cNvPr>
          <p:cNvSpPr>
            <a:spLocks noGrp="1"/>
          </p:cNvSpPr>
          <p:nvPr>
            <p:ph sz="half" idx="1"/>
          </p:nvPr>
        </p:nvSpPr>
        <p:spPr/>
        <p:txBody>
          <a:bodyPr/>
          <a:lstStyle/>
          <a:p>
            <a:r>
              <a:rPr lang="it-IT" dirty="0" err="1"/>
              <a:t>Views</a:t>
            </a:r>
            <a:r>
              <a:rPr lang="it-IT" dirty="0"/>
              <a:t>:</a:t>
            </a:r>
          </a:p>
          <a:p>
            <a:r>
              <a:rPr lang="it-IT" dirty="0" err="1">
                <a:highlight>
                  <a:srgbClr val="00FF00"/>
                </a:highlight>
              </a:rPr>
              <a:t>Index.jsp</a:t>
            </a:r>
            <a:r>
              <a:rPr lang="it-IT" dirty="0">
                <a:highlight>
                  <a:srgbClr val="00FF00"/>
                </a:highlight>
              </a:rPr>
              <a:t> </a:t>
            </a:r>
            <a:r>
              <a:rPr lang="it-IT" dirty="0"/>
              <a:t>– for login. The </a:t>
            </a:r>
            <a:r>
              <a:rPr lang="it-IT" dirty="0" err="1"/>
              <a:t>corresponding</a:t>
            </a:r>
            <a:r>
              <a:rPr lang="it-IT" dirty="0"/>
              <a:t> </a:t>
            </a:r>
            <a:r>
              <a:rPr lang="it-IT" dirty="0" err="1"/>
              <a:t>servlet</a:t>
            </a:r>
            <a:r>
              <a:rPr lang="it-IT" dirty="0"/>
              <a:t> </a:t>
            </a:r>
            <a:r>
              <a:rPr lang="it-IT" dirty="0" err="1"/>
              <a:t>will</a:t>
            </a:r>
            <a:r>
              <a:rPr lang="it-IT" dirty="0"/>
              <a:t> </a:t>
            </a:r>
            <a:r>
              <a:rPr lang="it-IT" dirty="0" err="1"/>
              <a:t>redirect</a:t>
            </a:r>
            <a:r>
              <a:rPr lang="it-IT" dirty="0"/>
              <a:t> the user to the </a:t>
            </a:r>
            <a:r>
              <a:rPr lang="it-IT" dirty="0" err="1"/>
              <a:t>corresponding</a:t>
            </a:r>
            <a:r>
              <a:rPr lang="it-IT" dirty="0"/>
              <a:t> area after the login or </a:t>
            </a:r>
            <a:r>
              <a:rPr lang="it-IT" dirty="0" err="1"/>
              <a:t>if</a:t>
            </a:r>
            <a:r>
              <a:rPr lang="it-IT" dirty="0"/>
              <a:t> </a:t>
            </a:r>
            <a:r>
              <a:rPr lang="it-IT" dirty="0" err="1"/>
              <a:t>she</a:t>
            </a:r>
            <a:r>
              <a:rPr lang="it-IT" dirty="0"/>
              <a:t>/</a:t>
            </a:r>
            <a:r>
              <a:rPr lang="it-IT" dirty="0" err="1"/>
              <a:t>is</a:t>
            </a:r>
            <a:r>
              <a:rPr lang="it-IT" dirty="0"/>
              <a:t> </a:t>
            </a:r>
            <a:r>
              <a:rPr lang="it-IT" dirty="0" err="1"/>
              <a:t>already</a:t>
            </a:r>
            <a:r>
              <a:rPr lang="it-IT" dirty="0"/>
              <a:t> </a:t>
            </a:r>
            <a:r>
              <a:rPr lang="it-IT" dirty="0" err="1"/>
              <a:t>logged</a:t>
            </a:r>
            <a:r>
              <a:rPr lang="it-IT" dirty="0"/>
              <a:t>.</a:t>
            </a:r>
          </a:p>
          <a:p>
            <a:r>
              <a:rPr lang="it-IT" dirty="0" err="1"/>
              <a:t>Header.jsp</a:t>
            </a:r>
            <a:r>
              <a:rPr lang="it-IT" dirty="0"/>
              <a:t> – it shows username and logout link on top of </a:t>
            </a:r>
            <a:r>
              <a:rPr lang="it-IT" dirty="0" err="1"/>
              <a:t>all</a:t>
            </a:r>
            <a:r>
              <a:rPr lang="it-IT" dirty="0"/>
              <a:t> the pages</a:t>
            </a:r>
          </a:p>
        </p:txBody>
      </p:sp>
      <p:sp>
        <p:nvSpPr>
          <p:cNvPr id="4" name="Segnaposto contenuto 3">
            <a:extLst>
              <a:ext uri="{FF2B5EF4-FFF2-40B4-BE49-F238E27FC236}">
                <a16:creationId xmlns:a16="http://schemas.microsoft.com/office/drawing/2014/main" id="{601E406F-9B83-4D0A-A0A9-20826BAD72E3}"/>
              </a:ext>
            </a:extLst>
          </p:cNvPr>
          <p:cNvSpPr>
            <a:spLocks noGrp="1"/>
          </p:cNvSpPr>
          <p:nvPr>
            <p:ph sz="half" idx="2"/>
          </p:nvPr>
        </p:nvSpPr>
        <p:spPr>
          <a:xfrm>
            <a:off x="7502978" y="1825625"/>
            <a:ext cx="3850821" cy="2252436"/>
          </a:xfrm>
        </p:spPr>
        <p:txBody>
          <a:bodyPr/>
          <a:lstStyle/>
          <a:p>
            <a:r>
              <a:rPr lang="it-IT" dirty="0" err="1"/>
              <a:t>Servlets</a:t>
            </a:r>
            <a:r>
              <a:rPr lang="it-IT" dirty="0"/>
              <a:t>:</a:t>
            </a:r>
          </a:p>
          <a:p>
            <a:r>
              <a:rPr lang="it-IT" dirty="0">
                <a:highlight>
                  <a:srgbClr val="00FF00"/>
                </a:highlight>
              </a:rPr>
              <a:t>Index</a:t>
            </a:r>
          </a:p>
          <a:p>
            <a:r>
              <a:rPr lang="it-IT" dirty="0"/>
              <a:t>Login</a:t>
            </a:r>
          </a:p>
          <a:p>
            <a:r>
              <a:rPr lang="it-IT" dirty="0"/>
              <a:t>Logout</a:t>
            </a:r>
          </a:p>
          <a:p>
            <a:endParaRPr lang="it-IT" dirty="0"/>
          </a:p>
        </p:txBody>
      </p:sp>
      <p:cxnSp>
        <p:nvCxnSpPr>
          <p:cNvPr id="5" name="Connettore 2 4">
            <a:extLst>
              <a:ext uri="{FF2B5EF4-FFF2-40B4-BE49-F238E27FC236}">
                <a16:creationId xmlns:a16="http://schemas.microsoft.com/office/drawing/2014/main" id="{8991A183-C363-44E2-8642-E8923F8E855B}"/>
              </a:ext>
            </a:extLst>
          </p:cNvPr>
          <p:cNvCxnSpPr>
            <a:cxnSpLocks/>
          </p:cNvCxnSpPr>
          <p:nvPr/>
        </p:nvCxnSpPr>
        <p:spPr>
          <a:xfrm>
            <a:off x="4763861" y="2641146"/>
            <a:ext cx="2833007" cy="4041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Connettore 2 7">
            <a:extLst>
              <a:ext uri="{FF2B5EF4-FFF2-40B4-BE49-F238E27FC236}">
                <a16:creationId xmlns:a16="http://schemas.microsoft.com/office/drawing/2014/main" id="{8069197D-4C01-4ED4-BDBD-3978C7EE8C84}"/>
              </a:ext>
            </a:extLst>
          </p:cNvPr>
          <p:cNvCxnSpPr>
            <a:cxnSpLocks/>
          </p:cNvCxnSpPr>
          <p:nvPr/>
        </p:nvCxnSpPr>
        <p:spPr>
          <a:xfrm flipV="1">
            <a:off x="5355771" y="3575957"/>
            <a:ext cx="2241097" cy="33065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CasellaDiTesto 11">
            <a:extLst>
              <a:ext uri="{FF2B5EF4-FFF2-40B4-BE49-F238E27FC236}">
                <a16:creationId xmlns:a16="http://schemas.microsoft.com/office/drawing/2014/main" id="{083DD270-CCF6-4FDF-B075-2920CF6446E6}"/>
              </a:ext>
            </a:extLst>
          </p:cNvPr>
          <p:cNvSpPr txBox="1"/>
          <p:nvPr/>
        </p:nvSpPr>
        <p:spPr>
          <a:xfrm rot="518203">
            <a:off x="5637373" y="2487257"/>
            <a:ext cx="942887" cy="307777"/>
          </a:xfrm>
          <a:prstGeom prst="rect">
            <a:avLst/>
          </a:prstGeom>
          <a:noFill/>
        </p:spPr>
        <p:txBody>
          <a:bodyPr wrap="none" rtlCol="0">
            <a:spAutoFit/>
          </a:bodyPr>
          <a:lstStyle/>
          <a:p>
            <a:r>
              <a:rPr lang="it-IT" sz="1400" dirty="0"/>
              <a:t>On </a:t>
            </a:r>
            <a:r>
              <a:rPr lang="it-IT" sz="1400" dirty="0" err="1"/>
              <a:t>submit</a:t>
            </a:r>
            <a:endParaRPr lang="it-IT" sz="1400" dirty="0"/>
          </a:p>
        </p:txBody>
      </p:sp>
      <p:sp>
        <p:nvSpPr>
          <p:cNvPr id="13" name="CasellaDiTesto 12">
            <a:extLst>
              <a:ext uri="{FF2B5EF4-FFF2-40B4-BE49-F238E27FC236}">
                <a16:creationId xmlns:a16="http://schemas.microsoft.com/office/drawing/2014/main" id="{4D847464-6015-411D-A3D2-4BFA10F34DF7}"/>
              </a:ext>
            </a:extLst>
          </p:cNvPr>
          <p:cNvSpPr txBox="1"/>
          <p:nvPr/>
        </p:nvSpPr>
        <p:spPr>
          <a:xfrm rot="21138728">
            <a:off x="6127406" y="3448031"/>
            <a:ext cx="444352" cy="307777"/>
          </a:xfrm>
          <a:prstGeom prst="rect">
            <a:avLst/>
          </a:prstGeom>
          <a:noFill/>
        </p:spPr>
        <p:txBody>
          <a:bodyPr wrap="none" rtlCol="0">
            <a:spAutoFit/>
          </a:bodyPr>
          <a:lstStyle/>
          <a:p>
            <a:r>
              <a:rPr lang="it-IT" sz="1400" dirty="0"/>
              <a:t>link</a:t>
            </a:r>
          </a:p>
        </p:txBody>
      </p:sp>
      <p:sp>
        <p:nvSpPr>
          <p:cNvPr id="14" name="CasellaDiTesto 13">
            <a:extLst>
              <a:ext uri="{FF2B5EF4-FFF2-40B4-BE49-F238E27FC236}">
                <a16:creationId xmlns:a16="http://schemas.microsoft.com/office/drawing/2014/main" id="{1D5E1995-2A3C-406B-814B-AE495EA59813}"/>
              </a:ext>
            </a:extLst>
          </p:cNvPr>
          <p:cNvSpPr txBox="1"/>
          <p:nvPr/>
        </p:nvSpPr>
        <p:spPr>
          <a:xfrm>
            <a:off x="7160896" y="4815115"/>
            <a:ext cx="3579223" cy="923330"/>
          </a:xfrm>
          <a:prstGeom prst="rect">
            <a:avLst/>
          </a:prstGeom>
          <a:noFill/>
        </p:spPr>
        <p:txBody>
          <a:bodyPr wrap="square" rtlCol="0">
            <a:spAutoFit/>
          </a:bodyPr>
          <a:lstStyle/>
          <a:p>
            <a:r>
              <a:rPr lang="it-IT" sz="1800" dirty="0" err="1"/>
              <a:t>Highlightings</a:t>
            </a:r>
            <a:r>
              <a:rPr lang="it-IT" sz="1800" dirty="0"/>
              <a:t> associate the template to the </a:t>
            </a:r>
            <a:r>
              <a:rPr lang="it-IT" sz="1800" dirty="0" err="1"/>
              <a:t>servlet</a:t>
            </a:r>
            <a:r>
              <a:rPr lang="it-IT" sz="1800" dirty="0"/>
              <a:t> </a:t>
            </a:r>
            <a:r>
              <a:rPr lang="it-IT" sz="1800" dirty="0" err="1"/>
              <a:t>that</a:t>
            </a:r>
            <a:r>
              <a:rPr lang="it-IT" sz="1800" dirty="0"/>
              <a:t> handles it.</a:t>
            </a:r>
          </a:p>
          <a:p>
            <a:endParaRPr lang="it-IT" dirty="0"/>
          </a:p>
        </p:txBody>
      </p:sp>
    </p:spTree>
    <p:extLst>
      <p:ext uri="{BB962C8B-B14F-4D97-AF65-F5344CB8AC3E}">
        <p14:creationId xmlns:p14="http://schemas.microsoft.com/office/powerpoint/2010/main" val="347553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When the user submits the questionnaire one or more trigger compute the gamification points to assign to the user for the specific questionnaire, according to the following rule:</a:t>
            </a:r>
          </a:p>
          <a:p>
            <a:pPr marL="514350" indent="-514350">
              <a:buFont typeface="+mj-lt"/>
              <a:buAutoNum type="arabicPeriod"/>
            </a:pPr>
            <a:r>
              <a:rPr lang="en-US" dirty="0"/>
              <a:t> One point is assigned for every answered question of section 1 (remember that the number of questions can vary in different questionnaires).</a:t>
            </a:r>
          </a:p>
          <a:p>
            <a:pPr marL="514350" indent="-514350">
              <a:buFont typeface="+mj-lt"/>
              <a:buAutoNum type="arabicPeriod"/>
            </a:pPr>
            <a:r>
              <a:rPr lang="en-US" dirty="0"/>
              <a:t> Two points are assigned for every answered optional question of section 2.</a:t>
            </a:r>
          </a:p>
          <a:p>
            <a:pPr marL="0" indent="0">
              <a:buNone/>
            </a:pPr>
            <a:r>
              <a:rPr lang="en-US" dirty="0"/>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 </a:t>
            </a:r>
          </a:p>
          <a:p>
            <a:pPr marL="0" indent="0">
              <a:buNone/>
            </a:pPr>
            <a:r>
              <a:rPr lang="en-US" dirty="0"/>
              <a:t>The administrator can access a dedicated application on the same database, which features the following pages </a:t>
            </a:r>
          </a:p>
          <a:p>
            <a:r>
              <a:rPr lang="en-US" dirty="0"/>
              <a:t>A CREATION page for inserting the product of the day for the current date or for a posterior date and for creating a variable number of marketing questions about such product.</a:t>
            </a:r>
          </a:p>
          <a:p>
            <a:r>
              <a:rPr lang="en-US" dirty="0"/>
              <a:t>An INSPECTION page for accessing the data of a past questionnaire. The visualized data for a given questionnaire include o List of users who submitted the questionnaire. o List of users who cancelled the questionnaire. o Questionnaire answers of each user. </a:t>
            </a:r>
          </a:p>
          <a:p>
            <a:r>
              <a:rPr lang="en-US" dirty="0"/>
              <a:t>A DELETION page for ERASING the questionnaire data and the related responses and points of all users who filled in the questionnaire. Deletion should be possible only for a date preceding the current date.</a:t>
            </a:r>
            <a:endParaRPr lang="en-GB" dirty="0"/>
          </a:p>
        </p:txBody>
      </p:sp>
    </p:spTree>
    <p:extLst>
      <p:ext uri="{BB962C8B-B14F-4D97-AF65-F5344CB8AC3E}">
        <p14:creationId xmlns:p14="http://schemas.microsoft.com/office/powerpoint/2010/main" val="517709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68" y="200087"/>
            <a:ext cx="11776982" cy="551089"/>
          </a:xfrm>
        </p:spPr>
        <p:txBody>
          <a:bodyPr>
            <a:normAutofit/>
          </a:bodyPr>
          <a:lstStyle/>
          <a:p>
            <a:r>
              <a:rPr lang="en-GB" sz="3200" dirty="0"/>
              <a:t>Client components for “</a:t>
            </a:r>
            <a:r>
              <a:rPr lang="en-GB" sz="3200" dirty="0" err="1"/>
              <a:t>memberzone</a:t>
            </a:r>
            <a:r>
              <a:rPr lang="en-GB" sz="3200" dirty="0"/>
              <a:t>”, area for “common” users</a:t>
            </a:r>
          </a:p>
        </p:txBody>
      </p:sp>
      <p:sp>
        <p:nvSpPr>
          <p:cNvPr id="4" name="Content Placeholder 3"/>
          <p:cNvSpPr>
            <a:spLocks noGrp="1"/>
          </p:cNvSpPr>
          <p:nvPr>
            <p:ph sz="half" idx="1"/>
          </p:nvPr>
        </p:nvSpPr>
        <p:spPr>
          <a:xfrm>
            <a:off x="6772224" y="1253331"/>
            <a:ext cx="5181600" cy="4351338"/>
          </a:xfrm>
        </p:spPr>
        <p:txBody>
          <a:bodyPr>
            <a:normAutofit fontScale="70000" lnSpcReduction="20000"/>
          </a:bodyPr>
          <a:lstStyle/>
          <a:p>
            <a:r>
              <a:rPr lang="en-GB" dirty="0"/>
              <a:t>Servlets:</a:t>
            </a:r>
          </a:p>
          <a:p>
            <a:pPr lvl="1"/>
            <a:r>
              <a:rPr lang="en-GB" sz="2200" dirty="0"/>
              <a:t>Index</a:t>
            </a:r>
          </a:p>
          <a:p>
            <a:pPr lvl="1"/>
            <a:r>
              <a:rPr lang="en-GB" sz="2200" dirty="0" err="1">
                <a:highlight>
                  <a:srgbClr val="FF0000"/>
                </a:highlight>
              </a:rPr>
              <a:t>Leaderboard</a:t>
            </a:r>
            <a:endParaRPr lang="en-GB" sz="2200" dirty="0">
              <a:highlight>
                <a:srgbClr val="FF0000"/>
              </a:highlight>
            </a:endParaRPr>
          </a:p>
          <a:p>
            <a:pPr lvl="1"/>
            <a:r>
              <a:rPr lang="en-GB" sz="2200" dirty="0">
                <a:highlight>
                  <a:srgbClr val="00FFFF"/>
                </a:highlight>
              </a:rPr>
              <a:t>Questionnaire1</a:t>
            </a:r>
            <a:endParaRPr lang="en-GB" sz="2200" dirty="0"/>
          </a:p>
          <a:p>
            <a:pPr lvl="1"/>
            <a:r>
              <a:rPr lang="en-GB" sz="2200" dirty="0"/>
              <a:t>Questionnaire1Submit</a:t>
            </a:r>
            <a:endParaRPr lang="en-GB" sz="2200" dirty="0">
              <a:highlight>
                <a:srgbClr val="00FFFF"/>
              </a:highlight>
            </a:endParaRPr>
          </a:p>
          <a:p>
            <a:pPr lvl="1"/>
            <a:r>
              <a:rPr lang="en-GB" sz="2200" dirty="0">
                <a:highlight>
                  <a:srgbClr val="00FF00"/>
                </a:highlight>
              </a:rPr>
              <a:t>Questionnaire2</a:t>
            </a:r>
          </a:p>
          <a:p>
            <a:pPr lvl="1"/>
            <a:r>
              <a:rPr lang="en-GB" sz="2200" dirty="0"/>
              <a:t>Questionnaire2Submit</a:t>
            </a:r>
          </a:p>
          <a:p>
            <a:pPr lvl="1"/>
            <a:r>
              <a:rPr lang="en-GB" sz="2200" dirty="0">
                <a:highlight>
                  <a:srgbClr val="FFFF00"/>
                </a:highlight>
              </a:rPr>
              <a:t>Reviews</a:t>
            </a:r>
          </a:p>
          <a:p>
            <a:r>
              <a:rPr lang="en-GB" dirty="0"/>
              <a:t>Filters:</a:t>
            </a:r>
          </a:p>
          <a:p>
            <a:pPr lvl="1"/>
            <a:r>
              <a:rPr lang="en-GB" sz="2200" dirty="0" err="1"/>
              <a:t>LoggedCheck</a:t>
            </a:r>
            <a:r>
              <a:rPr lang="en-GB" sz="2200" dirty="0"/>
              <a:t>:</a:t>
            </a:r>
          </a:p>
          <a:p>
            <a:pPr marL="457200" lvl="1" indent="0">
              <a:buNone/>
            </a:pPr>
            <a:r>
              <a:rPr lang="en-GB" sz="2200" dirty="0"/>
              <a:t>Mapped on any page in members zone (/</a:t>
            </a:r>
            <a:r>
              <a:rPr lang="en-GB" sz="2200" dirty="0" err="1"/>
              <a:t>memberzone</a:t>
            </a:r>
            <a:r>
              <a:rPr lang="en-GB" sz="2200" dirty="0"/>
              <a:t>/*).</a:t>
            </a:r>
          </a:p>
          <a:p>
            <a:pPr marL="457200" lvl="1" indent="0">
              <a:buNone/>
            </a:pPr>
            <a:r>
              <a:rPr lang="en-GB" sz="2200" dirty="0"/>
              <a:t>Check whether user is logged and if he/she is a “simple” user.</a:t>
            </a:r>
          </a:p>
          <a:p>
            <a:pPr lvl="1"/>
            <a:r>
              <a:rPr lang="en-GB" sz="2200" dirty="0" err="1"/>
              <a:t>NotSubmitted</a:t>
            </a:r>
            <a:r>
              <a:rPr lang="en-GB" sz="2200" dirty="0"/>
              <a:t>:</a:t>
            </a:r>
          </a:p>
          <a:p>
            <a:pPr marL="457200" lvl="1" indent="0">
              <a:buNone/>
            </a:pPr>
            <a:r>
              <a:rPr lang="en-GB" sz="2200" dirty="0"/>
              <a:t>Mapped to questionnaire area (/</a:t>
            </a:r>
            <a:r>
              <a:rPr lang="en-GB" sz="2200" dirty="0" err="1"/>
              <a:t>memberzone</a:t>
            </a:r>
            <a:r>
              <a:rPr lang="en-GB" sz="2200" dirty="0"/>
              <a:t>/questionnaire/*) to allow user to fill any part of the questionnaire and submit it only if he/she hasn’t submitted a Response to the given questionnaire yet. Otherwise access is denied.</a:t>
            </a:r>
            <a:endParaRPr lang="en-GB" dirty="0">
              <a:highlight>
                <a:srgbClr val="FFFF00"/>
              </a:highlight>
            </a:endParaRPr>
          </a:p>
        </p:txBody>
      </p:sp>
      <p:sp>
        <p:nvSpPr>
          <p:cNvPr id="7" name="Content Placeholder 3">
            <a:extLst>
              <a:ext uri="{FF2B5EF4-FFF2-40B4-BE49-F238E27FC236}">
                <a16:creationId xmlns:a16="http://schemas.microsoft.com/office/drawing/2014/main" id="{23B38945-A245-432B-B891-5DCD11CEFFE0}"/>
              </a:ext>
            </a:extLst>
          </p:cNvPr>
          <p:cNvSpPr txBox="1">
            <a:spLocks/>
          </p:cNvSpPr>
          <p:nvPr/>
        </p:nvSpPr>
        <p:spPr>
          <a:xfrm>
            <a:off x="427501" y="1253331"/>
            <a:ext cx="5314950" cy="5253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Views:</a:t>
            </a:r>
          </a:p>
          <a:p>
            <a:pPr lvl="1"/>
            <a:r>
              <a:rPr lang="en-GB" sz="1900" dirty="0" err="1"/>
              <a:t>index.jsp</a:t>
            </a:r>
            <a:r>
              <a:rPr lang="en-GB" sz="1900" dirty="0"/>
              <a:t> – it embeds links to all functionalities and shows the 5 most </a:t>
            </a:r>
            <a:r>
              <a:rPr lang="en-GB" sz="1900" dirty="0" err="1"/>
              <a:t>recents</a:t>
            </a:r>
            <a:r>
              <a:rPr lang="en-GB" sz="1900" dirty="0"/>
              <a:t> reviews for a product</a:t>
            </a:r>
          </a:p>
          <a:p>
            <a:pPr lvl="1"/>
            <a:r>
              <a:rPr lang="en-GB" sz="1900" dirty="0" err="1">
                <a:highlight>
                  <a:srgbClr val="FF0000"/>
                </a:highlight>
              </a:rPr>
              <a:t>leaderboard.jsp</a:t>
            </a:r>
            <a:r>
              <a:rPr lang="en-GB" sz="1900" dirty="0">
                <a:highlight>
                  <a:srgbClr val="FF0000"/>
                </a:highlight>
              </a:rPr>
              <a:t> </a:t>
            </a:r>
            <a:r>
              <a:rPr lang="en-GB" sz="1900" dirty="0"/>
              <a:t>– page which allows to view the best scores, sorted by points ascending</a:t>
            </a:r>
          </a:p>
          <a:p>
            <a:pPr lvl="1"/>
            <a:r>
              <a:rPr lang="en-GB" sz="1900" dirty="0" err="1">
                <a:highlight>
                  <a:srgbClr val="FFFF00"/>
                </a:highlight>
              </a:rPr>
              <a:t>reviews.jsp</a:t>
            </a:r>
            <a:r>
              <a:rPr lang="en-GB" sz="1900" dirty="0">
                <a:highlight>
                  <a:srgbClr val="FFFF00"/>
                </a:highlight>
              </a:rPr>
              <a:t> </a:t>
            </a:r>
            <a:r>
              <a:rPr lang="en-GB" sz="1900" dirty="0"/>
              <a:t>– page which allows to access all the reviews for the product of the day</a:t>
            </a:r>
          </a:p>
          <a:p>
            <a:pPr lvl="1"/>
            <a:r>
              <a:rPr lang="en-GB" sz="1900" dirty="0">
                <a:highlight>
                  <a:srgbClr val="00FFFF"/>
                </a:highlight>
              </a:rPr>
              <a:t>questionnaire/part1.jsp </a:t>
            </a:r>
            <a:r>
              <a:rPr lang="en-GB" sz="1900" dirty="0"/>
              <a:t>– to fill out all the mandatory marketing questions of the questionnaire</a:t>
            </a:r>
          </a:p>
          <a:p>
            <a:pPr lvl="1"/>
            <a:r>
              <a:rPr lang="en-GB" sz="1900" dirty="0">
                <a:highlight>
                  <a:srgbClr val="00FF00"/>
                </a:highlight>
              </a:rPr>
              <a:t>questionnaire/part2.jsp</a:t>
            </a:r>
            <a:r>
              <a:rPr lang="en-GB" sz="1900" dirty="0"/>
              <a:t>– to fill out all the optional marketing questions of the questionnaire</a:t>
            </a:r>
          </a:p>
        </p:txBody>
      </p:sp>
      <p:cxnSp>
        <p:nvCxnSpPr>
          <p:cNvPr id="29" name="Connettore 2 28">
            <a:extLst>
              <a:ext uri="{FF2B5EF4-FFF2-40B4-BE49-F238E27FC236}">
                <a16:creationId xmlns:a16="http://schemas.microsoft.com/office/drawing/2014/main" id="{53BCB63C-9C3D-49C1-BB79-4B9A2D8BD4F7}"/>
              </a:ext>
            </a:extLst>
          </p:cNvPr>
          <p:cNvCxnSpPr>
            <a:cxnSpLocks/>
          </p:cNvCxnSpPr>
          <p:nvPr/>
        </p:nvCxnSpPr>
        <p:spPr>
          <a:xfrm flipV="1">
            <a:off x="5314950" y="2310493"/>
            <a:ext cx="1996168" cy="156964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4" name="CasellaDiTesto 53">
            <a:extLst>
              <a:ext uri="{FF2B5EF4-FFF2-40B4-BE49-F238E27FC236}">
                <a16:creationId xmlns:a16="http://schemas.microsoft.com/office/drawing/2014/main" id="{A30D5362-828D-4752-AF89-10003D0F867B}"/>
              </a:ext>
            </a:extLst>
          </p:cNvPr>
          <p:cNvSpPr txBox="1"/>
          <p:nvPr/>
        </p:nvSpPr>
        <p:spPr>
          <a:xfrm>
            <a:off x="6462033" y="5601876"/>
            <a:ext cx="5181600" cy="830997"/>
          </a:xfrm>
          <a:prstGeom prst="rect">
            <a:avLst/>
          </a:prstGeom>
          <a:noFill/>
        </p:spPr>
        <p:txBody>
          <a:bodyPr wrap="square" rtlCol="0">
            <a:spAutoFit/>
          </a:bodyPr>
          <a:lstStyle/>
          <a:p>
            <a:pPr marL="285750" indent="-285750">
              <a:buFont typeface="Arial" panose="020B0604020202020204" pitchFamily="34" charset="0"/>
              <a:buChar char="•"/>
            </a:pPr>
            <a:r>
              <a:rPr lang="it-IT" sz="1600" dirty="0" err="1"/>
              <a:t>Arrows</a:t>
            </a:r>
            <a:r>
              <a:rPr lang="it-IT" sz="1600" dirty="0"/>
              <a:t> indicate </a:t>
            </a:r>
            <a:r>
              <a:rPr lang="it-IT" sz="1600" b="1" dirty="0"/>
              <a:t>on </a:t>
            </a:r>
            <a:r>
              <a:rPr lang="it-IT" sz="1600" b="1" dirty="0" err="1"/>
              <a:t>submit</a:t>
            </a:r>
            <a:r>
              <a:rPr lang="it-IT" sz="1600" b="1" dirty="0"/>
              <a:t> </a:t>
            </a:r>
            <a:r>
              <a:rPr lang="it-IT" sz="1600" dirty="0"/>
              <a:t>actions.</a:t>
            </a:r>
          </a:p>
          <a:p>
            <a:pPr marL="285750" indent="-285750">
              <a:buFont typeface="Arial" panose="020B0604020202020204" pitchFamily="34" charset="0"/>
              <a:buChar char="•"/>
            </a:pPr>
            <a:r>
              <a:rPr lang="it-IT" sz="1600" dirty="0" err="1"/>
              <a:t>Highlightings</a:t>
            </a:r>
            <a:r>
              <a:rPr lang="it-IT" sz="1600" dirty="0"/>
              <a:t> associate the template to the </a:t>
            </a:r>
            <a:r>
              <a:rPr lang="it-IT" sz="1600" dirty="0" err="1"/>
              <a:t>servlet</a:t>
            </a:r>
            <a:r>
              <a:rPr lang="it-IT" sz="1600" dirty="0"/>
              <a:t> </a:t>
            </a:r>
            <a:r>
              <a:rPr lang="it-IT" sz="1600" dirty="0" err="1"/>
              <a:t>that</a:t>
            </a:r>
            <a:r>
              <a:rPr lang="it-IT" sz="1600" dirty="0"/>
              <a:t> </a:t>
            </a:r>
            <a:r>
              <a:rPr lang="it-IT" sz="1600" dirty="0" err="1"/>
              <a:t>provides</a:t>
            </a:r>
            <a:r>
              <a:rPr lang="it-IT" sz="1600" dirty="0"/>
              <a:t> it the data. </a:t>
            </a:r>
          </a:p>
        </p:txBody>
      </p:sp>
      <p:cxnSp>
        <p:nvCxnSpPr>
          <p:cNvPr id="16" name="Connettore 2 15">
            <a:extLst>
              <a:ext uri="{FF2B5EF4-FFF2-40B4-BE49-F238E27FC236}">
                <a16:creationId xmlns:a16="http://schemas.microsoft.com/office/drawing/2014/main" id="{526AE296-215B-4AD4-BA4D-6A4B4C194AAF}"/>
              </a:ext>
            </a:extLst>
          </p:cNvPr>
          <p:cNvCxnSpPr>
            <a:cxnSpLocks/>
          </p:cNvCxnSpPr>
          <p:nvPr/>
        </p:nvCxnSpPr>
        <p:spPr>
          <a:xfrm flipV="1">
            <a:off x="5229225" y="2735037"/>
            <a:ext cx="2081893" cy="19758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91251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68" y="200087"/>
            <a:ext cx="11776982" cy="551089"/>
          </a:xfrm>
        </p:spPr>
        <p:txBody>
          <a:bodyPr>
            <a:normAutofit fontScale="90000"/>
          </a:bodyPr>
          <a:lstStyle/>
          <a:p>
            <a:r>
              <a:rPr lang="en-GB" sz="3200" dirty="0"/>
              <a:t>Client components for “administration”, administration panel for admins:</a:t>
            </a:r>
          </a:p>
        </p:txBody>
      </p:sp>
      <p:sp>
        <p:nvSpPr>
          <p:cNvPr id="4" name="Content Placeholder 3"/>
          <p:cNvSpPr>
            <a:spLocks noGrp="1"/>
          </p:cNvSpPr>
          <p:nvPr>
            <p:ph sz="half" idx="1"/>
          </p:nvPr>
        </p:nvSpPr>
        <p:spPr>
          <a:xfrm>
            <a:off x="6772224" y="1253331"/>
            <a:ext cx="5181600" cy="4351338"/>
          </a:xfrm>
        </p:spPr>
        <p:txBody>
          <a:bodyPr>
            <a:normAutofit fontScale="85000" lnSpcReduction="20000"/>
          </a:bodyPr>
          <a:lstStyle/>
          <a:p>
            <a:r>
              <a:rPr lang="en-GB" dirty="0"/>
              <a:t>Servlets:</a:t>
            </a:r>
          </a:p>
          <a:p>
            <a:pPr lvl="1"/>
            <a:r>
              <a:rPr lang="en-GB" sz="2200" dirty="0" err="1"/>
              <a:t>CreateProduct</a:t>
            </a:r>
            <a:endParaRPr lang="en-GB" sz="2200" dirty="0"/>
          </a:p>
          <a:p>
            <a:pPr lvl="1"/>
            <a:r>
              <a:rPr lang="en-GB" sz="2200" dirty="0" err="1"/>
              <a:t>DeleteProduct</a:t>
            </a:r>
            <a:endParaRPr lang="en-GB" sz="2200" dirty="0"/>
          </a:p>
          <a:p>
            <a:pPr lvl="1"/>
            <a:r>
              <a:rPr lang="en-GB" sz="2200" dirty="0" err="1">
                <a:highlight>
                  <a:srgbClr val="00FFFF"/>
                </a:highlight>
              </a:rPr>
              <a:t>GetQuestionnaire</a:t>
            </a:r>
            <a:endParaRPr lang="en-GB" sz="2200" dirty="0"/>
          </a:p>
          <a:p>
            <a:pPr lvl="1"/>
            <a:r>
              <a:rPr lang="en-GB" sz="2200" dirty="0" err="1"/>
              <a:t>CreateQuestionnaire</a:t>
            </a:r>
            <a:endParaRPr lang="en-GB" sz="2200" dirty="0"/>
          </a:p>
          <a:p>
            <a:pPr lvl="1"/>
            <a:r>
              <a:rPr lang="en-GB" sz="2200" dirty="0" err="1"/>
              <a:t>DeleteQuestionnaire</a:t>
            </a:r>
            <a:endParaRPr lang="en-GB" sz="2200" dirty="0">
              <a:highlight>
                <a:srgbClr val="00FFFF"/>
              </a:highlight>
            </a:endParaRPr>
          </a:p>
          <a:p>
            <a:pPr lvl="1"/>
            <a:r>
              <a:rPr lang="en-GB" sz="2200" dirty="0" err="1">
                <a:highlight>
                  <a:srgbClr val="FF0000"/>
                </a:highlight>
              </a:rPr>
              <a:t>GetResponse</a:t>
            </a:r>
            <a:endParaRPr lang="en-GB" sz="2200" dirty="0">
              <a:highlight>
                <a:srgbClr val="FF0000"/>
              </a:highlight>
            </a:endParaRPr>
          </a:p>
          <a:p>
            <a:pPr lvl="1"/>
            <a:r>
              <a:rPr lang="en-GB" sz="2200" dirty="0" err="1">
                <a:highlight>
                  <a:srgbClr val="00FF00"/>
                </a:highlight>
              </a:rPr>
              <a:t>ManageProducts</a:t>
            </a:r>
            <a:endParaRPr lang="en-GB" sz="2200" dirty="0">
              <a:highlight>
                <a:srgbClr val="00FF00"/>
              </a:highlight>
            </a:endParaRPr>
          </a:p>
          <a:p>
            <a:pPr lvl="1"/>
            <a:r>
              <a:rPr lang="en-GB" sz="2200" dirty="0" err="1">
                <a:highlight>
                  <a:srgbClr val="FFFF00"/>
                </a:highlight>
              </a:rPr>
              <a:t>NewQuestionnaire</a:t>
            </a:r>
            <a:endParaRPr lang="en-GB" sz="2200" dirty="0">
              <a:highlight>
                <a:srgbClr val="FFFF00"/>
              </a:highlight>
            </a:endParaRPr>
          </a:p>
          <a:p>
            <a:r>
              <a:rPr lang="en-GB" dirty="0"/>
              <a:t>Filters:</a:t>
            </a:r>
          </a:p>
          <a:p>
            <a:pPr lvl="1"/>
            <a:r>
              <a:rPr lang="en-GB" sz="2200" dirty="0" err="1"/>
              <a:t>LoggedCheck</a:t>
            </a:r>
            <a:r>
              <a:rPr lang="en-GB" sz="2200" dirty="0"/>
              <a:t>:</a:t>
            </a:r>
          </a:p>
          <a:p>
            <a:pPr marL="457200" lvl="1" indent="0">
              <a:buNone/>
            </a:pPr>
            <a:r>
              <a:rPr lang="en-GB" sz="2200" dirty="0"/>
              <a:t>Mapped on any page in administration zone (/administration/*).</a:t>
            </a:r>
          </a:p>
          <a:p>
            <a:pPr marL="457200" lvl="1" indent="0">
              <a:buNone/>
            </a:pPr>
            <a:r>
              <a:rPr lang="en-GB" sz="2200" dirty="0"/>
              <a:t>Check whether user is logged and if he/she is an administrator.</a:t>
            </a:r>
          </a:p>
          <a:p>
            <a:pPr lvl="1"/>
            <a:endParaRPr lang="en-GB" dirty="0">
              <a:highlight>
                <a:srgbClr val="FFFF00"/>
              </a:highlight>
            </a:endParaRPr>
          </a:p>
          <a:p>
            <a:pPr lvl="1"/>
            <a:endParaRPr lang="en-GB" dirty="0">
              <a:highlight>
                <a:srgbClr val="FFFF00"/>
              </a:highlight>
            </a:endParaRPr>
          </a:p>
        </p:txBody>
      </p:sp>
      <p:sp>
        <p:nvSpPr>
          <p:cNvPr id="7" name="Content Placeholder 3">
            <a:extLst>
              <a:ext uri="{FF2B5EF4-FFF2-40B4-BE49-F238E27FC236}">
                <a16:creationId xmlns:a16="http://schemas.microsoft.com/office/drawing/2014/main" id="{23B38945-A245-432B-B891-5DCD11CEFFE0}"/>
              </a:ext>
            </a:extLst>
          </p:cNvPr>
          <p:cNvSpPr txBox="1">
            <a:spLocks/>
          </p:cNvSpPr>
          <p:nvPr/>
        </p:nvSpPr>
        <p:spPr>
          <a:xfrm>
            <a:off x="281668" y="1067616"/>
            <a:ext cx="6000750" cy="5253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Views:</a:t>
            </a:r>
          </a:p>
          <a:p>
            <a:pPr lvl="1"/>
            <a:r>
              <a:rPr lang="en-GB" sz="1900" dirty="0" err="1"/>
              <a:t>index.jsp</a:t>
            </a:r>
            <a:r>
              <a:rPr lang="en-GB" sz="1900" dirty="0"/>
              <a:t> – it embeds links to all functionalities, plus a date selector to search past questionnaires.</a:t>
            </a:r>
          </a:p>
          <a:p>
            <a:pPr lvl="1"/>
            <a:r>
              <a:rPr lang="en-GB" sz="1900" dirty="0" err="1">
                <a:highlight>
                  <a:srgbClr val="00FF00"/>
                </a:highlight>
              </a:rPr>
              <a:t>manageproducts.jsp</a:t>
            </a:r>
            <a:r>
              <a:rPr lang="en-GB" sz="1900" dirty="0">
                <a:highlight>
                  <a:srgbClr val="00FF00"/>
                </a:highlight>
              </a:rPr>
              <a:t> </a:t>
            </a:r>
            <a:r>
              <a:rPr lang="en-GB" sz="1900" dirty="0"/>
              <a:t>– page which allows to create (providing name, image) or delete products</a:t>
            </a:r>
          </a:p>
          <a:p>
            <a:pPr lvl="1"/>
            <a:r>
              <a:rPr lang="en-GB" sz="1900" dirty="0" err="1">
                <a:highlight>
                  <a:srgbClr val="FFFF00"/>
                </a:highlight>
              </a:rPr>
              <a:t>newquestionnaire.jsp</a:t>
            </a:r>
            <a:r>
              <a:rPr lang="en-GB" sz="1900" dirty="0">
                <a:highlight>
                  <a:srgbClr val="FFFF00"/>
                </a:highlight>
              </a:rPr>
              <a:t> </a:t>
            </a:r>
            <a:r>
              <a:rPr lang="en-GB" sz="1900" dirty="0"/>
              <a:t>– page to create a questionnaire, in which the administrator bind the questionnaire to a product, chooses a date and inserts all the questions for the questionnaire</a:t>
            </a:r>
          </a:p>
          <a:p>
            <a:pPr lvl="1"/>
            <a:r>
              <a:rPr lang="en-GB" sz="1900" dirty="0" err="1">
                <a:highlight>
                  <a:srgbClr val="00FFFF"/>
                </a:highlight>
              </a:rPr>
              <a:t>Questionnaire.jsp</a:t>
            </a:r>
            <a:r>
              <a:rPr lang="en-GB" sz="1900" dirty="0">
                <a:highlight>
                  <a:srgbClr val="00FFFF"/>
                </a:highlight>
              </a:rPr>
              <a:t> </a:t>
            </a:r>
            <a:r>
              <a:rPr lang="en-GB" sz="1900" dirty="0"/>
              <a:t>– to show a questionnaire from a day the administrator has chosen, together with its related product, responses and list of users (and time detail) who opened the Questionnaire but didn’t submit.</a:t>
            </a:r>
          </a:p>
          <a:p>
            <a:pPr lvl="1"/>
            <a:r>
              <a:rPr lang="en-GB" sz="1900" dirty="0" err="1">
                <a:highlight>
                  <a:srgbClr val="FF0000"/>
                </a:highlight>
              </a:rPr>
              <a:t>response.jsp</a:t>
            </a:r>
            <a:r>
              <a:rPr lang="en-GB" sz="1900" dirty="0">
                <a:highlight>
                  <a:srgbClr val="FF0000"/>
                </a:highlight>
              </a:rPr>
              <a:t> </a:t>
            </a:r>
            <a:r>
              <a:rPr lang="en-GB" sz="1900" dirty="0"/>
              <a:t>– page to show a Response to a questionnaire from a user.</a:t>
            </a:r>
          </a:p>
          <a:p>
            <a:pPr marL="457200" lvl="1" indent="0">
              <a:buNone/>
            </a:pPr>
            <a:endParaRPr lang="en-GB" dirty="0"/>
          </a:p>
        </p:txBody>
      </p:sp>
      <p:cxnSp>
        <p:nvCxnSpPr>
          <p:cNvPr id="14" name="Connettore 2 13">
            <a:extLst>
              <a:ext uri="{FF2B5EF4-FFF2-40B4-BE49-F238E27FC236}">
                <a16:creationId xmlns:a16="http://schemas.microsoft.com/office/drawing/2014/main" id="{35474F34-A134-4231-AB71-FAC58F4A4C7D}"/>
              </a:ext>
            </a:extLst>
          </p:cNvPr>
          <p:cNvCxnSpPr>
            <a:cxnSpLocks/>
          </p:cNvCxnSpPr>
          <p:nvPr/>
        </p:nvCxnSpPr>
        <p:spPr>
          <a:xfrm flipV="1">
            <a:off x="6037489" y="2477322"/>
            <a:ext cx="1273629" cy="6079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Connettore 2 19">
            <a:extLst>
              <a:ext uri="{FF2B5EF4-FFF2-40B4-BE49-F238E27FC236}">
                <a16:creationId xmlns:a16="http://schemas.microsoft.com/office/drawing/2014/main" id="{C033F422-59AB-42D4-A4A4-141635B05F78}"/>
              </a:ext>
            </a:extLst>
          </p:cNvPr>
          <p:cNvCxnSpPr>
            <a:cxnSpLocks/>
          </p:cNvCxnSpPr>
          <p:nvPr/>
        </p:nvCxnSpPr>
        <p:spPr>
          <a:xfrm flipV="1">
            <a:off x="6037489" y="1931797"/>
            <a:ext cx="1244460" cy="37869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Connettore 2 21">
            <a:extLst>
              <a:ext uri="{FF2B5EF4-FFF2-40B4-BE49-F238E27FC236}">
                <a16:creationId xmlns:a16="http://schemas.microsoft.com/office/drawing/2014/main" id="{D390ACFE-1C42-4052-B499-8BD65837AD3A}"/>
              </a:ext>
            </a:extLst>
          </p:cNvPr>
          <p:cNvCxnSpPr>
            <a:cxnSpLocks/>
          </p:cNvCxnSpPr>
          <p:nvPr/>
        </p:nvCxnSpPr>
        <p:spPr>
          <a:xfrm flipV="1">
            <a:off x="6037489" y="1681843"/>
            <a:ext cx="1273629" cy="4960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ttore 2 28">
            <a:extLst>
              <a:ext uri="{FF2B5EF4-FFF2-40B4-BE49-F238E27FC236}">
                <a16:creationId xmlns:a16="http://schemas.microsoft.com/office/drawing/2014/main" id="{53BCB63C-9C3D-49C1-BB79-4B9A2D8BD4F7}"/>
              </a:ext>
            </a:extLst>
          </p:cNvPr>
          <p:cNvCxnSpPr>
            <a:cxnSpLocks/>
          </p:cNvCxnSpPr>
          <p:nvPr/>
        </p:nvCxnSpPr>
        <p:spPr>
          <a:xfrm flipV="1">
            <a:off x="6182145" y="2747334"/>
            <a:ext cx="1128973" cy="116336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0" name="Connettore a gomito 49">
            <a:extLst>
              <a:ext uri="{FF2B5EF4-FFF2-40B4-BE49-F238E27FC236}">
                <a16:creationId xmlns:a16="http://schemas.microsoft.com/office/drawing/2014/main" id="{F69B5214-4E07-456A-9234-24D4B3F6704B}"/>
              </a:ext>
            </a:extLst>
          </p:cNvPr>
          <p:cNvCxnSpPr>
            <a:cxnSpLocks/>
          </p:cNvCxnSpPr>
          <p:nvPr/>
        </p:nvCxnSpPr>
        <p:spPr>
          <a:xfrm>
            <a:off x="5780314" y="1866483"/>
            <a:ext cx="1501635" cy="37869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4" name="CasellaDiTesto 53">
            <a:extLst>
              <a:ext uri="{FF2B5EF4-FFF2-40B4-BE49-F238E27FC236}">
                <a16:creationId xmlns:a16="http://schemas.microsoft.com/office/drawing/2014/main" id="{A30D5362-828D-4752-AF89-10003D0F867B}"/>
              </a:ext>
            </a:extLst>
          </p:cNvPr>
          <p:cNvSpPr txBox="1"/>
          <p:nvPr/>
        </p:nvSpPr>
        <p:spPr>
          <a:xfrm>
            <a:off x="6462033" y="5601876"/>
            <a:ext cx="5181600" cy="830997"/>
          </a:xfrm>
          <a:prstGeom prst="rect">
            <a:avLst/>
          </a:prstGeom>
          <a:noFill/>
        </p:spPr>
        <p:txBody>
          <a:bodyPr wrap="square" rtlCol="0">
            <a:spAutoFit/>
          </a:bodyPr>
          <a:lstStyle/>
          <a:p>
            <a:pPr marL="285750" indent="-285750">
              <a:buFont typeface="Arial" panose="020B0604020202020204" pitchFamily="34" charset="0"/>
              <a:buChar char="•"/>
            </a:pPr>
            <a:r>
              <a:rPr lang="it-IT" sz="1600" dirty="0" err="1"/>
              <a:t>Arrows</a:t>
            </a:r>
            <a:r>
              <a:rPr lang="it-IT" sz="1600" dirty="0"/>
              <a:t> indicate </a:t>
            </a:r>
            <a:r>
              <a:rPr lang="it-IT" sz="1600" b="1" dirty="0"/>
              <a:t>on </a:t>
            </a:r>
            <a:r>
              <a:rPr lang="it-IT" sz="1600" b="1" dirty="0" err="1"/>
              <a:t>submit</a:t>
            </a:r>
            <a:r>
              <a:rPr lang="it-IT" sz="1600" b="1" dirty="0"/>
              <a:t> </a:t>
            </a:r>
            <a:r>
              <a:rPr lang="it-IT" sz="1600" dirty="0"/>
              <a:t>actions.</a:t>
            </a:r>
          </a:p>
          <a:p>
            <a:pPr marL="285750" indent="-285750">
              <a:buFont typeface="Arial" panose="020B0604020202020204" pitchFamily="34" charset="0"/>
              <a:buChar char="•"/>
            </a:pPr>
            <a:r>
              <a:rPr lang="it-IT" sz="1600" dirty="0" err="1"/>
              <a:t>Highlightings</a:t>
            </a:r>
            <a:r>
              <a:rPr lang="it-IT" sz="1600" dirty="0"/>
              <a:t> associate the template to the </a:t>
            </a:r>
            <a:r>
              <a:rPr lang="it-IT" sz="1600" dirty="0" err="1"/>
              <a:t>servlet</a:t>
            </a:r>
            <a:r>
              <a:rPr lang="it-IT" sz="1600" dirty="0"/>
              <a:t> </a:t>
            </a:r>
            <a:r>
              <a:rPr lang="it-IT" sz="1600" dirty="0" err="1"/>
              <a:t>that</a:t>
            </a:r>
            <a:r>
              <a:rPr lang="it-IT" sz="1600" dirty="0"/>
              <a:t> </a:t>
            </a:r>
            <a:r>
              <a:rPr lang="it-IT" sz="1600" dirty="0" err="1"/>
              <a:t>provides</a:t>
            </a:r>
            <a:r>
              <a:rPr lang="it-IT" sz="1600" dirty="0"/>
              <a:t> it the data. </a:t>
            </a:r>
          </a:p>
        </p:txBody>
      </p:sp>
    </p:spTree>
    <p:extLst>
      <p:ext uri="{BB962C8B-B14F-4D97-AF65-F5344CB8AC3E}">
        <p14:creationId xmlns:p14="http://schemas.microsoft.com/office/powerpoint/2010/main" val="380258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Relationship - theoretical</a:t>
            </a:r>
          </a:p>
        </p:txBody>
      </p:sp>
      <p:pic>
        <p:nvPicPr>
          <p:cNvPr id="4" name="Immagine 3">
            <a:extLst>
              <a:ext uri="{FF2B5EF4-FFF2-40B4-BE49-F238E27FC236}">
                <a16:creationId xmlns:a16="http://schemas.microsoft.com/office/drawing/2014/main" id="{DC57DA66-B9B3-42BC-83FB-975F5B8CA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2892"/>
            <a:ext cx="12192000" cy="3052216"/>
          </a:xfrm>
          <a:prstGeom prst="rect">
            <a:avLst/>
          </a:prstGeom>
        </p:spPr>
      </p:pic>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Relationship - actual</a:t>
            </a:r>
          </a:p>
        </p:txBody>
      </p:sp>
      <p:pic>
        <p:nvPicPr>
          <p:cNvPr id="4" name="Immagine 3">
            <a:extLst>
              <a:ext uri="{FF2B5EF4-FFF2-40B4-BE49-F238E27FC236}">
                <a16:creationId xmlns:a16="http://schemas.microsoft.com/office/drawing/2014/main" id="{DC57DA66-B9B3-42BC-83FB-975F5B8CA4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907108"/>
            <a:ext cx="12192000" cy="3043784"/>
          </a:xfrm>
          <a:prstGeom prst="rect">
            <a:avLst/>
          </a:prstGeom>
        </p:spPr>
      </p:pic>
    </p:spTree>
    <p:extLst>
      <p:ext uri="{BB962C8B-B14F-4D97-AF65-F5344CB8AC3E}">
        <p14:creationId xmlns:p14="http://schemas.microsoft.com/office/powerpoint/2010/main" val="324010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pPr marL="0" indent="0">
              <a:buNone/>
            </a:pPr>
            <a:r>
              <a:rPr lang="en-GB" dirty="0"/>
              <a:t>Actually “open” relationship has been mapped as an entity.</a:t>
            </a:r>
          </a:p>
          <a:p>
            <a:pPr marL="0" indent="0">
              <a:buNone/>
            </a:pPr>
            <a:r>
              <a:rPr lang="en-GB" dirty="0"/>
              <a:t>The reason comes from an implementation constraint:</a:t>
            </a:r>
          </a:p>
          <a:p>
            <a:pPr marL="0" indent="0">
              <a:buNone/>
            </a:pPr>
            <a:r>
              <a:rPr lang="en-GB" dirty="0"/>
              <a:t>mapping open relationship by using Map&lt;User, Date&gt; would have lead to a more complicated and less readable code in the JQPL queries, since each query should return a List of objects (arrays included), not a Map. This would have led to a not object oriented and less maintainable solutions in the implementation (in queries, beans and templates), so I opted to map “open” relationship as “opening” weak entity in the design stage.</a:t>
            </a:r>
          </a:p>
        </p:txBody>
      </p:sp>
    </p:spTree>
    <p:extLst>
      <p:ext uri="{BB962C8B-B14F-4D97-AF65-F5344CB8AC3E}">
        <p14:creationId xmlns:p14="http://schemas.microsoft.com/office/powerpoint/2010/main" val="31425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model</a:t>
            </a:r>
          </a:p>
        </p:txBody>
      </p:sp>
      <p:pic>
        <p:nvPicPr>
          <p:cNvPr id="13" name="Immagine 12">
            <a:extLst>
              <a:ext uri="{FF2B5EF4-FFF2-40B4-BE49-F238E27FC236}">
                <a16:creationId xmlns:a16="http://schemas.microsoft.com/office/drawing/2014/main" id="{BEA3F2A7-3F1F-471F-9BD3-72D923529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3147"/>
            <a:ext cx="12192000" cy="4051706"/>
          </a:xfrm>
          <a:prstGeom prst="rect">
            <a:avLst/>
          </a:prstGeom>
        </p:spPr>
      </p:pic>
    </p:spTree>
    <p:extLst>
      <p:ext uri="{BB962C8B-B14F-4D97-AF65-F5344CB8AC3E}">
        <p14:creationId xmlns:p14="http://schemas.microsoft.com/office/powerpoint/2010/main" val="2599794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SimpleUser</a:t>
            </a:r>
            <a:r>
              <a:rPr lang="en-GB" dirty="0"/>
              <a:t> – </a:t>
            </a:r>
            <a:r>
              <a:rPr lang="en-GB" b="1" dirty="0"/>
              <a:t>submit</a:t>
            </a:r>
            <a:r>
              <a:rPr lang="en-GB" dirty="0"/>
              <a:t> - Response</a:t>
            </a:r>
          </a:p>
        </p:txBody>
      </p:sp>
      <p:sp>
        <p:nvSpPr>
          <p:cNvPr id="5" name="Content Placeholder 4"/>
          <p:cNvSpPr>
            <a:spLocks noGrp="1"/>
          </p:cNvSpPr>
          <p:nvPr>
            <p:ph sz="half" idx="1"/>
          </p:nvPr>
        </p:nvSpPr>
        <p:spPr/>
        <p:txBody>
          <a:bodyPr>
            <a:normAutofit fontScale="77500" lnSpcReduction="20000"/>
          </a:bodyPr>
          <a:lstStyle/>
          <a:p>
            <a:r>
              <a:rPr lang="en-GB" dirty="0" err="1"/>
              <a:t>SimpleUser</a:t>
            </a:r>
            <a:r>
              <a:rPr lang="en-GB" dirty="0"/>
              <a:t> </a:t>
            </a:r>
            <a:r>
              <a:rPr lang="en-GB" dirty="0">
                <a:sym typeface="Wingdings" panose="05000000000000000000" pitchFamily="2" charset="2"/>
              </a:rPr>
              <a:t></a:t>
            </a:r>
            <a:r>
              <a:rPr lang="en-GB" dirty="0"/>
              <a:t> Response</a:t>
            </a:r>
          </a:p>
          <a:p>
            <a:pPr marL="0" indent="0">
              <a:buNone/>
            </a:pPr>
            <a:r>
              <a:rPr lang="en-GB" dirty="0"/>
              <a:t>Not mapped</a:t>
            </a:r>
          </a:p>
          <a:p>
            <a:r>
              <a:rPr lang="en-GB" dirty="0"/>
              <a:t>Response </a:t>
            </a:r>
            <a:r>
              <a:rPr lang="en-GB" dirty="0">
                <a:sym typeface="Wingdings" panose="05000000000000000000" pitchFamily="2" charset="2"/>
              </a:rPr>
              <a:t> </a:t>
            </a:r>
            <a:r>
              <a:rPr lang="en-GB" dirty="0" err="1"/>
              <a:t>SimpleUser</a:t>
            </a:r>
            <a:endParaRPr lang="en-GB" dirty="0"/>
          </a:p>
          <a:p>
            <a:pPr marL="0" indent="0">
              <a:buNone/>
            </a:pPr>
            <a:r>
              <a:rPr lang="en-GB" dirty="0">
                <a:sym typeface="Wingdings" panose="05000000000000000000" pitchFamily="2" charset="2"/>
              </a:rPr>
              <a:t>@ManyToOne</a:t>
            </a:r>
          </a:p>
          <a:p>
            <a:pPr marL="0" indent="0">
              <a:buNone/>
            </a:pPr>
            <a:r>
              <a:rPr lang="en-GB" dirty="0">
                <a:sym typeface="Wingdings" panose="05000000000000000000" pitchFamily="2" charset="2"/>
              </a:rPr>
              <a:t>Needed to know the author of a Response when showing all the responses with related answers.</a:t>
            </a:r>
          </a:p>
          <a:p>
            <a:pPr marL="0" indent="0">
              <a:buNone/>
            </a:pPr>
            <a:r>
              <a:rPr lang="en-GB" dirty="0">
                <a:sym typeface="Wingdings" panose="05000000000000000000" pitchFamily="2" charset="2"/>
              </a:rPr>
              <a:t>Needed to know whether the user has already submitted a Response to the day questionnaire about a Product.</a:t>
            </a:r>
          </a:p>
          <a:p>
            <a:pPr marL="0" indent="0">
              <a:buNone/>
            </a:pPr>
            <a:r>
              <a:rPr lang="en-GB" dirty="0">
                <a:sym typeface="Wingdings" panose="05000000000000000000" pitchFamily="2" charset="2"/>
              </a:rPr>
              <a:t>Needed to know whether the user has submitted a response to exclude him from the “opened – not submitted questionnaire” list.</a:t>
            </a:r>
            <a:endParaRPr lang="en-GB" dirty="0"/>
          </a:p>
        </p:txBody>
      </p:sp>
      <p:sp>
        <p:nvSpPr>
          <p:cNvPr id="6" name="Rectangle 5"/>
          <p:cNvSpPr/>
          <p:nvPr/>
        </p:nvSpPr>
        <p:spPr>
          <a:xfrm>
            <a:off x="9767236"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Response</a:t>
            </a:r>
          </a:p>
        </p:txBody>
      </p:sp>
      <p:sp>
        <p:nvSpPr>
          <p:cNvPr id="7" name="Rectangle 6"/>
          <p:cNvSpPr/>
          <p:nvPr/>
        </p:nvSpPr>
        <p:spPr>
          <a:xfrm>
            <a:off x="7003174"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SimpleUser</a:t>
            </a:r>
            <a:endParaRPr lang="en-GB" dirty="0"/>
          </a:p>
        </p:txBody>
      </p:sp>
      <p:sp>
        <p:nvSpPr>
          <p:cNvPr id="8" name="Diamond 7"/>
          <p:cNvSpPr/>
          <p:nvPr/>
        </p:nvSpPr>
        <p:spPr>
          <a:xfrm rot="5400000">
            <a:off x="9003626" y="1871796"/>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9" name="Straight Connector 8"/>
          <p:cNvCxnSpPr>
            <a:stCxn id="6" idx="1"/>
          </p:cNvCxnSpPr>
          <p:nvPr/>
        </p:nvCxnSpPr>
        <p:spPr>
          <a:xfrm flipH="1">
            <a:off x="9438444" y="208041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8572093" y="2080418"/>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62229" y="1679996"/>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8556848" y="1679996"/>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8790564" y="1427761"/>
            <a:ext cx="832279" cy="369332"/>
          </a:xfrm>
          <a:prstGeom prst="rect">
            <a:avLst/>
          </a:prstGeom>
          <a:noFill/>
        </p:spPr>
        <p:txBody>
          <a:bodyPr wrap="none" rtlCol="0">
            <a:spAutoFit/>
          </a:bodyPr>
          <a:lstStyle/>
          <a:p>
            <a:r>
              <a:rPr lang="en-GB" dirty="0"/>
              <a:t>submit</a:t>
            </a:r>
          </a:p>
        </p:txBody>
      </p:sp>
      <p:sp>
        <p:nvSpPr>
          <p:cNvPr id="14" name="Rectangle 13"/>
          <p:cNvSpPr/>
          <p:nvPr/>
        </p:nvSpPr>
        <p:spPr>
          <a:xfrm>
            <a:off x="9784882"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Response</a:t>
            </a:r>
          </a:p>
        </p:txBody>
      </p:sp>
      <p:sp>
        <p:nvSpPr>
          <p:cNvPr id="15" name="Rectangle 14"/>
          <p:cNvSpPr/>
          <p:nvPr/>
        </p:nvSpPr>
        <p:spPr>
          <a:xfrm>
            <a:off x="7020820"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SimpleUser</a:t>
            </a:r>
            <a:endParaRPr lang="en-GB" dirty="0"/>
          </a:p>
        </p:txBody>
      </p:sp>
      <p:cxnSp>
        <p:nvCxnSpPr>
          <p:cNvPr id="16" name="Straight Connector 15"/>
          <p:cNvCxnSpPr>
            <a:stCxn id="14" idx="1"/>
            <a:endCxn id="15" idx="3"/>
          </p:cNvCxnSpPr>
          <p:nvPr/>
        </p:nvCxnSpPr>
        <p:spPr>
          <a:xfrm flipH="1">
            <a:off x="8589738" y="3503354"/>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92903"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Response</a:t>
            </a:r>
          </a:p>
        </p:txBody>
      </p:sp>
      <p:sp>
        <p:nvSpPr>
          <p:cNvPr id="18" name="Rectangle 17"/>
          <p:cNvSpPr/>
          <p:nvPr/>
        </p:nvSpPr>
        <p:spPr>
          <a:xfrm>
            <a:off x="7028841"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SimpleUser</a:t>
            </a:r>
            <a:endParaRPr lang="en-GB" dirty="0"/>
          </a:p>
        </p:txBody>
      </p:sp>
      <p:cxnSp>
        <p:nvCxnSpPr>
          <p:cNvPr id="19" name="Straight Connector 18"/>
          <p:cNvCxnSpPr>
            <a:stCxn id="17" idx="1"/>
            <a:endCxn id="18" idx="3"/>
          </p:cNvCxnSpPr>
          <p:nvPr/>
        </p:nvCxnSpPr>
        <p:spPr>
          <a:xfrm flipH="1">
            <a:off x="8597759" y="4810786"/>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0">
            <a:extLst>
              <a:ext uri="{FF2B5EF4-FFF2-40B4-BE49-F238E27FC236}">
                <a16:creationId xmlns:a16="http://schemas.microsoft.com/office/drawing/2014/main" id="{635B5C48-EC1F-4F49-B04B-76CB20519F8A}"/>
              </a:ext>
            </a:extLst>
          </p:cNvPr>
          <p:cNvSpPr txBox="1"/>
          <p:nvPr/>
        </p:nvSpPr>
        <p:spPr>
          <a:xfrm>
            <a:off x="8589738" y="4441454"/>
            <a:ext cx="301686" cy="369332"/>
          </a:xfrm>
          <a:prstGeom prst="rect">
            <a:avLst/>
          </a:prstGeom>
          <a:noFill/>
        </p:spPr>
        <p:txBody>
          <a:bodyPr wrap="none" rtlCol="0">
            <a:spAutoFit/>
          </a:bodyPr>
          <a:lstStyle/>
          <a:p>
            <a:r>
              <a:rPr lang="en-GB" dirty="0"/>
              <a:t>1</a:t>
            </a:r>
          </a:p>
        </p:txBody>
      </p:sp>
      <p:sp>
        <p:nvSpPr>
          <p:cNvPr id="23" name="TextBox 19">
            <a:extLst>
              <a:ext uri="{FF2B5EF4-FFF2-40B4-BE49-F238E27FC236}">
                <a16:creationId xmlns:a16="http://schemas.microsoft.com/office/drawing/2014/main" id="{0685F1F4-91E7-4F0C-9545-EC8B318F9DFA}"/>
              </a:ext>
            </a:extLst>
          </p:cNvPr>
          <p:cNvSpPr txBox="1"/>
          <p:nvPr/>
        </p:nvSpPr>
        <p:spPr>
          <a:xfrm>
            <a:off x="9409567" y="3215836"/>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Response – </a:t>
            </a:r>
            <a:r>
              <a:rPr lang="en-GB" b="1" dirty="0"/>
              <a:t>include</a:t>
            </a:r>
            <a:r>
              <a:rPr lang="en-GB" dirty="0"/>
              <a:t> – Marketing answer</a:t>
            </a:r>
          </a:p>
        </p:txBody>
      </p:sp>
      <p:sp>
        <p:nvSpPr>
          <p:cNvPr id="5" name="Content Placeholder 4"/>
          <p:cNvSpPr>
            <a:spLocks noGrp="1"/>
          </p:cNvSpPr>
          <p:nvPr>
            <p:ph sz="half" idx="1"/>
          </p:nvPr>
        </p:nvSpPr>
        <p:spPr/>
        <p:txBody>
          <a:bodyPr>
            <a:normAutofit fontScale="62500" lnSpcReduction="20000"/>
          </a:bodyPr>
          <a:lstStyle/>
          <a:p>
            <a:r>
              <a:rPr lang="en-GB" dirty="0"/>
              <a:t>Response </a:t>
            </a:r>
            <a:r>
              <a:rPr lang="en-GB" dirty="0">
                <a:sym typeface="Wingdings" panose="05000000000000000000" pitchFamily="2" charset="2"/>
              </a:rPr>
              <a:t></a:t>
            </a:r>
            <a:r>
              <a:rPr lang="en-GB" dirty="0"/>
              <a:t> Marketing answer</a:t>
            </a:r>
          </a:p>
          <a:p>
            <a:pPr marL="0" indent="0">
              <a:buNone/>
            </a:pPr>
            <a:r>
              <a:rPr lang="en-GB" dirty="0">
                <a:sym typeface="Wingdings" panose="05000000000000000000" pitchFamily="2" charset="2"/>
              </a:rPr>
              <a:t>@OneToMany</a:t>
            </a:r>
          </a:p>
          <a:p>
            <a:pPr marL="0" indent="0">
              <a:buNone/>
            </a:pPr>
            <a:r>
              <a:rPr lang="en-GB" dirty="0" err="1">
                <a:sym typeface="Wingdings" panose="05000000000000000000" pitchFamily="2" charset="2"/>
              </a:rPr>
              <a:t>FetchType.EAGER</a:t>
            </a:r>
            <a:r>
              <a:rPr lang="en-GB" dirty="0">
                <a:sym typeface="Wingdings" panose="05000000000000000000" pitchFamily="2" charset="2"/>
              </a:rPr>
              <a:t>, </a:t>
            </a:r>
            <a:r>
              <a:rPr lang="en-GB" dirty="0" err="1">
                <a:sym typeface="Wingdings" panose="05000000000000000000" pitchFamily="2" charset="2"/>
              </a:rPr>
              <a:t>orphanRemoval</a:t>
            </a:r>
            <a:r>
              <a:rPr lang="en-GB" dirty="0">
                <a:sym typeface="Wingdings" panose="05000000000000000000" pitchFamily="2" charset="2"/>
              </a:rPr>
              <a:t> = true, </a:t>
            </a:r>
            <a:r>
              <a:rPr lang="en-GB" dirty="0" err="1">
                <a:sym typeface="Wingdings" panose="05000000000000000000" pitchFamily="2" charset="2"/>
              </a:rPr>
              <a:t>CascadeType.ALL</a:t>
            </a:r>
            <a:r>
              <a:rPr lang="en-GB" dirty="0">
                <a:sym typeface="Wingdings" panose="05000000000000000000" pitchFamily="2" charset="2"/>
              </a:rPr>
              <a:t>, nullable = false</a:t>
            </a:r>
          </a:p>
          <a:p>
            <a:pPr marL="0" indent="0">
              <a:buNone/>
            </a:pPr>
            <a:r>
              <a:rPr lang="en-GB" dirty="0"/>
              <a:t>Methods manage the relationship from this side.</a:t>
            </a:r>
          </a:p>
          <a:p>
            <a:pPr marL="0" indent="0">
              <a:buNone/>
            </a:pPr>
            <a:r>
              <a:rPr lang="en-GB" dirty="0"/>
              <a:t>Used to store user answers to a specific marketing questions and retrieve the answers via client navigation to show them to the admin when he/she chooses a specific Response from a (past) questionnaire.</a:t>
            </a:r>
          </a:p>
          <a:p>
            <a:r>
              <a:rPr lang="en-GB" dirty="0"/>
              <a:t>Marketing answer </a:t>
            </a:r>
            <a:r>
              <a:rPr lang="en-GB" dirty="0">
                <a:sym typeface="Wingdings" panose="05000000000000000000" pitchFamily="2" charset="2"/>
              </a:rPr>
              <a:t> </a:t>
            </a:r>
            <a:r>
              <a:rPr lang="en-GB" dirty="0"/>
              <a:t>Response</a:t>
            </a:r>
          </a:p>
          <a:p>
            <a:pPr marL="0" indent="0">
              <a:buNone/>
            </a:pPr>
            <a:r>
              <a:rPr lang="en-GB" dirty="0"/>
              <a:t>@ManyToOne</a:t>
            </a:r>
          </a:p>
          <a:p>
            <a:pPr marL="0" indent="0">
              <a:buNone/>
            </a:pPr>
            <a:r>
              <a:rPr lang="en-GB" dirty="0"/>
              <a:t>Optional=false</a:t>
            </a:r>
          </a:p>
          <a:p>
            <a:pPr marL="0" indent="0">
              <a:buNone/>
            </a:pPr>
            <a:r>
              <a:rPr lang="en-GB" dirty="0"/>
              <a:t>Mapped since it is the owning side of the relationship but never used.</a:t>
            </a:r>
            <a:endParaRPr lang="en-GB" dirty="0">
              <a:sym typeface="Wingdings" panose="05000000000000000000" pitchFamily="2" charset="2"/>
            </a:endParaRPr>
          </a:p>
          <a:p>
            <a:endParaRPr lang="en-GB" dirty="0"/>
          </a:p>
        </p:txBody>
      </p:sp>
      <p:sp>
        <p:nvSpPr>
          <p:cNvPr id="6" name="Rectangle 5"/>
          <p:cNvSpPr/>
          <p:nvPr/>
        </p:nvSpPr>
        <p:spPr>
          <a:xfrm>
            <a:off x="9767236"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answer</a:t>
            </a:r>
          </a:p>
        </p:txBody>
      </p:sp>
      <p:sp>
        <p:nvSpPr>
          <p:cNvPr id="7" name="Rectangle 6"/>
          <p:cNvSpPr/>
          <p:nvPr/>
        </p:nvSpPr>
        <p:spPr>
          <a:xfrm>
            <a:off x="7003174" y="1844598"/>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Response</a:t>
            </a:r>
          </a:p>
        </p:txBody>
      </p:sp>
      <p:sp>
        <p:nvSpPr>
          <p:cNvPr id="8" name="Diamond 7"/>
          <p:cNvSpPr/>
          <p:nvPr/>
        </p:nvSpPr>
        <p:spPr>
          <a:xfrm rot="5400000">
            <a:off x="9003626" y="1871796"/>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cxnSp>
        <p:nvCxnSpPr>
          <p:cNvPr id="9" name="Straight Connector 8"/>
          <p:cNvCxnSpPr>
            <a:stCxn id="6" idx="1"/>
          </p:cNvCxnSpPr>
          <p:nvPr/>
        </p:nvCxnSpPr>
        <p:spPr>
          <a:xfrm flipH="1">
            <a:off x="9438444" y="208041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8572093" y="2080418"/>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21531" y="1730249"/>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8525567" y="1736389"/>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8782974" y="1462615"/>
            <a:ext cx="869149" cy="369332"/>
          </a:xfrm>
          <a:prstGeom prst="rect">
            <a:avLst/>
          </a:prstGeom>
          <a:noFill/>
        </p:spPr>
        <p:txBody>
          <a:bodyPr wrap="none" rtlCol="0">
            <a:spAutoFit/>
          </a:bodyPr>
          <a:lstStyle/>
          <a:p>
            <a:r>
              <a:rPr lang="en-GB" dirty="0"/>
              <a:t>include</a:t>
            </a:r>
          </a:p>
        </p:txBody>
      </p:sp>
      <p:sp>
        <p:nvSpPr>
          <p:cNvPr id="14" name="Rectangle 13"/>
          <p:cNvSpPr/>
          <p:nvPr/>
        </p:nvSpPr>
        <p:spPr>
          <a:xfrm>
            <a:off x="9784882"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answer</a:t>
            </a:r>
          </a:p>
        </p:txBody>
      </p:sp>
      <p:sp>
        <p:nvSpPr>
          <p:cNvPr id="15" name="Rectangle 14"/>
          <p:cNvSpPr/>
          <p:nvPr/>
        </p:nvSpPr>
        <p:spPr>
          <a:xfrm>
            <a:off x="7020820" y="3267535"/>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Response</a:t>
            </a:r>
          </a:p>
        </p:txBody>
      </p:sp>
      <p:cxnSp>
        <p:nvCxnSpPr>
          <p:cNvPr id="16" name="Straight Connector 15"/>
          <p:cNvCxnSpPr>
            <a:stCxn id="14" idx="1"/>
            <a:endCxn id="15" idx="3"/>
          </p:cNvCxnSpPr>
          <p:nvPr/>
        </p:nvCxnSpPr>
        <p:spPr>
          <a:xfrm flipH="1">
            <a:off x="8589738" y="3503354"/>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792903"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Marketing answer</a:t>
            </a:r>
          </a:p>
        </p:txBody>
      </p:sp>
      <p:sp>
        <p:nvSpPr>
          <p:cNvPr id="18" name="Rectangle 17"/>
          <p:cNvSpPr/>
          <p:nvPr/>
        </p:nvSpPr>
        <p:spPr>
          <a:xfrm>
            <a:off x="7028841" y="45749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Response</a:t>
            </a:r>
          </a:p>
        </p:txBody>
      </p:sp>
      <p:cxnSp>
        <p:nvCxnSpPr>
          <p:cNvPr id="19" name="Straight Connector 18"/>
          <p:cNvCxnSpPr>
            <a:stCxn id="17" idx="1"/>
            <a:endCxn id="18" idx="3"/>
          </p:cNvCxnSpPr>
          <p:nvPr/>
        </p:nvCxnSpPr>
        <p:spPr>
          <a:xfrm flipH="1">
            <a:off x="8597759" y="4810786"/>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19">
            <a:extLst>
              <a:ext uri="{FF2B5EF4-FFF2-40B4-BE49-F238E27FC236}">
                <a16:creationId xmlns:a16="http://schemas.microsoft.com/office/drawing/2014/main" id="{462BEFB7-7A48-4AE2-A1F5-E92A897C1FE8}"/>
              </a:ext>
            </a:extLst>
          </p:cNvPr>
          <p:cNvSpPr txBox="1"/>
          <p:nvPr/>
        </p:nvSpPr>
        <p:spPr>
          <a:xfrm>
            <a:off x="9409567" y="3215836"/>
            <a:ext cx="300082" cy="369332"/>
          </a:xfrm>
          <a:prstGeom prst="rect">
            <a:avLst/>
          </a:prstGeom>
          <a:noFill/>
        </p:spPr>
        <p:txBody>
          <a:bodyPr wrap="none" rtlCol="0">
            <a:spAutoFit/>
          </a:bodyPr>
          <a:lstStyle/>
          <a:p>
            <a:r>
              <a:rPr lang="en-GB" dirty="0"/>
              <a:t>*</a:t>
            </a:r>
          </a:p>
        </p:txBody>
      </p:sp>
      <p:sp>
        <p:nvSpPr>
          <p:cNvPr id="23" name="TextBox 20">
            <a:extLst>
              <a:ext uri="{FF2B5EF4-FFF2-40B4-BE49-F238E27FC236}">
                <a16:creationId xmlns:a16="http://schemas.microsoft.com/office/drawing/2014/main" id="{51C43C76-C069-47EE-A675-8753E558A287}"/>
              </a:ext>
            </a:extLst>
          </p:cNvPr>
          <p:cNvSpPr txBox="1"/>
          <p:nvPr/>
        </p:nvSpPr>
        <p:spPr>
          <a:xfrm>
            <a:off x="8589738" y="4441454"/>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908760378"/>
      </p:ext>
    </p:extLst>
  </p:cSld>
  <p:clrMapOvr>
    <a:masterClrMapping/>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2810</TotalTime>
  <Words>4444</Words>
  <Application>Microsoft Office PowerPoint</Application>
  <PresentationFormat>Widescreen</PresentationFormat>
  <Paragraphs>329</Paragraphs>
  <Slides>31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31</vt:i4>
      </vt:variant>
    </vt:vector>
  </HeadingPairs>
  <TitlesOfParts>
    <vt:vector size="36" baseType="lpstr">
      <vt:lpstr>Arial</vt:lpstr>
      <vt:lpstr>Calibri</vt:lpstr>
      <vt:lpstr>Calibri Light</vt:lpstr>
      <vt:lpstr>JetBrains Mono</vt:lpstr>
      <vt:lpstr>Office Theme</vt:lpstr>
      <vt:lpstr>Data bases 2</vt:lpstr>
      <vt:lpstr>Specifications</vt:lpstr>
      <vt:lpstr>Specifications</vt:lpstr>
      <vt:lpstr>Entity Relationship - theoretical</vt:lpstr>
      <vt:lpstr>Entity Relationship - actual</vt:lpstr>
      <vt:lpstr>Motivation</vt:lpstr>
      <vt:lpstr>Relational model</vt:lpstr>
      <vt:lpstr>Relationship SimpleUser – submit - Response</vt:lpstr>
      <vt:lpstr>Relationship Response – include – Marketing answer</vt:lpstr>
      <vt:lpstr>Relationship Marketing answer – to – Marketing question</vt:lpstr>
      <vt:lpstr>Relationship Marketing question – from - Questionnaire </vt:lpstr>
      <vt:lpstr>Relationship SimpleUser – do - Opening </vt:lpstr>
      <vt:lpstr>Relationship Opening – of - Questionnaire</vt:lpstr>
      <vt:lpstr>Relationship Response – to - Questionnaire</vt:lpstr>
      <vt:lpstr>Relationship Questionnaire – about - Product</vt:lpstr>
      <vt:lpstr>Relationship Product – related - Review</vt:lpstr>
      <vt:lpstr>Entity User</vt:lpstr>
      <vt:lpstr>Entity SimpleUser</vt:lpstr>
      <vt:lpstr>Entity Admin</vt:lpstr>
      <vt:lpstr>Entity Response </vt:lpstr>
      <vt:lpstr>Entity Answer</vt:lpstr>
      <vt:lpstr>Entity Question</vt:lpstr>
      <vt:lpstr>Entity Questionnaire</vt:lpstr>
      <vt:lpstr>Entity Opening</vt:lpstr>
      <vt:lpstr>Entity Product</vt:lpstr>
      <vt:lpstr>Entity Review</vt:lpstr>
      <vt:lpstr>Entity OffensiveWord</vt:lpstr>
      <vt:lpstr>Business components (EJBs)</vt:lpstr>
      <vt:lpstr>Common client components:</vt:lpstr>
      <vt:lpstr>Client components for “memberzone”, area for “common” users</vt:lpstr>
      <vt:lpstr>Client components for “administration”, administration panel for admins: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Francesco Ratti</cp:lastModifiedBy>
  <cp:revision>220</cp:revision>
  <dcterms:created xsi:type="dcterms:W3CDTF">2020-11-06T10:16:45Z</dcterms:created>
  <dcterms:modified xsi:type="dcterms:W3CDTF">2021-04-29T22:32:45Z</dcterms:modified>
</cp:coreProperties>
</file>