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6510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354" y="-72"/>
      </p:cViewPr>
      <p:guideLst>
        <p:guide orient="horz" pos="3200"/>
        <p:guide pos="5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54455" latinLnBrk="0">
      <a:defRPr sz="1600">
        <a:latin typeface="+mn-lt"/>
        <a:ea typeface="+mn-ea"/>
        <a:cs typeface="+mn-cs"/>
        <a:sym typeface="Calibri" panose="020F0502020204030204"/>
      </a:defRPr>
    </a:lvl1pPr>
    <a:lvl2pPr indent="228600" defTabSz="1354455" latinLnBrk="0">
      <a:defRPr sz="1600">
        <a:latin typeface="+mn-lt"/>
        <a:ea typeface="+mn-ea"/>
        <a:cs typeface="+mn-cs"/>
        <a:sym typeface="Calibri" panose="020F0502020204030204"/>
      </a:defRPr>
    </a:lvl2pPr>
    <a:lvl3pPr indent="457200" defTabSz="1354455" latinLnBrk="0">
      <a:defRPr sz="1600">
        <a:latin typeface="+mn-lt"/>
        <a:ea typeface="+mn-ea"/>
        <a:cs typeface="+mn-cs"/>
        <a:sym typeface="Calibri" panose="020F0502020204030204"/>
      </a:defRPr>
    </a:lvl3pPr>
    <a:lvl4pPr indent="685800" defTabSz="1354455" latinLnBrk="0">
      <a:defRPr sz="1600">
        <a:latin typeface="+mn-lt"/>
        <a:ea typeface="+mn-ea"/>
        <a:cs typeface="+mn-cs"/>
        <a:sym typeface="Calibri" panose="020F0502020204030204"/>
      </a:defRPr>
    </a:lvl4pPr>
    <a:lvl5pPr indent="914400" defTabSz="1354455" latinLnBrk="0">
      <a:defRPr sz="1600">
        <a:latin typeface="+mn-lt"/>
        <a:ea typeface="+mn-ea"/>
        <a:cs typeface="+mn-cs"/>
        <a:sym typeface="Calibri" panose="020F0502020204030204"/>
      </a:defRPr>
    </a:lvl5pPr>
    <a:lvl6pPr indent="1143000" defTabSz="1354455" latinLnBrk="0">
      <a:defRPr sz="1600">
        <a:latin typeface="+mn-lt"/>
        <a:ea typeface="+mn-ea"/>
        <a:cs typeface="+mn-cs"/>
        <a:sym typeface="Calibri" panose="020F0502020204030204"/>
      </a:defRPr>
    </a:lvl6pPr>
    <a:lvl7pPr indent="1371600" defTabSz="1354455" latinLnBrk="0">
      <a:defRPr sz="1600">
        <a:latin typeface="+mn-lt"/>
        <a:ea typeface="+mn-ea"/>
        <a:cs typeface="+mn-cs"/>
        <a:sym typeface="Calibri" panose="020F0502020204030204"/>
      </a:defRPr>
    </a:lvl7pPr>
    <a:lvl8pPr indent="1600200" defTabSz="1354455" latinLnBrk="0">
      <a:defRPr sz="1600">
        <a:latin typeface="+mn-lt"/>
        <a:ea typeface="+mn-ea"/>
        <a:cs typeface="+mn-cs"/>
        <a:sym typeface="Calibri" panose="020F0502020204030204"/>
      </a:defRPr>
    </a:lvl8pPr>
    <a:lvl9pPr indent="1828800" defTabSz="1354455" latinLnBrk="0">
      <a:defRPr sz="16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-11169" y="-4332"/>
            <a:ext cx="16532337" cy="6435406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97922" y="2816163"/>
            <a:ext cx="16114156" cy="1814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423489" y="-5236"/>
            <a:ext cx="17356978" cy="6525712"/>
          </a:xfrm>
          <a:prstGeom prst="rect">
            <a:avLst/>
          </a:prstGeom>
          <a:solidFill>
            <a:srgbClr val="38B747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0066FF"/>
                </a:solidFill>
              </a:defRPr>
            </a:pPr>
          </a:p>
        </p:txBody>
      </p:sp>
      <p:sp>
        <p:nvSpPr>
          <p:cNvPr id="31" name="Shape 31"/>
          <p:cNvSpPr/>
          <p:nvPr/>
        </p:nvSpPr>
        <p:spPr>
          <a:xfrm>
            <a:off x="6692362" y="3212793"/>
            <a:ext cx="8092186" cy="1710817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spAutoFit/>
          </a:bodyPr>
          <a:lstStyle>
            <a:lvl1pPr algn="ctr">
              <a:defRPr sz="10600">
                <a:solidFill>
                  <a:srgbClr val="FFFFFF"/>
                </a:solidFill>
                <a:latin typeface="Broadway" panose="04040905080B02020502"/>
                <a:ea typeface="Broadway" panose="04040905080B02020502"/>
                <a:cs typeface="Broadway" panose="04040905080B02020502"/>
                <a:sym typeface="Broadway" panose="04040905080B02020502"/>
              </a:defRPr>
            </a:lvl1pPr>
          </a:lstStyle>
          <a:p>
            <a:r>
              <a:t>Thank You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0767" y="2238978"/>
            <a:ext cx="16531534" cy="115651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45130" y="2876867"/>
            <a:ext cx="14819739" cy="584107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0759976" y="8045096"/>
            <a:ext cx="323739" cy="339217"/>
          </a:xfrm>
          <a:prstGeom prst="rect">
            <a:avLst/>
          </a:prstGeom>
          <a:ln w="12700">
            <a:miter lim="400000"/>
          </a:ln>
        </p:spPr>
        <p:txBody>
          <a:bodyPr wrap="none" lIns="48958" tIns="48958" rIns="48958" bIns="48958" anchor="ctr">
            <a:spAutoFit/>
          </a:bodyPr>
          <a:lstStyle>
            <a:lvl1pPr algn="r">
              <a:defRPr sz="16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1275715" marR="0" indent="-640715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Char char="•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122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630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2138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646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3154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662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4170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678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183987" y="2857647"/>
            <a:ext cx="16142026" cy="1814112"/>
          </a:xfrm>
          <a:prstGeom prst="rect">
            <a:avLst/>
          </a:prstGeom>
        </p:spPr>
        <p:txBody>
          <a:bodyPr/>
          <a:lstStyle/>
          <a:p>
            <a:r>
              <a:t>数据库概述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845130" y="2631728"/>
            <a:ext cx="14819739" cy="584107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3000">
                <a:latin typeface="+mj-lt"/>
                <a:ea typeface="+mj-ea"/>
                <a:cs typeface="+mj-cs"/>
                <a:sym typeface="Helvetica"/>
              </a:defRPr>
            </a:pPr>
            <a:r>
              <a:rPr sz="3200" dirty="0"/>
              <a:t>Michael </a:t>
            </a:r>
            <a:r>
              <a:rPr sz="3200" dirty="0" err="1"/>
              <a:t>Widenius</a:t>
            </a:r>
            <a:r>
              <a:rPr sz="32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女儿的名字就叫</a:t>
            </a:r>
            <a:r>
              <a:rPr sz="3200" dirty="0" err="1"/>
              <a:t>My,</a:t>
            </a:r>
            <a:r>
              <a:rPr sz="32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他们三个人在一起，喝酒聊天，</a:t>
            </a:r>
            <a:r>
              <a:rPr sz="32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最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后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叫</a:t>
            </a:r>
            <a:r>
              <a:rPr sz="3200" dirty="0" err="1" smtClean="0"/>
              <a:t>Michael</a:t>
            </a:r>
            <a:r>
              <a:rPr sz="32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的人喝赢了，于是就用他女儿的名字命名了</a:t>
            </a:r>
            <a:r>
              <a:rPr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defRPr sz="3000">
                <a:latin typeface="+mj-lt"/>
                <a:ea typeface="+mj-ea"/>
                <a:cs typeface="+mj-cs"/>
                <a:sym typeface="Helvetica"/>
              </a:defRPr>
            </a:pPr>
            <a:endParaRPr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defRPr sz="3000">
                <a:latin typeface="+mj-lt"/>
                <a:ea typeface="+mj-ea"/>
                <a:cs typeface="+mj-cs"/>
                <a:sym typeface="Helvetica"/>
              </a:defRPr>
            </a:pPr>
            <a:r>
              <a:rPr sz="3200" dirty="0" err="1"/>
              <a:t>MySQL被Oracle收购后Michael又做了个数据库MariaDB，而Maria是Michael</a:t>
            </a:r>
            <a:r>
              <a:rPr sz="3200" dirty="0"/>
              <a:t> </a:t>
            </a:r>
            <a:r>
              <a:rPr sz="3200" dirty="0" err="1"/>
              <a:t>Widenius的女儿Maria的名字</a:t>
            </a:r>
            <a:r>
              <a:rPr sz="3200" dirty="0"/>
              <a:t>。</a:t>
            </a:r>
            <a:endParaRPr sz="3200" dirty="0"/>
          </a:p>
          <a:p>
            <a:pPr>
              <a:defRPr sz="3000">
                <a:latin typeface="+mj-lt"/>
                <a:ea typeface="+mj-ea"/>
                <a:cs typeface="+mj-cs"/>
                <a:sym typeface="Helvetica"/>
              </a:defRPr>
            </a:pPr>
            <a:endParaRPr sz="3200" dirty="0"/>
          </a:p>
          <a:p>
            <a:pPr>
              <a:defRPr sz="3000">
                <a:latin typeface="+mj-lt"/>
                <a:ea typeface="+mj-ea"/>
                <a:cs typeface="+mj-cs"/>
                <a:sym typeface="Helvetica"/>
              </a:defRPr>
            </a:pPr>
            <a:r>
              <a:rPr sz="3200" dirty="0" err="1"/>
              <a:t>MySQL</a:t>
            </a:r>
            <a:r>
              <a:rPr sz="3200" dirty="0" err="1" smtClean="0"/>
              <a:t>后来引进了引擎插件机制</a:t>
            </a:r>
            <a:r>
              <a:rPr lang="zh-CN" altLang="en-US" sz="3200" dirty="0"/>
              <a:t>，</a:t>
            </a:r>
            <a:r>
              <a:rPr sz="3200" dirty="0" smtClean="0"/>
              <a:t>mysql</a:t>
            </a:r>
            <a:r>
              <a:rPr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开发用到了很多开源工具，并且本身许多重要组件都直接来自其他的第三方。如</a:t>
            </a:r>
            <a:r>
              <a:rPr sz="3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，这当中有跨时代意义的</a:t>
            </a:r>
            <a:r>
              <a:rPr sz="3200" dirty="0"/>
              <a:t>Innodb</a:t>
            </a:r>
            <a:r>
              <a:rPr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数据库存储引擎也来自芬兰的</a:t>
            </a:r>
            <a:r>
              <a:rPr sz="3200" dirty="0"/>
              <a:t>Innobase </a:t>
            </a:r>
            <a:r>
              <a:rPr sz="3200" dirty="0" err="1"/>
              <a:t>OY</a:t>
            </a:r>
            <a:r>
              <a:rPr sz="32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公司的贡献</a:t>
            </a:r>
            <a:r>
              <a:rPr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defRPr sz="3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myisam</a:t>
            </a:r>
            <a:endParaRPr 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defRPr sz="3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innodb</a:t>
            </a:r>
            <a:endParaRPr 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MySQL发展史3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1" bldLvl="5" animBg="1" advAuto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845130" y="2940366"/>
            <a:ext cx="14819739" cy="5841077"/>
          </a:xfrm>
          <a:prstGeom prst="rect">
            <a:avLst/>
          </a:prstGeom>
        </p:spPr>
        <p:txBody>
          <a:bodyPr/>
          <a:lstStyle/>
          <a:p>
            <a:pPr marL="765175" indent="-384175" defTabSz="812165">
              <a:spcBef>
                <a:spcPts val="600"/>
              </a:spcBef>
              <a:defRPr sz="2760">
                <a:latin typeface="+mj-lt"/>
                <a:ea typeface="+mj-ea"/>
                <a:cs typeface="+mj-cs"/>
                <a:sym typeface="Helvetica"/>
              </a:defRPr>
            </a:pPr>
            <a:r>
              <a:rPr sz="3200" dirty="0"/>
              <a:t>SQL(Structured Query Language)</a:t>
            </a:r>
            <a:r>
              <a:rPr sz="3200" dirty="0" err="1" smtClean="0"/>
              <a:t>结构化查询语言的缩写</a:t>
            </a:r>
            <a:r>
              <a:rPr lang="zh-CN" altLang="en-US" sz="3200" dirty="0" smtClean="0"/>
              <a:t>，是一种特殊目的的编程语言，是一种数据库查询和程序设计语言，用于存储数据以及查询、更新和管理关系型数据库系统</a:t>
            </a:r>
            <a:r>
              <a:rPr lang="zh-CN" altLang="en-US" sz="3200" dirty="0"/>
              <a:t>；</a:t>
            </a:r>
            <a:r>
              <a:rPr sz="3200" dirty="0" err="1" smtClean="0"/>
              <a:t>同时也是数据库</a:t>
            </a:r>
            <a:r>
              <a:rPr lang="zh-CN" altLang="en-US" sz="3200" dirty="0"/>
              <a:t>脚本</a:t>
            </a:r>
            <a:r>
              <a:rPr sz="3200" dirty="0" err="1" smtClean="0"/>
              <a:t>文件的扩展名</a:t>
            </a:r>
            <a:r>
              <a:rPr sz="3200" dirty="0"/>
              <a:t>。</a:t>
            </a:r>
            <a:endParaRPr sz="3200" dirty="0"/>
          </a:p>
          <a:p>
            <a:pPr marL="765175" indent="-384175" defTabSz="812165">
              <a:spcBef>
                <a:spcPts val="600"/>
              </a:spcBef>
              <a:defRPr sz="2760">
                <a:latin typeface="+mj-lt"/>
                <a:ea typeface="+mj-ea"/>
                <a:cs typeface="+mj-cs"/>
                <a:sym typeface="Helvetica"/>
              </a:defRPr>
            </a:pPr>
            <a:endParaRPr sz="3200" dirty="0"/>
          </a:p>
          <a:p>
            <a:pPr marL="765175" indent="-384175" defTabSz="812165">
              <a:spcBef>
                <a:spcPts val="600"/>
              </a:spcBef>
              <a:defRPr sz="276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200" dirty="0" smtClean="0"/>
              <a:t>1974</a:t>
            </a:r>
            <a:r>
              <a:rPr lang="zh-CN" altLang="en-US" sz="3200" dirty="0" smtClean="0"/>
              <a:t>年，</a:t>
            </a:r>
            <a:r>
              <a:rPr lang="zh-CN" altLang="en-US" sz="3200" dirty="0"/>
              <a:t>在</a:t>
            </a:r>
            <a:r>
              <a:rPr sz="3200" dirty="0" err="1" smtClean="0"/>
              <a:t>IBM的圣约瑟研究实验室</a:t>
            </a:r>
            <a:r>
              <a:rPr lang="zh-CN" altLang="en-US" sz="3200" dirty="0" smtClean="0"/>
              <a:t>研制的大型</a:t>
            </a:r>
            <a:r>
              <a:rPr sz="3200" dirty="0" err="1" smtClean="0"/>
              <a:t>关系数据库管理系统</a:t>
            </a:r>
            <a:r>
              <a:rPr sz="3200" dirty="0" err="1"/>
              <a:t>SYSTEM</a:t>
            </a:r>
            <a:r>
              <a:rPr sz="3200" dirty="0"/>
              <a:t> </a:t>
            </a:r>
            <a:r>
              <a:rPr sz="3200" dirty="0" smtClean="0"/>
              <a:t>R</a:t>
            </a:r>
            <a:r>
              <a:rPr lang="zh-CN" altLang="en-US" sz="3200" dirty="0" smtClean="0"/>
              <a:t>中，使用了</a:t>
            </a:r>
            <a:r>
              <a:rPr lang="en-US" altLang="zh-CN" sz="3200" dirty="0" smtClean="0"/>
              <a:t>SEQUEL</a:t>
            </a:r>
            <a:r>
              <a:rPr lang="zh-CN" altLang="en-US" sz="3200" dirty="0" smtClean="0"/>
              <a:t>语言，后来发展称为</a:t>
            </a:r>
            <a:r>
              <a:rPr lang="en-US" altLang="zh-CN" sz="3200" dirty="0" err="1" smtClean="0"/>
              <a:t>SQL</a:t>
            </a:r>
            <a:r>
              <a:rPr sz="3200" dirty="0" err="1" smtClean="0"/>
              <a:t>语言</a:t>
            </a:r>
            <a:r>
              <a:rPr sz="3200" dirty="0" smtClean="0"/>
              <a:t>。</a:t>
            </a:r>
            <a:endParaRPr sz="3200" dirty="0"/>
          </a:p>
          <a:p>
            <a:pPr marL="765175" indent="-384175" defTabSz="812165">
              <a:spcBef>
                <a:spcPts val="600"/>
              </a:spcBef>
              <a:defRPr sz="2760">
                <a:latin typeface="+mj-lt"/>
                <a:ea typeface="+mj-ea"/>
                <a:cs typeface="+mj-cs"/>
                <a:sym typeface="Helvetica"/>
              </a:defRPr>
            </a:pPr>
            <a:endParaRPr lang="en-US" sz="3200" dirty="0" smtClean="0"/>
          </a:p>
          <a:p>
            <a:pPr marL="765175" indent="-384175" defTabSz="812165">
              <a:spcBef>
                <a:spcPts val="600"/>
              </a:spcBef>
              <a:defRPr sz="276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200" dirty="0" smtClean="0"/>
              <a:t>1986</a:t>
            </a:r>
            <a:r>
              <a:rPr lang="zh-CN" altLang="en-US" sz="3200" dirty="0" smtClean="0"/>
              <a:t>年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月，美国国家标准协会对</a:t>
            </a:r>
            <a:r>
              <a:rPr lang="en-US" altLang="zh-CN" sz="3200" dirty="0" smtClean="0"/>
              <a:t>SQL</a:t>
            </a:r>
            <a:r>
              <a:rPr lang="zh-CN" altLang="en-US" sz="3200" dirty="0" smtClean="0"/>
              <a:t>进行规范后，以此作为关系式数据库管理系统的标准语言，</a:t>
            </a:r>
            <a:r>
              <a:rPr lang="en-US" altLang="zh-CN" sz="3200" dirty="0" smtClean="0"/>
              <a:t>1987</a:t>
            </a:r>
            <a:r>
              <a:rPr lang="zh-CN" altLang="en-US" sz="3200" dirty="0" smtClean="0"/>
              <a:t>年得到国际标准组织的支持称为国际标准。不过各种流行的数据库系统在其实践过程中都对</a:t>
            </a:r>
            <a:r>
              <a:rPr lang="en-US" altLang="zh-CN" sz="3200" dirty="0" smtClean="0"/>
              <a:t>SQL</a:t>
            </a:r>
            <a:r>
              <a:rPr lang="zh-CN" altLang="en-US" sz="3200" dirty="0" smtClean="0"/>
              <a:t>规范作了某些编改和扩充，所以，实际上不同数据库系统之间的</a:t>
            </a:r>
            <a:r>
              <a:rPr lang="en-US" altLang="zh-CN" sz="3200" dirty="0" smtClean="0"/>
              <a:t>SQL</a:t>
            </a:r>
            <a:r>
              <a:rPr lang="zh-CN" altLang="en-US" sz="3200" dirty="0" smtClean="0"/>
              <a:t>不能完全相互通用</a:t>
            </a:r>
            <a:r>
              <a:rPr lang="zh-CN" altLang="en-US" dirty="0" smtClean="0"/>
              <a:t>。</a:t>
            </a:r>
            <a:endParaRPr dirty="0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什么是SQL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1" bldLvl="5" animBg="1" advAuto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18210" indent="-461010" defTabSz="974725">
              <a:spcBef>
                <a:spcPts val="700"/>
              </a:spcBef>
              <a:defRPr sz="3310">
                <a:latin typeface="+mj-lt"/>
                <a:ea typeface="+mj-ea"/>
                <a:cs typeface="+mj-cs"/>
                <a:sym typeface="Helvetica"/>
              </a:defRPr>
            </a:pPr>
            <a:r>
              <a:rPr sz="3600" dirty="0" err="1"/>
              <a:t>数据定义语言</a:t>
            </a:r>
            <a:r>
              <a:rPr sz="3600" dirty="0"/>
              <a:t>(DDL)，</a:t>
            </a:r>
            <a:r>
              <a:rPr sz="3600" dirty="0" err="1"/>
              <a:t>例如：CREATE、DROP、ALTER等语句</a:t>
            </a:r>
            <a:r>
              <a:rPr sz="3600" dirty="0"/>
              <a:t>。</a:t>
            </a:r>
            <a:endParaRPr sz="3600" dirty="0"/>
          </a:p>
          <a:p>
            <a:pPr marL="918210" indent="-461010" defTabSz="974725">
              <a:spcBef>
                <a:spcPts val="700"/>
              </a:spcBef>
              <a:defRPr sz="3310">
                <a:latin typeface="+mj-lt"/>
                <a:ea typeface="+mj-ea"/>
                <a:cs typeface="+mj-cs"/>
                <a:sym typeface="Helvetica"/>
              </a:defRPr>
            </a:pPr>
            <a:endParaRPr sz="3600" dirty="0"/>
          </a:p>
          <a:p>
            <a:pPr marL="918210" indent="-461010" defTabSz="974725">
              <a:spcBef>
                <a:spcPts val="700"/>
              </a:spcBef>
              <a:defRPr sz="3310">
                <a:latin typeface="+mj-lt"/>
                <a:ea typeface="+mj-ea"/>
                <a:cs typeface="+mj-cs"/>
                <a:sym typeface="Helvetica"/>
              </a:defRPr>
            </a:pPr>
            <a:r>
              <a:rPr sz="3600" dirty="0" err="1"/>
              <a:t>数据操作语言</a:t>
            </a:r>
            <a:r>
              <a:rPr sz="3600" dirty="0"/>
              <a:t>(DML)，</a:t>
            </a:r>
            <a:r>
              <a:rPr sz="3600" dirty="0" err="1"/>
              <a:t>例如：</a:t>
            </a:r>
            <a:r>
              <a:rPr sz="3600" dirty="0" err="1" smtClean="0"/>
              <a:t>INSERT、UPDATE、DELETE</a:t>
            </a:r>
            <a:r>
              <a:rPr sz="3600" dirty="0" smtClean="0"/>
              <a:t>。</a:t>
            </a:r>
            <a:endParaRPr sz="3600" dirty="0"/>
          </a:p>
          <a:p>
            <a:pPr marL="918210" indent="-461010" defTabSz="974725">
              <a:spcBef>
                <a:spcPts val="700"/>
              </a:spcBef>
              <a:defRPr sz="3310">
                <a:latin typeface="+mj-lt"/>
                <a:ea typeface="+mj-ea"/>
                <a:cs typeface="+mj-cs"/>
                <a:sym typeface="Helvetica"/>
              </a:defRPr>
            </a:pPr>
            <a:endParaRPr sz="3600" dirty="0"/>
          </a:p>
          <a:p>
            <a:pPr marL="918210" indent="-461010" defTabSz="974725">
              <a:spcBef>
                <a:spcPts val="700"/>
              </a:spcBef>
              <a:defRPr sz="3310">
                <a:latin typeface="+mj-lt"/>
                <a:ea typeface="+mj-ea"/>
                <a:cs typeface="+mj-cs"/>
                <a:sym typeface="Helvetica"/>
              </a:defRPr>
            </a:pPr>
            <a:r>
              <a:rPr sz="3600" dirty="0" err="1"/>
              <a:t>数据查询语言</a:t>
            </a:r>
            <a:r>
              <a:rPr sz="3600" dirty="0"/>
              <a:t>(DQL)，</a:t>
            </a:r>
            <a:r>
              <a:rPr sz="3600" dirty="0" err="1"/>
              <a:t>例如：SELECT语句</a:t>
            </a:r>
            <a:r>
              <a:rPr sz="3600" dirty="0"/>
              <a:t>。</a:t>
            </a:r>
            <a:endParaRPr sz="3600" dirty="0"/>
          </a:p>
          <a:p>
            <a:pPr marL="918210" indent="-461010" defTabSz="974725">
              <a:spcBef>
                <a:spcPts val="700"/>
              </a:spcBef>
              <a:defRPr sz="3310">
                <a:latin typeface="+mj-lt"/>
                <a:ea typeface="+mj-ea"/>
                <a:cs typeface="+mj-cs"/>
                <a:sym typeface="Helvetica"/>
              </a:defRPr>
            </a:pPr>
            <a:endParaRPr sz="3600" dirty="0"/>
          </a:p>
          <a:p>
            <a:pPr marL="918210" indent="-461010" defTabSz="974725">
              <a:spcBef>
                <a:spcPts val="700"/>
              </a:spcBef>
              <a:defRPr sz="3310">
                <a:latin typeface="+mj-lt"/>
                <a:ea typeface="+mj-ea"/>
                <a:cs typeface="+mj-cs"/>
                <a:sym typeface="Helvetica"/>
              </a:defRPr>
            </a:pPr>
            <a:r>
              <a:rPr sz="3600" dirty="0" err="1"/>
              <a:t>数据控制语言</a:t>
            </a:r>
            <a:r>
              <a:rPr sz="3600" dirty="0"/>
              <a:t>(DCL)，</a:t>
            </a:r>
            <a:r>
              <a:rPr sz="3600" dirty="0" err="1"/>
              <a:t>例如：</a:t>
            </a:r>
            <a:r>
              <a:rPr sz="3600" dirty="0" err="1" smtClean="0"/>
              <a:t>GRANT、REVOKE</a:t>
            </a:r>
            <a:r>
              <a:rPr lang="zh-CN" altLang="en-US" sz="3600" dirty="0"/>
              <a:t>。</a:t>
            </a:r>
            <a:endParaRPr lang="en-US" sz="3600" dirty="0" smtClean="0"/>
          </a:p>
          <a:p>
            <a:pPr marL="918210" indent="-461010" defTabSz="974725">
              <a:spcBef>
                <a:spcPts val="700"/>
              </a:spcBef>
              <a:defRPr sz="3310">
                <a:latin typeface="+mj-lt"/>
                <a:ea typeface="+mj-ea"/>
                <a:cs typeface="+mj-cs"/>
                <a:sym typeface="Helvetica"/>
              </a:defRPr>
            </a:pPr>
            <a:endParaRPr lang="en-US" sz="3600" dirty="0"/>
          </a:p>
          <a:p>
            <a:pPr marL="918210" indent="-461010" defTabSz="974725">
              <a:spcBef>
                <a:spcPts val="700"/>
              </a:spcBef>
              <a:defRPr sz="3310">
                <a:latin typeface="+mj-lt"/>
                <a:ea typeface="+mj-ea"/>
                <a:cs typeface="+mj-cs"/>
                <a:sym typeface="Helvetica"/>
              </a:defRPr>
            </a:pPr>
            <a:r>
              <a:rPr lang="zh-CN" altLang="en-US" sz="3600" dirty="0" smtClean="0"/>
              <a:t>数据事务语言</a:t>
            </a:r>
            <a:r>
              <a:rPr lang="en-US" altLang="zh-CN" sz="3600" dirty="0" smtClean="0"/>
              <a:t>(DTL)</a:t>
            </a:r>
            <a:r>
              <a:rPr lang="zh-CN" altLang="en-US" sz="3600" dirty="0" smtClean="0"/>
              <a:t>，例如：</a:t>
            </a:r>
            <a:r>
              <a:rPr lang="en-US" altLang="zh-CN" sz="3600" dirty="0" smtClean="0"/>
              <a:t>BEGIN</a:t>
            </a:r>
            <a:r>
              <a:rPr lang="zh-CN" altLang="en-US" sz="3600" dirty="0" smtClean="0"/>
              <a:t>、</a:t>
            </a:r>
            <a:r>
              <a:rPr sz="3600" dirty="0" err="1" smtClean="0"/>
              <a:t>COMMIT、ROLLBACK</a:t>
            </a:r>
            <a:r>
              <a:rPr sz="3600" dirty="0" err="1"/>
              <a:t>等语句</a:t>
            </a:r>
            <a:endParaRPr sz="3600" dirty="0"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SQL分类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bldLvl="5" animBg="1" advAuto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956945" indent="-480695" defTabSz="1015365">
              <a:spcBef>
                <a:spcPts val="800"/>
              </a:spcBef>
              <a:defRPr sz="3450"/>
            </a:pPr>
            <a:r>
              <a:rPr dirty="0" err="1"/>
              <a:t>我们所有见到的跟日常生活有关、需要记录的基本全部放在数据库里面</a:t>
            </a:r>
            <a:endParaRPr dirty="0"/>
          </a:p>
          <a:p>
            <a:pPr marL="956945" indent="-480695" defTabSz="1015365">
              <a:spcBef>
                <a:spcPts val="800"/>
              </a:spcBef>
              <a:defRPr sz="3450"/>
            </a:pPr>
            <a:endParaRPr dirty="0"/>
          </a:p>
          <a:p>
            <a:pPr marL="956945" indent="-480695" defTabSz="1015365">
              <a:spcBef>
                <a:spcPts val="800"/>
              </a:spcBef>
              <a:defRPr sz="2250"/>
            </a:pPr>
            <a:r>
              <a:rPr sz="3200" dirty="0" err="1"/>
              <a:t>身份证信息放在公安部的系统</a:t>
            </a:r>
            <a:endParaRPr sz="3200" dirty="0"/>
          </a:p>
          <a:p>
            <a:pPr marL="956945" indent="-480695" defTabSz="1015365">
              <a:spcBef>
                <a:spcPts val="800"/>
              </a:spcBef>
              <a:defRPr sz="2250"/>
            </a:pPr>
            <a:r>
              <a:rPr sz="3200" dirty="0" err="1"/>
              <a:t>银行卡的余额和交易记录、转帐信息</a:t>
            </a:r>
            <a:endParaRPr sz="3200" dirty="0"/>
          </a:p>
          <a:p>
            <a:pPr marL="956945" indent="-480695" defTabSz="1015365">
              <a:spcBef>
                <a:spcPts val="800"/>
              </a:spcBef>
              <a:defRPr sz="2250"/>
            </a:pPr>
            <a:r>
              <a:rPr sz="3200" dirty="0" err="1"/>
              <a:t>在酒店的开房信息</a:t>
            </a:r>
            <a:r>
              <a:rPr sz="3200" dirty="0" smtClean="0"/>
              <a:t>（</a:t>
            </a:r>
            <a:r>
              <a:rPr lang="zh-CN" altLang="en-US" sz="3200" dirty="0"/>
              <a:t>所以</a:t>
            </a:r>
            <a:r>
              <a:rPr sz="3200" dirty="0" err="1" smtClean="0"/>
              <a:t>出现了某些方面的数据库被盗和信息泄漏</a:t>
            </a:r>
            <a:r>
              <a:rPr sz="3200" dirty="0"/>
              <a:t>）</a:t>
            </a:r>
            <a:endParaRPr sz="3200" dirty="0"/>
          </a:p>
          <a:p>
            <a:pPr marL="956945" indent="-480695" defTabSz="1015365">
              <a:spcBef>
                <a:spcPts val="800"/>
              </a:spcBef>
              <a:defRPr sz="2250"/>
            </a:pPr>
            <a:r>
              <a:rPr sz="3200" dirty="0" err="1"/>
              <a:t>飞机、火车、汽车联网购票记录</a:t>
            </a:r>
            <a:endParaRPr sz="3200" dirty="0"/>
          </a:p>
          <a:p>
            <a:pPr marL="956945" indent="-480695" defTabSz="1015365">
              <a:spcBef>
                <a:spcPts val="800"/>
              </a:spcBef>
              <a:defRPr sz="2250"/>
            </a:pPr>
            <a:r>
              <a:rPr sz="3200" dirty="0" err="1"/>
              <a:t>各个不同的网站、QQ、网上购物、贴吧、喜欢听的音乐、电影的收藏信息</a:t>
            </a:r>
            <a:endParaRPr sz="3200" dirty="0"/>
          </a:p>
          <a:p>
            <a:pPr marL="956945" indent="-480695" defTabSz="1015365">
              <a:spcBef>
                <a:spcPts val="800"/>
              </a:spcBef>
              <a:defRPr sz="2250"/>
            </a:pPr>
            <a:r>
              <a:rPr sz="3200" dirty="0" err="1"/>
              <a:t>手机电话机录、余额、公交卡余额、水费、电费、彩票的购买记录</a:t>
            </a:r>
            <a:endParaRPr sz="3200" dirty="0"/>
          </a:p>
          <a:p>
            <a:pPr marL="956945" indent="-480695" defTabSz="1015365">
              <a:spcBef>
                <a:spcPts val="800"/>
              </a:spcBef>
              <a:defRPr sz="2250"/>
            </a:pPr>
            <a:r>
              <a:rPr sz="3200" dirty="0" err="1"/>
              <a:t>打游戏的装备、等级、魔力、力量、攻击能力等信息</a:t>
            </a:r>
            <a:endParaRPr sz="3200" dirty="0"/>
          </a:p>
          <a:p>
            <a:pPr marL="956945" indent="-480695" defTabSz="1015365">
              <a:spcBef>
                <a:spcPts val="800"/>
              </a:spcBef>
              <a:defRPr sz="2250"/>
            </a:pPr>
            <a:r>
              <a:rPr sz="3200" dirty="0" err="1"/>
              <a:t>美国航空母舰也在使用mysql数据库在管理航母的相关信息</a:t>
            </a:r>
            <a:endParaRPr sz="3200" dirty="0"/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数据库的用途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1" bldLvl="5" animBg="1" advAuto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dirty="0" err="1" smtClean="0"/>
              <a:t>游戏</a:t>
            </a:r>
            <a:r>
              <a:rPr lang="zh-CN" altLang="en-US" dirty="0" smtClean="0"/>
              <a:t>数据</a:t>
            </a:r>
            <a:r>
              <a:rPr dirty="0" err="1" smtClean="0"/>
              <a:t>或银行</a:t>
            </a:r>
            <a:r>
              <a:rPr lang="zh-CN" altLang="en-US" dirty="0"/>
              <a:t>信息</a:t>
            </a:r>
            <a:r>
              <a:rPr lang="en-US" dirty="0" smtClean="0"/>
              <a:t>(excel)</a:t>
            </a:r>
            <a:endParaRPr dirty="0"/>
          </a:p>
        </p:txBody>
      </p:sp>
      <p:pic>
        <p:nvPicPr>
          <p:cNvPr id="47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459" y="2919760"/>
            <a:ext cx="7366533" cy="36375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8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976" y="2919760"/>
            <a:ext cx="7695612" cy="62477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数据库服务器</a:t>
            </a:r>
            <a:endParaRPr dirty="0"/>
          </a:p>
          <a:p>
            <a:r>
              <a:rPr dirty="0" err="1"/>
              <a:t>数据库</a:t>
            </a:r>
            <a:endParaRPr dirty="0"/>
          </a:p>
          <a:p>
            <a:r>
              <a:rPr dirty="0" err="1"/>
              <a:t>数据表</a:t>
            </a:r>
            <a:endParaRPr dirty="0"/>
          </a:p>
          <a:p>
            <a:r>
              <a:rPr dirty="0" err="1"/>
              <a:t>数据字段</a:t>
            </a:r>
            <a:endParaRPr dirty="0"/>
          </a:p>
          <a:p>
            <a:r>
              <a:rPr dirty="0" err="1"/>
              <a:t>数据行</a:t>
            </a:r>
            <a:endParaRPr dirty="0"/>
          </a:p>
        </p:txBody>
      </p:sp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数据库的五个基本单位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1" bldLvl="5" animBg="1" advAuto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数据库的五个基本单位</a:t>
            </a:r>
          </a:p>
        </p:txBody>
      </p:sp>
      <p:sp>
        <p:nvSpPr>
          <p:cNvPr id="2" name="矩形 1"/>
          <p:cNvSpPr/>
          <p:nvPr/>
        </p:nvSpPr>
        <p:spPr>
          <a:xfrm>
            <a:off x="1829383" y="3336845"/>
            <a:ext cx="2681201" cy="2314863"/>
          </a:xfrm>
          <a:prstGeom prst="rect">
            <a:avLst/>
          </a:prstGeom>
          <a:solidFill>
            <a:srgbClr val="FFF8F8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958" tIns="48958" rIns="48958" bIns="48958" numCol="1" spcCol="38100" rtlCol="0" anchor="ctr">
            <a:spAutoFit/>
          </a:bodyPr>
          <a:lstStyle/>
          <a:p>
            <a:pPr marL="0" marR="0" indent="0" algn="l" defTabSz="1354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1354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1354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000" dirty="0" smtClean="0"/>
              <a:t>数据库系统</a:t>
            </a:r>
            <a:endParaRPr lang="en-US" altLang="zh-CN" sz="4000" dirty="0" smtClean="0"/>
          </a:p>
          <a:p>
            <a:pPr marL="0" marR="0" indent="0" algn="l" defTabSz="1354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1354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183673" y="3135784"/>
            <a:ext cx="2664296" cy="864096"/>
          </a:xfrm>
          <a:prstGeom prst="ellipse">
            <a:avLst/>
          </a:prstGeom>
          <a:solidFill>
            <a:srgbClr val="FFF8F8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958" tIns="48958" rIns="48958" bIns="48958" numCol="1" spcCol="38100" rtlCol="0" anchor="ctr">
            <a:spAutoFit/>
          </a:bodyPr>
          <a:lstStyle/>
          <a:p>
            <a:pPr marL="0" marR="0" indent="0" algn="l" defTabSz="1354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183673" y="5007992"/>
            <a:ext cx="2664296" cy="864096"/>
          </a:xfrm>
          <a:prstGeom prst="ellipse">
            <a:avLst/>
          </a:prstGeom>
          <a:solidFill>
            <a:srgbClr val="FFF8F8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958" tIns="48958" rIns="48958" bIns="48958" numCol="1" spcCol="38100" rtlCol="0" anchor="ctr">
            <a:spAutoFit/>
          </a:bodyPr>
          <a:lstStyle/>
          <a:p>
            <a:pPr marL="0" marR="0" indent="0" algn="l" defTabSz="1354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cxnSp>
        <p:nvCxnSpPr>
          <p:cNvPr id="6" name="直接连接符 5"/>
          <p:cNvCxnSpPr>
            <a:stCxn id="3" idx="2"/>
            <a:endCxn id="7" idx="2"/>
          </p:cNvCxnSpPr>
          <p:nvPr/>
        </p:nvCxnSpPr>
        <p:spPr>
          <a:xfrm>
            <a:off x="6183673" y="3567832"/>
            <a:ext cx="0" cy="187220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直接连接符 8"/>
          <p:cNvCxnSpPr>
            <a:stCxn id="3" idx="6"/>
            <a:endCxn id="7" idx="6"/>
          </p:cNvCxnSpPr>
          <p:nvPr/>
        </p:nvCxnSpPr>
        <p:spPr>
          <a:xfrm>
            <a:off x="8847969" y="3567832"/>
            <a:ext cx="0" cy="187220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右箭头 15"/>
          <p:cNvSpPr/>
          <p:nvPr/>
        </p:nvSpPr>
        <p:spPr>
          <a:xfrm>
            <a:off x="4798616" y="4008333"/>
            <a:ext cx="1224136" cy="991207"/>
          </a:xfrm>
          <a:prstGeom prst="rightArrow">
            <a:avLst/>
          </a:prstGeom>
          <a:solidFill>
            <a:srgbClr val="FFF8F8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958" tIns="48958" rIns="48958" bIns="48958" numCol="1" spcCol="38100" rtlCol="0" anchor="ctr">
            <a:spAutoFit/>
          </a:bodyPr>
          <a:lstStyle/>
          <a:p>
            <a:pPr marL="0" marR="0" indent="0" algn="l" defTabSz="1354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1</a:t>
            </a:r>
            <a:r>
              <a:rPr kumimoji="0" lang="en-US" altLang="zh-CN" sz="2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r>
              <a:rPr kumimoji="0" lang="en-US" altLang="zh-CN" sz="2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n</a:t>
            </a:r>
            <a:endParaRPr kumimoji="0" lang="zh-CN" alt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9102191" y="3999880"/>
            <a:ext cx="1224136" cy="991207"/>
          </a:xfrm>
          <a:prstGeom prst="rightArrow">
            <a:avLst/>
          </a:prstGeom>
          <a:solidFill>
            <a:srgbClr val="FFF8F8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958" tIns="48958" rIns="48958" bIns="48958" numCol="1" spcCol="38100" rtlCol="0" anchor="ctr">
            <a:spAutoFit/>
          </a:bodyPr>
          <a:lstStyle/>
          <a:p>
            <a:pPr marL="0" marR="0" indent="0" algn="l" defTabSz="1354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1</a:t>
            </a:r>
            <a:r>
              <a:rPr kumimoji="0" lang="en-US" altLang="zh-CN" sz="2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r>
              <a:rPr kumimoji="0" lang="en-US" altLang="zh-CN" sz="2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n</a:t>
            </a:r>
            <a:endParaRPr kumimoji="0" lang="zh-CN" alt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1" name="流程图: 多文档 20"/>
          <p:cNvSpPr/>
          <p:nvPr/>
        </p:nvSpPr>
        <p:spPr>
          <a:xfrm>
            <a:off x="10470343" y="3286568"/>
            <a:ext cx="2592288" cy="2434737"/>
          </a:xfrm>
          <a:prstGeom prst="flowChartMultidocument">
            <a:avLst/>
          </a:prstGeom>
          <a:solidFill>
            <a:srgbClr val="FFF8F8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958" tIns="48958" rIns="48958" bIns="48958" numCol="1" spcCol="38100" rtlCol="0" anchor="ctr">
            <a:spAutoFit/>
          </a:bodyPr>
          <a:lstStyle/>
          <a:p>
            <a:pPr marL="0" marR="0" indent="0" algn="ctr" defTabSz="1354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4000" dirty="0" smtClean="0"/>
          </a:p>
          <a:p>
            <a:pPr marL="0" marR="0" indent="0" algn="ctr" defTabSz="1354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000" dirty="0" smtClean="0"/>
              <a:t>表</a:t>
            </a:r>
            <a:endParaRPr lang="en-US" altLang="zh-CN" sz="4000" dirty="0" smtClean="0"/>
          </a:p>
          <a:p>
            <a:pPr marL="0" marR="0" indent="0" algn="ctr" defTabSz="1354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 panose="020F0502020204030204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5230664" y="6222961"/>
          <a:ext cx="7704856" cy="2313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6214"/>
                <a:gridCol w="1926214"/>
                <a:gridCol w="1926214"/>
                <a:gridCol w="1926214"/>
              </a:tblGrid>
              <a:tr h="7711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/>
                        <a:t>编号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/>
                        <a:t>姓名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/>
                        <a:t>年龄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/>
                        <a:t>性别</a:t>
                      </a:r>
                      <a:endParaRPr lang="zh-CN" altLang="en-US" sz="3200" b="1" dirty="0"/>
                    </a:p>
                  </a:txBody>
                  <a:tcPr/>
                </a:tc>
              </a:tr>
              <a:tr h="771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/>
                        <a:t>1</a:t>
                      </a:r>
                      <a:endParaRPr lang="zh-CN" alt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 smtClean="0"/>
                        <a:t>小明</a:t>
                      </a:r>
                      <a:endParaRPr lang="zh-CN" alt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/>
                        <a:t>20</a:t>
                      </a:r>
                      <a:endParaRPr lang="zh-CN" alt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 smtClean="0"/>
                        <a:t>男</a:t>
                      </a:r>
                      <a:endParaRPr lang="zh-CN" altLang="en-US" sz="3200" b="0" dirty="0"/>
                    </a:p>
                  </a:txBody>
                  <a:tcPr/>
                </a:tc>
              </a:tr>
              <a:tr h="771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/>
                        <a:t>2</a:t>
                      </a:r>
                      <a:endParaRPr lang="zh-CN" alt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 smtClean="0"/>
                        <a:t>小红</a:t>
                      </a:r>
                      <a:endParaRPr lang="zh-CN" alt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/>
                        <a:t>18</a:t>
                      </a:r>
                      <a:endParaRPr lang="zh-CN" alt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 smtClean="0"/>
                        <a:t>女</a:t>
                      </a:r>
                      <a:endParaRPr lang="zh-CN" altLang="en-US" sz="3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环形箭头 24"/>
          <p:cNvSpPr/>
          <p:nvPr/>
        </p:nvSpPr>
        <p:spPr>
          <a:xfrm rot="5400000">
            <a:off x="12387007" y="4642671"/>
            <a:ext cx="2808312" cy="2465177"/>
          </a:xfrm>
          <a:prstGeom prst="circularArrow">
            <a:avLst/>
          </a:prstGeom>
          <a:solidFill>
            <a:srgbClr val="FFF8F8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958" tIns="48958" rIns="48958" bIns="48958" numCol="1" spcCol="38100" rtlCol="0" anchor="ctr">
            <a:spAutoFit/>
          </a:bodyPr>
          <a:lstStyle/>
          <a:p>
            <a:pPr marL="0" marR="0" indent="0" algn="l" defTabSz="1354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1846288" y="6160120"/>
            <a:ext cx="3168352" cy="991207"/>
          </a:xfrm>
          <a:prstGeom prst="rightArrow">
            <a:avLst/>
          </a:prstGeom>
          <a:solidFill>
            <a:srgbClr val="FFF8F8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958" tIns="48958" rIns="48958" bIns="48958" numCol="1" spcCol="38100" rtlCol="0" anchor="ctr">
            <a:spAutoFit/>
          </a:bodyPr>
          <a:lstStyle/>
          <a:p>
            <a:pPr marL="0" marR="0" indent="0" algn="l" defTabSz="1354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多个字段</a:t>
            </a:r>
            <a:endParaRPr kumimoji="0" lang="zh-CN" alt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1846287" y="7240240"/>
            <a:ext cx="2537185" cy="991207"/>
          </a:xfrm>
          <a:prstGeom prst="rightArrow">
            <a:avLst/>
          </a:prstGeom>
          <a:solidFill>
            <a:srgbClr val="FFF8F8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958" tIns="48958" rIns="48958" bIns="48958" numCol="1" spcCol="38100" rtlCol="0" anchor="ctr">
            <a:spAutoFit/>
          </a:bodyPr>
          <a:lstStyle/>
          <a:p>
            <a:pPr marL="0" marR="0" indent="0" algn="l" defTabSz="1354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/>
              <a:t>多</a:t>
            </a:r>
            <a:r>
              <a:rPr lang="zh-CN" altLang="en-US" dirty="0"/>
              <a:t>行</a:t>
            </a:r>
            <a:r>
              <a:rPr lang="zh-CN" altLang="en-US" dirty="0" smtClean="0"/>
              <a:t>数据</a:t>
            </a:r>
            <a:endParaRPr kumimoji="0" lang="zh-CN" alt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87729" y="4143896"/>
            <a:ext cx="1800200" cy="714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958" tIns="48958" rIns="48958" bIns="48958" numCol="1" spcCol="38100" rtlCol="0" anchor="t">
            <a:spAutoFit/>
          </a:bodyPr>
          <a:lstStyle/>
          <a:p>
            <a:pPr marL="0" marR="0" indent="0" algn="l" defTabSz="1354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数据库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7" name="左大括号 26"/>
          <p:cNvSpPr/>
          <p:nvPr/>
        </p:nvSpPr>
        <p:spPr>
          <a:xfrm>
            <a:off x="4654600" y="7151327"/>
            <a:ext cx="360040" cy="1152128"/>
          </a:xfrm>
          <a:prstGeom prst="lef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1630265" y="2876866"/>
            <a:ext cx="12673408" cy="5841077"/>
          </a:xfrm>
          <a:prstGeom prst="rect">
            <a:avLst/>
          </a:prstGeom>
        </p:spPr>
        <p:txBody>
          <a:bodyPr/>
          <a:lstStyle/>
          <a:p>
            <a:pPr marL="918210" indent="-461010" defTabSz="974725">
              <a:spcBef>
                <a:spcPts val="700"/>
              </a:spcBef>
              <a:defRPr sz="3310"/>
            </a:pPr>
            <a:r>
              <a:rPr dirty="0" err="1"/>
              <a:t>关系型数据库</a:t>
            </a:r>
            <a:endParaRPr dirty="0"/>
          </a:p>
          <a:p>
            <a:pPr marL="918210" indent="-461010" defTabSz="974725">
              <a:spcBef>
                <a:spcPts val="700"/>
              </a:spcBef>
              <a:defRPr sz="2160"/>
            </a:pPr>
            <a:r>
              <a:rPr dirty="0"/>
              <a:t>oracle</a:t>
            </a:r>
            <a:endParaRPr dirty="0"/>
          </a:p>
          <a:p>
            <a:pPr marL="918210" indent="-461010" defTabSz="974725">
              <a:spcBef>
                <a:spcPts val="700"/>
              </a:spcBef>
              <a:defRPr sz="2160"/>
            </a:pPr>
            <a:r>
              <a:rPr dirty="0" err="1"/>
              <a:t>mysql</a:t>
            </a:r>
            <a:endParaRPr dirty="0"/>
          </a:p>
          <a:p>
            <a:pPr marL="918210" indent="-461010" defTabSz="974725">
              <a:spcBef>
                <a:spcPts val="700"/>
              </a:spcBef>
              <a:defRPr sz="2160"/>
            </a:pPr>
            <a:r>
              <a:rPr dirty="0" err="1"/>
              <a:t>postgresql</a:t>
            </a:r>
            <a:endParaRPr dirty="0"/>
          </a:p>
          <a:p>
            <a:pPr marL="918210" indent="-461010" defTabSz="974725">
              <a:spcBef>
                <a:spcPts val="700"/>
              </a:spcBef>
              <a:defRPr sz="2160"/>
            </a:pPr>
            <a:r>
              <a:rPr dirty="0"/>
              <a:t>SQL server</a:t>
            </a:r>
            <a:endParaRPr dirty="0"/>
          </a:p>
          <a:p>
            <a:pPr marL="918210" indent="-461010" defTabSz="974725">
              <a:spcBef>
                <a:spcPts val="700"/>
              </a:spcBef>
              <a:defRPr sz="2160"/>
            </a:pPr>
            <a:r>
              <a:rPr dirty="0"/>
              <a:t>…..</a:t>
            </a:r>
            <a:endParaRPr dirty="0"/>
          </a:p>
          <a:p>
            <a:pPr marL="918210" indent="-461010" defTabSz="974725">
              <a:spcBef>
                <a:spcPts val="700"/>
              </a:spcBef>
              <a:defRPr sz="3310"/>
            </a:pPr>
            <a:endParaRPr dirty="0"/>
          </a:p>
          <a:p>
            <a:pPr marL="918210" indent="-461010" defTabSz="974725">
              <a:spcBef>
                <a:spcPts val="700"/>
              </a:spcBef>
              <a:defRPr sz="3310"/>
            </a:pPr>
            <a:r>
              <a:rPr dirty="0" err="1"/>
              <a:t>非关系数据库</a:t>
            </a:r>
            <a:endParaRPr dirty="0"/>
          </a:p>
          <a:p>
            <a:pPr marL="918210" indent="-461010" defTabSz="974725">
              <a:spcBef>
                <a:spcPts val="700"/>
              </a:spcBef>
              <a:defRPr sz="2160"/>
            </a:pPr>
            <a:r>
              <a:rPr dirty="0" err="1"/>
              <a:t>Redis</a:t>
            </a:r>
            <a:endParaRPr dirty="0"/>
          </a:p>
          <a:p>
            <a:pPr marL="918210" indent="-461010" defTabSz="974725">
              <a:spcBef>
                <a:spcPts val="700"/>
              </a:spcBef>
              <a:defRPr sz="2160"/>
            </a:pPr>
            <a:r>
              <a:rPr dirty="0" err="1"/>
              <a:t>MongoDB</a:t>
            </a:r>
            <a:endParaRPr dirty="0"/>
          </a:p>
          <a:p>
            <a:pPr marL="918210" indent="-461010" defTabSz="974725">
              <a:spcBef>
                <a:spcPts val="700"/>
              </a:spcBef>
              <a:defRPr sz="2160"/>
            </a:pPr>
            <a:r>
              <a:rPr dirty="0" err="1"/>
              <a:t>CouchDB</a:t>
            </a:r>
            <a:endParaRPr dirty="0"/>
          </a:p>
          <a:p>
            <a:pPr marL="918210" indent="-461010" defTabSz="974725">
              <a:spcBef>
                <a:spcPts val="700"/>
              </a:spcBef>
              <a:defRPr sz="2160"/>
            </a:pPr>
            <a:r>
              <a:rPr dirty="0"/>
              <a:t>… …</a:t>
            </a:r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数据库分类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 fill="hold"/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1" bldLvl="5" animBg="1" advAuto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被Oracle公司收购</a:t>
            </a:r>
            <a:endParaRPr dirty="0"/>
          </a:p>
          <a:p>
            <a:r>
              <a:rPr dirty="0" err="1"/>
              <a:t>良好的生态</a:t>
            </a:r>
            <a:endParaRPr dirty="0"/>
          </a:p>
          <a:p>
            <a:r>
              <a:rPr dirty="0" err="1"/>
              <a:t>开源、免费</a:t>
            </a:r>
            <a:endParaRPr dirty="0"/>
          </a:p>
          <a:p>
            <a:r>
              <a:rPr dirty="0" err="1"/>
              <a:t>性能强劲</a:t>
            </a:r>
            <a:endParaRPr dirty="0"/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选择MySQL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 bldLvl="5" animBg="1" advAuto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pPr marL="944245" indent="-474345" defTabSz="1002030">
              <a:spcBef>
                <a:spcPts val="800"/>
              </a:spcBef>
              <a:defRPr sz="3405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读史可以明智</a:t>
            </a:r>
            <a:endParaRPr dirty="0"/>
          </a:p>
          <a:p>
            <a:pPr marL="944245" indent="-474345" defTabSz="1002030">
              <a:spcBef>
                <a:spcPts val="800"/>
              </a:spcBef>
              <a:defRPr sz="3405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marL="944245" indent="-474345" defTabSz="1002030">
              <a:spcBef>
                <a:spcPts val="800"/>
              </a:spcBef>
              <a:defRPr sz="3405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MySQL </a:t>
            </a:r>
            <a:r>
              <a:rPr dirty="0" err="1"/>
              <a:t>AB前所有者为总部位于瑞典的mysql</a:t>
            </a:r>
            <a:r>
              <a:rPr dirty="0"/>
              <a:t> </a:t>
            </a:r>
            <a:r>
              <a:rPr dirty="0" err="1"/>
              <a:t>AB公司所有。AB，的意识在瑞典语中是指”aktiebolag”中文译为”股份公司”的首字母缩写，后来被Oracle公司收购</a:t>
            </a:r>
            <a:r>
              <a:rPr dirty="0"/>
              <a:t>。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469900" indent="0" defTabSz="1002030">
              <a:spcBef>
                <a:spcPts val="800"/>
              </a:spcBef>
              <a:buNone/>
              <a:defRPr sz="3405"/>
            </a:pP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944245" indent="-474345" defTabSz="1002030">
              <a:spcBef>
                <a:spcPts val="800"/>
              </a:spcBef>
              <a:defRPr sz="3405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MySQL的标准读音应该为my</a:t>
            </a:r>
            <a:r>
              <a:rPr dirty="0"/>
              <a:t> </a:t>
            </a:r>
            <a:r>
              <a:rPr dirty="0" err="1"/>
              <a:t>ess</a:t>
            </a:r>
            <a:r>
              <a:rPr dirty="0"/>
              <a:t> cue </a:t>
            </a:r>
            <a:r>
              <a:rPr dirty="0" err="1"/>
              <a:t>el，不是my</a:t>
            </a:r>
            <a:r>
              <a:rPr dirty="0"/>
              <a:t> </a:t>
            </a:r>
            <a:r>
              <a:rPr dirty="0" err="1"/>
              <a:t>sequel。但是在中国直接读mysql大多数人都知道是啥呀。</a:t>
            </a:r>
            <a:endParaRPr dirty="0"/>
          </a:p>
        </p:txBody>
      </p:sp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MySQL发展史1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1" bldLvl="5" animBg="1" advAuto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845130" y="2559720"/>
            <a:ext cx="14819739" cy="584107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000">
                <a:latin typeface="+mj-lt"/>
                <a:ea typeface="+mj-ea"/>
                <a:cs typeface="+mj-cs"/>
                <a:sym typeface="Helvetica"/>
              </a:defRPr>
            </a:pPr>
            <a:r>
              <a:rPr sz="3600" dirty="0"/>
              <a:t>MySQL </a:t>
            </a:r>
            <a:r>
              <a:rPr sz="36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公司是由</a:t>
            </a:r>
            <a:r>
              <a:rPr sz="3600" dirty="0" err="1"/>
              <a:t>David</a:t>
            </a:r>
            <a:r>
              <a:rPr sz="3600" dirty="0"/>
              <a:t> </a:t>
            </a:r>
            <a:r>
              <a:rPr sz="3600" dirty="0" err="1"/>
              <a:t>Axmark,Allan</a:t>
            </a:r>
            <a:r>
              <a:rPr sz="3600" dirty="0"/>
              <a:t> </a:t>
            </a:r>
            <a:r>
              <a:rPr sz="3600" dirty="0" err="1"/>
              <a:t>Larsson</a:t>
            </a:r>
            <a:r>
              <a:rPr sz="36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sz="3600" dirty="0" err="1"/>
              <a:t>Michael</a:t>
            </a:r>
            <a:r>
              <a:rPr sz="3600" dirty="0"/>
              <a:t> </a:t>
            </a:r>
            <a:r>
              <a:rPr sz="3600" dirty="0" err="1"/>
              <a:t>Widenius</a:t>
            </a:r>
            <a:r>
              <a:rPr sz="3600" dirty="0"/>
              <a:t> 3</a:t>
            </a:r>
            <a:r>
              <a:rPr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个瑞典人在</a:t>
            </a:r>
            <a:r>
              <a:rPr sz="3600" dirty="0"/>
              <a:t>20</a:t>
            </a:r>
            <a:r>
              <a:rPr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世界</a:t>
            </a:r>
            <a:r>
              <a:rPr sz="3600" dirty="0"/>
              <a:t>90</a:t>
            </a:r>
            <a:r>
              <a:rPr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年代初期开发的一个关系型数据库。</a:t>
            </a:r>
            <a:endParaRPr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defRPr sz="3000">
                <a:latin typeface="+mj-lt"/>
                <a:ea typeface="+mj-ea"/>
                <a:cs typeface="+mj-cs"/>
                <a:sym typeface="Helvetica"/>
              </a:defRPr>
            </a:pPr>
            <a:endParaRPr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defRPr sz="3000">
                <a:latin typeface="+mj-lt"/>
                <a:ea typeface="+mj-ea"/>
                <a:cs typeface="+mj-cs"/>
                <a:sym typeface="Helvetica"/>
              </a:defRPr>
            </a:pPr>
            <a:r>
              <a:rPr sz="36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最开始的时候，他们是想用自己的</a:t>
            </a:r>
            <a:r>
              <a:rPr sz="3600" dirty="0" err="1"/>
              <a:t>ISAM</a:t>
            </a:r>
            <a:r>
              <a:rPr sz="3600" dirty="0"/>
              <a:t>(</a:t>
            </a:r>
            <a:r>
              <a:rPr sz="36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索引顺序存取方法</a:t>
            </a:r>
            <a:r>
              <a:rPr sz="3600" dirty="0"/>
              <a:t>)</a:t>
            </a:r>
            <a:r>
              <a:rPr sz="36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sz="3600" dirty="0" err="1"/>
              <a:t>mSQL</a:t>
            </a:r>
            <a:r>
              <a:rPr sz="3600" dirty="0"/>
              <a:t>(</a:t>
            </a:r>
            <a:r>
              <a:rPr sz="3600" dirty="0" err="1"/>
              <a:t>MiniSQL</a:t>
            </a:r>
            <a:r>
              <a:rPr sz="3600" dirty="0"/>
              <a:t>)</a:t>
            </a:r>
            <a:r>
              <a:rPr sz="36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来做连接访问表格</a:t>
            </a:r>
            <a:r>
              <a:rPr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defRPr sz="3000">
                <a:latin typeface="+mj-lt"/>
                <a:ea typeface="+mj-ea"/>
                <a:cs typeface="+mj-cs"/>
                <a:sym typeface="Helvetica"/>
              </a:defRPr>
            </a:pPr>
            <a:endParaRPr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defRPr sz="3000">
                <a:latin typeface="+mj-lt"/>
                <a:ea typeface="+mj-ea"/>
                <a:cs typeface="+mj-cs"/>
                <a:sym typeface="Helvetica"/>
              </a:defRPr>
            </a:pPr>
            <a:r>
              <a:rPr sz="36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后来他们发现有很多不方便，于是乎开发了一个几乎跟</a:t>
            </a:r>
            <a:r>
              <a:rPr sz="3600" dirty="0" err="1"/>
              <a:t>mSQL</a:t>
            </a:r>
            <a:r>
              <a:rPr sz="3600" dirty="0"/>
              <a:t> </a:t>
            </a:r>
            <a:r>
              <a:rPr sz="3600" dirty="0" err="1"/>
              <a:t>API</a:t>
            </a:r>
            <a:r>
              <a:rPr sz="36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接口几乎一样的数据库引擎</a:t>
            </a:r>
            <a:r>
              <a:rPr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MySQL发展史2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1" bldLvl="5" animBg="1" advAuto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1545</Words>
  <Application>WPS 演示</Application>
  <PresentationFormat>自定义</PresentationFormat>
  <Paragraphs>137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Broadway</vt:lpstr>
      <vt:lpstr>Helvetica</vt:lpstr>
      <vt:lpstr>微软雅黑</vt:lpstr>
      <vt:lpstr>Arial Unicode MS</vt:lpstr>
      <vt:lpstr>Calibri</vt:lpstr>
      <vt:lpstr>Helvetica</vt:lpstr>
      <vt:lpstr>Office 主题</vt:lpstr>
      <vt:lpstr>数据库概述</vt:lpstr>
      <vt:lpstr>数据库的用途</vt:lpstr>
      <vt:lpstr>游戏数据或银行信息(excel)</vt:lpstr>
      <vt:lpstr>数据库的五个基本单位</vt:lpstr>
      <vt:lpstr>数据库的五个基本单位</vt:lpstr>
      <vt:lpstr>数据库分类</vt:lpstr>
      <vt:lpstr>选择MySQL</vt:lpstr>
      <vt:lpstr>MySQL发展史1</vt:lpstr>
      <vt:lpstr>MySQL发展史2</vt:lpstr>
      <vt:lpstr>MySQL发展史3</vt:lpstr>
      <vt:lpstr>什么是SQL</vt:lpstr>
      <vt:lpstr>SQL分类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数据库概述</dc:title>
  <dc:creator/>
  <cp:lastModifiedBy>ZBLi</cp:lastModifiedBy>
  <cp:revision>38</cp:revision>
  <dcterms:created xsi:type="dcterms:W3CDTF">2018-03-04T14:01:00Z</dcterms:created>
  <dcterms:modified xsi:type="dcterms:W3CDTF">2018-03-05T02:58:34Z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