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58" r:id="rId4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1" r:id="rId16"/>
    <p:sldId id="269" r:id="rId17"/>
    <p:sldId id="270" r:id="rId18"/>
  </p:sldIdLst>
  <p:sldSz cx="16510000" cy="10160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135445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1pPr>
    <a:lvl2pPr marL="0" marR="0" indent="0" algn="l" defTabSz="135445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2pPr>
    <a:lvl3pPr marL="0" marR="0" indent="0" algn="l" defTabSz="135445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3pPr>
    <a:lvl4pPr marL="0" marR="0" indent="0" algn="l" defTabSz="135445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4pPr>
    <a:lvl5pPr marL="0" marR="0" indent="0" algn="l" defTabSz="135445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5pPr>
    <a:lvl6pPr marL="0" marR="0" indent="0" algn="l" defTabSz="135445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6pPr>
    <a:lvl7pPr marL="0" marR="0" indent="0" algn="l" defTabSz="135445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7pPr>
    <a:lvl8pPr marL="0" marR="0" indent="0" algn="l" defTabSz="135445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8pPr>
    <a:lvl9pPr marL="0" marR="0" indent="0" algn="l" defTabSz="135445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4C3C2611-4C71-4FC5-86AE-919BDF0F9419}" styleName="">
    <a:wholeTbl>
      <a:tcTxStyle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8F8"/>
              </a:solidFill>
              <a:prstDash val="solid"/>
              <a:round/>
            </a:ln>
          </a:left>
          <a:right>
            <a:ln w="12700" cap="flat">
              <a:solidFill>
                <a:srgbClr val="FFF8F8"/>
              </a:solidFill>
              <a:prstDash val="solid"/>
              <a:round/>
            </a:ln>
          </a:right>
          <a:top>
            <a:ln w="12700" cap="flat">
              <a:solidFill>
                <a:srgbClr val="FFF8F8"/>
              </a:solidFill>
              <a:prstDash val="solid"/>
              <a:round/>
            </a:ln>
          </a:top>
          <a:bottom>
            <a:ln w="12700" cap="flat">
              <a:solidFill>
                <a:srgbClr val="FFF8F8"/>
              </a:solidFill>
              <a:prstDash val="solid"/>
              <a:round/>
            </a:ln>
          </a:bottom>
          <a:insideH>
            <a:ln w="12700" cap="flat">
              <a:solidFill>
                <a:srgbClr val="FFF8F8"/>
              </a:solidFill>
              <a:prstDash val="solid"/>
              <a:round/>
            </a:ln>
          </a:insideH>
          <a:insideV>
            <a:ln w="12700" cap="flat">
              <a:solidFill>
                <a:srgbClr val="FFF8F8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Style>
        <a:tcBdr/>
        <a:fill>
          <a:solidFill>
            <a:srgbClr val="E8ECF4"/>
          </a:solidFill>
        </a:fill>
      </a:tcStyle>
    </a:band2H>
    <a:firstCol>
      <a:tcTxStyle b="on">
        <a:fontRef idx="minor">
          <a:srgbClr val="FFF8F8"/>
        </a:fontRef>
        <a:srgbClr val="FFF8F8"/>
      </a:tcTxStyle>
      <a:tcStyle>
        <a:tcBdr>
          <a:left>
            <a:ln w="12700" cap="flat">
              <a:solidFill>
                <a:srgbClr val="FFF8F8"/>
              </a:solidFill>
              <a:prstDash val="solid"/>
              <a:round/>
            </a:ln>
          </a:left>
          <a:right>
            <a:ln w="12700" cap="flat">
              <a:solidFill>
                <a:srgbClr val="FFF8F8"/>
              </a:solidFill>
              <a:prstDash val="solid"/>
              <a:round/>
            </a:ln>
          </a:right>
          <a:top>
            <a:ln w="12700" cap="flat">
              <a:solidFill>
                <a:srgbClr val="FFF8F8"/>
              </a:solidFill>
              <a:prstDash val="solid"/>
              <a:round/>
            </a:ln>
          </a:top>
          <a:bottom>
            <a:ln w="12700" cap="flat">
              <a:solidFill>
                <a:srgbClr val="FFF8F8"/>
              </a:solidFill>
              <a:prstDash val="solid"/>
              <a:round/>
            </a:ln>
          </a:bottom>
          <a:insideH>
            <a:ln w="12700" cap="flat">
              <a:solidFill>
                <a:srgbClr val="FFF8F8"/>
              </a:solidFill>
              <a:prstDash val="solid"/>
              <a:round/>
            </a:ln>
          </a:insideH>
          <a:insideV>
            <a:ln w="12700" cap="flat">
              <a:solidFill>
                <a:srgbClr val="FFF8F8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>
        <a:fontRef idx="minor">
          <a:srgbClr val="FFF8F8"/>
        </a:fontRef>
        <a:srgbClr val="FFF8F8"/>
      </a:tcTxStyle>
      <a:tcStyle>
        <a:tcBdr>
          <a:left>
            <a:ln w="12700" cap="flat">
              <a:solidFill>
                <a:srgbClr val="FFF8F8"/>
              </a:solidFill>
              <a:prstDash val="solid"/>
              <a:round/>
            </a:ln>
          </a:left>
          <a:right>
            <a:ln w="12700" cap="flat">
              <a:solidFill>
                <a:srgbClr val="FFF8F8"/>
              </a:solidFill>
              <a:prstDash val="solid"/>
              <a:round/>
            </a:ln>
          </a:right>
          <a:top>
            <a:ln w="38100" cap="flat">
              <a:solidFill>
                <a:srgbClr val="FFF8F8"/>
              </a:solidFill>
              <a:prstDash val="solid"/>
              <a:round/>
            </a:ln>
          </a:top>
          <a:bottom>
            <a:ln w="12700" cap="flat">
              <a:solidFill>
                <a:srgbClr val="FFF8F8"/>
              </a:solidFill>
              <a:prstDash val="solid"/>
              <a:round/>
            </a:ln>
          </a:bottom>
          <a:insideH>
            <a:ln w="12700" cap="flat">
              <a:solidFill>
                <a:srgbClr val="FFF8F8"/>
              </a:solidFill>
              <a:prstDash val="solid"/>
              <a:round/>
            </a:ln>
          </a:insideH>
          <a:insideV>
            <a:ln w="12700" cap="flat">
              <a:solidFill>
                <a:srgbClr val="FFF8F8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>
        <a:fontRef idx="minor">
          <a:srgbClr val="FFF8F8"/>
        </a:fontRef>
        <a:srgbClr val="FFF8F8"/>
      </a:tcTxStyle>
      <a:tcStyle>
        <a:tcBdr>
          <a:left>
            <a:ln w="12700" cap="flat">
              <a:solidFill>
                <a:srgbClr val="FFF8F8"/>
              </a:solidFill>
              <a:prstDash val="solid"/>
              <a:round/>
            </a:ln>
          </a:left>
          <a:right>
            <a:ln w="12700" cap="flat">
              <a:solidFill>
                <a:srgbClr val="FFF8F8"/>
              </a:solidFill>
              <a:prstDash val="solid"/>
              <a:round/>
            </a:ln>
          </a:right>
          <a:top>
            <a:ln w="12700" cap="flat">
              <a:solidFill>
                <a:srgbClr val="FFF8F8"/>
              </a:solidFill>
              <a:prstDash val="solid"/>
              <a:round/>
            </a:ln>
          </a:top>
          <a:bottom>
            <a:ln w="38100" cap="flat">
              <a:solidFill>
                <a:srgbClr val="FFF8F8"/>
              </a:solidFill>
              <a:prstDash val="solid"/>
              <a:round/>
            </a:ln>
          </a:bottom>
          <a:insideH>
            <a:ln w="12700" cap="flat">
              <a:solidFill>
                <a:srgbClr val="FFF8F8"/>
              </a:solidFill>
              <a:prstDash val="solid"/>
              <a:round/>
            </a:ln>
          </a:insideH>
          <a:insideV>
            <a:ln w="12700" cap="flat">
              <a:solidFill>
                <a:srgbClr val="FFF8F8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82535" autoAdjust="0"/>
  </p:normalViewPr>
  <p:slideViewPr>
    <p:cSldViewPr>
      <p:cViewPr varScale="1">
        <p:scale>
          <a:sx n="51" d="100"/>
          <a:sy n="51" d="100"/>
        </p:scale>
        <p:origin x="-516" y="-90"/>
      </p:cViewPr>
      <p:guideLst>
        <p:guide orient="horz" pos="3200"/>
        <p:guide pos="52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9" name="Shape 3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1354455" latinLnBrk="0">
      <a:defRPr sz="1600">
        <a:latin typeface="+mn-lt"/>
        <a:ea typeface="+mn-ea"/>
        <a:cs typeface="+mn-cs"/>
        <a:sym typeface="Calibri" panose="020F0502020204030204"/>
      </a:defRPr>
    </a:lvl1pPr>
    <a:lvl2pPr indent="228600" defTabSz="1354455" latinLnBrk="0">
      <a:defRPr sz="1600">
        <a:latin typeface="+mn-lt"/>
        <a:ea typeface="+mn-ea"/>
        <a:cs typeface="+mn-cs"/>
        <a:sym typeface="Calibri" panose="020F0502020204030204"/>
      </a:defRPr>
    </a:lvl2pPr>
    <a:lvl3pPr indent="457200" defTabSz="1354455" latinLnBrk="0">
      <a:defRPr sz="1600">
        <a:latin typeface="+mn-lt"/>
        <a:ea typeface="+mn-ea"/>
        <a:cs typeface="+mn-cs"/>
        <a:sym typeface="Calibri" panose="020F0502020204030204"/>
      </a:defRPr>
    </a:lvl3pPr>
    <a:lvl4pPr indent="685800" defTabSz="1354455" latinLnBrk="0">
      <a:defRPr sz="1600">
        <a:latin typeface="+mn-lt"/>
        <a:ea typeface="+mn-ea"/>
        <a:cs typeface="+mn-cs"/>
        <a:sym typeface="Calibri" panose="020F0502020204030204"/>
      </a:defRPr>
    </a:lvl4pPr>
    <a:lvl5pPr indent="914400" defTabSz="1354455" latinLnBrk="0">
      <a:defRPr sz="1600">
        <a:latin typeface="+mn-lt"/>
        <a:ea typeface="+mn-ea"/>
        <a:cs typeface="+mn-cs"/>
        <a:sym typeface="Calibri" panose="020F0502020204030204"/>
      </a:defRPr>
    </a:lvl5pPr>
    <a:lvl6pPr indent="1143000" defTabSz="1354455" latinLnBrk="0">
      <a:defRPr sz="1600">
        <a:latin typeface="+mn-lt"/>
        <a:ea typeface="+mn-ea"/>
        <a:cs typeface="+mn-cs"/>
        <a:sym typeface="Calibri" panose="020F0502020204030204"/>
      </a:defRPr>
    </a:lvl6pPr>
    <a:lvl7pPr indent="1371600" defTabSz="1354455" latinLnBrk="0">
      <a:defRPr sz="1600">
        <a:latin typeface="+mn-lt"/>
        <a:ea typeface="+mn-ea"/>
        <a:cs typeface="+mn-cs"/>
        <a:sym typeface="Calibri" panose="020F0502020204030204"/>
      </a:defRPr>
    </a:lvl7pPr>
    <a:lvl8pPr indent="1600200" defTabSz="1354455" latinLnBrk="0">
      <a:defRPr sz="1600">
        <a:latin typeface="+mn-lt"/>
        <a:ea typeface="+mn-ea"/>
        <a:cs typeface="+mn-cs"/>
        <a:sym typeface="Calibri" panose="020F0502020204030204"/>
      </a:defRPr>
    </a:lvl8pPr>
    <a:lvl9pPr indent="1828800" defTabSz="1354455" latinLnBrk="0">
      <a:defRPr sz="1600">
        <a:latin typeface="+mn-lt"/>
        <a:ea typeface="+mn-ea"/>
        <a:cs typeface="+mn-cs"/>
        <a:sym typeface="Calibri" panose="020F050202020403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42938" y="685800"/>
            <a:ext cx="55721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类型后加</a:t>
            </a:r>
            <a:r>
              <a:rPr lang="en-US" altLang="zh-CN" dirty="0" smtClean="0"/>
              <a:t>(</a:t>
            </a:r>
            <a:r>
              <a:rPr lang="zh-CN" altLang="en-US" dirty="0" smtClean="0"/>
              <a:t>显示位数</a:t>
            </a:r>
            <a:r>
              <a:rPr lang="en-US" altLang="zh-CN" dirty="0" smtClean="0"/>
              <a:t>)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(10)</a:t>
            </a:r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/>
        </p:nvSpPr>
        <p:spPr>
          <a:xfrm>
            <a:off x="-11169" y="-4332"/>
            <a:ext cx="16532337" cy="6435406"/>
          </a:xfrm>
          <a:prstGeom prst="rect">
            <a:avLst/>
          </a:prstGeom>
          <a:solidFill>
            <a:srgbClr val="40C059"/>
          </a:solidFill>
          <a:ln w="12700">
            <a:miter lim="400000"/>
          </a:ln>
        </p:spPr>
        <p:txBody>
          <a:bodyPr lIns="48958" tIns="48958" rIns="48958" bIns="4895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" name="Shape 13"/>
          <p:cNvSpPr>
            <a:spLocks noGrp="1"/>
          </p:cNvSpPr>
          <p:nvPr>
            <p:ph type="title" hasCustomPrompt="1"/>
          </p:nvPr>
        </p:nvSpPr>
        <p:spPr>
          <a:xfrm>
            <a:off x="197922" y="2816163"/>
            <a:ext cx="16114156" cy="181411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标题文本</a:t>
            </a:r>
          </a:p>
        </p:txBody>
      </p:sp>
      <p:sp>
        <p:nvSpPr>
          <p:cNvPr id="14" name="Shape 1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2" name="Shape 22"/>
          <p:cNvSpPr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/>
        </p:nvSpPr>
        <p:spPr>
          <a:xfrm>
            <a:off x="-423489" y="-5236"/>
            <a:ext cx="17356978" cy="6525712"/>
          </a:xfrm>
          <a:prstGeom prst="rect">
            <a:avLst/>
          </a:prstGeom>
          <a:solidFill>
            <a:srgbClr val="38B747"/>
          </a:solidFill>
          <a:ln w="12700">
            <a:miter lim="400000"/>
          </a:ln>
        </p:spPr>
        <p:txBody>
          <a:bodyPr lIns="48958" tIns="48958" rIns="48958" bIns="48958" anchor="ctr"/>
          <a:lstStyle/>
          <a:p>
            <a:pPr algn="ctr">
              <a:defRPr>
                <a:solidFill>
                  <a:srgbClr val="0066FF"/>
                </a:solidFill>
              </a:defRPr>
            </a:pPr>
          </a:p>
        </p:txBody>
      </p:sp>
      <p:sp>
        <p:nvSpPr>
          <p:cNvPr id="31" name="Shape 31"/>
          <p:cNvSpPr/>
          <p:nvPr/>
        </p:nvSpPr>
        <p:spPr>
          <a:xfrm>
            <a:off x="6692362" y="3212793"/>
            <a:ext cx="8092186" cy="1710817"/>
          </a:xfrm>
          <a:prstGeom prst="rect">
            <a:avLst/>
          </a:prstGeom>
          <a:ln w="12700">
            <a:miter lim="400000"/>
          </a:ln>
        </p:spPr>
        <p:txBody>
          <a:bodyPr lIns="48958" tIns="48958" rIns="48958" bIns="48958" anchor="ctr">
            <a:spAutoFit/>
          </a:bodyPr>
          <a:lstStyle>
            <a:lvl1pPr algn="ctr">
              <a:defRPr sz="10600">
                <a:solidFill>
                  <a:srgbClr val="FFFFFF"/>
                </a:solidFill>
                <a:latin typeface="Broadway" panose="04040905080B02020502"/>
                <a:ea typeface="Broadway" panose="04040905080B02020502"/>
                <a:cs typeface="Broadway" panose="04040905080B02020502"/>
                <a:sym typeface="Broadway" panose="04040905080B02020502"/>
              </a:defRPr>
            </a:lvl1pPr>
          </a:lstStyle>
          <a:p>
            <a:r>
              <a:t>Thank You</a:t>
            </a:r>
          </a:p>
        </p:txBody>
      </p:sp>
      <p:sp>
        <p:nvSpPr>
          <p:cNvPr id="32" name="Shape 3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-10767" y="2238978"/>
            <a:ext cx="16531534" cy="115651"/>
          </a:xfrm>
          <a:prstGeom prst="rect">
            <a:avLst/>
          </a:prstGeom>
          <a:solidFill>
            <a:srgbClr val="39B747"/>
          </a:solidFill>
          <a:ln w="12700">
            <a:miter lim="400000"/>
          </a:ln>
        </p:spPr>
        <p:txBody>
          <a:bodyPr lIns="48958" tIns="48958" rIns="48958" bIns="4895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845130" y="2876867"/>
            <a:ext cx="14819739" cy="5841075"/>
          </a:xfrm>
          <a:prstGeom prst="rect">
            <a:avLst/>
          </a:prstGeom>
          <a:ln w="12700">
            <a:miter lim="400000"/>
          </a:ln>
        </p:spPr>
        <p:txBody>
          <a:bodyPr lIns="48958" tIns="48958" rIns="48958" bIns="48958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Shape 4"/>
          <p:cNvSpPr>
            <a:spLocks noGrp="1"/>
          </p:cNvSpPr>
          <p:nvPr>
            <p:ph type="title"/>
          </p:nvPr>
        </p:nvSpPr>
        <p:spPr>
          <a:xfrm>
            <a:off x="41264" y="748100"/>
            <a:ext cx="16427472" cy="1301393"/>
          </a:xfrm>
          <a:prstGeom prst="rect">
            <a:avLst/>
          </a:prstGeom>
          <a:ln w="12700">
            <a:miter lim="400000"/>
          </a:ln>
        </p:spPr>
        <p:txBody>
          <a:bodyPr lIns="48958" tIns="48958" rIns="48958" bIns="48958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5" name="Shape 5"/>
          <p:cNvSpPr>
            <a:spLocks noGrp="1"/>
          </p:cNvSpPr>
          <p:nvPr>
            <p:ph type="sldNum" sz="quarter" idx="2"/>
          </p:nvPr>
        </p:nvSpPr>
        <p:spPr>
          <a:xfrm>
            <a:off x="10759976" y="8045096"/>
            <a:ext cx="323739" cy="339217"/>
          </a:xfrm>
          <a:prstGeom prst="rect">
            <a:avLst/>
          </a:prstGeom>
          <a:ln w="12700">
            <a:miter lim="400000"/>
          </a:ln>
        </p:spPr>
        <p:txBody>
          <a:bodyPr wrap="none" lIns="48958" tIns="48958" rIns="48958" bIns="48958" anchor="ctr">
            <a:spAutoFit/>
          </a:bodyPr>
          <a:lstStyle>
            <a:lvl1pPr algn="r">
              <a:defRPr sz="1600"/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ransition spd="med"/>
  <p:txStyles>
    <p:titleStyle>
      <a:lvl1pPr marL="0" marR="0" indent="0" algn="ctr" defTabSz="13544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64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Calibri" panose="020F0502020204030204"/>
        </a:defRPr>
      </a:lvl1pPr>
      <a:lvl2pPr marL="0" marR="0" indent="0" algn="ctr" defTabSz="13544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64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Calibri" panose="020F0502020204030204"/>
        </a:defRPr>
      </a:lvl2pPr>
      <a:lvl3pPr marL="0" marR="0" indent="0" algn="ctr" defTabSz="13544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64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Calibri" panose="020F0502020204030204"/>
        </a:defRPr>
      </a:lvl3pPr>
      <a:lvl4pPr marL="0" marR="0" indent="0" algn="ctr" defTabSz="13544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64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Calibri" panose="020F0502020204030204"/>
        </a:defRPr>
      </a:lvl4pPr>
      <a:lvl5pPr marL="0" marR="0" indent="0" algn="ctr" defTabSz="13544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64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Calibri" panose="020F0502020204030204"/>
        </a:defRPr>
      </a:lvl5pPr>
      <a:lvl6pPr marL="0" marR="0" indent="0" algn="ctr" defTabSz="13544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64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Calibri" panose="020F0502020204030204"/>
        </a:defRPr>
      </a:lvl6pPr>
      <a:lvl7pPr marL="0" marR="0" indent="0" algn="ctr" defTabSz="13544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64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Calibri" panose="020F0502020204030204"/>
        </a:defRPr>
      </a:lvl7pPr>
      <a:lvl8pPr marL="0" marR="0" indent="0" algn="ctr" defTabSz="13544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64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Calibri" panose="020F0502020204030204"/>
        </a:defRPr>
      </a:lvl8pPr>
      <a:lvl9pPr marL="0" marR="0" indent="0" algn="ctr" defTabSz="13544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64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Calibri" panose="020F0502020204030204"/>
        </a:defRPr>
      </a:lvl9pPr>
    </p:titleStyle>
    <p:bodyStyle>
      <a:lvl1pPr marL="1275715" marR="0" indent="-640715" algn="l" defTabSz="1354455" rtl="0" latinLnBrk="0">
        <a:lnSpc>
          <a:spcPct val="100000"/>
        </a:lnSpc>
        <a:spcBef>
          <a:spcPts val="1100"/>
        </a:spcBef>
        <a:spcAft>
          <a:spcPts val="0"/>
        </a:spcAft>
        <a:buClr>
          <a:srgbClr val="38B759"/>
        </a:buClr>
        <a:buSzPct val="100000"/>
        <a:buFontTx/>
        <a:buChar char="•"/>
        <a:defRPr sz="46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Calibri" panose="020F0502020204030204"/>
        </a:defRPr>
      </a:lvl1pPr>
      <a:lvl2pPr marL="1122680" marR="0" indent="-614680" algn="l" defTabSz="1354455" rtl="0" latinLnBrk="0">
        <a:lnSpc>
          <a:spcPct val="100000"/>
        </a:lnSpc>
        <a:spcBef>
          <a:spcPts val="1100"/>
        </a:spcBef>
        <a:spcAft>
          <a:spcPts val="0"/>
        </a:spcAft>
        <a:buClr>
          <a:srgbClr val="38B759"/>
        </a:buClr>
        <a:buSzPct val="100000"/>
        <a:buFontTx/>
        <a:buAutoNum type="arabicPeriod"/>
        <a:defRPr sz="46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Calibri" panose="020F0502020204030204"/>
        </a:defRPr>
      </a:lvl2pPr>
      <a:lvl3pPr marL="1630680" marR="0" indent="-614680" algn="l" defTabSz="1354455" rtl="0" latinLnBrk="0">
        <a:lnSpc>
          <a:spcPct val="100000"/>
        </a:lnSpc>
        <a:spcBef>
          <a:spcPts val="1100"/>
        </a:spcBef>
        <a:spcAft>
          <a:spcPts val="0"/>
        </a:spcAft>
        <a:buClr>
          <a:srgbClr val="38B759"/>
        </a:buClr>
        <a:buSzPct val="100000"/>
        <a:buFontTx/>
        <a:buAutoNum type="arabicPeriod"/>
        <a:defRPr sz="46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Calibri" panose="020F0502020204030204"/>
        </a:defRPr>
      </a:lvl3pPr>
      <a:lvl4pPr marL="2138680" marR="0" indent="-614680" algn="l" defTabSz="1354455" rtl="0" latinLnBrk="0">
        <a:lnSpc>
          <a:spcPct val="100000"/>
        </a:lnSpc>
        <a:spcBef>
          <a:spcPts val="1100"/>
        </a:spcBef>
        <a:spcAft>
          <a:spcPts val="0"/>
        </a:spcAft>
        <a:buClr>
          <a:srgbClr val="38B759"/>
        </a:buClr>
        <a:buSzPct val="100000"/>
        <a:buFontTx/>
        <a:buAutoNum type="arabicPeriod"/>
        <a:defRPr sz="46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Calibri" panose="020F0502020204030204"/>
        </a:defRPr>
      </a:lvl4pPr>
      <a:lvl5pPr marL="2646680" marR="0" indent="-614680" algn="l" defTabSz="1354455" rtl="0" latinLnBrk="0">
        <a:lnSpc>
          <a:spcPct val="100000"/>
        </a:lnSpc>
        <a:spcBef>
          <a:spcPts val="1100"/>
        </a:spcBef>
        <a:spcAft>
          <a:spcPts val="0"/>
        </a:spcAft>
        <a:buClr>
          <a:srgbClr val="38B759"/>
        </a:buClr>
        <a:buSzPct val="100000"/>
        <a:buFontTx/>
        <a:buAutoNum type="arabicPeriod"/>
        <a:defRPr sz="46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Calibri" panose="020F0502020204030204"/>
        </a:defRPr>
      </a:lvl5pPr>
      <a:lvl6pPr marL="3154680" marR="0" indent="-614680" algn="l" defTabSz="1354455" rtl="0" latinLnBrk="0">
        <a:lnSpc>
          <a:spcPct val="100000"/>
        </a:lnSpc>
        <a:spcBef>
          <a:spcPts val="1100"/>
        </a:spcBef>
        <a:spcAft>
          <a:spcPts val="0"/>
        </a:spcAft>
        <a:buClr>
          <a:srgbClr val="38B759"/>
        </a:buClr>
        <a:buSzPct val="100000"/>
        <a:buFontTx/>
        <a:buAutoNum type="arabicPeriod"/>
        <a:defRPr sz="46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Calibri" panose="020F0502020204030204"/>
        </a:defRPr>
      </a:lvl6pPr>
      <a:lvl7pPr marL="3662680" marR="0" indent="-614680" algn="l" defTabSz="1354455" rtl="0" latinLnBrk="0">
        <a:lnSpc>
          <a:spcPct val="100000"/>
        </a:lnSpc>
        <a:spcBef>
          <a:spcPts val="1100"/>
        </a:spcBef>
        <a:spcAft>
          <a:spcPts val="0"/>
        </a:spcAft>
        <a:buClr>
          <a:srgbClr val="38B759"/>
        </a:buClr>
        <a:buSzPct val="100000"/>
        <a:buFontTx/>
        <a:buAutoNum type="arabicPeriod"/>
        <a:defRPr sz="46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Calibri" panose="020F0502020204030204"/>
        </a:defRPr>
      </a:lvl7pPr>
      <a:lvl8pPr marL="4170680" marR="0" indent="-614680" algn="l" defTabSz="1354455" rtl="0" latinLnBrk="0">
        <a:lnSpc>
          <a:spcPct val="100000"/>
        </a:lnSpc>
        <a:spcBef>
          <a:spcPts val="1100"/>
        </a:spcBef>
        <a:spcAft>
          <a:spcPts val="0"/>
        </a:spcAft>
        <a:buClr>
          <a:srgbClr val="38B759"/>
        </a:buClr>
        <a:buSzPct val="100000"/>
        <a:buFontTx/>
        <a:buAutoNum type="arabicPeriod"/>
        <a:defRPr sz="46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Calibri" panose="020F0502020204030204"/>
        </a:defRPr>
      </a:lvl8pPr>
      <a:lvl9pPr marL="4678680" marR="0" indent="-614680" algn="l" defTabSz="1354455" rtl="0" latinLnBrk="0">
        <a:lnSpc>
          <a:spcPct val="100000"/>
        </a:lnSpc>
        <a:spcBef>
          <a:spcPts val="1100"/>
        </a:spcBef>
        <a:spcAft>
          <a:spcPts val="0"/>
        </a:spcAft>
        <a:buClr>
          <a:srgbClr val="38B759"/>
        </a:buClr>
        <a:buSzPct val="100000"/>
        <a:buFontTx/>
        <a:buAutoNum type="arabicPeriod"/>
        <a:defRPr sz="46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Calibri" panose="020F0502020204030204"/>
        </a:defRPr>
      </a:lvl9pPr>
    </p:bodyStyle>
    <p:otherStyle>
      <a:lvl1pPr marL="0" marR="0" indent="0" algn="r" defTabSz="13544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1pPr>
      <a:lvl2pPr marL="0" marR="0" indent="0" algn="r" defTabSz="13544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2pPr>
      <a:lvl3pPr marL="0" marR="0" indent="0" algn="r" defTabSz="13544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3pPr>
      <a:lvl4pPr marL="0" marR="0" indent="0" algn="r" defTabSz="13544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4pPr>
      <a:lvl5pPr marL="0" marR="0" indent="0" algn="r" defTabSz="13544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5pPr>
      <a:lvl6pPr marL="0" marR="0" indent="0" algn="r" defTabSz="13544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6pPr>
      <a:lvl7pPr marL="0" marR="0" indent="0" algn="r" defTabSz="13544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7pPr>
      <a:lvl8pPr marL="0" marR="0" indent="0" algn="r" defTabSz="13544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8pPr>
      <a:lvl9pPr marL="0" marR="0" indent="0" algn="r" defTabSz="13544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/>
          </p:cNvSpPr>
          <p:nvPr>
            <p:ph type="title"/>
          </p:nvPr>
        </p:nvSpPr>
        <p:spPr>
          <a:xfrm>
            <a:off x="183987" y="2857647"/>
            <a:ext cx="16142026" cy="1814112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数据类型</a:t>
            </a:r>
            <a:endParaRPr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/>
          </p:cNvSpPr>
          <p:nvPr>
            <p:ph type="body" idx="1"/>
          </p:nvPr>
        </p:nvSpPr>
        <p:spPr>
          <a:xfrm>
            <a:off x="845130" y="2940366"/>
            <a:ext cx="14819739" cy="5841077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defRPr sz="3000"/>
            </a:pPr>
            <a:r>
              <a:rPr sz="3600" dirty="0" err="1"/>
              <a:t>UNSIGNED（无符号</a:t>
            </a:r>
            <a:r>
              <a:rPr sz="3600" dirty="0"/>
              <a:t>） </a:t>
            </a:r>
            <a:r>
              <a:rPr sz="3600" dirty="0" err="1"/>
              <a:t>主要用于整型和浮点类型，使用无符号。</a:t>
            </a:r>
            <a:r>
              <a:rPr sz="3600" dirty="0" err="1" smtClean="0"/>
              <a:t>即没有前面面的负号</a:t>
            </a:r>
            <a:r>
              <a:rPr lang="zh-CN" altLang="en-US" sz="3600" dirty="0" smtClean="0"/>
              <a:t>，所有的数都为正数</a:t>
            </a:r>
            <a:r>
              <a:rPr sz="3600" dirty="0" smtClean="0"/>
              <a:t>。</a:t>
            </a:r>
            <a:endParaRPr sz="3600" dirty="0"/>
          </a:p>
          <a:p>
            <a:pPr marL="635000" indent="0">
              <a:buNone/>
              <a:defRPr sz="3000"/>
            </a:pPr>
            <a:endParaRPr sz="3600" dirty="0"/>
          </a:p>
          <a:p>
            <a:pPr>
              <a:defRPr sz="3000"/>
            </a:pPr>
            <a:r>
              <a:rPr sz="3600" dirty="0" err="1"/>
              <a:t>存储位数更长。tinyint整型的取值区间为</a:t>
            </a:r>
            <a:r>
              <a:rPr sz="3600" dirty="0"/>
              <a:t>，-128~127。而使用无符号后可存储0-255个长度。</a:t>
            </a:r>
            <a:endParaRPr sz="3600" dirty="0"/>
          </a:p>
          <a:p>
            <a:pPr marL="635000" indent="0">
              <a:buNone/>
              <a:defRPr sz="3000"/>
            </a:pPr>
            <a:endParaRPr sz="3600" dirty="0"/>
          </a:p>
          <a:p>
            <a:pPr>
              <a:defRPr sz="3000"/>
            </a:pPr>
            <a:r>
              <a:rPr sz="3600" dirty="0" err="1" smtClean="0"/>
              <a:t>创建时在整型字段语句后接上</a:t>
            </a:r>
            <a:r>
              <a:rPr sz="3600" dirty="0" err="1"/>
              <a:t>unsigned</a:t>
            </a:r>
            <a:endParaRPr sz="3600" dirty="0"/>
          </a:p>
        </p:txBody>
      </p:sp>
      <p:sp>
        <p:nvSpPr>
          <p:cNvPr id="72" name="Shape 72"/>
          <p:cNvSpPr>
            <a:spLocks noGrp="1"/>
          </p:cNvSpPr>
          <p:nvPr>
            <p:ph type="title"/>
          </p:nvPr>
        </p:nvSpPr>
        <p:spPr>
          <a:xfrm>
            <a:off x="41264" y="748100"/>
            <a:ext cx="16427472" cy="1301393"/>
          </a:xfrm>
          <a:prstGeom prst="rect">
            <a:avLst/>
          </a:prstGeom>
        </p:spPr>
        <p:txBody>
          <a:bodyPr/>
          <a:lstStyle/>
          <a:p>
            <a:r>
              <a:rPr dirty="0"/>
              <a:t>UNSIGNED</a:t>
            </a:r>
            <a:endParaRPr dirty="0"/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7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1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1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indefinite" fill="hold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 fill="hold"/>
                                        <p:tgtEl>
                                          <p:spTgt spid="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indefinite" fill="hold"/>
                                        <p:tgtEl>
                                          <p:spTgt spid="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1" bldLvl="5" animBg="1" advAuto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/>
          </p:cNvSpPr>
          <p:nvPr>
            <p:ph type="body" idx="1"/>
          </p:nvPr>
        </p:nvSpPr>
        <p:spPr>
          <a:xfrm>
            <a:off x="845130" y="2876866"/>
            <a:ext cx="14819739" cy="5841077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 sz="3000"/>
            </a:pPr>
            <a:r>
              <a:rPr sz="3600" dirty="0"/>
              <a:t> 0（不是空格）</a:t>
            </a:r>
            <a:r>
              <a:rPr sz="3600" dirty="0" smtClean="0"/>
              <a:t>可以用来</a:t>
            </a:r>
            <a:r>
              <a:rPr lang="zh-CN" altLang="en-US" sz="3600" dirty="0" smtClean="0"/>
              <a:t>增</a:t>
            </a:r>
            <a:r>
              <a:rPr sz="3600" dirty="0" err="1" smtClean="0"/>
              <a:t>补输出的值</a:t>
            </a:r>
            <a:r>
              <a:rPr sz="3600" dirty="0" err="1"/>
              <a:t>。使用这个修饰符可以阻止</a:t>
            </a:r>
            <a:r>
              <a:rPr sz="3600" dirty="0"/>
              <a:t> MySQL </a:t>
            </a:r>
            <a:r>
              <a:rPr sz="3600" dirty="0" err="1"/>
              <a:t>数据库存储负值</a:t>
            </a:r>
            <a:r>
              <a:rPr sz="3600" dirty="0"/>
              <a:t>。</a:t>
            </a:r>
            <a:endParaRPr sz="3600" dirty="0"/>
          </a:p>
          <a:p>
            <a:pPr>
              <a:defRPr sz="3000"/>
            </a:pPr>
            <a:endParaRPr sz="3600" dirty="0"/>
          </a:p>
          <a:p>
            <a:pPr>
              <a:defRPr sz="3000"/>
            </a:pPr>
            <a:endParaRPr sz="3600" dirty="0"/>
          </a:p>
          <a:p>
            <a:pPr>
              <a:defRPr sz="3000"/>
            </a:pPr>
            <a:r>
              <a:rPr sz="3600" dirty="0" err="1" smtClean="0"/>
              <a:t>创建时在整型字段语句后接上</a:t>
            </a:r>
            <a:r>
              <a:rPr sz="3600" dirty="0" err="1"/>
              <a:t>zerofill</a:t>
            </a:r>
            <a:endParaRPr sz="3600" dirty="0"/>
          </a:p>
        </p:txBody>
      </p:sp>
      <p:sp>
        <p:nvSpPr>
          <p:cNvPr id="75" name="Shape 75"/>
          <p:cNvSpPr>
            <a:spLocks noGrp="1"/>
          </p:cNvSpPr>
          <p:nvPr>
            <p:ph type="title"/>
          </p:nvPr>
        </p:nvSpPr>
        <p:spPr>
          <a:xfrm>
            <a:off x="41264" y="748100"/>
            <a:ext cx="16427472" cy="1301393"/>
          </a:xfrm>
          <a:prstGeom prst="rect">
            <a:avLst/>
          </a:prstGeom>
        </p:spPr>
        <p:txBody>
          <a:bodyPr/>
          <a:lstStyle/>
          <a:p>
            <a:r>
              <a:rPr dirty="0" smtClean="0"/>
              <a:t>ZEROFILL</a:t>
            </a:r>
            <a:r>
              <a:rPr lang="en-US" dirty="0"/>
              <a:t>(</a:t>
            </a:r>
            <a:r>
              <a:rPr dirty="0" smtClean="0"/>
              <a:t>0填充</a:t>
            </a:r>
            <a:r>
              <a:rPr lang="en-US" dirty="0" smtClean="0"/>
              <a:t>-</a:t>
            </a:r>
            <a:r>
              <a:rPr lang="zh-CN" altLang="en-US" dirty="0" smtClean="0">
                <a:ea typeface="宋体" panose="02010600030101010101" pitchFamily="2" charset="-122"/>
              </a:rPr>
              <a:t>了解</a:t>
            </a:r>
            <a:r>
              <a:rPr lang="en-US" dirty="0" smtClean="0"/>
              <a:t>)</a:t>
            </a:r>
            <a:endParaRPr dirty="0"/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7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indefinite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indefinite" fill="hold"/>
                                        <p:tgtEl>
                                          <p:spTgt spid="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1" bldLvl="5" animBg="1" advAuto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/>
          </p:cNvSpPr>
          <p:nvPr>
            <p:ph type="body" idx="1"/>
          </p:nvPr>
        </p:nvSpPr>
        <p:spPr>
          <a:xfrm>
            <a:off x="845130" y="2900744"/>
            <a:ext cx="14819740" cy="5841076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 sz="3000"/>
            </a:pPr>
            <a:r>
              <a:rPr lang="zh-CN" altLang="en-US" sz="3600" dirty="0" smtClean="0"/>
              <a:t>自动增加，只用于整型，可以设置起始值，默认为</a:t>
            </a:r>
            <a:r>
              <a:rPr lang="en-US" altLang="zh-CN" sz="3600" dirty="0" smtClean="0"/>
              <a:t>1</a:t>
            </a:r>
            <a:endParaRPr lang="en-US" altLang="zh-CN" sz="3600" dirty="0" smtClean="0"/>
          </a:p>
          <a:p>
            <a:pPr>
              <a:defRPr sz="3000"/>
            </a:pPr>
            <a:endParaRPr lang="en-US" altLang="zh-CN" sz="3600" dirty="0" smtClean="0"/>
          </a:p>
          <a:p>
            <a:pPr>
              <a:defRPr sz="3000"/>
            </a:pPr>
            <a:r>
              <a:rPr lang="zh-CN" altLang="en-US" sz="3600" dirty="0"/>
              <a:t>常</a:t>
            </a:r>
            <a:r>
              <a:rPr lang="zh-CN" altLang="en-US" sz="3600" dirty="0" smtClean="0"/>
              <a:t>与后面</a:t>
            </a:r>
            <a:r>
              <a:rPr lang="en-US" altLang="zh-CN" sz="3600" dirty="0" smtClean="0"/>
              <a:t>primary key</a:t>
            </a:r>
            <a:r>
              <a:rPr lang="zh-CN" altLang="en-US" sz="3600" dirty="0" smtClean="0"/>
              <a:t>一起使用</a:t>
            </a:r>
            <a:endParaRPr lang="en-US" altLang="zh-CN" sz="3600" dirty="0" smtClean="0"/>
          </a:p>
          <a:p>
            <a:pPr>
              <a:defRPr sz="3000"/>
            </a:pPr>
            <a:endParaRPr lang="en-US" sz="3600" dirty="0"/>
          </a:p>
          <a:p>
            <a:pPr>
              <a:defRPr sz="3000"/>
            </a:pPr>
            <a:r>
              <a:rPr lang="zh-CN" altLang="en-US" sz="3600" dirty="0" smtClean="0"/>
              <a:t>创建表时在整型字段后加上：</a:t>
            </a:r>
            <a:r>
              <a:rPr lang="en-US" altLang="zh-CN" sz="3600" dirty="0" err="1" smtClean="0"/>
              <a:t>auto_increment</a:t>
            </a:r>
            <a:r>
              <a:rPr lang="en-US" altLang="zh-CN" sz="3600" dirty="0" smtClean="0"/>
              <a:t>=</a:t>
            </a:r>
            <a:r>
              <a:rPr lang="zh-CN" altLang="en-US" sz="3600" dirty="0" smtClean="0"/>
              <a:t>起始值</a:t>
            </a:r>
            <a:r>
              <a:rPr lang="en-US" altLang="zh-CN" sz="3600" dirty="0" smtClean="0"/>
              <a:t> primary key</a:t>
            </a:r>
            <a:endParaRPr lang="en-US" altLang="zh-CN" sz="3600" dirty="0" smtClean="0"/>
          </a:p>
          <a:p>
            <a:pPr>
              <a:defRPr sz="3000"/>
            </a:pPr>
            <a:endParaRPr lang="en-US" sz="3600" dirty="0"/>
          </a:p>
          <a:p>
            <a:pPr>
              <a:defRPr sz="3000"/>
            </a:pPr>
            <a:r>
              <a:rPr lang="zh-CN" altLang="en-US" sz="3600" dirty="0" smtClean="0"/>
              <a:t>修改起始值：</a:t>
            </a:r>
            <a:r>
              <a:rPr lang="en-US" altLang="zh-CN" sz="3600" dirty="0" smtClean="0"/>
              <a:t>alter table user </a:t>
            </a:r>
            <a:r>
              <a:rPr lang="en-US" altLang="zh-CN" sz="3600" dirty="0" err="1" smtClean="0"/>
              <a:t>auto_increment</a:t>
            </a:r>
            <a:r>
              <a:rPr lang="en-US" altLang="zh-CN" sz="3600" dirty="0" smtClean="0"/>
              <a:t>=</a:t>
            </a:r>
            <a:r>
              <a:rPr lang="zh-CN" altLang="en-US" sz="3600" dirty="0" smtClean="0"/>
              <a:t>起始值</a:t>
            </a:r>
            <a:endParaRPr sz="3600" dirty="0"/>
          </a:p>
        </p:txBody>
      </p:sp>
      <p:sp>
        <p:nvSpPr>
          <p:cNvPr id="78" name="Shape 78"/>
          <p:cNvSpPr>
            <a:spLocks noGrp="1"/>
          </p:cNvSpPr>
          <p:nvPr>
            <p:ph type="title"/>
          </p:nvPr>
        </p:nvSpPr>
        <p:spPr>
          <a:xfrm>
            <a:off x="41264" y="748100"/>
            <a:ext cx="16427472" cy="1301393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 err="1" smtClean="0"/>
              <a:t>auto_increment</a:t>
            </a:r>
            <a:endParaRPr dirty="0"/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7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indefinite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indefinite" fill="hold"/>
                                        <p:tgtEl>
                                          <p:spTgt spid="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indefinite" fill="hold"/>
                                        <p:tgtEl>
                                          <p:spTgt spid="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 fill="hold"/>
                                        <p:tgtEl>
                                          <p:spTgt spid="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1" bldLvl="5" animBg="1" advAuto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/>
          </p:cNvSpPr>
          <p:nvPr>
            <p:ph type="body" idx="1"/>
          </p:nvPr>
        </p:nvSpPr>
        <p:spPr>
          <a:xfrm>
            <a:off x="845130" y="2900744"/>
            <a:ext cx="14819740" cy="5841076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 sz="3000"/>
            </a:pPr>
            <a:r>
              <a:rPr sz="3600" dirty="0" err="1"/>
              <a:t>default属性确保在没有任何值可用的情况下，赋予某个常量值，这个值必须是常量，因为MySQL不允许插入函数或表达式值</a:t>
            </a:r>
            <a:r>
              <a:rPr sz="3600" dirty="0" smtClean="0"/>
              <a:t>。</a:t>
            </a:r>
            <a:endParaRPr lang="en-US" sz="3600" dirty="0" smtClean="0"/>
          </a:p>
          <a:p>
            <a:pPr>
              <a:defRPr sz="3000"/>
            </a:pPr>
            <a:endParaRPr lang="en-US" sz="3600" dirty="0"/>
          </a:p>
          <a:p>
            <a:pPr>
              <a:defRPr sz="3000"/>
            </a:pPr>
            <a:r>
              <a:rPr sz="3600" dirty="0" smtClean="0"/>
              <a:t>此外</a:t>
            </a:r>
            <a:r>
              <a:rPr sz="3600" dirty="0"/>
              <a:t>，此属性无法用于BLOB或TEXT列。如果已经为此列指定了NULL属性，没有指定默认值时默认值将为NULL，否则默认值将依赖于字段的数据类型。</a:t>
            </a:r>
            <a:endParaRPr sz="3600" dirty="0"/>
          </a:p>
          <a:p>
            <a:pPr>
              <a:defRPr sz="3000"/>
            </a:pPr>
            <a:endParaRPr sz="3600" dirty="0"/>
          </a:p>
          <a:p>
            <a:pPr>
              <a:defRPr sz="3000"/>
            </a:pPr>
            <a:r>
              <a:rPr sz="3600" dirty="0" err="1" smtClean="0"/>
              <a:t>创建</a:t>
            </a:r>
            <a:r>
              <a:rPr lang="zh-CN" altLang="en-US" sz="3600" dirty="0"/>
              <a:t>表</a:t>
            </a:r>
            <a:r>
              <a:rPr sz="3600" dirty="0" err="1" smtClean="0"/>
              <a:t>时在字段语句后接上：default</a:t>
            </a:r>
            <a:r>
              <a:rPr sz="3600" dirty="0" smtClean="0"/>
              <a:t> </a:t>
            </a:r>
            <a:r>
              <a:rPr sz="3600" dirty="0"/>
              <a:t>'值'</a:t>
            </a:r>
            <a:endParaRPr sz="3600" dirty="0"/>
          </a:p>
        </p:txBody>
      </p:sp>
      <p:sp>
        <p:nvSpPr>
          <p:cNvPr id="78" name="Shape 78"/>
          <p:cNvSpPr>
            <a:spLocks noGrp="1"/>
          </p:cNvSpPr>
          <p:nvPr>
            <p:ph type="title"/>
          </p:nvPr>
        </p:nvSpPr>
        <p:spPr>
          <a:xfrm>
            <a:off x="41264" y="748100"/>
            <a:ext cx="16427472" cy="1301393"/>
          </a:xfrm>
          <a:prstGeom prst="rect">
            <a:avLst/>
          </a:prstGeom>
        </p:spPr>
        <p:txBody>
          <a:bodyPr/>
          <a:lstStyle/>
          <a:p>
            <a:r>
              <a:t>default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7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indefinite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indefinite" fill="hold"/>
                                        <p:tgtEl>
                                          <p:spTgt spid="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indefinite" fill="hold"/>
                                        <p:tgtEl>
                                          <p:spTgt spid="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bldLvl="5" animBg="1" advAuto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/>
          </p:cNvSpPr>
          <p:nvPr>
            <p:ph type="body" idx="1"/>
          </p:nvPr>
        </p:nvSpPr>
        <p:spPr>
          <a:xfrm>
            <a:off x="845130" y="2631728"/>
            <a:ext cx="14819740" cy="6480720"/>
          </a:xfrm>
          <a:prstGeom prst="rect">
            <a:avLst/>
          </a:prstGeom>
        </p:spPr>
        <p:txBody>
          <a:bodyPr>
            <a:noAutofit/>
          </a:bodyPr>
          <a:lstStyle/>
          <a:p>
            <a:pPr marL="1198880" indent="-601980" defTabSz="1273175">
              <a:spcBef>
                <a:spcPts val="1000"/>
              </a:spcBef>
              <a:defRPr sz="2820"/>
            </a:pPr>
            <a:r>
              <a:rPr sz="3600" dirty="0" err="1"/>
              <a:t>如果将一个列定义为not</a:t>
            </a:r>
            <a:r>
              <a:rPr sz="3600" dirty="0"/>
              <a:t> </a:t>
            </a:r>
            <a:r>
              <a:rPr sz="3600" dirty="0" err="1"/>
              <a:t>null，将不允许向该列插入null值。建议在重要情况下始终使用not</a:t>
            </a:r>
            <a:r>
              <a:rPr sz="3600" dirty="0"/>
              <a:t> </a:t>
            </a:r>
            <a:r>
              <a:rPr sz="3600" dirty="0" err="1"/>
              <a:t>null属性，因为它提供了一个基本验证，确保已经向查询传递了所有必要的值</a:t>
            </a:r>
            <a:r>
              <a:rPr sz="3600" dirty="0"/>
              <a:t>。</a:t>
            </a:r>
            <a:endParaRPr sz="3600" dirty="0"/>
          </a:p>
          <a:p>
            <a:pPr marL="1198880" indent="-601980" defTabSz="1273175">
              <a:spcBef>
                <a:spcPts val="1000"/>
              </a:spcBef>
              <a:defRPr sz="2820"/>
            </a:pPr>
            <a:endParaRPr sz="3600" dirty="0"/>
          </a:p>
          <a:p>
            <a:pPr marL="1198880" indent="-601980" defTabSz="1273175">
              <a:spcBef>
                <a:spcPts val="1000"/>
              </a:spcBef>
              <a:defRPr sz="2820"/>
            </a:pPr>
            <a:r>
              <a:rPr sz="3600" dirty="0" err="1" smtClean="0"/>
              <a:t>创建时在字段语句后接上：not</a:t>
            </a:r>
            <a:r>
              <a:rPr sz="3600" dirty="0" smtClean="0"/>
              <a:t> </a:t>
            </a:r>
            <a:r>
              <a:rPr sz="3600" dirty="0"/>
              <a:t>null</a:t>
            </a:r>
            <a:endParaRPr sz="3600" dirty="0"/>
          </a:p>
          <a:p>
            <a:pPr marL="1198880" indent="-601980" defTabSz="1273175">
              <a:spcBef>
                <a:spcPts val="1000"/>
              </a:spcBef>
              <a:defRPr sz="2820"/>
            </a:pPr>
            <a:endParaRPr sz="3600" dirty="0"/>
          </a:p>
          <a:p>
            <a:pPr marL="1198880" indent="-601980" defTabSz="1273175">
              <a:spcBef>
                <a:spcPts val="1000"/>
              </a:spcBef>
              <a:defRPr sz="2820"/>
            </a:pPr>
            <a:r>
              <a:rPr sz="3600" dirty="0" smtClean="0"/>
              <a:t>null为列指定</a:t>
            </a:r>
            <a:r>
              <a:rPr sz="3600" dirty="0"/>
              <a:t>null属性时，该列可以保持为空，而不论行中其它列是否已经被填充。记住，null</a:t>
            </a:r>
            <a:r>
              <a:rPr sz="3600" dirty="0" smtClean="0"/>
              <a:t>精确说法是</a:t>
            </a:r>
            <a:r>
              <a:rPr sz="3600" dirty="0"/>
              <a:t>“无”，而不是空字符串或0</a:t>
            </a:r>
            <a:r>
              <a:rPr sz="3600" dirty="0" smtClean="0"/>
              <a:t>。</a:t>
            </a:r>
            <a:endParaRPr sz="3600" dirty="0"/>
          </a:p>
        </p:txBody>
      </p:sp>
      <p:sp>
        <p:nvSpPr>
          <p:cNvPr id="81" name="Shape 81"/>
          <p:cNvSpPr>
            <a:spLocks noGrp="1"/>
          </p:cNvSpPr>
          <p:nvPr>
            <p:ph type="title"/>
          </p:nvPr>
        </p:nvSpPr>
        <p:spPr>
          <a:xfrm>
            <a:off x="41264" y="748100"/>
            <a:ext cx="16427472" cy="1301393"/>
          </a:xfrm>
          <a:prstGeom prst="rect">
            <a:avLst/>
          </a:prstGeom>
        </p:spPr>
        <p:txBody>
          <a:bodyPr/>
          <a:lstStyle/>
          <a:p>
            <a:r>
              <a:rPr dirty="0"/>
              <a:t>not null</a:t>
            </a:r>
            <a:endParaRPr dirty="0"/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8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0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0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indefinite" fill="hold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 fill="hold"/>
                                        <p:tgtEl>
                                          <p:spTgt spid="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indefinite" fill="hold"/>
                                        <p:tgtEl>
                                          <p:spTgt spid="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1" bldLvl="5" animBg="1" advAuto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>
            <a:spLocks noGrp="1"/>
          </p:cNvSpPr>
          <p:nvPr>
            <p:ph type="title"/>
          </p:nvPr>
        </p:nvSpPr>
        <p:spPr>
          <a:xfrm>
            <a:off x="41264" y="748100"/>
            <a:ext cx="16427472" cy="1301393"/>
          </a:xfrm>
          <a:prstGeom prst="rect">
            <a:avLst/>
          </a:prstGeom>
        </p:spPr>
        <p:txBody>
          <a:bodyPr/>
          <a:lstStyle/>
          <a:p>
            <a:r>
              <a:t>整型</a:t>
            </a:r>
          </a:p>
        </p:txBody>
      </p:sp>
      <p:graphicFrame>
        <p:nvGraphicFramePr>
          <p:cNvPr id="47" name="Table 47"/>
          <p:cNvGraphicFramePr/>
          <p:nvPr/>
        </p:nvGraphicFramePr>
        <p:xfrm>
          <a:off x="1692993" y="3279800"/>
          <a:ext cx="13402767" cy="4137584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3434330"/>
                <a:gridCol w="3415709"/>
                <a:gridCol w="6552728"/>
              </a:tblGrid>
              <a:tr h="835584">
                <a:tc>
                  <a:txBody>
                    <a:bodyPr/>
                    <a:lstStyle/>
                    <a:p>
                      <a:pPr indent="457200"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 dirty="0" err="1">
                          <a:solidFill>
                            <a:srgbClr val="FFF8F8"/>
                          </a:solidFill>
                        </a:rPr>
                        <a:t>数据类型</a:t>
                      </a:r>
                      <a:endParaRPr sz="3600" b="1" dirty="0">
                        <a:solidFill>
                          <a:srgbClr val="FFF8F8"/>
                        </a:solidFill>
                      </a:endParaRPr>
                    </a:p>
                  </a:txBody>
                  <a:tcPr marL="0" marR="0" marT="0" marB="0" anchor="ctr" horzOverflow="overflow">
                    <a:lnB w="12700">
                      <a:solidFill>
                        <a:srgbClr val="888888"/>
                      </a:solidFill>
                      <a:miter lim="400000"/>
                    </a:lnB>
                    <a:solidFill>
                      <a:srgbClr val="39B647"/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>
                          <a:solidFill>
                            <a:srgbClr val="FFF8F8"/>
                          </a:solidFill>
                        </a:rPr>
                        <a:t>所占字节</a:t>
                      </a:r>
                      <a:endParaRPr sz="3600" b="1">
                        <a:solidFill>
                          <a:srgbClr val="FFF8F8"/>
                        </a:solidFill>
                      </a:endParaRPr>
                    </a:p>
                  </a:txBody>
                  <a:tcPr marL="0" marR="0" marT="0" marB="0" anchor="ctr" horzOverflow="overflow">
                    <a:lnB w="12700">
                      <a:solidFill>
                        <a:srgbClr val="888888"/>
                      </a:solidFill>
                      <a:miter lim="400000"/>
                    </a:lnB>
                    <a:solidFill>
                      <a:srgbClr val="39B647"/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>
                          <a:solidFill>
                            <a:srgbClr val="FFF8F8"/>
                          </a:solidFill>
                        </a:rPr>
                        <a:t>取值范围</a:t>
                      </a:r>
                      <a:endParaRPr sz="3600" b="1">
                        <a:solidFill>
                          <a:srgbClr val="FFF8F8"/>
                        </a:solidFill>
                      </a:endParaRPr>
                    </a:p>
                  </a:txBody>
                  <a:tcPr marL="0" marR="0" marT="0" marB="0" anchor="ctr" horzOverflow="overflow">
                    <a:lnB w="12700">
                      <a:solidFill>
                        <a:srgbClr val="888888"/>
                      </a:solidFill>
                      <a:miter lim="400000"/>
                    </a:lnB>
                    <a:solidFill>
                      <a:srgbClr val="39B647"/>
                    </a:solidFill>
                  </a:tcPr>
                </a:tc>
              </a:tr>
              <a:tr h="645926">
                <a:tc>
                  <a:txBody>
                    <a:bodyPr/>
                    <a:lstStyle/>
                    <a:p>
                      <a:pPr algn="l">
                        <a:lnSpc>
                          <a:spcPts val="4600"/>
                        </a:lnSpc>
                        <a:defRPr sz="1800"/>
                      </a:pPr>
                      <a:r>
                        <a:rPr sz="3600" dirty="0" err="1">
                          <a:solidFill>
                            <a:srgbClr val="222222"/>
                          </a:solidFill>
                        </a:rPr>
                        <a:t>tinyint</a:t>
                      </a:r>
                      <a:endParaRPr sz="3600" dirty="0">
                        <a:solidFill>
                          <a:srgbClr val="222222"/>
                        </a:solidFill>
                      </a:endParaRPr>
                    </a:p>
                  </a:txBody>
                  <a:tcPr marL="152400" marR="152400" marT="38100" marB="38100" anchor="ctr" horzOverflow="overflow">
                    <a:lnL w="12700">
                      <a:solidFill>
                        <a:srgbClr val="888888"/>
                      </a:solidFill>
                      <a:miter lim="400000"/>
                    </a:lnL>
                    <a:lnR w="12700">
                      <a:solidFill>
                        <a:srgbClr val="888888"/>
                      </a:solidFill>
                      <a:miter lim="400000"/>
                    </a:lnR>
                    <a:lnT w="12700">
                      <a:solidFill>
                        <a:srgbClr val="888888"/>
                      </a:solidFill>
                      <a:miter lim="400000"/>
                    </a:lnT>
                    <a:lnB w="12700">
                      <a:solidFill>
                        <a:srgbClr val="88888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600"/>
                        </a:lnSpc>
                        <a:defRPr sz="1800"/>
                      </a:pPr>
                      <a:r>
                        <a:rPr sz="3600">
                          <a:solidFill>
                            <a:srgbClr val="222222"/>
                          </a:solidFill>
                        </a:rPr>
                        <a:t>1字节</a:t>
                      </a:r>
                      <a:endParaRPr sz="3600">
                        <a:solidFill>
                          <a:srgbClr val="222222"/>
                        </a:solidFill>
                      </a:endParaRPr>
                    </a:p>
                  </a:txBody>
                  <a:tcPr marL="152400" marR="152400" marT="38100" marB="38100" anchor="ctr" horzOverflow="overflow">
                    <a:lnL w="12700">
                      <a:solidFill>
                        <a:srgbClr val="888888"/>
                      </a:solidFill>
                      <a:miter lim="400000"/>
                    </a:lnL>
                    <a:lnR w="12700">
                      <a:solidFill>
                        <a:srgbClr val="888888"/>
                      </a:solidFill>
                      <a:miter lim="400000"/>
                    </a:lnR>
                    <a:lnT w="12700">
                      <a:solidFill>
                        <a:srgbClr val="888888"/>
                      </a:solidFill>
                      <a:miter lim="400000"/>
                    </a:lnT>
                    <a:lnB w="12700">
                      <a:solidFill>
                        <a:srgbClr val="88888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600"/>
                        </a:lnSpc>
                        <a:defRPr sz="1800"/>
                      </a:pPr>
                      <a:r>
                        <a:rPr sz="3600" dirty="0">
                          <a:solidFill>
                            <a:srgbClr val="222222"/>
                          </a:solidFill>
                        </a:rPr>
                        <a:t>-128~127</a:t>
                      </a:r>
                      <a:endParaRPr sz="3600" dirty="0">
                        <a:solidFill>
                          <a:srgbClr val="222222"/>
                        </a:solidFill>
                      </a:endParaRPr>
                    </a:p>
                  </a:txBody>
                  <a:tcPr marL="152400" marR="152400" marT="38100" marB="38100" anchor="ctr" horzOverflow="overflow">
                    <a:lnL w="12700">
                      <a:solidFill>
                        <a:srgbClr val="888888"/>
                      </a:solidFill>
                      <a:miter lim="400000"/>
                    </a:lnL>
                    <a:lnR w="12700">
                      <a:solidFill>
                        <a:srgbClr val="888888"/>
                      </a:solidFill>
                      <a:miter lim="400000"/>
                    </a:lnR>
                    <a:lnT w="12700">
                      <a:solidFill>
                        <a:srgbClr val="888888"/>
                      </a:solidFill>
                      <a:miter lim="400000"/>
                    </a:lnT>
                    <a:lnB w="12700">
                      <a:solidFill>
                        <a:srgbClr val="888888"/>
                      </a:solidFill>
                      <a:miter lim="400000"/>
                    </a:lnB>
                  </a:tcPr>
                </a:tc>
              </a:tr>
              <a:tr h="575051">
                <a:tc>
                  <a:txBody>
                    <a:bodyPr/>
                    <a:lstStyle/>
                    <a:p>
                      <a:pPr algn="l">
                        <a:lnSpc>
                          <a:spcPts val="4600"/>
                        </a:lnSpc>
                        <a:defRPr sz="1800"/>
                      </a:pPr>
                      <a:r>
                        <a:rPr sz="3600">
                          <a:solidFill>
                            <a:srgbClr val="222222"/>
                          </a:solidFill>
                        </a:rPr>
                        <a:t>smallint</a:t>
                      </a:r>
                      <a:endParaRPr sz="3600">
                        <a:solidFill>
                          <a:srgbClr val="222222"/>
                        </a:solidFill>
                      </a:endParaRPr>
                    </a:p>
                  </a:txBody>
                  <a:tcPr marL="152400" marR="152400" marT="38100" marB="38100" anchor="ctr" horzOverflow="overflow">
                    <a:lnL w="12700">
                      <a:solidFill>
                        <a:srgbClr val="888888"/>
                      </a:solidFill>
                      <a:miter lim="400000"/>
                    </a:lnL>
                    <a:lnR w="12700">
                      <a:solidFill>
                        <a:srgbClr val="888888"/>
                      </a:solidFill>
                      <a:miter lim="400000"/>
                    </a:lnR>
                    <a:lnT w="12700">
                      <a:solidFill>
                        <a:srgbClr val="888888"/>
                      </a:solidFill>
                      <a:miter lim="400000"/>
                    </a:lnT>
                    <a:lnB w="12700">
                      <a:solidFill>
                        <a:srgbClr val="88888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600"/>
                        </a:lnSpc>
                        <a:defRPr sz="1800"/>
                      </a:pPr>
                      <a:r>
                        <a:rPr sz="3600">
                          <a:solidFill>
                            <a:srgbClr val="222222"/>
                          </a:solidFill>
                        </a:rPr>
                        <a:t>2字节</a:t>
                      </a:r>
                      <a:endParaRPr sz="3600">
                        <a:solidFill>
                          <a:srgbClr val="222222"/>
                        </a:solidFill>
                      </a:endParaRPr>
                    </a:p>
                  </a:txBody>
                  <a:tcPr marL="152400" marR="152400" marT="38100" marB="38100" anchor="ctr" horzOverflow="overflow">
                    <a:lnL w="12700">
                      <a:solidFill>
                        <a:srgbClr val="888888"/>
                      </a:solidFill>
                      <a:miter lim="400000"/>
                    </a:lnL>
                    <a:lnR w="12700">
                      <a:solidFill>
                        <a:srgbClr val="888888"/>
                      </a:solidFill>
                      <a:miter lim="400000"/>
                    </a:lnR>
                    <a:lnT w="12700">
                      <a:solidFill>
                        <a:srgbClr val="888888"/>
                      </a:solidFill>
                      <a:miter lim="400000"/>
                    </a:lnT>
                    <a:lnB w="12700">
                      <a:solidFill>
                        <a:srgbClr val="88888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600"/>
                        </a:lnSpc>
                        <a:defRPr sz="1800"/>
                      </a:pPr>
                      <a:r>
                        <a:rPr sz="3600">
                          <a:solidFill>
                            <a:srgbClr val="222222"/>
                          </a:solidFill>
                        </a:rPr>
                        <a:t>-32768~32767</a:t>
                      </a:r>
                      <a:endParaRPr sz="3600">
                        <a:solidFill>
                          <a:srgbClr val="222222"/>
                        </a:solidFill>
                      </a:endParaRPr>
                    </a:p>
                  </a:txBody>
                  <a:tcPr marL="152400" marR="152400" marT="38100" marB="38100" anchor="ctr" horzOverflow="overflow">
                    <a:lnL w="12700">
                      <a:solidFill>
                        <a:srgbClr val="888888"/>
                      </a:solidFill>
                      <a:miter lim="400000"/>
                    </a:lnL>
                    <a:lnR w="12700">
                      <a:solidFill>
                        <a:srgbClr val="888888"/>
                      </a:solidFill>
                      <a:miter lim="400000"/>
                    </a:lnR>
                    <a:lnT w="12700">
                      <a:solidFill>
                        <a:srgbClr val="888888"/>
                      </a:solidFill>
                      <a:miter lim="400000"/>
                    </a:lnT>
                    <a:lnB w="12700">
                      <a:solidFill>
                        <a:srgbClr val="888888"/>
                      </a:solidFill>
                      <a:miter lim="400000"/>
                    </a:lnB>
                  </a:tcPr>
                </a:tc>
              </a:tr>
              <a:tr h="542866">
                <a:tc>
                  <a:txBody>
                    <a:bodyPr/>
                    <a:lstStyle/>
                    <a:p>
                      <a:pPr algn="l">
                        <a:lnSpc>
                          <a:spcPts val="4600"/>
                        </a:lnSpc>
                        <a:defRPr sz="1800"/>
                      </a:pPr>
                      <a:r>
                        <a:rPr sz="3600">
                          <a:solidFill>
                            <a:srgbClr val="222222"/>
                          </a:solidFill>
                        </a:rPr>
                        <a:t>mediumint</a:t>
                      </a:r>
                      <a:endParaRPr sz="3600">
                        <a:solidFill>
                          <a:srgbClr val="222222"/>
                        </a:solidFill>
                      </a:endParaRPr>
                    </a:p>
                  </a:txBody>
                  <a:tcPr marL="152400" marR="152400" marT="38100" marB="38100" anchor="ctr" horzOverflow="overflow">
                    <a:lnL w="12700">
                      <a:solidFill>
                        <a:srgbClr val="888888"/>
                      </a:solidFill>
                      <a:miter lim="400000"/>
                    </a:lnL>
                    <a:lnR w="12700">
                      <a:solidFill>
                        <a:srgbClr val="888888"/>
                      </a:solidFill>
                      <a:miter lim="400000"/>
                    </a:lnR>
                    <a:lnT w="12700">
                      <a:solidFill>
                        <a:srgbClr val="888888"/>
                      </a:solidFill>
                      <a:miter lim="400000"/>
                    </a:lnT>
                    <a:lnB w="12700">
                      <a:solidFill>
                        <a:srgbClr val="88888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600"/>
                        </a:lnSpc>
                        <a:defRPr sz="1800"/>
                      </a:pPr>
                      <a:r>
                        <a:rPr sz="3600">
                          <a:solidFill>
                            <a:srgbClr val="222222"/>
                          </a:solidFill>
                        </a:rPr>
                        <a:t>3字节</a:t>
                      </a:r>
                      <a:endParaRPr sz="3600">
                        <a:solidFill>
                          <a:srgbClr val="222222"/>
                        </a:solidFill>
                      </a:endParaRPr>
                    </a:p>
                  </a:txBody>
                  <a:tcPr marL="152400" marR="152400" marT="38100" marB="38100" anchor="ctr" horzOverflow="overflow">
                    <a:lnL w="12700">
                      <a:solidFill>
                        <a:srgbClr val="888888"/>
                      </a:solidFill>
                      <a:miter lim="400000"/>
                    </a:lnL>
                    <a:lnR w="12700">
                      <a:solidFill>
                        <a:srgbClr val="888888"/>
                      </a:solidFill>
                      <a:miter lim="400000"/>
                    </a:lnR>
                    <a:lnT w="12700">
                      <a:solidFill>
                        <a:srgbClr val="888888"/>
                      </a:solidFill>
                      <a:miter lim="400000"/>
                    </a:lnT>
                    <a:lnB w="12700">
                      <a:solidFill>
                        <a:srgbClr val="88888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600"/>
                        </a:lnSpc>
                        <a:defRPr sz="1800"/>
                      </a:pPr>
                      <a:r>
                        <a:rPr sz="3600">
                          <a:solidFill>
                            <a:srgbClr val="222222"/>
                          </a:solidFill>
                        </a:rPr>
                        <a:t>-8388608~8388607</a:t>
                      </a:r>
                      <a:endParaRPr sz="3600">
                        <a:solidFill>
                          <a:srgbClr val="222222"/>
                        </a:solidFill>
                      </a:endParaRPr>
                    </a:p>
                  </a:txBody>
                  <a:tcPr marL="152400" marR="152400" marT="38100" marB="38100" anchor="ctr" horzOverflow="overflow">
                    <a:lnL w="12700">
                      <a:solidFill>
                        <a:srgbClr val="888888"/>
                      </a:solidFill>
                      <a:miter lim="400000"/>
                    </a:lnL>
                    <a:lnR w="12700">
                      <a:solidFill>
                        <a:srgbClr val="888888"/>
                      </a:solidFill>
                      <a:miter lim="400000"/>
                    </a:lnR>
                    <a:lnT w="12700">
                      <a:solidFill>
                        <a:srgbClr val="888888"/>
                      </a:solidFill>
                      <a:miter lim="400000"/>
                    </a:lnT>
                    <a:lnB w="12700">
                      <a:solidFill>
                        <a:srgbClr val="888888"/>
                      </a:solidFill>
                      <a:miter lim="400000"/>
                    </a:lnB>
                  </a:tcPr>
                </a:tc>
              </a:tr>
              <a:tr h="622412">
                <a:tc>
                  <a:txBody>
                    <a:bodyPr/>
                    <a:lstStyle/>
                    <a:p>
                      <a:pPr algn="l">
                        <a:lnSpc>
                          <a:spcPts val="4600"/>
                        </a:lnSpc>
                        <a:defRPr sz="1800"/>
                      </a:pPr>
                      <a:r>
                        <a:rPr sz="3600" dirty="0" err="1">
                          <a:solidFill>
                            <a:srgbClr val="222222"/>
                          </a:solidFill>
                        </a:rPr>
                        <a:t>int</a:t>
                      </a:r>
                      <a:endParaRPr sz="3600" dirty="0">
                        <a:solidFill>
                          <a:srgbClr val="222222"/>
                        </a:solidFill>
                      </a:endParaRPr>
                    </a:p>
                  </a:txBody>
                  <a:tcPr marL="152400" marR="152400" marT="38100" marB="38100" anchor="ctr" horzOverflow="overflow">
                    <a:lnL w="12700">
                      <a:solidFill>
                        <a:srgbClr val="888888"/>
                      </a:solidFill>
                      <a:miter lim="400000"/>
                    </a:lnL>
                    <a:lnR w="12700">
                      <a:solidFill>
                        <a:srgbClr val="888888"/>
                      </a:solidFill>
                      <a:miter lim="400000"/>
                    </a:lnR>
                    <a:lnT w="12700">
                      <a:solidFill>
                        <a:srgbClr val="888888"/>
                      </a:solidFill>
                      <a:miter lim="400000"/>
                    </a:lnT>
                    <a:lnB w="12700">
                      <a:solidFill>
                        <a:srgbClr val="88888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600"/>
                        </a:lnSpc>
                        <a:defRPr sz="1800"/>
                      </a:pPr>
                      <a:r>
                        <a:rPr sz="3600">
                          <a:solidFill>
                            <a:srgbClr val="222222"/>
                          </a:solidFill>
                        </a:rPr>
                        <a:t>4字节</a:t>
                      </a:r>
                      <a:endParaRPr sz="3600">
                        <a:solidFill>
                          <a:srgbClr val="222222"/>
                        </a:solidFill>
                      </a:endParaRPr>
                    </a:p>
                  </a:txBody>
                  <a:tcPr marL="152400" marR="152400" marT="38100" marB="38100" anchor="ctr" horzOverflow="overflow">
                    <a:lnL w="12700">
                      <a:solidFill>
                        <a:srgbClr val="888888"/>
                      </a:solidFill>
                      <a:miter lim="400000"/>
                    </a:lnL>
                    <a:lnR w="12700">
                      <a:solidFill>
                        <a:srgbClr val="888888"/>
                      </a:solidFill>
                      <a:miter lim="400000"/>
                    </a:lnR>
                    <a:lnT w="12700">
                      <a:solidFill>
                        <a:srgbClr val="888888"/>
                      </a:solidFill>
                      <a:miter lim="400000"/>
                    </a:lnT>
                    <a:lnB w="12700">
                      <a:solidFill>
                        <a:srgbClr val="88888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600"/>
                        </a:lnSpc>
                        <a:defRPr sz="1800"/>
                      </a:pPr>
                      <a:r>
                        <a:rPr sz="3600" dirty="0" smtClean="0">
                          <a:solidFill>
                            <a:srgbClr val="222222"/>
                          </a:solidFill>
                        </a:rPr>
                        <a:t>-</a:t>
                      </a:r>
                      <a:r>
                        <a:rPr sz="3600" dirty="0">
                          <a:solidFill>
                            <a:srgbClr val="222222"/>
                          </a:solidFill>
                        </a:rPr>
                        <a:t>2147483648~2147483647</a:t>
                      </a:r>
                      <a:endParaRPr sz="3600" dirty="0">
                        <a:solidFill>
                          <a:srgbClr val="222222"/>
                        </a:solidFill>
                      </a:endParaRPr>
                    </a:p>
                  </a:txBody>
                  <a:tcPr marL="152400" marR="152400" marT="38100" marB="38100" anchor="ctr" horzOverflow="overflow">
                    <a:lnL w="12700">
                      <a:solidFill>
                        <a:srgbClr val="888888"/>
                      </a:solidFill>
                      <a:miter lim="400000"/>
                    </a:lnL>
                    <a:lnR w="12700">
                      <a:solidFill>
                        <a:srgbClr val="888888"/>
                      </a:solidFill>
                      <a:miter lim="400000"/>
                    </a:lnR>
                    <a:lnT w="12700">
                      <a:solidFill>
                        <a:srgbClr val="888888"/>
                      </a:solidFill>
                      <a:miter lim="400000"/>
                    </a:lnT>
                    <a:lnB w="12700">
                      <a:solidFill>
                        <a:srgbClr val="888888"/>
                      </a:solidFill>
                      <a:miter lim="400000"/>
                    </a:lnB>
                  </a:tcPr>
                </a:tc>
              </a:tr>
              <a:tr h="640923">
                <a:tc>
                  <a:txBody>
                    <a:bodyPr/>
                    <a:lstStyle/>
                    <a:p>
                      <a:pPr algn="l">
                        <a:lnSpc>
                          <a:spcPts val="4600"/>
                        </a:lnSpc>
                        <a:defRPr sz="1800"/>
                      </a:pPr>
                      <a:r>
                        <a:rPr sz="3600">
                          <a:solidFill>
                            <a:srgbClr val="222222"/>
                          </a:solidFill>
                        </a:rPr>
                        <a:t>bigint</a:t>
                      </a:r>
                      <a:endParaRPr sz="3600">
                        <a:solidFill>
                          <a:srgbClr val="222222"/>
                        </a:solidFill>
                      </a:endParaRPr>
                    </a:p>
                  </a:txBody>
                  <a:tcPr marL="152400" marR="152400" marT="38100" marB="38100" anchor="ctr" horzOverflow="overflow">
                    <a:lnL w="12700">
                      <a:solidFill>
                        <a:srgbClr val="888888"/>
                      </a:solidFill>
                      <a:miter lim="400000"/>
                    </a:lnL>
                    <a:lnR w="12700">
                      <a:solidFill>
                        <a:srgbClr val="888888"/>
                      </a:solidFill>
                      <a:miter lim="400000"/>
                    </a:lnR>
                    <a:lnT w="12700">
                      <a:solidFill>
                        <a:srgbClr val="888888"/>
                      </a:solidFill>
                      <a:miter lim="400000"/>
                    </a:lnT>
                    <a:lnB w="12700">
                      <a:solidFill>
                        <a:srgbClr val="88888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600"/>
                        </a:lnSpc>
                        <a:defRPr sz="1800"/>
                      </a:pPr>
                      <a:r>
                        <a:rPr sz="3600">
                          <a:solidFill>
                            <a:srgbClr val="222222"/>
                          </a:solidFill>
                        </a:rPr>
                        <a:t>8字节</a:t>
                      </a:r>
                      <a:endParaRPr sz="3600">
                        <a:solidFill>
                          <a:srgbClr val="222222"/>
                        </a:solidFill>
                      </a:endParaRPr>
                    </a:p>
                  </a:txBody>
                  <a:tcPr marL="152400" marR="152400" marT="38100" marB="38100" anchor="ctr" horzOverflow="overflow">
                    <a:lnL w="12700">
                      <a:solidFill>
                        <a:srgbClr val="888888"/>
                      </a:solidFill>
                      <a:miter lim="400000"/>
                    </a:lnL>
                    <a:lnR w="12700">
                      <a:solidFill>
                        <a:srgbClr val="888888"/>
                      </a:solidFill>
                      <a:miter lim="400000"/>
                    </a:lnR>
                    <a:lnT w="12700">
                      <a:solidFill>
                        <a:srgbClr val="888888"/>
                      </a:solidFill>
                      <a:miter lim="400000"/>
                    </a:lnT>
                    <a:lnB w="12700">
                      <a:solidFill>
                        <a:srgbClr val="88888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600"/>
                        </a:lnSpc>
                        <a:defRPr sz="1800"/>
                      </a:pPr>
                      <a:r>
                        <a:rPr sz="3600" dirty="0">
                          <a:solidFill>
                            <a:srgbClr val="222222"/>
                          </a:solidFill>
                        </a:rPr>
                        <a:t>+-9.22*10的18次方</a:t>
                      </a:r>
                      <a:endParaRPr sz="3600" dirty="0">
                        <a:solidFill>
                          <a:srgbClr val="222222"/>
                        </a:solidFill>
                      </a:endParaRPr>
                    </a:p>
                  </a:txBody>
                  <a:tcPr marL="152400" marR="152400" marT="38100" marB="38100" anchor="ctr" horzOverflow="overflow">
                    <a:lnL w="12700">
                      <a:solidFill>
                        <a:srgbClr val="888888"/>
                      </a:solidFill>
                      <a:miter lim="400000"/>
                    </a:lnL>
                    <a:lnR w="12700">
                      <a:solidFill>
                        <a:srgbClr val="888888"/>
                      </a:solidFill>
                      <a:miter lim="400000"/>
                    </a:lnR>
                    <a:lnT w="12700">
                      <a:solidFill>
                        <a:srgbClr val="888888"/>
                      </a:solidFill>
                      <a:miter lim="400000"/>
                    </a:lnT>
                    <a:lnB w="12700">
                      <a:solidFill>
                        <a:srgbClr val="888888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>
            <a:spLocks noGrp="1"/>
          </p:cNvSpPr>
          <p:nvPr>
            <p:ph type="title"/>
          </p:nvPr>
        </p:nvSpPr>
        <p:spPr>
          <a:xfrm>
            <a:off x="41264" y="748100"/>
            <a:ext cx="16427472" cy="1301393"/>
          </a:xfrm>
          <a:prstGeom prst="rect">
            <a:avLst/>
          </a:prstGeom>
        </p:spPr>
        <p:txBody>
          <a:bodyPr/>
          <a:lstStyle/>
          <a:p>
            <a:r>
              <a:t>浮点类型</a:t>
            </a:r>
          </a:p>
        </p:txBody>
      </p:sp>
      <p:graphicFrame>
        <p:nvGraphicFramePr>
          <p:cNvPr id="50" name="Table 50"/>
          <p:cNvGraphicFramePr/>
          <p:nvPr/>
        </p:nvGraphicFramePr>
        <p:xfrm>
          <a:off x="1620985" y="2631728"/>
          <a:ext cx="13402767" cy="2816784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3290314"/>
                <a:gridCol w="2335589"/>
                <a:gridCol w="7776864"/>
              </a:tblGrid>
              <a:tr h="835584">
                <a:tc>
                  <a:txBody>
                    <a:bodyPr/>
                    <a:lstStyle/>
                    <a:p>
                      <a:pPr indent="457200"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 dirty="0" err="1">
                          <a:solidFill>
                            <a:srgbClr val="FFF8F8"/>
                          </a:solidFill>
                        </a:rPr>
                        <a:t>数据类型</a:t>
                      </a:r>
                      <a:endParaRPr sz="3600" b="1" dirty="0">
                        <a:solidFill>
                          <a:srgbClr val="FFF8F8"/>
                        </a:solidFill>
                      </a:endParaRPr>
                    </a:p>
                  </a:txBody>
                  <a:tcPr marL="0" marR="0" marT="0" marB="0" anchor="ctr" horzOverflow="overflow">
                    <a:lnB w="12700">
                      <a:solidFill>
                        <a:srgbClr val="888888"/>
                      </a:solidFill>
                      <a:miter lim="400000"/>
                    </a:lnB>
                    <a:solidFill>
                      <a:srgbClr val="39B647"/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 dirty="0" err="1">
                          <a:solidFill>
                            <a:srgbClr val="FFF8F8"/>
                          </a:solidFill>
                        </a:rPr>
                        <a:t>所占字节</a:t>
                      </a:r>
                      <a:endParaRPr sz="3600" b="1" dirty="0">
                        <a:solidFill>
                          <a:srgbClr val="FFF8F8"/>
                        </a:solidFill>
                      </a:endParaRPr>
                    </a:p>
                  </a:txBody>
                  <a:tcPr marL="0" marR="0" marT="0" marB="0" anchor="ctr" horzOverflow="overflow">
                    <a:lnB w="12700">
                      <a:solidFill>
                        <a:srgbClr val="888888"/>
                      </a:solidFill>
                      <a:miter lim="400000"/>
                    </a:lnB>
                    <a:solidFill>
                      <a:srgbClr val="39B647"/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 dirty="0" err="1">
                          <a:solidFill>
                            <a:srgbClr val="FFF8F8"/>
                          </a:solidFill>
                        </a:rPr>
                        <a:t>取值范围</a:t>
                      </a:r>
                      <a:endParaRPr sz="3600" b="1" dirty="0">
                        <a:solidFill>
                          <a:srgbClr val="FFF8F8"/>
                        </a:solidFill>
                      </a:endParaRPr>
                    </a:p>
                  </a:txBody>
                  <a:tcPr marL="0" marR="0" marT="0" marB="0" anchor="ctr" horzOverflow="overflow">
                    <a:lnB w="12700">
                      <a:solidFill>
                        <a:srgbClr val="888888"/>
                      </a:solidFill>
                      <a:miter lim="400000"/>
                    </a:lnB>
                    <a:solidFill>
                      <a:srgbClr val="39B647"/>
                    </a:solidFill>
                  </a:tcPr>
                </a:tc>
              </a:tr>
              <a:tr h="645926">
                <a:tc>
                  <a:txBody>
                    <a:bodyPr/>
                    <a:lstStyle/>
                    <a:p>
                      <a:pPr algn="l">
                        <a:lnSpc>
                          <a:spcPts val="4600"/>
                        </a:lnSpc>
                        <a:defRPr sz="1800"/>
                      </a:pPr>
                      <a:r>
                        <a:rPr sz="3600" dirty="0">
                          <a:solidFill>
                            <a:srgbClr val="222222"/>
                          </a:solidFill>
                        </a:rPr>
                        <a:t>float(m, d)</a:t>
                      </a:r>
                      <a:endParaRPr sz="3600" dirty="0">
                        <a:solidFill>
                          <a:srgbClr val="222222"/>
                        </a:solidFill>
                      </a:endParaRPr>
                    </a:p>
                  </a:txBody>
                  <a:tcPr marL="152400" marR="152400" marT="38100" marB="38100" anchor="ctr" horzOverflow="overflow">
                    <a:lnL w="12700">
                      <a:solidFill>
                        <a:srgbClr val="888888"/>
                      </a:solidFill>
                      <a:miter lim="400000"/>
                    </a:lnL>
                    <a:lnR w="12700">
                      <a:solidFill>
                        <a:srgbClr val="888888"/>
                      </a:solidFill>
                      <a:miter lim="400000"/>
                    </a:lnR>
                    <a:lnT w="12700">
                      <a:solidFill>
                        <a:srgbClr val="888888"/>
                      </a:solidFill>
                      <a:miter lim="400000"/>
                    </a:lnT>
                    <a:lnB w="12700">
                      <a:solidFill>
                        <a:srgbClr val="88888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600"/>
                        </a:lnSpc>
                        <a:defRPr sz="1800"/>
                      </a:pPr>
                      <a:r>
                        <a:rPr sz="3600">
                          <a:solidFill>
                            <a:srgbClr val="222222"/>
                          </a:solidFill>
                        </a:rPr>
                        <a:t>4字节</a:t>
                      </a:r>
                      <a:endParaRPr sz="3600">
                        <a:solidFill>
                          <a:srgbClr val="222222"/>
                        </a:solidFill>
                      </a:endParaRPr>
                    </a:p>
                  </a:txBody>
                  <a:tcPr marL="152400" marR="152400" marT="38100" marB="38100" anchor="ctr" horzOverflow="overflow">
                    <a:lnL w="12700">
                      <a:solidFill>
                        <a:srgbClr val="888888"/>
                      </a:solidFill>
                      <a:miter lim="400000"/>
                    </a:lnL>
                    <a:lnR w="12700">
                      <a:solidFill>
                        <a:srgbClr val="888888"/>
                      </a:solidFill>
                      <a:miter lim="400000"/>
                    </a:lnR>
                    <a:lnT w="12700">
                      <a:solidFill>
                        <a:srgbClr val="888888"/>
                      </a:solidFill>
                      <a:miter lim="400000"/>
                    </a:lnT>
                    <a:lnB w="12700">
                      <a:solidFill>
                        <a:srgbClr val="88888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600"/>
                        </a:lnSpc>
                        <a:defRPr sz="1800"/>
                      </a:pPr>
                      <a:r>
                        <a:rPr sz="3600" dirty="0" err="1">
                          <a:solidFill>
                            <a:srgbClr val="222222"/>
                          </a:solidFill>
                        </a:rPr>
                        <a:t>单精度浮点型，m总个数，d小数位</a:t>
                      </a:r>
                      <a:endParaRPr sz="3600" dirty="0">
                        <a:solidFill>
                          <a:srgbClr val="222222"/>
                        </a:solidFill>
                      </a:endParaRPr>
                    </a:p>
                  </a:txBody>
                  <a:tcPr marL="152400" marR="152400" marT="38100" marB="38100" anchor="ctr" horzOverflow="overflow">
                    <a:lnL w="12700">
                      <a:solidFill>
                        <a:srgbClr val="888888"/>
                      </a:solidFill>
                      <a:miter lim="400000"/>
                    </a:lnL>
                    <a:lnR w="12700">
                      <a:solidFill>
                        <a:srgbClr val="888888"/>
                      </a:solidFill>
                      <a:miter lim="400000"/>
                    </a:lnR>
                    <a:lnT w="12700">
                      <a:solidFill>
                        <a:srgbClr val="888888"/>
                      </a:solidFill>
                      <a:miter lim="400000"/>
                    </a:lnT>
                    <a:lnB w="12700">
                      <a:solidFill>
                        <a:srgbClr val="888888"/>
                      </a:solidFill>
                      <a:miter lim="400000"/>
                    </a:lnB>
                  </a:tcPr>
                </a:tc>
              </a:tr>
              <a:tr h="575051">
                <a:tc>
                  <a:txBody>
                    <a:bodyPr/>
                    <a:lstStyle/>
                    <a:p>
                      <a:pPr algn="l">
                        <a:lnSpc>
                          <a:spcPts val="4600"/>
                        </a:lnSpc>
                        <a:defRPr sz="1800"/>
                      </a:pPr>
                      <a:r>
                        <a:rPr sz="3600" dirty="0">
                          <a:solidFill>
                            <a:srgbClr val="222222"/>
                          </a:solidFill>
                        </a:rPr>
                        <a:t>double(m, d)</a:t>
                      </a:r>
                      <a:endParaRPr sz="3600" dirty="0">
                        <a:solidFill>
                          <a:srgbClr val="222222"/>
                        </a:solidFill>
                      </a:endParaRPr>
                    </a:p>
                  </a:txBody>
                  <a:tcPr marL="152400" marR="152400" marT="38100" marB="38100" anchor="ctr" horzOverflow="overflow">
                    <a:lnL w="12700">
                      <a:solidFill>
                        <a:srgbClr val="888888"/>
                      </a:solidFill>
                      <a:miter lim="400000"/>
                    </a:lnL>
                    <a:lnR w="12700">
                      <a:solidFill>
                        <a:srgbClr val="888888"/>
                      </a:solidFill>
                      <a:miter lim="400000"/>
                    </a:lnR>
                    <a:lnT w="12700">
                      <a:solidFill>
                        <a:srgbClr val="888888"/>
                      </a:solidFill>
                      <a:miter lim="400000"/>
                    </a:lnT>
                    <a:lnB w="12700">
                      <a:solidFill>
                        <a:srgbClr val="888888"/>
                      </a:solidFill>
                      <a:miter lim="400000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600"/>
                        </a:lnSpc>
                        <a:defRPr sz="1800"/>
                      </a:pPr>
                      <a:r>
                        <a:rPr sz="3600">
                          <a:solidFill>
                            <a:srgbClr val="222222"/>
                          </a:solidFill>
                        </a:rPr>
                        <a:t>8字节</a:t>
                      </a:r>
                      <a:endParaRPr sz="3600">
                        <a:solidFill>
                          <a:srgbClr val="222222"/>
                        </a:solidFill>
                      </a:endParaRPr>
                    </a:p>
                  </a:txBody>
                  <a:tcPr marL="152400" marR="152400" marT="38100" marB="38100" anchor="ctr" horzOverflow="overflow">
                    <a:lnL w="12700">
                      <a:solidFill>
                        <a:srgbClr val="888888"/>
                      </a:solidFill>
                      <a:miter lim="400000"/>
                    </a:lnL>
                    <a:lnR w="12700">
                      <a:solidFill>
                        <a:srgbClr val="888888"/>
                      </a:solidFill>
                      <a:miter lim="400000"/>
                    </a:lnR>
                    <a:lnT w="12700">
                      <a:solidFill>
                        <a:srgbClr val="888888"/>
                      </a:solidFill>
                      <a:miter lim="400000"/>
                    </a:lnT>
                    <a:lnB w="12700">
                      <a:solidFill>
                        <a:srgbClr val="888888"/>
                      </a:solidFill>
                      <a:miter lim="400000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600"/>
                        </a:lnSpc>
                        <a:defRPr sz="1800"/>
                      </a:pPr>
                      <a:r>
                        <a:rPr sz="3600">
                          <a:solidFill>
                            <a:srgbClr val="222222"/>
                          </a:solidFill>
                        </a:rPr>
                        <a:t>双精度浮点型，m总个数，d小数位</a:t>
                      </a:r>
                      <a:endParaRPr sz="3600">
                        <a:solidFill>
                          <a:srgbClr val="222222"/>
                        </a:solidFill>
                      </a:endParaRPr>
                    </a:p>
                  </a:txBody>
                  <a:tcPr marL="152400" marR="152400" marT="38100" marB="38100" anchor="ctr" horzOverflow="overflow">
                    <a:lnL w="12700">
                      <a:solidFill>
                        <a:srgbClr val="888888"/>
                      </a:solidFill>
                      <a:miter lim="400000"/>
                    </a:lnL>
                    <a:lnR w="12700">
                      <a:solidFill>
                        <a:srgbClr val="888888"/>
                      </a:solidFill>
                      <a:miter lim="400000"/>
                    </a:lnR>
                    <a:lnT w="12700">
                      <a:solidFill>
                        <a:srgbClr val="888888"/>
                      </a:solidFill>
                      <a:miter lim="400000"/>
                    </a:lnT>
                    <a:lnB w="12700">
                      <a:solidFill>
                        <a:srgbClr val="888888"/>
                      </a:solidFill>
                      <a:miter lim="400000"/>
                    </a:lnB>
                    <a:solidFill>
                      <a:srgbClr val="F1F1F1"/>
                    </a:solidFill>
                  </a:tcPr>
                </a:tc>
              </a:tr>
              <a:tr h="542866">
                <a:tc>
                  <a:txBody>
                    <a:bodyPr/>
                    <a:lstStyle/>
                    <a:p>
                      <a:pPr algn="l">
                        <a:lnSpc>
                          <a:spcPts val="4600"/>
                        </a:lnSpc>
                        <a:defRPr sz="1800"/>
                      </a:pPr>
                      <a:r>
                        <a:rPr sz="3600" dirty="0">
                          <a:solidFill>
                            <a:srgbClr val="222222"/>
                          </a:solidFill>
                        </a:rPr>
                        <a:t>decimal(m, d)</a:t>
                      </a:r>
                      <a:endParaRPr sz="3600" dirty="0">
                        <a:solidFill>
                          <a:srgbClr val="222222"/>
                        </a:solidFill>
                      </a:endParaRPr>
                    </a:p>
                  </a:txBody>
                  <a:tcPr marL="152400" marR="152400" marT="38100" marB="38100" anchor="ctr" horzOverflow="overflow">
                    <a:lnL w="12700">
                      <a:solidFill>
                        <a:srgbClr val="888888"/>
                      </a:solidFill>
                      <a:miter lim="400000"/>
                    </a:lnL>
                    <a:lnR w="12700">
                      <a:solidFill>
                        <a:srgbClr val="888888"/>
                      </a:solidFill>
                      <a:miter lim="400000"/>
                    </a:lnR>
                    <a:lnT w="12700">
                      <a:solidFill>
                        <a:srgbClr val="888888"/>
                      </a:solidFill>
                      <a:miter lim="400000"/>
                    </a:lnT>
                    <a:lnB w="12700">
                      <a:solidFill>
                        <a:srgbClr val="88888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indent="457200"/>
                      <a:endParaRPr sz="3600"/>
                    </a:p>
                  </a:txBody>
                  <a:tcPr marL="152400" marR="152400" marT="38100" marB="38100" anchor="ctr" horzOverflow="overflow">
                    <a:lnL w="12700">
                      <a:solidFill>
                        <a:srgbClr val="888888"/>
                      </a:solidFill>
                      <a:miter lim="400000"/>
                    </a:lnL>
                    <a:lnR w="12700">
                      <a:solidFill>
                        <a:srgbClr val="888888"/>
                      </a:solidFill>
                      <a:miter lim="400000"/>
                    </a:lnR>
                    <a:lnT w="12700">
                      <a:solidFill>
                        <a:srgbClr val="888888"/>
                      </a:solidFill>
                      <a:miter lim="400000"/>
                    </a:lnT>
                    <a:lnB w="12700">
                      <a:solidFill>
                        <a:srgbClr val="88888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600"/>
                        </a:lnSpc>
                        <a:defRPr sz="1800"/>
                      </a:pPr>
                      <a:r>
                        <a:rPr sz="3600" dirty="0" err="1">
                          <a:solidFill>
                            <a:srgbClr val="222222"/>
                          </a:solidFill>
                        </a:rPr>
                        <a:t>decimal是存储为字符串的浮点数</a:t>
                      </a:r>
                      <a:endParaRPr sz="3600" dirty="0">
                        <a:solidFill>
                          <a:srgbClr val="222222"/>
                        </a:solidFill>
                      </a:endParaRPr>
                    </a:p>
                  </a:txBody>
                  <a:tcPr marL="152400" marR="152400" marT="38100" marB="38100" anchor="ctr" horzOverflow="overflow">
                    <a:lnL w="12700">
                      <a:solidFill>
                        <a:srgbClr val="888888"/>
                      </a:solidFill>
                      <a:miter lim="400000"/>
                    </a:lnL>
                    <a:lnR w="12700">
                      <a:solidFill>
                        <a:srgbClr val="888888"/>
                      </a:solidFill>
                      <a:miter lim="400000"/>
                    </a:lnR>
                    <a:lnT w="12700">
                      <a:solidFill>
                        <a:srgbClr val="888888"/>
                      </a:solidFill>
                      <a:miter lim="400000"/>
                    </a:lnT>
                    <a:lnB w="12700">
                      <a:solidFill>
                        <a:srgbClr val="888888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5" name="Shape 56"/>
          <p:cNvSpPr>
            <a:spLocks noGrp="1"/>
          </p:cNvSpPr>
          <p:nvPr>
            <p:ph type="body" idx="1"/>
          </p:nvPr>
        </p:nvSpPr>
        <p:spPr>
          <a:xfrm>
            <a:off x="1486247" y="5656064"/>
            <a:ext cx="13753529" cy="3024336"/>
          </a:xfrm>
          <a:prstGeom prst="rect">
            <a:avLst/>
          </a:prstGeom>
        </p:spPr>
        <p:txBody>
          <a:bodyPr>
            <a:noAutofit/>
          </a:bodyPr>
          <a:lstStyle/>
          <a:p>
            <a:pPr marL="260985" indent="-260985">
              <a:lnSpc>
                <a:spcPct val="150000"/>
              </a:lnSpc>
              <a:defRPr sz="2500">
                <a:solidFill>
                  <a:srgbClr val="535353"/>
                </a:solidFill>
                <a:latin typeface="Adobe Arabic Regular"/>
                <a:ea typeface="Adobe Arabic Regular"/>
                <a:cs typeface="Adobe Arabic Regular"/>
                <a:sym typeface="Adobe Arabic Regular"/>
              </a:defRPr>
            </a:pPr>
            <a:r>
              <a:rPr lang="zh-CN" altLang="en-US" sz="3200" dirty="0"/>
              <a:t>浮点是非精确值，会存在不太准确的情况；而</a:t>
            </a:r>
            <a:r>
              <a:rPr lang="en-US" altLang="zh-CN" sz="3200" dirty="0"/>
              <a:t>decimal</a:t>
            </a:r>
            <a:r>
              <a:rPr lang="zh-CN" altLang="en-US" sz="3200" dirty="0"/>
              <a:t>叫做定点数</a:t>
            </a:r>
            <a:r>
              <a:rPr lang="zh-CN" altLang="en-US" sz="3200" dirty="0" smtClean="0"/>
              <a:t>，在</a:t>
            </a:r>
            <a:r>
              <a:rPr lang="en-US" altLang="zh-CN" sz="3200" dirty="0"/>
              <a:t>MySQL</a:t>
            </a:r>
            <a:r>
              <a:rPr lang="zh-CN" altLang="en-US" sz="3200" dirty="0"/>
              <a:t>内部本质上是用字符串存储的。</a:t>
            </a:r>
            <a:endParaRPr lang="zh-CN" altLang="en-US" sz="3200" dirty="0"/>
          </a:p>
          <a:p>
            <a:pPr marL="260985" indent="-260985">
              <a:lnSpc>
                <a:spcPct val="150000"/>
              </a:lnSpc>
              <a:defRPr sz="2500">
                <a:solidFill>
                  <a:srgbClr val="535353"/>
                </a:solidFill>
                <a:latin typeface="Adobe Arabic Regular"/>
                <a:ea typeface="Adobe Arabic Regular"/>
                <a:cs typeface="Adobe Arabic Regular"/>
                <a:sym typeface="Adobe Arabic Regular"/>
              </a:defRPr>
            </a:pPr>
            <a:r>
              <a:rPr lang="zh-CN" altLang="en-US" sz="3200" dirty="0"/>
              <a:t>实际使用过程中如果存在金额、钱精度要求比较高的浮点数存储</a:t>
            </a:r>
            <a:r>
              <a:rPr lang="zh-CN" altLang="en-US" sz="3200" dirty="0" smtClean="0"/>
              <a:t>，建议</a:t>
            </a:r>
            <a:r>
              <a:rPr lang="zh-CN" altLang="en-US" sz="3200" dirty="0"/>
              <a:t>使用</a:t>
            </a:r>
            <a:r>
              <a:rPr lang="en-US" altLang="zh-CN" sz="3200" dirty="0"/>
              <a:t>decimal</a:t>
            </a:r>
            <a:r>
              <a:rPr lang="zh-CN" altLang="en-US" sz="3200" dirty="0"/>
              <a:t>（定点数）这个类型。</a:t>
            </a:r>
            <a:endParaRPr lang="zh-CN" altLang="en-US" sz="3200" dirty="0"/>
          </a:p>
          <a:p>
            <a:pPr marL="561340" indent="-281940" defTabSz="595630">
              <a:lnSpc>
                <a:spcPts val="4500"/>
              </a:lnSpc>
              <a:spcBef>
                <a:spcPts val="400"/>
              </a:spcBef>
              <a:defRPr sz="2025"/>
            </a:pPr>
            <a:endParaRPr sz="320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indefinite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indefinite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5" animBg="1" advAuto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/>
          </p:cNvSpPr>
          <p:nvPr>
            <p:ph type="title"/>
          </p:nvPr>
        </p:nvSpPr>
        <p:spPr>
          <a:xfrm>
            <a:off x="41264" y="733878"/>
            <a:ext cx="16427472" cy="1301392"/>
          </a:xfrm>
          <a:prstGeom prst="rect">
            <a:avLst/>
          </a:prstGeom>
        </p:spPr>
        <p:txBody>
          <a:bodyPr/>
          <a:lstStyle/>
          <a:p>
            <a:r>
              <a:t>字符类型</a:t>
            </a:r>
          </a:p>
        </p:txBody>
      </p:sp>
      <p:graphicFrame>
        <p:nvGraphicFramePr>
          <p:cNvPr id="54" name="Table 54"/>
          <p:cNvGraphicFramePr/>
          <p:nvPr/>
        </p:nvGraphicFramePr>
        <p:xfrm>
          <a:off x="1630264" y="2415704"/>
          <a:ext cx="13402767" cy="7485221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3024336"/>
                <a:gridCol w="4032448"/>
                <a:gridCol w="6345983"/>
              </a:tblGrid>
              <a:tr h="835584">
                <a:tc>
                  <a:txBody>
                    <a:bodyPr/>
                    <a:lstStyle/>
                    <a:p>
                      <a:pPr indent="457200" algn="ctr">
                        <a:lnSpc>
                          <a:spcPct val="10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400" b="1" dirty="0" err="1">
                          <a:solidFill>
                            <a:srgbClr val="FFF8F8"/>
                          </a:solidFill>
                        </a:rPr>
                        <a:t>数据类型</a:t>
                      </a:r>
                      <a:endParaRPr sz="2400" b="1" dirty="0">
                        <a:solidFill>
                          <a:srgbClr val="FFF8F8"/>
                        </a:solidFill>
                      </a:endParaRPr>
                    </a:p>
                  </a:txBody>
                  <a:tcPr marL="0" marR="0" marT="0" marB="0" anchor="ctr" horzOverflow="overflow">
                    <a:lnB w="12700">
                      <a:solidFill>
                        <a:srgbClr val="888888"/>
                      </a:solidFill>
                      <a:miter lim="400000"/>
                    </a:lnB>
                    <a:solidFill>
                      <a:srgbClr val="39B647"/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0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400" b="1">
                          <a:solidFill>
                            <a:srgbClr val="FFF8F8"/>
                          </a:solidFill>
                        </a:rPr>
                        <a:t>所占字节</a:t>
                      </a:r>
                      <a:endParaRPr sz="2400" b="1">
                        <a:solidFill>
                          <a:srgbClr val="FFF8F8"/>
                        </a:solidFill>
                      </a:endParaRPr>
                    </a:p>
                  </a:txBody>
                  <a:tcPr marL="0" marR="0" marT="0" marB="0" anchor="ctr" horzOverflow="overflow">
                    <a:lnB w="12700">
                      <a:solidFill>
                        <a:srgbClr val="888888"/>
                      </a:solidFill>
                      <a:miter lim="400000"/>
                    </a:lnB>
                    <a:solidFill>
                      <a:srgbClr val="39B647"/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0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400" b="1">
                          <a:solidFill>
                            <a:srgbClr val="FFF8F8"/>
                          </a:solidFill>
                        </a:rPr>
                        <a:t>取值范围</a:t>
                      </a:r>
                      <a:endParaRPr sz="2400" b="1">
                        <a:solidFill>
                          <a:srgbClr val="FFF8F8"/>
                        </a:solidFill>
                      </a:endParaRPr>
                    </a:p>
                  </a:txBody>
                  <a:tcPr marL="0" marR="0" marT="0" marB="0" anchor="ctr" horzOverflow="overflow">
                    <a:lnB w="12700">
                      <a:solidFill>
                        <a:srgbClr val="888888"/>
                      </a:solidFill>
                      <a:miter lim="400000"/>
                    </a:lnB>
                    <a:solidFill>
                      <a:srgbClr val="39B647"/>
                    </a:solidFill>
                  </a:tcPr>
                </a:tc>
              </a:tr>
              <a:tr h="645926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defRPr sz="1800"/>
                      </a:pPr>
                      <a:r>
                        <a:rPr lang="en-US" sz="2400" dirty="0" smtClean="0">
                          <a:solidFill>
                            <a:srgbClr val="222222"/>
                          </a:solidFill>
                        </a:rPr>
                        <a:t>char</a:t>
                      </a:r>
                      <a:endParaRPr sz="2400" dirty="0">
                        <a:solidFill>
                          <a:srgbClr val="222222"/>
                        </a:solidFill>
                      </a:endParaRPr>
                    </a:p>
                  </a:txBody>
                  <a:tcPr marL="152400" marR="152400" marT="38100" marB="38100" anchor="ctr" horzOverflow="overflow">
                    <a:lnL w="12700">
                      <a:solidFill>
                        <a:srgbClr val="888888"/>
                      </a:solidFill>
                      <a:miter lim="400000"/>
                    </a:lnL>
                    <a:lnR w="12700">
                      <a:solidFill>
                        <a:srgbClr val="888888"/>
                      </a:solidFill>
                      <a:miter lim="400000"/>
                    </a:lnR>
                    <a:lnT w="12700">
                      <a:solidFill>
                        <a:srgbClr val="888888"/>
                      </a:solidFill>
                      <a:miter lim="400000"/>
                    </a:lnT>
                    <a:lnB w="12700">
                      <a:solidFill>
                        <a:srgbClr val="88888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defRPr sz="1800"/>
                      </a:pPr>
                      <a:r>
                        <a:rPr sz="2400">
                          <a:solidFill>
                            <a:srgbClr val="222222"/>
                          </a:solidFill>
                        </a:rPr>
                        <a:t>0-255字节</a:t>
                      </a:r>
                      <a:endParaRPr sz="2400">
                        <a:solidFill>
                          <a:srgbClr val="222222"/>
                        </a:solidFill>
                      </a:endParaRPr>
                    </a:p>
                  </a:txBody>
                  <a:tcPr marL="152400" marR="152400" marT="38100" marB="38100" anchor="ctr" horzOverflow="overflow">
                    <a:lnL w="12700">
                      <a:solidFill>
                        <a:srgbClr val="888888"/>
                      </a:solidFill>
                      <a:miter lim="400000"/>
                    </a:lnL>
                    <a:lnR w="12700">
                      <a:solidFill>
                        <a:srgbClr val="888888"/>
                      </a:solidFill>
                      <a:miter lim="400000"/>
                    </a:lnR>
                    <a:lnT w="12700">
                      <a:solidFill>
                        <a:srgbClr val="888888"/>
                      </a:solidFill>
                      <a:miter lim="400000"/>
                    </a:lnT>
                    <a:lnB w="12700">
                      <a:solidFill>
                        <a:srgbClr val="88888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defRPr sz="1800"/>
                      </a:pPr>
                      <a:r>
                        <a:rPr sz="2400">
                          <a:solidFill>
                            <a:srgbClr val="222222"/>
                          </a:solidFill>
                        </a:rPr>
                        <a:t>定长字符串</a:t>
                      </a:r>
                      <a:endParaRPr sz="2400">
                        <a:solidFill>
                          <a:srgbClr val="222222"/>
                        </a:solidFill>
                      </a:endParaRPr>
                    </a:p>
                  </a:txBody>
                  <a:tcPr marL="152400" marR="152400" marT="38100" marB="38100" anchor="ctr" horzOverflow="overflow">
                    <a:lnL w="12700">
                      <a:solidFill>
                        <a:srgbClr val="888888"/>
                      </a:solidFill>
                      <a:miter lim="400000"/>
                    </a:lnL>
                    <a:lnR w="12700">
                      <a:solidFill>
                        <a:srgbClr val="888888"/>
                      </a:solidFill>
                      <a:miter lim="400000"/>
                    </a:lnR>
                    <a:lnT w="12700">
                      <a:solidFill>
                        <a:srgbClr val="888888"/>
                      </a:solidFill>
                      <a:miter lim="400000"/>
                    </a:lnT>
                    <a:lnB w="12700">
                      <a:solidFill>
                        <a:srgbClr val="888888"/>
                      </a:solidFill>
                      <a:miter lim="400000"/>
                    </a:lnB>
                  </a:tcPr>
                </a:tc>
              </a:tr>
              <a:tr h="575051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defRPr sz="1800"/>
                      </a:pPr>
                      <a:r>
                        <a:rPr lang="en-US" sz="2400" dirty="0" err="1" smtClean="0">
                          <a:solidFill>
                            <a:srgbClr val="222222"/>
                          </a:solidFill>
                        </a:rPr>
                        <a:t>varchar</a:t>
                      </a:r>
                      <a:endParaRPr sz="2400" dirty="0">
                        <a:solidFill>
                          <a:srgbClr val="222222"/>
                        </a:solidFill>
                      </a:endParaRPr>
                    </a:p>
                  </a:txBody>
                  <a:tcPr marL="152400" marR="152400" marT="38100" marB="38100" anchor="ctr" horzOverflow="overflow">
                    <a:lnL w="12700">
                      <a:solidFill>
                        <a:srgbClr val="888888"/>
                      </a:solidFill>
                      <a:miter lim="400000"/>
                    </a:lnL>
                    <a:lnR w="12700">
                      <a:solidFill>
                        <a:srgbClr val="888888"/>
                      </a:solidFill>
                      <a:miter lim="400000"/>
                    </a:lnR>
                    <a:lnT w="12700">
                      <a:solidFill>
                        <a:srgbClr val="888888"/>
                      </a:solidFill>
                      <a:miter lim="400000"/>
                    </a:lnT>
                    <a:lnB w="12700">
                      <a:solidFill>
                        <a:srgbClr val="88888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defRPr sz="1800"/>
                      </a:pPr>
                      <a:r>
                        <a:rPr sz="2400" dirty="0" smtClean="0">
                          <a:solidFill>
                            <a:srgbClr val="222222"/>
                          </a:solidFill>
                        </a:rPr>
                        <a:t>0-</a:t>
                      </a:r>
                      <a:r>
                        <a:rPr lang="en-US" sz="2400" dirty="0" smtClean="0">
                          <a:solidFill>
                            <a:srgbClr val="222222"/>
                          </a:solidFill>
                        </a:rPr>
                        <a:t>65535</a:t>
                      </a:r>
                      <a:r>
                        <a:rPr sz="2400" dirty="0" smtClean="0">
                          <a:solidFill>
                            <a:srgbClr val="222222"/>
                          </a:solidFill>
                        </a:rPr>
                        <a:t>5</a:t>
                      </a:r>
                      <a:r>
                        <a:rPr sz="2400" dirty="0">
                          <a:solidFill>
                            <a:srgbClr val="222222"/>
                          </a:solidFill>
                        </a:rPr>
                        <a:t>字节</a:t>
                      </a:r>
                      <a:endParaRPr sz="2400" dirty="0">
                        <a:solidFill>
                          <a:srgbClr val="222222"/>
                        </a:solidFill>
                      </a:endParaRPr>
                    </a:p>
                  </a:txBody>
                  <a:tcPr marL="152400" marR="152400" marT="38100" marB="38100" anchor="ctr" horzOverflow="overflow">
                    <a:lnL w="12700">
                      <a:solidFill>
                        <a:srgbClr val="888888"/>
                      </a:solidFill>
                      <a:miter lim="400000"/>
                    </a:lnL>
                    <a:lnR w="12700">
                      <a:solidFill>
                        <a:srgbClr val="888888"/>
                      </a:solidFill>
                      <a:miter lim="400000"/>
                    </a:lnR>
                    <a:lnT w="12700">
                      <a:solidFill>
                        <a:srgbClr val="888888"/>
                      </a:solidFill>
                      <a:miter lim="400000"/>
                    </a:lnT>
                    <a:lnB w="12700">
                      <a:solidFill>
                        <a:srgbClr val="88888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defRPr sz="1800"/>
                      </a:pPr>
                      <a:r>
                        <a:rPr sz="2400">
                          <a:solidFill>
                            <a:srgbClr val="222222"/>
                          </a:solidFill>
                        </a:rPr>
                        <a:t>变长字符串</a:t>
                      </a:r>
                      <a:endParaRPr sz="2400">
                        <a:solidFill>
                          <a:srgbClr val="222222"/>
                        </a:solidFill>
                      </a:endParaRPr>
                    </a:p>
                  </a:txBody>
                  <a:tcPr marL="152400" marR="152400" marT="38100" marB="38100" anchor="ctr" horzOverflow="overflow">
                    <a:lnL w="12700">
                      <a:solidFill>
                        <a:srgbClr val="888888"/>
                      </a:solidFill>
                      <a:miter lim="400000"/>
                    </a:lnL>
                    <a:lnR w="12700">
                      <a:solidFill>
                        <a:srgbClr val="888888"/>
                      </a:solidFill>
                      <a:miter lim="400000"/>
                    </a:lnR>
                    <a:lnT w="12700">
                      <a:solidFill>
                        <a:srgbClr val="888888"/>
                      </a:solidFill>
                      <a:miter lim="400000"/>
                    </a:lnT>
                    <a:lnB w="12700">
                      <a:solidFill>
                        <a:srgbClr val="888888"/>
                      </a:solidFill>
                      <a:miter lim="400000"/>
                    </a:lnB>
                  </a:tcPr>
                </a:tc>
              </a:tr>
              <a:tr h="542866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defRPr sz="1800"/>
                      </a:pPr>
                      <a:r>
                        <a:rPr lang="en-US" sz="2400" dirty="0" err="1" smtClean="0">
                          <a:solidFill>
                            <a:srgbClr val="222222"/>
                          </a:solidFill>
                        </a:rPr>
                        <a:t>tinyblob</a:t>
                      </a:r>
                      <a:endParaRPr sz="2400" dirty="0">
                        <a:solidFill>
                          <a:srgbClr val="222222"/>
                        </a:solidFill>
                      </a:endParaRPr>
                    </a:p>
                  </a:txBody>
                  <a:tcPr marL="152400" marR="152400" marT="38100" marB="38100" anchor="ctr" horzOverflow="overflow">
                    <a:lnL w="12700">
                      <a:solidFill>
                        <a:srgbClr val="888888"/>
                      </a:solidFill>
                      <a:miter lim="400000"/>
                    </a:lnL>
                    <a:lnR w="12700">
                      <a:solidFill>
                        <a:srgbClr val="888888"/>
                      </a:solidFill>
                      <a:miter lim="400000"/>
                    </a:lnR>
                    <a:lnT w="12700">
                      <a:solidFill>
                        <a:srgbClr val="888888"/>
                      </a:solidFill>
                      <a:miter lim="400000"/>
                    </a:lnT>
                    <a:lnB w="12700">
                      <a:solidFill>
                        <a:srgbClr val="88888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defRPr sz="1800"/>
                      </a:pPr>
                      <a:r>
                        <a:rPr sz="2400">
                          <a:solidFill>
                            <a:srgbClr val="222222"/>
                          </a:solidFill>
                        </a:rPr>
                        <a:t>0-255字节</a:t>
                      </a:r>
                      <a:endParaRPr sz="2400">
                        <a:solidFill>
                          <a:srgbClr val="222222"/>
                        </a:solidFill>
                      </a:endParaRPr>
                    </a:p>
                  </a:txBody>
                  <a:tcPr marL="152400" marR="152400" marT="38100" marB="38100" anchor="ctr" horzOverflow="overflow">
                    <a:lnL w="12700">
                      <a:solidFill>
                        <a:srgbClr val="888888"/>
                      </a:solidFill>
                      <a:miter lim="400000"/>
                    </a:lnL>
                    <a:lnR w="12700">
                      <a:solidFill>
                        <a:srgbClr val="888888"/>
                      </a:solidFill>
                      <a:miter lim="400000"/>
                    </a:lnR>
                    <a:lnT w="12700">
                      <a:solidFill>
                        <a:srgbClr val="888888"/>
                      </a:solidFill>
                      <a:miter lim="400000"/>
                    </a:lnT>
                    <a:lnB w="12700">
                      <a:solidFill>
                        <a:srgbClr val="88888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defRPr sz="1800"/>
                      </a:pPr>
                      <a:r>
                        <a:rPr sz="2400">
                          <a:solidFill>
                            <a:srgbClr val="222222"/>
                          </a:solidFill>
                        </a:rPr>
                        <a:t>不超过255个字符的二进制字符串</a:t>
                      </a:r>
                      <a:endParaRPr sz="2400">
                        <a:solidFill>
                          <a:srgbClr val="222222"/>
                        </a:solidFill>
                      </a:endParaRPr>
                    </a:p>
                  </a:txBody>
                  <a:tcPr marL="152400" marR="152400" marT="38100" marB="38100" anchor="ctr" horzOverflow="overflow">
                    <a:lnL w="12700">
                      <a:solidFill>
                        <a:srgbClr val="888888"/>
                      </a:solidFill>
                      <a:miter lim="400000"/>
                    </a:lnL>
                    <a:lnR w="12700">
                      <a:solidFill>
                        <a:srgbClr val="888888"/>
                      </a:solidFill>
                      <a:miter lim="400000"/>
                    </a:lnR>
                    <a:lnT w="12700">
                      <a:solidFill>
                        <a:srgbClr val="888888"/>
                      </a:solidFill>
                      <a:miter lim="400000"/>
                    </a:lnT>
                    <a:lnB w="12700">
                      <a:solidFill>
                        <a:srgbClr val="888888"/>
                      </a:solidFill>
                      <a:miter lim="400000"/>
                    </a:lnB>
                  </a:tcPr>
                </a:tc>
              </a:tr>
              <a:tr h="542866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defRPr sz="1800"/>
                      </a:pPr>
                      <a:r>
                        <a:rPr lang="en-US" sz="2400" dirty="0" err="1" smtClean="0">
                          <a:solidFill>
                            <a:srgbClr val="222222"/>
                          </a:solidFill>
                        </a:rPr>
                        <a:t>tinytext</a:t>
                      </a:r>
                      <a:endParaRPr sz="2400" dirty="0">
                        <a:solidFill>
                          <a:srgbClr val="222222"/>
                        </a:solidFill>
                      </a:endParaRPr>
                    </a:p>
                  </a:txBody>
                  <a:tcPr marL="152400" marR="152400" marT="38100" marB="38100" anchor="ctr" horzOverflow="overflow">
                    <a:lnL w="12700">
                      <a:solidFill>
                        <a:srgbClr val="888888"/>
                      </a:solidFill>
                      <a:miter lim="400000"/>
                    </a:lnL>
                    <a:lnR w="12700">
                      <a:solidFill>
                        <a:srgbClr val="888888"/>
                      </a:solidFill>
                      <a:miter lim="400000"/>
                    </a:lnR>
                    <a:lnT w="12700">
                      <a:solidFill>
                        <a:srgbClr val="888888"/>
                      </a:solidFill>
                      <a:miter lim="400000"/>
                    </a:lnT>
                    <a:lnB w="12700">
                      <a:solidFill>
                        <a:srgbClr val="88888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defRPr sz="1800"/>
                      </a:pPr>
                      <a:r>
                        <a:rPr sz="2400">
                          <a:solidFill>
                            <a:srgbClr val="222222"/>
                          </a:solidFill>
                        </a:rPr>
                        <a:t>0-255字节</a:t>
                      </a:r>
                      <a:endParaRPr sz="2400">
                        <a:solidFill>
                          <a:srgbClr val="222222"/>
                        </a:solidFill>
                      </a:endParaRPr>
                    </a:p>
                  </a:txBody>
                  <a:tcPr marL="152400" marR="152400" marT="38100" marB="38100" anchor="ctr" horzOverflow="overflow">
                    <a:lnL w="12700">
                      <a:solidFill>
                        <a:srgbClr val="888888"/>
                      </a:solidFill>
                      <a:miter lim="400000"/>
                    </a:lnL>
                    <a:lnR w="12700">
                      <a:solidFill>
                        <a:srgbClr val="888888"/>
                      </a:solidFill>
                      <a:miter lim="400000"/>
                    </a:lnR>
                    <a:lnT w="12700">
                      <a:solidFill>
                        <a:srgbClr val="888888"/>
                      </a:solidFill>
                      <a:miter lim="400000"/>
                    </a:lnT>
                    <a:lnB w="12700">
                      <a:solidFill>
                        <a:srgbClr val="88888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defRPr sz="1800"/>
                      </a:pPr>
                      <a:r>
                        <a:rPr sz="2400">
                          <a:solidFill>
                            <a:srgbClr val="222222"/>
                          </a:solidFill>
                        </a:rPr>
                        <a:t>短文本字符串</a:t>
                      </a:r>
                      <a:endParaRPr sz="2400">
                        <a:solidFill>
                          <a:srgbClr val="222222"/>
                        </a:solidFill>
                      </a:endParaRPr>
                    </a:p>
                  </a:txBody>
                  <a:tcPr marL="152400" marR="152400" marT="38100" marB="38100" anchor="ctr" horzOverflow="overflow">
                    <a:lnL w="12700">
                      <a:solidFill>
                        <a:srgbClr val="888888"/>
                      </a:solidFill>
                      <a:miter lim="400000"/>
                    </a:lnL>
                    <a:lnR w="12700">
                      <a:solidFill>
                        <a:srgbClr val="888888"/>
                      </a:solidFill>
                      <a:miter lim="400000"/>
                    </a:lnR>
                    <a:lnT w="12700">
                      <a:solidFill>
                        <a:srgbClr val="888888"/>
                      </a:solidFill>
                      <a:miter lim="400000"/>
                    </a:lnT>
                    <a:lnB w="12700">
                      <a:solidFill>
                        <a:srgbClr val="888888"/>
                      </a:solidFill>
                      <a:miter lim="400000"/>
                    </a:lnB>
                  </a:tcPr>
                </a:tc>
              </a:tr>
              <a:tr h="542866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defRPr sz="1800"/>
                      </a:pPr>
                      <a:r>
                        <a:rPr lang="en-US" sz="2400" dirty="0" smtClean="0">
                          <a:solidFill>
                            <a:srgbClr val="222222"/>
                          </a:solidFill>
                        </a:rPr>
                        <a:t>blob</a:t>
                      </a:r>
                      <a:endParaRPr sz="2400" dirty="0">
                        <a:solidFill>
                          <a:srgbClr val="222222"/>
                        </a:solidFill>
                      </a:endParaRPr>
                    </a:p>
                  </a:txBody>
                  <a:tcPr marL="152400" marR="152400" marT="38100" marB="38100" anchor="ctr" horzOverflow="overflow">
                    <a:lnL w="12700">
                      <a:solidFill>
                        <a:srgbClr val="888888"/>
                      </a:solidFill>
                      <a:miter lim="400000"/>
                    </a:lnL>
                    <a:lnR w="12700">
                      <a:solidFill>
                        <a:srgbClr val="888888"/>
                      </a:solidFill>
                      <a:miter lim="400000"/>
                    </a:lnR>
                    <a:lnT w="12700">
                      <a:solidFill>
                        <a:srgbClr val="888888"/>
                      </a:solidFill>
                      <a:miter lim="400000"/>
                    </a:lnT>
                    <a:lnB w="12700">
                      <a:solidFill>
                        <a:srgbClr val="88888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defRPr sz="1800"/>
                      </a:pPr>
                      <a:r>
                        <a:rPr sz="2400">
                          <a:solidFill>
                            <a:srgbClr val="222222"/>
                          </a:solidFill>
                        </a:rPr>
                        <a:t>0-65535字节</a:t>
                      </a:r>
                      <a:endParaRPr sz="2400">
                        <a:solidFill>
                          <a:srgbClr val="222222"/>
                        </a:solidFill>
                      </a:endParaRPr>
                    </a:p>
                  </a:txBody>
                  <a:tcPr marL="152400" marR="152400" marT="38100" marB="38100" anchor="ctr" horzOverflow="overflow">
                    <a:lnL w="12700">
                      <a:solidFill>
                        <a:srgbClr val="888888"/>
                      </a:solidFill>
                      <a:miter lim="400000"/>
                    </a:lnL>
                    <a:lnR w="12700">
                      <a:solidFill>
                        <a:srgbClr val="888888"/>
                      </a:solidFill>
                      <a:miter lim="400000"/>
                    </a:lnR>
                    <a:lnT w="12700">
                      <a:solidFill>
                        <a:srgbClr val="888888"/>
                      </a:solidFill>
                      <a:miter lim="400000"/>
                    </a:lnT>
                    <a:lnB w="12700">
                      <a:solidFill>
                        <a:srgbClr val="88888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defRPr sz="1800"/>
                      </a:pPr>
                      <a:r>
                        <a:rPr sz="2400">
                          <a:solidFill>
                            <a:srgbClr val="222222"/>
                          </a:solidFill>
                        </a:rPr>
                        <a:t>二进制形式的长文本数据</a:t>
                      </a:r>
                      <a:endParaRPr sz="2400">
                        <a:solidFill>
                          <a:srgbClr val="222222"/>
                        </a:solidFill>
                      </a:endParaRPr>
                    </a:p>
                  </a:txBody>
                  <a:tcPr marL="152400" marR="152400" marT="38100" marB="38100" anchor="ctr" horzOverflow="overflow">
                    <a:lnL w="12700">
                      <a:solidFill>
                        <a:srgbClr val="888888"/>
                      </a:solidFill>
                      <a:miter lim="400000"/>
                    </a:lnL>
                    <a:lnR w="12700">
                      <a:solidFill>
                        <a:srgbClr val="888888"/>
                      </a:solidFill>
                      <a:miter lim="400000"/>
                    </a:lnR>
                    <a:lnT w="12700">
                      <a:solidFill>
                        <a:srgbClr val="888888"/>
                      </a:solidFill>
                      <a:miter lim="400000"/>
                    </a:lnT>
                    <a:lnB w="12700">
                      <a:solidFill>
                        <a:srgbClr val="888888"/>
                      </a:solidFill>
                      <a:miter lim="400000"/>
                    </a:lnB>
                  </a:tcPr>
                </a:tc>
              </a:tr>
              <a:tr h="542866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defRPr sz="1800"/>
                      </a:pPr>
                      <a:r>
                        <a:rPr lang="en-US" sz="2400" dirty="0" smtClean="0">
                          <a:solidFill>
                            <a:srgbClr val="222222"/>
                          </a:solidFill>
                        </a:rPr>
                        <a:t>text</a:t>
                      </a:r>
                      <a:endParaRPr sz="2400" dirty="0">
                        <a:solidFill>
                          <a:srgbClr val="222222"/>
                        </a:solidFill>
                      </a:endParaRPr>
                    </a:p>
                  </a:txBody>
                  <a:tcPr marL="152400" marR="152400" marT="38100" marB="38100" anchor="ctr" horzOverflow="overflow">
                    <a:lnL w="12700">
                      <a:solidFill>
                        <a:srgbClr val="888888"/>
                      </a:solidFill>
                      <a:miter lim="400000"/>
                    </a:lnL>
                    <a:lnR w="12700">
                      <a:solidFill>
                        <a:srgbClr val="888888"/>
                      </a:solidFill>
                      <a:miter lim="400000"/>
                    </a:lnR>
                    <a:lnT w="12700">
                      <a:solidFill>
                        <a:srgbClr val="888888"/>
                      </a:solidFill>
                      <a:miter lim="400000"/>
                    </a:lnT>
                    <a:lnB w="12700">
                      <a:solidFill>
                        <a:srgbClr val="88888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defRPr sz="1800"/>
                      </a:pPr>
                      <a:r>
                        <a:rPr sz="2400">
                          <a:solidFill>
                            <a:srgbClr val="222222"/>
                          </a:solidFill>
                        </a:rPr>
                        <a:t>0-65535字节</a:t>
                      </a:r>
                      <a:endParaRPr sz="2400">
                        <a:solidFill>
                          <a:srgbClr val="222222"/>
                        </a:solidFill>
                      </a:endParaRPr>
                    </a:p>
                  </a:txBody>
                  <a:tcPr marL="152400" marR="152400" marT="38100" marB="38100" anchor="ctr" horzOverflow="overflow">
                    <a:lnL w="12700">
                      <a:solidFill>
                        <a:srgbClr val="888888"/>
                      </a:solidFill>
                      <a:miter lim="400000"/>
                    </a:lnL>
                    <a:lnR w="12700">
                      <a:solidFill>
                        <a:srgbClr val="888888"/>
                      </a:solidFill>
                      <a:miter lim="400000"/>
                    </a:lnR>
                    <a:lnT w="12700">
                      <a:solidFill>
                        <a:srgbClr val="888888"/>
                      </a:solidFill>
                      <a:miter lim="400000"/>
                    </a:lnT>
                    <a:lnB w="12700">
                      <a:solidFill>
                        <a:srgbClr val="88888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defRPr sz="1800"/>
                      </a:pPr>
                      <a:r>
                        <a:rPr sz="2400">
                          <a:solidFill>
                            <a:srgbClr val="222222"/>
                          </a:solidFill>
                        </a:rPr>
                        <a:t>长文本数据</a:t>
                      </a:r>
                      <a:endParaRPr sz="2400">
                        <a:solidFill>
                          <a:srgbClr val="222222"/>
                        </a:solidFill>
                      </a:endParaRPr>
                    </a:p>
                  </a:txBody>
                  <a:tcPr marL="152400" marR="152400" marT="38100" marB="38100" anchor="ctr" horzOverflow="overflow">
                    <a:lnL w="12700">
                      <a:solidFill>
                        <a:srgbClr val="888888"/>
                      </a:solidFill>
                      <a:miter lim="400000"/>
                    </a:lnL>
                    <a:lnR w="12700">
                      <a:solidFill>
                        <a:srgbClr val="888888"/>
                      </a:solidFill>
                      <a:miter lim="400000"/>
                    </a:lnR>
                    <a:lnT w="12700">
                      <a:solidFill>
                        <a:srgbClr val="888888"/>
                      </a:solidFill>
                      <a:miter lim="400000"/>
                    </a:lnT>
                    <a:lnB w="12700">
                      <a:solidFill>
                        <a:srgbClr val="888888"/>
                      </a:solidFill>
                      <a:miter lim="400000"/>
                    </a:lnB>
                  </a:tcPr>
                </a:tc>
              </a:tr>
              <a:tr h="542866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defRPr sz="1800"/>
                      </a:pPr>
                      <a:r>
                        <a:rPr lang="en-US" sz="2400" dirty="0" err="1" smtClean="0">
                          <a:solidFill>
                            <a:srgbClr val="222222"/>
                          </a:solidFill>
                        </a:rPr>
                        <a:t>mediumblob</a:t>
                      </a:r>
                      <a:endParaRPr sz="2400" dirty="0">
                        <a:solidFill>
                          <a:srgbClr val="222222"/>
                        </a:solidFill>
                      </a:endParaRPr>
                    </a:p>
                  </a:txBody>
                  <a:tcPr marL="152400" marR="152400" marT="38100" marB="38100" anchor="ctr" horzOverflow="overflow">
                    <a:lnL w="12700">
                      <a:solidFill>
                        <a:srgbClr val="888888"/>
                      </a:solidFill>
                      <a:miter lim="400000"/>
                    </a:lnL>
                    <a:lnR w="12700">
                      <a:solidFill>
                        <a:srgbClr val="888888"/>
                      </a:solidFill>
                      <a:miter lim="400000"/>
                    </a:lnR>
                    <a:lnT w="12700">
                      <a:solidFill>
                        <a:srgbClr val="888888"/>
                      </a:solidFill>
                      <a:miter lim="400000"/>
                    </a:lnT>
                    <a:lnB w="12700">
                      <a:solidFill>
                        <a:srgbClr val="88888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defRPr sz="1800"/>
                      </a:pPr>
                      <a:r>
                        <a:rPr sz="2400">
                          <a:solidFill>
                            <a:srgbClr val="222222"/>
                          </a:solidFill>
                        </a:rPr>
                        <a:t>0-16 777 215字节</a:t>
                      </a:r>
                      <a:endParaRPr sz="2400">
                        <a:solidFill>
                          <a:srgbClr val="222222"/>
                        </a:solidFill>
                      </a:endParaRPr>
                    </a:p>
                  </a:txBody>
                  <a:tcPr marL="152400" marR="152400" marT="38100" marB="38100" anchor="ctr" horzOverflow="overflow">
                    <a:lnL w="12700">
                      <a:solidFill>
                        <a:srgbClr val="888888"/>
                      </a:solidFill>
                      <a:miter lim="400000"/>
                    </a:lnL>
                    <a:lnR w="12700">
                      <a:solidFill>
                        <a:srgbClr val="888888"/>
                      </a:solidFill>
                      <a:miter lim="400000"/>
                    </a:lnR>
                    <a:lnT w="12700">
                      <a:solidFill>
                        <a:srgbClr val="888888"/>
                      </a:solidFill>
                      <a:miter lim="400000"/>
                    </a:lnT>
                    <a:lnB w="12700">
                      <a:solidFill>
                        <a:srgbClr val="88888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defRPr sz="1800"/>
                      </a:pPr>
                      <a:r>
                        <a:rPr sz="2400">
                          <a:solidFill>
                            <a:srgbClr val="222222"/>
                          </a:solidFill>
                        </a:rPr>
                        <a:t>二进制形式的中等长度文本数据</a:t>
                      </a:r>
                      <a:endParaRPr sz="2400">
                        <a:solidFill>
                          <a:srgbClr val="222222"/>
                        </a:solidFill>
                      </a:endParaRPr>
                    </a:p>
                  </a:txBody>
                  <a:tcPr marL="152400" marR="152400" marT="38100" marB="38100" anchor="ctr" horzOverflow="overflow">
                    <a:lnL w="12700">
                      <a:solidFill>
                        <a:srgbClr val="888888"/>
                      </a:solidFill>
                      <a:miter lim="400000"/>
                    </a:lnL>
                    <a:lnR w="12700">
                      <a:solidFill>
                        <a:srgbClr val="888888"/>
                      </a:solidFill>
                      <a:miter lim="400000"/>
                    </a:lnR>
                    <a:lnT w="12700">
                      <a:solidFill>
                        <a:srgbClr val="888888"/>
                      </a:solidFill>
                      <a:miter lim="400000"/>
                    </a:lnT>
                    <a:lnB w="12700">
                      <a:solidFill>
                        <a:srgbClr val="888888"/>
                      </a:solidFill>
                      <a:miter lim="400000"/>
                    </a:lnB>
                  </a:tcPr>
                </a:tc>
              </a:tr>
              <a:tr h="542866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defRPr sz="1800"/>
                      </a:pPr>
                      <a:r>
                        <a:rPr lang="en-US" sz="2400" dirty="0" err="1" smtClean="0">
                          <a:solidFill>
                            <a:srgbClr val="222222"/>
                          </a:solidFill>
                        </a:rPr>
                        <a:t>mediumtext</a:t>
                      </a:r>
                      <a:endParaRPr sz="2400" dirty="0">
                        <a:solidFill>
                          <a:srgbClr val="222222"/>
                        </a:solidFill>
                      </a:endParaRPr>
                    </a:p>
                  </a:txBody>
                  <a:tcPr marL="152400" marR="152400" marT="38100" marB="38100" anchor="ctr" horzOverflow="overflow">
                    <a:lnL w="12700">
                      <a:solidFill>
                        <a:srgbClr val="888888"/>
                      </a:solidFill>
                      <a:miter lim="400000"/>
                    </a:lnL>
                    <a:lnR w="12700">
                      <a:solidFill>
                        <a:srgbClr val="888888"/>
                      </a:solidFill>
                      <a:miter lim="400000"/>
                    </a:lnR>
                    <a:lnT w="12700">
                      <a:solidFill>
                        <a:srgbClr val="888888"/>
                      </a:solidFill>
                      <a:miter lim="400000"/>
                    </a:lnT>
                    <a:lnB w="12700">
                      <a:solidFill>
                        <a:srgbClr val="88888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defRPr sz="1800"/>
                      </a:pPr>
                      <a:r>
                        <a:rPr sz="2400">
                          <a:solidFill>
                            <a:srgbClr val="222222"/>
                          </a:solidFill>
                        </a:rPr>
                        <a:t>0-16 777 215字节</a:t>
                      </a:r>
                      <a:endParaRPr sz="2400">
                        <a:solidFill>
                          <a:srgbClr val="222222"/>
                        </a:solidFill>
                      </a:endParaRPr>
                    </a:p>
                  </a:txBody>
                  <a:tcPr marL="152400" marR="152400" marT="38100" marB="38100" anchor="ctr" horzOverflow="overflow">
                    <a:lnL w="12700">
                      <a:solidFill>
                        <a:srgbClr val="888888"/>
                      </a:solidFill>
                      <a:miter lim="400000"/>
                    </a:lnL>
                    <a:lnR w="12700">
                      <a:solidFill>
                        <a:srgbClr val="888888"/>
                      </a:solidFill>
                      <a:miter lim="400000"/>
                    </a:lnR>
                    <a:lnT w="12700">
                      <a:solidFill>
                        <a:srgbClr val="888888"/>
                      </a:solidFill>
                      <a:miter lim="400000"/>
                    </a:lnT>
                    <a:lnB w="12700">
                      <a:solidFill>
                        <a:srgbClr val="88888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defRPr sz="1800"/>
                      </a:pPr>
                      <a:r>
                        <a:rPr sz="2400">
                          <a:solidFill>
                            <a:srgbClr val="222222"/>
                          </a:solidFill>
                        </a:rPr>
                        <a:t>中等长度文本数据</a:t>
                      </a:r>
                      <a:endParaRPr sz="2400">
                        <a:solidFill>
                          <a:srgbClr val="222222"/>
                        </a:solidFill>
                      </a:endParaRPr>
                    </a:p>
                  </a:txBody>
                  <a:tcPr marL="152400" marR="152400" marT="38100" marB="38100" anchor="ctr" horzOverflow="overflow">
                    <a:lnL w="12700">
                      <a:solidFill>
                        <a:srgbClr val="888888"/>
                      </a:solidFill>
                      <a:miter lim="400000"/>
                    </a:lnL>
                    <a:lnR w="12700">
                      <a:solidFill>
                        <a:srgbClr val="888888"/>
                      </a:solidFill>
                      <a:miter lim="400000"/>
                    </a:lnR>
                    <a:lnT w="12700">
                      <a:solidFill>
                        <a:srgbClr val="888888"/>
                      </a:solidFill>
                      <a:miter lim="400000"/>
                    </a:lnT>
                    <a:lnB w="12700">
                      <a:solidFill>
                        <a:srgbClr val="888888"/>
                      </a:solidFill>
                      <a:miter lim="400000"/>
                    </a:lnB>
                  </a:tcPr>
                </a:tc>
              </a:tr>
              <a:tr h="542866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defRPr sz="1800"/>
                      </a:pPr>
                      <a:r>
                        <a:rPr lang="en-US" sz="2400" dirty="0" err="1" smtClean="0">
                          <a:solidFill>
                            <a:srgbClr val="222222"/>
                          </a:solidFill>
                        </a:rPr>
                        <a:t>longblob</a:t>
                      </a:r>
                      <a:endParaRPr sz="2400" dirty="0">
                        <a:solidFill>
                          <a:srgbClr val="222222"/>
                        </a:solidFill>
                      </a:endParaRPr>
                    </a:p>
                  </a:txBody>
                  <a:tcPr marL="152400" marR="152400" marT="38100" marB="38100" anchor="ctr" horzOverflow="overflow">
                    <a:lnL w="12700">
                      <a:solidFill>
                        <a:srgbClr val="888888"/>
                      </a:solidFill>
                      <a:miter lim="400000"/>
                    </a:lnL>
                    <a:lnR w="12700">
                      <a:solidFill>
                        <a:srgbClr val="888888"/>
                      </a:solidFill>
                      <a:miter lim="400000"/>
                    </a:lnR>
                    <a:lnT w="12700">
                      <a:solidFill>
                        <a:srgbClr val="888888"/>
                      </a:solidFill>
                      <a:miter lim="400000"/>
                    </a:lnT>
                    <a:lnB w="12700">
                      <a:solidFill>
                        <a:srgbClr val="88888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defRPr sz="1800"/>
                      </a:pPr>
                      <a:r>
                        <a:rPr sz="2400">
                          <a:solidFill>
                            <a:srgbClr val="222222"/>
                          </a:solidFill>
                        </a:rPr>
                        <a:t>0-4 294 967 295字节</a:t>
                      </a:r>
                      <a:endParaRPr sz="2400">
                        <a:solidFill>
                          <a:srgbClr val="222222"/>
                        </a:solidFill>
                      </a:endParaRPr>
                    </a:p>
                  </a:txBody>
                  <a:tcPr marL="152400" marR="152400" marT="38100" marB="38100" anchor="ctr" horzOverflow="overflow">
                    <a:lnL w="12700">
                      <a:solidFill>
                        <a:srgbClr val="888888"/>
                      </a:solidFill>
                      <a:miter lim="400000"/>
                    </a:lnL>
                    <a:lnR w="12700">
                      <a:solidFill>
                        <a:srgbClr val="888888"/>
                      </a:solidFill>
                      <a:miter lim="400000"/>
                    </a:lnR>
                    <a:lnT w="12700">
                      <a:solidFill>
                        <a:srgbClr val="888888"/>
                      </a:solidFill>
                      <a:miter lim="400000"/>
                    </a:lnT>
                    <a:lnB w="12700">
                      <a:solidFill>
                        <a:srgbClr val="88888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defRPr sz="1800"/>
                      </a:pPr>
                      <a:r>
                        <a:rPr sz="2400" dirty="0" err="1">
                          <a:solidFill>
                            <a:srgbClr val="222222"/>
                          </a:solidFill>
                        </a:rPr>
                        <a:t>二进制形式的极大文本数据</a:t>
                      </a:r>
                      <a:endParaRPr sz="2400" dirty="0">
                        <a:solidFill>
                          <a:srgbClr val="222222"/>
                        </a:solidFill>
                      </a:endParaRPr>
                    </a:p>
                  </a:txBody>
                  <a:tcPr marL="152400" marR="152400" marT="38100" marB="38100" anchor="ctr" horzOverflow="overflow">
                    <a:lnL w="12700">
                      <a:solidFill>
                        <a:srgbClr val="888888"/>
                      </a:solidFill>
                      <a:miter lim="400000"/>
                    </a:lnL>
                    <a:lnR w="12700">
                      <a:solidFill>
                        <a:srgbClr val="888888"/>
                      </a:solidFill>
                      <a:miter lim="400000"/>
                    </a:lnR>
                    <a:lnT w="12700">
                      <a:solidFill>
                        <a:srgbClr val="888888"/>
                      </a:solidFill>
                      <a:miter lim="400000"/>
                    </a:lnT>
                    <a:lnB w="12700">
                      <a:solidFill>
                        <a:srgbClr val="888888"/>
                      </a:solidFill>
                      <a:miter lim="400000"/>
                    </a:lnB>
                  </a:tcPr>
                </a:tc>
              </a:tr>
              <a:tr h="542866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defRPr sz="1800"/>
                      </a:pPr>
                      <a:r>
                        <a:rPr lang="en-US" sz="2400" dirty="0" err="1" smtClean="0">
                          <a:solidFill>
                            <a:srgbClr val="222222"/>
                          </a:solidFill>
                        </a:rPr>
                        <a:t>longtext</a:t>
                      </a:r>
                      <a:endParaRPr sz="2400" dirty="0">
                        <a:solidFill>
                          <a:srgbClr val="222222"/>
                        </a:solidFill>
                      </a:endParaRPr>
                    </a:p>
                  </a:txBody>
                  <a:tcPr marL="152400" marR="152400" marT="38100" marB="38100" anchor="ctr" horzOverflow="overflow">
                    <a:lnL w="12700">
                      <a:solidFill>
                        <a:srgbClr val="888888"/>
                      </a:solidFill>
                      <a:miter lim="400000"/>
                    </a:lnL>
                    <a:lnR w="12700">
                      <a:solidFill>
                        <a:srgbClr val="888888"/>
                      </a:solidFill>
                      <a:miter lim="400000"/>
                    </a:lnR>
                    <a:lnT w="12700">
                      <a:solidFill>
                        <a:srgbClr val="888888"/>
                      </a:solidFill>
                      <a:miter lim="400000"/>
                    </a:lnT>
                    <a:lnB w="12700">
                      <a:solidFill>
                        <a:srgbClr val="88888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defRPr sz="1800"/>
                      </a:pPr>
                      <a:r>
                        <a:rPr sz="2400">
                          <a:solidFill>
                            <a:srgbClr val="222222"/>
                          </a:solidFill>
                        </a:rPr>
                        <a:t>0-4 294 967 295字节</a:t>
                      </a:r>
                      <a:endParaRPr sz="2400">
                        <a:solidFill>
                          <a:srgbClr val="222222"/>
                        </a:solidFill>
                      </a:endParaRPr>
                    </a:p>
                  </a:txBody>
                  <a:tcPr marL="152400" marR="152400" marT="38100" marB="38100" anchor="ctr" horzOverflow="overflow">
                    <a:lnL w="12700">
                      <a:solidFill>
                        <a:srgbClr val="888888"/>
                      </a:solidFill>
                      <a:miter lim="400000"/>
                    </a:lnL>
                    <a:lnR w="12700">
                      <a:solidFill>
                        <a:srgbClr val="888888"/>
                      </a:solidFill>
                      <a:miter lim="400000"/>
                    </a:lnR>
                    <a:lnT w="12700">
                      <a:solidFill>
                        <a:srgbClr val="888888"/>
                      </a:solidFill>
                      <a:miter lim="400000"/>
                    </a:lnT>
                    <a:lnB w="12700">
                      <a:solidFill>
                        <a:srgbClr val="88888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defRPr sz="1800"/>
                      </a:pPr>
                      <a:r>
                        <a:rPr sz="2400">
                          <a:solidFill>
                            <a:srgbClr val="222222"/>
                          </a:solidFill>
                        </a:rPr>
                        <a:t>极大文本数据</a:t>
                      </a:r>
                      <a:endParaRPr sz="2400">
                        <a:solidFill>
                          <a:srgbClr val="222222"/>
                        </a:solidFill>
                      </a:endParaRPr>
                    </a:p>
                  </a:txBody>
                  <a:tcPr marL="152400" marR="152400" marT="38100" marB="38100" anchor="ctr" horzOverflow="overflow">
                    <a:lnL w="12700">
                      <a:solidFill>
                        <a:srgbClr val="888888"/>
                      </a:solidFill>
                      <a:miter lim="400000"/>
                    </a:lnL>
                    <a:lnR w="12700">
                      <a:solidFill>
                        <a:srgbClr val="888888"/>
                      </a:solidFill>
                      <a:miter lim="400000"/>
                    </a:lnR>
                    <a:lnT w="12700">
                      <a:solidFill>
                        <a:srgbClr val="888888"/>
                      </a:solidFill>
                      <a:miter lim="400000"/>
                    </a:lnT>
                    <a:lnB w="12700">
                      <a:solidFill>
                        <a:srgbClr val="888888"/>
                      </a:solidFill>
                      <a:miter lim="400000"/>
                    </a:lnB>
                  </a:tcPr>
                </a:tc>
              </a:tr>
              <a:tr h="542866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defRPr sz="1800"/>
                      </a:pPr>
                      <a:r>
                        <a:rPr lang="en-US" sz="2400" dirty="0" err="1" smtClean="0">
                          <a:solidFill>
                            <a:srgbClr val="222222"/>
                          </a:solidFill>
                        </a:rPr>
                        <a:t>varbinary</a:t>
                      </a:r>
                      <a:r>
                        <a:rPr lang="en-US" sz="2400" dirty="0" smtClean="0">
                          <a:solidFill>
                            <a:srgbClr val="222222"/>
                          </a:solidFill>
                        </a:rPr>
                        <a:t>(M)</a:t>
                      </a:r>
                      <a:endParaRPr sz="2400" dirty="0">
                        <a:solidFill>
                          <a:srgbClr val="222222"/>
                        </a:solidFill>
                      </a:endParaRPr>
                    </a:p>
                  </a:txBody>
                  <a:tcPr marL="152400" marR="152400" marT="38100" marB="38100" anchor="ctr" horzOverflow="overflow">
                    <a:lnL w="12700">
                      <a:solidFill>
                        <a:srgbClr val="888888"/>
                      </a:solidFill>
                      <a:miter lim="400000"/>
                    </a:lnL>
                    <a:lnR w="12700">
                      <a:solidFill>
                        <a:srgbClr val="888888"/>
                      </a:solidFill>
                      <a:miter lim="400000"/>
                    </a:lnR>
                    <a:lnT w="12700">
                      <a:solidFill>
                        <a:srgbClr val="888888"/>
                      </a:solidFill>
                      <a:miter lim="400000"/>
                    </a:lnT>
                    <a:lnB w="12700">
                      <a:solidFill>
                        <a:srgbClr val="88888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defRPr sz="1800"/>
                      </a:pPr>
                      <a:r>
                        <a:rPr sz="2400" dirty="0">
                          <a:solidFill>
                            <a:srgbClr val="222222"/>
                          </a:solidFill>
                        </a:rPr>
                        <a:t>允许长度0-M</a:t>
                      </a:r>
                      <a:r>
                        <a:rPr sz="2400" dirty="0" smtClean="0">
                          <a:solidFill>
                            <a:srgbClr val="222222"/>
                          </a:solidFill>
                        </a:rPr>
                        <a:t>个字节</a:t>
                      </a:r>
                      <a:endParaRPr sz="2400" dirty="0">
                        <a:solidFill>
                          <a:srgbClr val="222222"/>
                        </a:solidFill>
                      </a:endParaRPr>
                    </a:p>
                  </a:txBody>
                  <a:tcPr marL="152400" marR="152400" marT="38100" marB="38100" anchor="ctr" horzOverflow="overflow">
                    <a:lnL w="12700">
                      <a:solidFill>
                        <a:srgbClr val="888888"/>
                      </a:solidFill>
                      <a:miter lim="400000"/>
                    </a:lnL>
                    <a:lnR w="12700">
                      <a:solidFill>
                        <a:srgbClr val="888888"/>
                      </a:solidFill>
                      <a:miter lim="400000"/>
                    </a:lnR>
                    <a:lnT w="12700">
                      <a:solidFill>
                        <a:srgbClr val="888888"/>
                      </a:solidFill>
                      <a:miter lim="400000"/>
                    </a:lnT>
                    <a:lnB w="12700">
                      <a:solidFill>
                        <a:srgbClr val="88888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defRPr sz="1800"/>
                      </a:pPr>
                      <a:r>
                        <a:rPr lang="zh-CN" altLang="en-US" sz="2400" dirty="0" smtClean="0">
                          <a:solidFill>
                            <a:srgbClr val="222222"/>
                          </a:solidFill>
                        </a:rPr>
                        <a:t>不定长字节字符串，</a:t>
                      </a:r>
                      <a:r>
                        <a:rPr sz="2400" dirty="0" smtClean="0">
                          <a:solidFill>
                            <a:srgbClr val="222222"/>
                          </a:solidFill>
                        </a:rPr>
                        <a:t>值的长度</a:t>
                      </a:r>
                      <a:r>
                        <a:rPr sz="2400" dirty="0">
                          <a:solidFill>
                            <a:srgbClr val="222222"/>
                          </a:solidFill>
                        </a:rPr>
                        <a:t>+1个字节</a:t>
                      </a:r>
                      <a:endParaRPr sz="2400" dirty="0">
                        <a:solidFill>
                          <a:srgbClr val="222222"/>
                        </a:solidFill>
                      </a:endParaRPr>
                    </a:p>
                  </a:txBody>
                  <a:tcPr marL="152400" marR="152400" marT="38100" marB="38100" anchor="ctr" horzOverflow="overflow">
                    <a:lnL w="12700">
                      <a:solidFill>
                        <a:srgbClr val="888888"/>
                      </a:solidFill>
                      <a:miter lim="400000"/>
                    </a:lnL>
                    <a:lnR w="12700">
                      <a:solidFill>
                        <a:srgbClr val="888888"/>
                      </a:solidFill>
                      <a:miter lim="400000"/>
                    </a:lnR>
                    <a:lnT w="12700">
                      <a:solidFill>
                        <a:srgbClr val="888888"/>
                      </a:solidFill>
                      <a:miter lim="400000"/>
                    </a:lnT>
                    <a:lnB w="12700">
                      <a:solidFill>
                        <a:srgbClr val="888888"/>
                      </a:solidFill>
                      <a:miter lim="400000"/>
                    </a:lnB>
                  </a:tcPr>
                </a:tc>
              </a:tr>
              <a:tr h="542866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defRPr sz="1800"/>
                      </a:pPr>
                      <a:r>
                        <a:rPr lang="en-US" sz="2400" dirty="0" smtClean="0">
                          <a:solidFill>
                            <a:srgbClr val="222222"/>
                          </a:solidFill>
                        </a:rPr>
                        <a:t>binary</a:t>
                      </a:r>
                      <a:r>
                        <a:rPr sz="2400" dirty="0" smtClean="0">
                          <a:solidFill>
                            <a:srgbClr val="222222"/>
                          </a:solidFill>
                        </a:rPr>
                        <a:t>(M</a:t>
                      </a:r>
                      <a:r>
                        <a:rPr sz="2400" dirty="0">
                          <a:solidFill>
                            <a:srgbClr val="222222"/>
                          </a:solidFill>
                        </a:rPr>
                        <a:t>)</a:t>
                      </a:r>
                      <a:endParaRPr sz="2400" dirty="0">
                        <a:solidFill>
                          <a:srgbClr val="222222"/>
                        </a:solidFill>
                      </a:endParaRPr>
                    </a:p>
                  </a:txBody>
                  <a:tcPr marL="152400" marR="152400" marT="38100" marB="38100" anchor="ctr" horzOverflow="overflow">
                    <a:lnL w="12700">
                      <a:solidFill>
                        <a:srgbClr val="888888"/>
                      </a:solidFill>
                      <a:miter lim="400000"/>
                    </a:lnL>
                    <a:lnR w="12700">
                      <a:solidFill>
                        <a:srgbClr val="888888"/>
                      </a:solidFill>
                      <a:miter lim="400000"/>
                    </a:lnR>
                    <a:lnT w="12700">
                      <a:solidFill>
                        <a:srgbClr val="888888"/>
                      </a:solidFill>
                      <a:miter lim="400000"/>
                    </a:lnT>
                    <a:lnB w="12700">
                      <a:solidFill>
                        <a:srgbClr val="88888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defRPr sz="1800"/>
                      </a:pPr>
                      <a:r>
                        <a:rPr sz="2400">
                          <a:solidFill>
                            <a:srgbClr val="222222"/>
                          </a:solidFill>
                        </a:rPr>
                        <a:t>M</a:t>
                      </a:r>
                      <a:endParaRPr sz="2400">
                        <a:solidFill>
                          <a:srgbClr val="222222"/>
                        </a:solidFill>
                      </a:endParaRPr>
                    </a:p>
                  </a:txBody>
                  <a:tcPr marL="152400" marR="152400" marT="38100" marB="38100" anchor="ctr" horzOverflow="overflow">
                    <a:lnL w="12700">
                      <a:solidFill>
                        <a:srgbClr val="888888"/>
                      </a:solidFill>
                      <a:miter lim="400000"/>
                    </a:lnL>
                    <a:lnR w="12700">
                      <a:solidFill>
                        <a:srgbClr val="888888"/>
                      </a:solidFill>
                      <a:miter lim="400000"/>
                    </a:lnR>
                    <a:lnT w="12700">
                      <a:solidFill>
                        <a:srgbClr val="888888"/>
                      </a:solidFill>
                      <a:miter lim="400000"/>
                    </a:lnT>
                    <a:lnB w="12700">
                      <a:solidFill>
                        <a:srgbClr val="88888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defRPr sz="1800"/>
                      </a:pPr>
                      <a:r>
                        <a:rPr sz="2400" dirty="0">
                          <a:solidFill>
                            <a:srgbClr val="222222"/>
                          </a:solidFill>
                        </a:rPr>
                        <a:t>允许长度0-M</a:t>
                      </a:r>
                      <a:r>
                        <a:rPr sz="2400" dirty="0" smtClean="0">
                          <a:solidFill>
                            <a:srgbClr val="222222"/>
                          </a:solidFill>
                        </a:rPr>
                        <a:t>个字节的定长字节</a:t>
                      </a:r>
                      <a:r>
                        <a:rPr lang="zh-CN" altLang="en-US" sz="2400" dirty="0" smtClean="0">
                          <a:solidFill>
                            <a:srgbClr val="222222"/>
                          </a:solidFill>
                        </a:rPr>
                        <a:t>字</a:t>
                      </a:r>
                      <a:r>
                        <a:rPr sz="2400" dirty="0" err="1" smtClean="0">
                          <a:solidFill>
                            <a:srgbClr val="222222"/>
                          </a:solidFill>
                        </a:rPr>
                        <a:t>符串</a:t>
                      </a:r>
                      <a:endParaRPr sz="2400" dirty="0">
                        <a:solidFill>
                          <a:srgbClr val="222222"/>
                        </a:solidFill>
                      </a:endParaRPr>
                    </a:p>
                  </a:txBody>
                  <a:tcPr marL="152400" marR="152400" marT="38100" marB="38100" anchor="ctr" horzOverflow="overflow">
                    <a:lnL w="12700">
                      <a:solidFill>
                        <a:srgbClr val="888888"/>
                      </a:solidFill>
                      <a:miter lim="400000"/>
                    </a:lnL>
                    <a:lnR w="12700">
                      <a:solidFill>
                        <a:srgbClr val="888888"/>
                      </a:solidFill>
                      <a:miter lim="400000"/>
                    </a:lnR>
                    <a:lnT w="12700">
                      <a:solidFill>
                        <a:srgbClr val="888888"/>
                      </a:solidFill>
                      <a:miter lim="400000"/>
                    </a:lnT>
                    <a:lnB w="12700">
                      <a:solidFill>
                        <a:srgbClr val="888888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body" idx="1"/>
          </p:nvPr>
        </p:nvSpPr>
        <p:spPr>
          <a:xfrm>
            <a:off x="845131" y="2487712"/>
            <a:ext cx="14106613" cy="6624736"/>
          </a:xfrm>
          <a:prstGeom prst="rect">
            <a:avLst/>
          </a:prstGeom>
        </p:spPr>
        <p:txBody>
          <a:bodyPr>
            <a:noAutofit/>
          </a:bodyPr>
          <a:lstStyle/>
          <a:p>
            <a:pPr marL="561340" indent="-281940" defTabSz="595630">
              <a:lnSpc>
                <a:spcPts val="4500"/>
              </a:lnSpc>
              <a:spcBef>
                <a:spcPts val="400"/>
              </a:spcBef>
              <a:defRPr sz="2025"/>
            </a:pPr>
            <a:r>
              <a:rPr lang="en-US" altLang="zh-CN" sz="3200" dirty="0" err="1" smtClean="0"/>
              <a:t>char</a:t>
            </a:r>
            <a:r>
              <a:rPr sz="3200" dirty="0" err="1" smtClean="0"/>
              <a:t>类型用于定长字符串</a:t>
            </a:r>
            <a:r>
              <a:rPr sz="3200" dirty="0" err="1"/>
              <a:t>，并且必须在圆括号内用一个大小修饰符来定义。这个大小修饰符的范围从</a:t>
            </a:r>
            <a:r>
              <a:rPr sz="3200" dirty="0"/>
              <a:t> 0-255。比指定长度大的值将被截短，而比指定长度小的值将会用空格作填补</a:t>
            </a:r>
            <a:r>
              <a:rPr sz="3200" dirty="0" smtClean="0"/>
              <a:t>。</a:t>
            </a:r>
            <a:endParaRPr sz="3200" dirty="0"/>
          </a:p>
          <a:p>
            <a:pPr marL="561340" indent="-281940" defTabSz="595630">
              <a:lnSpc>
                <a:spcPts val="4500"/>
              </a:lnSpc>
              <a:spcBef>
                <a:spcPts val="400"/>
              </a:spcBef>
              <a:defRPr sz="2025"/>
            </a:pPr>
            <a:r>
              <a:rPr lang="en-US" sz="3200" dirty="0" err="1" smtClean="0"/>
              <a:t>varchar</a:t>
            </a:r>
            <a:r>
              <a:rPr sz="3200" dirty="0" err="1" smtClean="0"/>
              <a:t>把这个大小视为值的大小，长度不足的情况下</a:t>
            </a:r>
            <a:r>
              <a:rPr lang="zh-CN" altLang="en-US" sz="3200" dirty="0" smtClean="0"/>
              <a:t>不</a:t>
            </a:r>
            <a:r>
              <a:rPr sz="3200" dirty="0" err="1" smtClean="0"/>
              <a:t>用空格补足</a:t>
            </a:r>
            <a:r>
              <a:rPr lang="zh-CN" altLang="en-US" sz="3200" dirty="0"/>
              <a:t>，</a:t>
            </a:r>
            <a:r>
              <a:rPr sz="3200" dirty="0" err="1" smtClean="0"/>
              <a:t>只使用存储字符串实际需要的长度</a:t>
            </a:r>
            <a:r>
              <a:rPr lang="zh-CN" altLang="en-US" sz="3200" dirty="0"/>
              <a:t>，</a:t>
            </a:r>
            <a:r>
              <a:rPr sz="3200" dirty="0" err="1" smtClean="0"/>
              <a:t>但长于指</a:t>
            </a:r>
            <a:r>
              <a:rPr lang="zh-CN" altLang="en-US" sz="3200" dirty="0" smtClean="0"/>
              <a:t>定</a:t>
            </a:r>
            <a:r>
              <a:rPr sz="3200" dirty="0" err="1" smtClean="0"/>
              <a:t>的值仍然会被截短</a:t>
            </a:r>
            <a:r>
              <a:rPr sz="3200" dirty="0" smtClean="0"/>
              <a:t>。</a:t>
            </a:r>
            <a:endParaRPr sz="3200" dirty="0"/>
          </a:p>
          <a:p>
            <a:pPr marL="561340" indent="-281940" defTabSz="595630">
              <a:lnSpc>
                <a:spcPts val="4500"/>
              </a:lnSpc>
              <a:spcBef>
                <a:spcPts val="400"/>
              </a:spcBef>
              <a:defRPr sz="2025"/>
            </a:pPr>
            <a:r>
              <a:rPr sz="3200" dirty="0" err="1"/>
              <a:t>text类型与blob</a:t>
            </a:r>
            <a:r>
              <a:rPr sz="3200" dirty="0" err="1" smtClean="0"/>
              <a:t>类型对于字段长度要求超过</a:t>
            </a:r>
            <a:r>
              <a:rPr sz="3200" dirty="0" smtClean="0"/>
              <a:t> </a:t>
            </a:r>
            <a:r>
              <a:rPr sz="3200" dirty="0"/>
              <a:t>255 个的情况下，</a:t>
            </a:r>
            <a:r>
              <a:rPr sz="3200" dirty="0" smtClean="0"/>
              <a:t>MySQL提供了</a:t>
            </a:r>
            <a:r>
              <a:rPr lang="en-US" sz="3200" dirty="0" smtClean="0"/>
              <a:t>text</a:t>
            </a:r>
            <a:r>
              <a:rPr sz="3200" dirty="0" smtClean="0"/>
              <a:t>和</a:t>
            </a:r>
            <a:r>
              <a:rPr lang="en-US" sz="3200" dirty="0" smtClean="0"/>
              <a:t>blob</a:t>
            </a:r>
            <a:r>
              <a:rPr sz="3200" dirty="0" smtClean="0"/>
              <a:t>两种类型</a:t>
            </a:r>
            <a:r>
              <a:rPr sz="3200" dirty="0"/>
              <a:t>。根据存储数据的大小，它们都有不同的子类型。这些大型的数据用于存储文本块或图像</a:t>
            </a:r>
            <a:r>
              <a:rPr sz="3200" dirty="0" smtClean="0"/>
              <a:t>。</a:t>
            </a:r>
            <a:endParaRPr sz="3200" dirty="0"/>
          </a:p>
          <a:p>
            <a:pPr marL="561340" indent="-281940" defTabSz="595630">
              <a:lnSpc>
                <a:spcPts val="4500"/>
              </a:lnSpc>
              <a:spcBef>
                <a:spcPts val="400"/>
              </a:spcBef>
              <a:defRPr sz="2025"/>
            </a:pPr>
            <a:r>
              <a:rPr lang="en-US" sz="3200" dirty="0" err="1" smtClean="0"/>
              <a:t>binary</a:t>
            </a:r>
            <a:r>
              <a:rPr sz="3200" dirty="0" err="1" smtClean="0"/>
              <a:t>声音文件等二进制数据类型</a:t>
            </a:r>
            <a:r>
              <a:rPr sz="3200" dirty="0" smtClean="0"/>
              <a:t>。</a:t>
            </a:r>
            <a:endParaRPr sz="3200" dirty="0"/>
          </a:p>
          <a:p>
            <a:pPr marL="561340" indent="-281940" defTabSz="595630">
              <a:lnSpc>
                <a:spcPts val="4500"/>
              </a:lnSpc>
              <a:spcBef>
                <a:spcPts val="400"/>
              </a:spcBef>
              <a:defRPr sz="2025"/>
            </a:pPr>
            <a:r>
              <a:rPr lang="en-US" sz="3200" dirty="0" err="1" smtClean="0"/>
              <a:t>text</a:t>
            </a:r>
            <a:r>
              <a:rPr sz="3200" dirty="0" err="1" smtClean="0"/>
              <a:t>和</a:t>
            </a:r>
            <a:r>
              <a:rPr lang="en-US" sz="3200" dirty="0" err="1" smtClean="0"/>
              <a:t>blob</a:t>
            </a:r>
            <a:r>
              <a:rPr sz="3200" dirty="0" err="1" smtClean="0"/>
              <a:t>类型在分类和比较上存在区别。</a:t>
            </a:r>
            <a:r>
              <a:rPr lang="en-US" sz="3200" dirty="0" err="1" smtClean="0"/>
              <a:t>blob</a:t>
            </a:r>
            <a:r>
              <a:rPr sz="3200" dirty="0" err="1" smtClean="0"/>
              <a:t>类型区分大小写</a:t>
            </a:r>
            <a:r>
              <a:rPr sz="3200" dirty="0" err="1"/>
              <a:t>，而</a:t>
            </a:r>
            <a:r>
              <a:rPr sz="3200" dirty="0"/>
              <a:t> </a:t>
            </a:r>
            <a:r>
              <a:rPr lang="en-US" sz="3200" dirty="0" err="1" smtClean="0"/>
              <a:t>text</a:t>
            </a:r>
            <a:r>
              <a:rPr sz="3200" dirty="0" err="1" smtClean="0"/>
              <a:t>不区分大小写</a:t>
            </a:r>
            <a:r>
              <a:rPr sz="3200" dirty="0" err="1"/>
              <a:t>。大小修饰符不用于各种</a:t>
            </a:r>
            <a:r>
              <a:rPr sz="3200" dirty="0"/>
              <a:t> </a:t>
            </a:r>
            <a:r>
              <a:rPr lang="en-US" sz="3200" dirty="0" err="1" smtClean="0"/>
              <a:t>blob</a:t>
            </a:r>
            <a:r>
              <a:rPr sz="3200" dirty="0" err="1" smtClean="0"/>
              <a:t>和</a:t>
            </a:r>
            <a:r>
              <a:rPr lang="en-US" sz="3200" dirty="0" err="1" smtClean="0"/>
              <a:t>text</a:t>
            </a:r>
            <a:r>
              <a:rPr sz="3200" dirty="0" err="1" smtClean="0"/>
              <a:t>子类型</a:t>
            </a:r>
            <a:r>
              <a:rPr sz="3200" dirty="0"/>
              <a:t>。</a:t>
            </a:r>
            <a:endParaRPr sz="3200" dirty="0"/>
          </a:p>
        </p:txBody>
      </p:sp>
      <p:sp>
        <p:nvSpPr>
          <p:cNvPr id="57" name="Shape 57"/>
          <p:cNvSpPr>
            <a:spLocks noGrp="1"/>
          </p:cNvSpPr>
          <p:nvPr>
            <p:ph type="title"/>
          </p:nvPr>
        </p:nvSpPr>
        <p:spPr>
          <a:xfrm>
            <a:off x="41264" y="748100"/>
            <a:ext cx="16427472" cy="1301393"/>
          </a:xfrm>
          <a:prstGeom prst="rect">
            <a:avLst/>
          </a:prstGeom>
        </p:spPr>
        <p:txBody>
          <a:bodyPr/>
          <a:lstStyle/>
          <a:p>
            <a:r>
              <a:t>字符类型区别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5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indefinite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indefinite" fill="hold"/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indefinite" fill="hold"/>
                                        <p:tgtEl>
                                          <p:spTgt spid="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indefinite" fill="hold"/>
                                        <p:tgtEl>
                                          <p:spTgt spid="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indefinite" fill="hold"/>
                                        <p:tgtEl>
                                          <p:spTgt spid="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1" bldLvl="5" animBg="1" advAuto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/>
          </p:cNvSpPr>
          <p:nvPr>
            <p:ph type="title"/>
          </p:nvPr>
        </p:nvSpPr>
        <p:spPr>
          <a:xfrm>
            <a:off x="41264" y="733878"/>
            <a:ext cx="16427472" cy="1301392"/>
          </a:xfrm>
          <a:prstGeom prst="rect">
            <a:avLst/>
          </a:prstGeom>
        </p:spPr>
        <p:txBody>
          <a:bodyPr/>
          <a:lstStyle/>
          <a:p>
            <a:r>
              <a:t>时间类型</a:t>
            </a:r>
          </a:p>
        </p:txBody>
      </p:sp>
      <p:graphicFrame>
        <p:nvGraphicFramePr>
          <p:cNvPr id="60" name="Table 60"/>
          <p:cNvGraphicFramePr/>
          <p:nvPr/>
        </p:nvGraphicFramePr>
        <p:xfrm>
          <a:off x="1392731" y="3350615"/>
          <a:ext cx="13402767" cy="4687558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3045845"/>
                <a:gridCol w="2520280"/>
                <a:gridCol w="7836642"/>
              </a:tblGrid>
              <a:tr h="835584">
                <a:tc>
                  <a:txBody>
                    <a:bodyPr/>
                    <a:lstStyle/>
                    <a:p>
                      <a:pPr indent="457200"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 dirty="0" err="1">
                          <a:solidFill>
                            <a:srgbClr val="FFF8F8"/>
                          </a:solidFill>
                        </a:rPr>
                        <a:t>数据类型</a:t>
                      </a:r>
                      <a:endParaRPr sz="3600" b="1" dirty="0">
                        <a:solidFill>
                          <a:srgbClr val="FFF8F8"/>
                        </a:solidFill>
                      </a:endParaRPr>
                    </a:p>
                  </a:txBody>
                  <a:tcPr marL="0" marR="0" marT="0" marB="0" anchor="ctr" horzOverflow="overflow">
                    <a:lnB w="12700">
                      <a:solidFill>
                        <a:srgbClr val="888888"/>
                      </a:solidFill>
                      <a:miter lim="400000"/>
                    </a:lnB>
                    <a:solidFill>
                      <a:srgbClr val="39B647"/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>
                          <a:solidFill>
                            <a:srgbClr val="FFF8F8"/>
                          </a:solidFill>
                        </a:rPr>
                        <a:t>所占字节</a:t>
                      </a:r>
                      <a:endParaRPr sz="3600" b="1">
                        <a:solidFill>
                          <a:srgbClr val="FFF8F8"/>
                        </a:solidFill>
                      </a:endParaRPr>
                    </a:p>
                  </a:txBody>
                  <a:tcPr marL="0" marR="0" marT="0" marB="0" anchor="ctr" horzOverflow="overflow">
                    <a:lnB w="12700">
                      <a:solidFill>
                        <a:srgbClr val="888888"/>
                      </a:solidFill>
                      <a:miter lim="400000"/>
                    </a:lnB>
                    <a:solidFill>
                      <a:srgbClr val="39B647"/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>
                          <a:solidFill>
                            <a:srgbClr val="FFF8F8"/>
                          </a:solidFill>
                        </a:rPr>
                        <a:t>取值范围</a:t>
                      </a:r>
                      <a:endParaRPr sz="3600" b="1">
                        <a:solidFill>
                          <a:srgbClr val="FFF8F8"/>
                        </a:solidFill>
                      </a:endParaRPr>
                    </a:p>
                  </a:txBody>
                  <a:tcPr marL="0" marR="0" marT="0" marB="0" anchor="ctr" horzOverflow="overflow">
                    <a:lnB w="12700">
                      <a:solidFill>
                        <a:srgbClr val="888888"/>
                      </a:solidFill>
                      <a:miter lim="400000"/>
                    </a:lnB>
                    <a:solidFill>
                      <a:srgbClr val="39B647"/>
                    </a:solidFill>
                  </a:tcPr>
                </a:tc>
              </a:tr>
              <a:tr h="645926">
                <a:tc>
                  <a:txBody>
                    <a:bodyPr/>
                    <a:lstStyle/>
                    <a:p>
                      <a:pPr algn="l">
                        <a:lnSpc>
                          <a:spcPts val="4600"/>
                        </a:lnSpc>
                        <a:defRPr sz="1800"/>
                      </a:pPr>
                      <a:r>
                        <a:rPr sz="3600" dirty="0">
                          <a:solidFill>
                            <a:srgbClr val="222222"/>
                          </a:solidFill>
                        </a:rPr>
                        <a:t>date</a:t>
                      </a:r>
                      <a:endParaRPr sz="3600" dirty="0">
                        <a:solidFill>
                          <a:srgbClr val="222222"/>
                        </a:solidFill>
                      </a:endParaRPr>
                    </a:p>
                  </a:txBody>
                  <a:tcPr marL="152400" marR="152400" marT="38100" marB="38100" anchor="ctr" horzOverflow="overflow">
                    <a:lnL w="12700">
                      <a:solidFill>
                        <a:srgbClr val="888888"/>
                      </a:solidFill>
                      <a:miter lim="400000"/>
                    </a:lnL>
                    <a:lnR w="12700">
                      <a:solidFill>
                        <a:srgbClr val="888888"/>
                      </a:solidFill>
                      <a:miter lim="400000"/>
                    </a:lnR>
                    <a:lnT w="12700">
                      <a:solidFill>
                        <a:srgbClr val="888888"/>
                      </a:solidFill>
                      <a:miter lim="400000"/>
                    </a:lnT>
                    <a:lnB w="12700">
                      <a:solidFill>
                        <a:srgbClr val="88888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600"/>
                        </a:lnSpc>
                        <a:defRPr sz="1800"/>
                      </a:pPr>
                      <a:r>
                        <a:rPr lang="en-US" sz="3600" dirty="0" smtClean="0">
                          <a:solidFill>
                            <a:srgbClr val="222222"/>
                          </a:solidFill>
                        </a:rPr>
                        <a:t>4</a:t>
                      </a:r>
                      <a:r>
                        <a:rPr sz="3600" dirty="0" smtClean="0">
                          <a:solidFill>
                            <a:srgbClr val="222222"/>
                          </a:solidFill>
                        </a:rPr>
                        <a:t>字节</a:t>
                      </a:r>
                      <a:endParaRPr sz="3600" dirty="0">
                        <a:solidFill>
                          <a:srgbClr val="222222"/>
                        </a:solidFill>
                      </a:endParaRPr>
                    </a:p>
                  </a:txBody>
                  <a:tcPr marL="152400" marR="152400" marT="38100" marB="38100" anchor="ctr" horzOverflow="overflow">
                    <a:lnL w="12700">
                      <a:solidFill>
                        <a:srgbClr val="888888"/>
                      </a:solidFill>
                      <a:miter lim="400000"/>
                    </a:lnL>
                    <a:lnR w="12700">
                      <a:solidFill>
                        <a:srgbClr val="888888"/>
                      </a:solidFill>
                      <a:miter lim="400000"/>
                    </a:lnR>
                    <a:lnT w="12700">
                      <a:solidFill>
                        <a:srgbClr val="888888"/>
                      </a:solidFill>
                      <a:miter lim="400000"/>
                    </a:lnT>
                    <a:lnB w="12700">
                      <a:solidFill>
                        <a:srgbClr val="88888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600"/>
                        </a:lnSpc>
                        <a:defRPr sz="1800"/>
                      </a:pPr>
                      <a:r>
                        <a:rPr sz="3600" dirty="0">
                          <a:solidFill>
                            <a:srgbClr val="222222"/>
                          </a:solidFill>
                        </a:rPr>
                        <a:t>日期，格式：2014-09-18</a:t>
                      </a:r>
                      <a:endParaRPr sz="3600" dirty="0">
                        <a:solidFill>
                          <a:srgbClr val="222222"/>
                        </a:solidFill>
                      </a:endParaRPr>
                    </a:p>
                  </a:txBody>
                  <a:tcPr marL="152400" marR="152400" marT="38100" marB="38100" anchor="ctr" horzOverflow="overflow">
                    <a:lnL w="12700">
                      <a:solidFill>
                        <a:srgbClr val="888888"/>
                      </a:solidFill>
                      <a:miter lim="400000"/>
                    </a:lnL>
                    <a:lnR w="12700">
                      <a:solidFill>
                        <a:srgbClr val="888888"/>
                      </a:solidFill>
                      <a:miter lim="400000"/>
                    </a:lnR>
                    <a:lnT w="12700">
                      <a:solidFill>
                        <a:srgbClr val="888888"/>
                      </a:solidFill>
                      <a:miter lim="400000"/>
                    </a:lnT>
                    <a:lnB w="12700">
                      <a:solidFill>
                        <a:srgbClr val="888888"/>
                      </a:solidFill>
                      <a:miter lim="400000"/>
                    </a:lnB>
                  </a:tcPr>
                </a:tc>
              </a:tr>
              <a:tr h="575051">
                <a:tc>
                  <a:txBody>
                    <a:bodyPr/>
                    <a:lstStyle/>
                    <a:p>
                      <a:pPr algn="l">
                        <a:lnSpc>
                          <a:spcPts val="4600"/>
                        </a:lnSpc>
                        <a:defRPr sz="1800"/>
                      </a:pPr>
                      <a:r>
                        <a:rPr sz="3600" dirty="0">
                          <a:solidFill>
                            <a:srgbClr val="222222"/>
                          </a:solidFill>
                        </a:rPr>
                        <a:t>time</a:t>
                      </a:r>
                      <a:endParaRPr sz="3600" dirty="0">
                        <a:solidFill>
                          <a:srgbClr val="222222"/>
                        </a:solidFill>
                      </a:endParaRPr>
                    </a:p>
                  </a:txBody>
                  <a:tcPr marL="152400" marR="152400" marT="38100" marB="38100" anchor="ctr" horzOverflow="overflow">
                    <a:lnL w="12700">
                      <a:solidFill>
                        <a:srgbClr val="888888"/>
                      </a:solidFill>
                      <a:miter lim="400000"/>
                    </a:lnL>
                    <a:lnR w="12700">
                      <a:solidFill>
                        <a:srgbClr val="888888"/>
                      </a:solidFill>
                      <a:miter lim="400000"/>
                    </a:lnR>
                    <a:lnT w="12700">
                      <a:solidFill>
                        <a:srgbClr val="888888"/>
                      </a:solidFill>
                      <a:miter lim="400000"/>
                    </a:lnT>
                    <a:lnB w="12700">
                      <a:solidFill>
                        <a:srgbClr val="88888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600"/>
                        </a:lnSpc>
                        <a:defRPr sz="1800"/>
                      </a:pPr>
                      <a:r>
                        <a:rPr sz="3600">
                          <a:solidFill>
                            <a:srgbClr val="222222"/>
                          </a:solidFill>
                        </a:rPr>
                        <a:t>3字节</a:t>
                      </a:r>
                      <a:endParaRPr sz="3600">
                        <a:solidFill>
                          <a:srgbClr val="222222"/>
                        </a:solidFill>
                      </a:endParaRPr>
                    </a:p>
                  </a:txBody>
                  <a:tcPr marL="152400" marR="152400" marT="38100" marB="38100" anchor="ctr" horzOverflow="overflow">
                    <a:lnL w="12700">
                      <a:solidFill>
                        <a:srgbClr val="888888"/>
                      </a:solidFill>
                      <a:miter lim="400000"/>
                    </a:lnL>
                    <a:lnR w="12700">
                      <a:solidFill>
                        <a:srgbClr val="888888"/>
                      </a:solidFill>
                      <a:miter lim="400000"/>
                    </a:lnR>
                    <a:lnT w="12700">
                      <a:solidFill>
                        <a:srgbClr val="888888"/>
                      </a:solidFill>
                      <a:miter lim="400000"/>
                    </a:lnT>
                    <a:lnB w="12700">
                      <a:solidFill>
                        <a:srgbClr val="88888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600"/>
                        </a:lnSpc>
                        <a:defRPr sz="1800"/>
                      </a:pPr>
                      <a:r>
                        <a:rPr sz="3600" dirty="0">
                          <a:solidFill>
                            <a:srgbClr val="222222"/>
                          </a:solidFill>
                        </a:rPr>
                        <a:t>时间，格式：08:42:30</a:t>
                      </a:r>
                      <a:endParaRPr sz="3600" dirty="0">
                        <a:solidFill>
                          <a:srgbClr val="222222"/>
                        </a:solidFill>
                      </a:endParaRPr>
                    </a:p>
                  </a:txBody>
                  <a:tcPr marL="152400" marR="152400" marT="38100" marB="38100" anchor="ctr" horzOverflow="overflow">
                    <a:lnL w="12700">
                      <a:solidFill>
                        <a:srgbClr val="888888"/>
                      </a:solidFill>
                      <a:miter lim="400000"/>
                    </a:lnL>
                    <a:lnR w="12700">
                      <a:solidFill>
                        <a:srgbClr val="888888"/>
                      </a:solidFill>
                      <a:miter lim="400000"/>
                    </a:lnR>
                    <a:lnT w="12700">
                      <a:solidFill>
                        <a:srgbClr val="888888"/>
                      </a:solidFill>
                      <a:miter lim="400000"/>
                    </a:lnT>
                    <a:lnB w="12700">
                      <a:solidFill>
                        <a:srgbClr val="888888"/>
                      </a:solidFill>
                      <a:miter lim="400000"/>
                    </a:lnB>
                  </a:tcPr>
                </a:tc>
              </a:tr>
              <a:tr h="542866">
                <a:tc>
                  <a:txBody>
                    <a:bodyPr/>
                    <a:lstStyle/>
                    <a:p>
                      <a:pPr algn="l">
                        <a:lnSpc>
                          <a:spcPts val="4600"/>
                        </a:lnSpc>
                        <a:defRPr sz="1800"/>
                      </a:pPr>
                      <a:r>
                        <a:rPr sz="3600" dirty="0" err="1">
                          <a:solidFill>
                            <a:srgbClr val="222222"/>
                          </a:solidFill>
                        </a:rPr>
                        <a:t>datetime</a:t>
                      </a:r>
                      <a:endParaRPr sz="3600" dirty="0">
                        <a:solidFill>
                          <a:srgbClr val="222222"/>
                        </a:solidFill>
                      </a:endParaRPr>
                    </a:p>
                  </a:txBody>
                  <a:tcPr marL="152400" marR="152400" marT="38100" marB="38100" anchor="ctr" horzOverflow="overflow">
                    <a:lnL w="12700">
                      <a:solidFill>
                        <a:srgbClr val="888888"/>
                      </a:solidFill>
                      <a:miter lim="400000"/>
                    </a:lnL>
                    <a:lnR w="12700">
                      <a:solidFill>
                        <a:srgbClr val="888888"/>
                      </a:solidFill>
                      <a:miter lim="400000"/>
                    </a:lnR>
                    <a:lnT w="12700">
                      <a:solidFill>
                        <a:srgbClr val="888888"/>
                      </a:solidFill>
                      <a:miter lim="400000"/>
                    </a:lnT>
                    <a:lnB w="12700">
                      <a:solidFill>
                        <a:srgbClr val="88888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600"/>
                        </a:lnSpc>
                        <a:defRPr sz="1800"/>
                      </a:pPr>
                      <a:r>
                        <a:rPr sz="3600">
                          <a:solidFill>
                            <a:srgbClr val="222222"/>
                          </a:solidFill>
                        </a:rPr>
                        <a:t>8字节</a:t>
                      </a:r>
                      <a:endParaRPr sz="3600">
                        <a:solidFill>
                          <a:srgbClr val="222222"/>
                        </a:solidFill>
                      </a:endParaRPr>
                    </a:p>
                  </a:txBody>
                  <a:tcPr marL="152400" marR="152400" marT="38100" marB="38100" anchor="ctr" horzOverflow="overflow">
                    <a:lnL w="12700">
                      <a:solidFill>
                        <a:srgbClr val="888888"/>
                      </a:solidFill>
                      <a:miter lim="400000"/>
                    </a:lnL>
                    <a:lnR w="12700">
                      <a:solidFill>
                        <a:srgbClr val="888888"/>
                      </a:solidFill>
                      <a:miter lim="400000"/>
                    </a:lnR>
                    <a:lnT w="12700">
                      <a:solidFill>
                        <a:srgbClr val="888888"/>
                      </a:solidFill>
                      <a:miter lim="400000"/>
                    </a:lnT>
                    <a:lnB w="12700">
                      <a:solidFill>
                        <a:srgbClr val="88888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600"/>
                        </a:lnSpc>
                        <a:defRPr sz="1800"/>
                      </a:pPr>
                      <a:r>
                        <a:rPr sz="3600" dirty="0">
                          <a:solidFill>
                            <a:srgbClr val="222222"/>
                          </a:solidFill>
                        </a:rPr>
                        <a:t>日期时间，格式：2014-09-18 08:42:30</a:t>
                      </a:r>
                      <a:endParaRPr sz="3600" dirty="0">
                        <a:solidFill>
                          <a:srgbClr val="222222"/>
                        </a:solidFill>
                      </a:endParaRPr>
                    </a:p>
                  </a:txBody>
                  <a:tcPr marL="152400" marR="152400" marT="38100" marB="38100" anchor="ctr" horzOverflow="overflow">
                    <a:lnL w="12700">
                      <a:solidFill>
                        <a:srgbClr val="888888"/>
                      </a:solidFill>
                      <a:miter lim="400000"/>
                    </a:lnL>
                    <a:lnR w="12700">
                      <a:solidFill>
                        <a:srgbClr val="888888"/>
                      </a:solidFill>
                      <a:miter lim="400000"/>
                    </a:lnR>
                    <a:lnT w="12700">
                      <a:solidFill>
                        <a:srgbClr val="888888"/>
                      </a:solidFill>
                      <a:miter lim="400000"/>
                    </a:lnT>
                    <a:lnB w="12700">
                      <a:solidFill>
                        <a:srgbClr val="888888"/>
                      </a:solidFill>
                      <a:miter lim="400000"/>
                    </a:lnB>
                  </a:tcPr>
                </a:tc>
              </a:tr>
              <a:tr h="542866">
                <a:tc>
                  <a:txBody>
                    <a:bodyPr/>
                    <a:lstStyle/>
                    <a:p>
                      <a:pPr algn="l">
                        <a:lnSpc>
                          <a:spcPts val="4600"/>
                        </a:lnSpc>
                        <a:defRPr sz="1800"/>
                      </a:pPr>
                      <a:r>
                        <a:rPr sz="3600" dirty="0">
                          <a:solidFill>
                            <a:srgbClr val="222222"/>
                          </a:solidFill>
                        </a:rPr>
                        <a:t>timestamp</a:t>
                      </a:r>
                      <a:endParaRPr sz="3600" dirty="0">
                        <a:solidFill>
                          <a:srgbClr val="222222"/>
                        </a:solidFill>
                      </a:endParaRPr>
                    </a:p>
                  </a:txBody>
                  <a:tcPr marL="152400" marR="152400" marT="38100" marB="38100" anchor="ctr" horzOverflow="overflow">
                    <a:lnL w="12700">
                      <a:solidFill>
                        <a:srgbClr val="888888"/>
                      </a:solidFill>
                      <a:miter lim="400000"/>
                    </a:lnL>
                    <a:lnR w="12700">
                      <a:solidFill>
                        <a:srgbClr val="888888"/>
                      </a:solidFill>
                      <a:miter lim="400000"/>
                    </a:lnR>
                    <a:lnT w="12700">
                      <a:solidFill>
                        <a:srgbClr val="888888"/>
                      </a:solidFill>
                      <a:miter lim="400000"/>
                    </a:lnT>
                    <a:lnB w="12700">
                      <a:solidFill>
                        <a:srgbClr val="88888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600"/>
                        </a:lnSpc>
                        <a:defRPr sz="1800"/>
                      </a:pPr>
                      <a:r>
                        <a:rPr sz="3600">
                          <a:solidFill>
                            <a:srgbClr val="222222"/>
                          </a:solidFill>
                        </a:rPr>
                        <a:t>4字节</a:t>
                      </a:r>
                      <a:endParaRPr sz="3600">
                        <a:solidFill>
                          <a:srgbClr val="222222"/>
                        </a:solidFill>
                      </a:endParaRPr>
                    </a:p>
                  </a:txBody>
                  <a:tcPr marL="152400" marR="152400" marT="38100" marB="38100" anchor="ctr" horzOverflow="overflow">
                    <a:lnL w="12700">
                      <a:solidFill>
                        <a:srgbClr val="888888"/>
                      </a:solidFill>
                      <a:miter lim="400000"/>
                    </a:lnL>
                    <a:lnR w="12700">
                      <a:solidFill>
                        <a:srgbClr val="888888"/>
                      </a:solidFill>
                      <a:miter lim="400000"/>
                    </a:lnR>
                    <a:lnT w="12700">
                      <a:solidFill>
                        <a:srgbClr val="888888"/>
                      </a:solidFill>
                      <a:miter lim="400000"/>
                    </a:lnT>
                    <a:lnB w="12700">
                      <a:solidFill>
                        <a:srgbClr val="88888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600"/>
                        </a:lnSpc>
                        <a:defRPr sz="1800"/>
                      </a:pPr>
                      <a:r>
                        <a:rPr sz="3600" dirty="0" err="1" smtClean="0">
                          <a:solidFill>
                            <a:srgbClr val="222222"/>
                          </a:solidFill>
                        </a:rPr>
                        <a:t>自动存储记录修改的时间</a:t>
                      </a:r>
                      <a:r>
                        <a:rPr lang="zh-CN" altLang="en-US" sz="3600" dirty="0" smtClean="0">
                          <a:solidFill>
                            <a:srgbClr val="222222"/>
                          </a:solidFill>
                        </a:rPr>
                        <a:t>（</a:t>
                      </a:r>
                      <a:r>
                        <a:rPr lang="en-US" altLang="zh-CN" sz="3600" dirty="0" err="1" smtClean="0">
                          <a:solidFill>
                            <a:srgbClr val="222222"/>
                          </a:solidFill>
                        </a:rPr>
                        <a:t>current_timestamp</a:t>
                      </a:r>
                      <a:r>
                        <a:rPr lang="zh-CN" altLang="en-US" sz="3600" dirty="0" smtClean="0">
                          <a:solidFill>
                            <a:srgbClr val="222222"/>
                          </a:solidFill>
                        </a:rPr>
                        <a:t>）</a:t>
                      </a:r>
                      <a:endParaRPr sz="3600" dirty="0">
                        <a:solidFill>
                          <a:srgbClr val="222222"/>
                        </a:solidFill>
                      </a:endParaRPr>
                    </a:p>
                  </a:txBody>
                  <a:tcPr marL="152400" marR="152400" marT="38100" marB="38100" anchor="ctr" horzOverflow="overflow">
                    <a:lnL w="12700">
                      <a:solidFill>
                        <a:srgbClr val="888888"/>
                      </a:solidFill>
                      <a:miter lim="400000"/>
                    </a:lnL>
                    <a:lnR w="12700">
                      <a:solidFill>
                        <a:srgbClr val="888888"/>
                      </a:solidFill>
                      <a:miter lim="400000"/>
                    </a:lnR>
                    <a:lnT w="12700">
                      <a:solidFill>
                        <a:srgbClr val="888888"/>
                      </a:solidFill>
                      <a:miter lim="400000"/>
                    </a:lnT>
                    <a:lnB w="12700">
                      <a:solidFill>
                        <a:srgbClr val="888888"/>
                      </a:solidFill>
                      <a:miter lim="400000"/>
                    </a:lnB>
                  </a:tcPr>
                </a:tc>
              </a:tr>
              <a:tr h="542866">
                <a:tc>
                  <a:txBody>
                    <a:bodyPr/>
                    <a:lstStyle/>
                    <a:p>
                      <a:pPr algn="l">
                        <a:lnSpc>
                          <a:spcPts val="4600"/>
                        </a:lnSpc>
                        <a:defRPr sz="1800"/>
                      </a:pPr>
                      <a:r>
                        <a:rPr sz="3600" dirty="0">
                          <a:solidFill>
                            <a:srgbClr val="222222"/>
                          </a:solidFill>
                        </a:rPr>
                        <a:t>year</a:t>
                      </a:r>
                      <a:endParaRPr sz="3600" dirty="0">
                        <a:solidFill>
                          <a:srgbClr val="222222"/>
                        </a:solidFill>
                      </a:endParaRPr>
                    </a:p>
                  </a:txBody>
                  <a:tcPr marL="152400" marR="152400" marT="38100" marB="38100" anchor="ctr" horzOverflow="overflow">
                    <a:lnL w="12700">
                      <a:solidFill>
                        <a:srgbClr val="888888"/>
                      </a:solidFill>
                      <a:miter lim="400000"/>
                    </a:lnL>
                    <a:lnR w="12700">
                      <a:solidFill>
                        <a:srgbClr val="888888"/>
                      </a:solidFill>
                      <a:miter lim="400000"/>
                    </a:lnR>
                    <a:lnT w="12700">
                      <a:solidFill>
                        <a:srgbClr val="888888"/>
                      </a:solidFill>
                      <a:miter lim="400000"/>
                    </a:lnT>
                    <a:lnB w="12700">
                      <a:solidFill>
                        <a:srgbClr val="88888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600"/>
                        </a:lnSpc>
                        <a:defRPr sz="1800"/>
                      </a:pPr>
                      <a:r>
                        <a:rPr sz="3600" dirty="0">
                          <a:solidFill>
                            <a:srgbClr val="222222"/>
                          </a:solidFill>
                        </a:rPr>
                        <a:t>1字节</a:t>
                      </a:r>
                      <a:endParaRPr sz="3600" dirty="0">
                        <a:solidFill>
                          <a:srgbClr val="222222"/>
                        </a:solidFill>
                      </a:endParaRPr>
                    </a:p>
                  </a:txBody>
                  <a:tcPr marL="152400" marR="152400" marT="38100" marB="38100" anchor="ctr" horzOverflow="overflow">
                    <a:lnL w="12700">
                      <a:solidFill>
                        <a:srgbClr val="888888"/>
                      </a:solidFill>
                      <a:miter lim="400000"/>
                    </a:lnL>
                    <a:lnR w="12700">
                      <a:solidFill>
                        <a:srgbClr val="888888"/>
                      </a:solidFill>
                      <a:miter lim="400000"/>
                    </a:lnR>
                    <a:lnT w="12700">
                      <a:solidFill>
                        <a:srgbClr val="888888"/>
                      </a:solidFill>
                      <a:miter lim="400000"/>
                    </a:lnT>
                    <a:lnB w="12700">
                      <a:solidFill>
                        <a:srgbClr val="88888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600"/>
                        </a:lnSpc>
                        <a:defRPr sz="1800"/>
                      </a:pPr>
                      <a:r>
                        <a:rPr sz="3600" dirty="0" smtClean="0">
                          <a:solidFill>
                            <a:srgbClr val="222222"/>
                          </a:solidFill>
                        </a:rPr>
                        <a:t>年份</a:t>
                      </a:r>
                      <a:r>
                        <a:rPr lang="en-US" sz="3600" dirty="0" smtClean="0">
                          <a:solidFill>
                            <a:srgbClr val="222222"/>
                          </a:solidFill>
                        </a:rPr>
                        <a:t>1901~2155</a:t>
                      </a:r>
                      <a:endParaRPr sz="3600" dirty="0">
                        <a:solidFill>
                          <a:srgbClr val="222222"/>
                        </a:solidFill>
                      </a:endParaRPr>
                    </a:p>
                  </a:txBody>
                  <a:tcPr marL="152400" marR="152400" marT="38100" marB="38100" anchor="ctr" horzOverflow="overflow">
                    <a:lnL w="12700">
                      <a:solidFill>
                        <a:srgbClr val="888888"/>
                      </a:solidFill>
                      <a:miter lim="400000"/>
                    </a:lnL>
                    <a:lnR w="12700">
                      <a:solidFill>
                        <a:srgbClr val="888888"/>
                      </a:solidFill>
                      <a:miter lim="400000"/>
                    </a:lnR>
                    <a:lnT w="12700">
                      <a:solidFill>
                        <a:srgbClr val="888888"/>
                      </a:solidFill>
                      <a:miter lim="400000"/>
                    </a:lnT>
                    <a:lnB w="12700">
                      <a:solidFill>
                        <a:srgbClr val="888888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/>
          </p:cNvSpPr>
          <p:nvPr>
            <p:ph type="title"/>
          </p:nvPr>
        </p:nvSpPr>
        <p:spPr>
          <a:xfrm>
            <a:off x="41264" y="733878"/>
            <a:ext cx="16427472" cy="1301392"/>
          </a:xfrm>
          <a:prstGeom prst="rect">
            <a:avLst/>
          </a:prstGeom>
        </p:spPr>
        <p:txBody>
          <a:bodyPr/>
          <a:lstStyle/>
          <a:p>
            <a:r>
              <a:t>复合类型</a:t>
            </a:r>
          </a:p>
        </p:txBody>
      </p:sp>
      <p:graphicFrame>
        <p:nvGraphicFramePr>
          <p:cNvPr id="63" name="Table 63"/>
          <p:cNvGraphicFramePr/>
          <p:nvPr/>
        </p:nvGraphicFramePr>
        <p:xfrm>
          <a:off x="1719846" y="3350615"/>
          <a:ext cx="13402767" cy="2156384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3006762"/>
                <a:gridCol w="3024336"/>
                <a:gridCol w="7371669"/>
              </a:tblGrid>
              <a:tr h="835584">
                <a:tc>
                  <a:txBody>
                    <a:bodyPr/>
                    <a:lstStyle/>
                    <a:p>
                      <a:pPr indent="457200"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 dirty="0" err="1">
                          <a:solidFill>
                            <a:srgbClr val="FFF8F8"/>
                          </a:solidFill>
                        </a:rPr>
                        <a:t>数据类型</a:t>
                      </a:r>
                      <a:endParaRPr sz="3600" b="1" dirty="0">
                        <a:solidFill>
                          <a:srgbClr val="FFF8F8"/>
                        </a:solidFill>
                      </a:endParaRPr>
                    </a:p>
                  </a:txBody>
                  <a:tcPr marL="0" marR="0" marT="0" marB="0" anchor="ctr" horzOverflow="overflow">
                    <a:lnB w="12700">
                      <a:solidFill>
                        <a:srgbClr val="888888"/>
                      </a:solidFill>
                      <a:miter lim="400000"/>
                    </a:lnB>
                    <a:solidFill>
                      <a:srgbClr val="39B647"/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>
                          <a:solidFill>
                            <a:srgbClr val="FFF8F8"/>
                          </a:solidFill>
                        </a:rPr>
                        <a:t>所占字节</a:t>
                      </a:r>
                      <a:endParaRPr sz="3600" b="1">
                        <a:solidFill>
                          <a:srgbClr val="FFF8F8"/>
                        </a:solidFill>
                      </a:endParaRPr>
                    </a:p>
                  </a:txBody>
                  <a:tcPr marL="0" marR="0" marT="0" marB="0" anchor="ctr" horzOverflow="overflow">
                    <a:lnB w="12700">
                      <a:solidFill>
                        <a:srgbClr val="888888"/>
                      </a:solidFill>
                      <a:miter lim="400000"/>
                    </a:lnB>
                    <a:solidFill>
                      <a:srgbClr val="39B647"/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>
                          <a:solidFill>
                            <a:srgbClr val="FFF8F8"/>
                          </a:solidFill>
                        </a:rPr>
                        <a:t>取值范围</a:t>
                      </a:r>
                      <a:endParaRPr sz="3600" b="1">
                        <a:solidFill>
                          <a:srgbClr val="FFF8F8"/>
                        </a:solidFill>
                      </a:endParaRPr>
                    </a:p>
                  </a:txBody>
                  <a:tcPr marL="0" marR="0" marT="0" marB="0" anchor="ctr" horzOverflow="overflow">
                    <a:lnB w="12700">
                      <a:solidFill>
                        <a:srgbClr val="888888"/>
                      </a:solidFill>
                      <a:miter lim="400000"/>
                    </a:lnB>
                    <a:solidFill>
                      <a:srgbClr val="39B647"/>
                    </a:solidFill>
                  </a:tcPr>
                </a:tc>
              </a:tr>
              <a:tr h="645926">
                <a:tc>
                  <a:txBody>
                    <a:bodyPr/>
                    <a:lstStyle/>
                    <a:p>
                      <a:pPr algn="l">
                        <a:lnSpc>
                          <a:spcPts val="4600"/>
                        </a:lnSpc>
                        <a:defRPr sz="1800"/>
                      </a:pPr>
                      <a:r>
                        <a:rPr sz="3600" dirty="0">
                          <a:solidFill>
                            <a:srgbClr val="222222"/>
                          </a:solidFill>
                        </a:rPr>
                        <a:t>set</a:t>
                      </a:r>
                      <a:endParaRPr sz="3600" dirty="0">
                        <a:solidFill>
                          <a:srgbClr val="222222"/>
                        </a:solidFill>
                      </a:endParaRPr>
                    </a:p>
                  </a:txBody>
                  <a:tcPr marL="152400" marR="152400" marT="38100" marB="38100" anchor="ctr" horzOverflow="overflow">
                    <a:lnL w="12700">
                      <a:solidFill>
                        <a:srgbClr val="888888"/>
                      </a:solidFill>
                      <a:miter lim="400000"/>
                    </a:lnL>
                    <a:lnR w="12700">
                      <a:solidFill>
                        <a:srgbClr val="888888"/>
                      </a:solidFill>
                      <a:miter lim="400000"/>
                    </a:lnR>
                    <a:lnT w="12700">
                      <a:solidFill>
                        <a:srgbClr val="888888"/>
                      </a:solidFill>
                      <a:miter lim="400000"/>
                    </a:lnT>
                    <a:lnB w="12700">
                      <a:solidFill>
                        <a:srgbClr val="88888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600"/>
                        </a:lnSpc>
                        <a:defRPr sz="1800"/>
                      </a:pPr>
                      <a:r>
                        <a:rPr sz="3600">
                          <a:solidFill>
                            <a:srgbClr val="222222"/>
                          </a:solidFill>
                        </a:rPr>
                        <a:t>集合类型</a:t>
                      </a:r>
                      <a:endParaRPr sz="3600">
                        <a:solidFill>
                          <a:srgbClr val="222222"/>
                        </a:solidFill>
                      </a:endParaRPr>
                    </a:p>
                  </a:txBody>
                  <a:tcPr marL="152400" marR="152400" marT="38100" marB="38100" anchor="ctr" horzOverflow="overflow">
                    <a:lnL w="12700">
                      <a:solidFill>
                        <a:srgbClr val="888888"/>
                      </a:solidFill>
                      <a:miter lim="400000"/>
                    </a:lnL>
                    <a:lnR w="12700">
                      <a:solidFill>
                        <a:srgbClr val="888888"/>
                      </a:solidFill>
                      <a:miter lim="400000"/>
                    </a:lnR>
                    <a:lnT w="12700">
                      <a:solidFill>
                        <a:srgbClr val="888888"/>
                      </a:solidFill>
                      <a:miter lim="400000"/>
                    </a:lnT>
                    <a:lnB w="12700">
                      <a:solidFill>
                        <a:srgbClr val="88888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600"/>
                        </a:lnSpc>
                        <a:defRPr sz="1800"/>
                      </a:pPr>
                      <a:r>
                        <a:rPr sz="3600" dirty="0">
                          <a:solidFill>
                            <a:srgbClr val="222222"/>
                          </a:solidFill>
                        </a:rPr>
                        <a:t>set(“</a:t>
                      </a:r>
                      <a:r>
                        <a:rPr sz="3600" dirty="0" smtClean="0">
                          <a:solidFill>
                            <a:srgbClr val="222222"/>
                          </a:solidFill>
                        </a:rPr>
                        <a:t>m</a:t>
                      </a:r>
                      <a:r>
                        <a:rPr lang="en-US" sz="3600" dirty="0" smtClean="0">
                          <a:solidFill>
                            <a:srgbClr val="222222"/>
                          </a:solidFill>
                        </a:rPr>
                        <a:t>1</a:t>
                      </a:r>
                      <a:r>
                        <a:rPr sz="3600" dirty="0" smtClean="0">
                          <a:solidFill>
                            <a:srgbClr val="222222"/>
                          </a:solidFill>
                        </a:rPr>
                        <a:t>”, </a:t>
                      </a:r>
                      <a:r>
                        <a:rPr sz="3600" dirty="0">
                          <a:solidFill>
                            <a:srgbClr val="222222"/>
                          </a:solidFill>
                        </a:rPr>
                        <a:t>“</a:t>
                      </a:r>
                      <a:r>
                        <a:rPr sz="3600" dirty="0" smtClean="0">
                          <a:solidFill>
                            <a:srgbClr val="222222"/>
                          </a:solidFill>
                        </a:rPr>
                        <a:t>m2</a:t>
                      </a:r>
                      <a:r>
                        <a:rPr sz="3600" dirty="0">
                          <a:solidFill>
                            <a:srgbClr val="222222"/>
                          </a:solidFill>
                        </a:rPr>
                        <a:t>″, … </a:t>
                      </a:r>
                      <a:r>
                        <a:rPr lang="en-US" sz="3600" dirty="0" smtClean="0">
                          <a:solidFill>
                            <a:srgbClr val="222222"/>
                          </a:solidFill>
                        </a:rPr>
                        <a:t>,</a:t>
                      </a:r>
                      <a:r>
                        <a:rPr sz="3600" dirty="0" smtClean="0">
                          <a:solidFill>
                            <a:srgbClr val="222222"/>
                          </a:solidFill>
                        </a:rPr>
                        <a:t>“m6</a:t>
                      </a:r>
                      <a:r>
                        <a:rPr lang="en-US" sz="3600" dirty="0" smtClean="0">
                          <a:solidFill>
                            <a:srgbClr val="222222"/>
                          </a:solidFill>
                        </a:rPr>
                        <a:t>3</a:t>
                      </a:r>
                      <a:r>
                        <a:rPr sz="3600" dirty="0" smtClean="0">
                          <a:solidFill>
                            <a:srgbClr val="222222"/>
                          </a:solidFill>
                        </a:rPr>
                        <a:t>″)</a:t>
                      </a:r>
                      <a:endParaRPr sz="3600" dirty="0">
                        <a:solidFill>
                          <a:srgbClr val="222222"/>
                        </a:solidFill>
                      </a:endParaRPr>
                    </a:p>
                  </a:txBody>
                  <a:tcPr marL="152400" marR="152400" marT="38100" marB="38100" anchor="ctr" horzOverflow="overflow">
                    <a:lnL w="12700">
                      <a:solidFill>
                        <a:srgbClr val="888888"/>
                      </a:solidFill>
                      <a:miter lim="400000"/>
                    </a:lnL>
                    <a:lnR w="12700">
                      <a:solidFill>
                        <a:srgbClr val="888888"/>
                      </a:solidFill>
                      <a:miter lim="400000"/>
                    </a:lnR>
                    <a:lnT w="12700">
                      <a:solidFill>
                        <a:srgbClr val="888888"/>
                      </a:solidFill>
                      <a:miter lim="400000"/>
                    </a:lnT>
                    <a:lnB w="12700">
                      <a:solidFill>
                        <a:srgbClr val="888888"/>
                      </a:solidFill>
                      <a:miter lim="400000"/>
                    </a:lnB>
                  </a:tcPr>
                </a:tc>
              </a:tr>
              <a:tr h="575051">
                <a:tc>
                  <a:txBody>
                    <a:bodyPr/>
                    <a:lstStyle/>
                    <a:p>
                      <a:pPr algn="l">
                        <a:lnSpc>
                          <a:spcPts val="4600"/>
                        </a:lnSpc>
                        <a:defRPr sz="1800"/>
                      </a:pPr>
                      <a:r>
                        <a:rPr sz="3600" dirty="0" err="1">
                          <a:solidFill>
                            <a:srgbClr val="222222"/>
                          </a:solidFill>
                        </a:rPr>
                        <a:t>enum</a:t>
                      </a:r>
                      <a:endParaRPr sz="3600" dirty="0">
                        <a:solidFill>
                          <a:srgbClr val="222222"/>
                        </a:solidFill>
                      </a:endParaRPr>
                    </a:p>
                  </a:txBody>
                  <a:tcPr marL="152400" marR="152400" marT="38100" marB="38100" anchor="ctr" horzOverflow="overflow">
                    <a:lnL w="12700">
                      <a:solidFill>
                        <a:srgbClr val="888888"/>
                      </a:solidFill>
                      <a:miter lim="400000"/>
                    </a:lnL>
                    <a:lnR w="12700">
                      <a:solidFill>
                        <a:srgbClr val="888888"/>
                      </a:solidFill>
                      <a:miter lim="400000"/>
                    </a:lnR>
                    <a:lnT w="12700">
                      <a:solidFill>
                        <a:srgbClr val="888888"/>
                      </a:solidFill>
                      <a:miter lim="400000"/>
                    </a:lnT>
                    <a:lnB w="12700">
                      <a:solidFill>
                        <a:srgbClr val="888888"/>
                      </a:solidFill>
                      <a:miter lim="400000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600"/>
                        </a:lnSpc>
                        <a:defRPr sz="1800"/>
                      </a:pPr>
                      <a:r>
                        <a:rPr sz="3600" dirty="0" err="1">
                          <a:solidFill>
                            <a:srgbClr val="222222"/>
                          </a:solidFill>
                        </a:rPr>
                        <a:t>枚举类型</a:t>
                      </a:r>
                      <a:endParaRPr sz="3600" dirty="0">
                        <a:solidFill>
                          <a:srgbClr val="222222"/>
                        </a:solidFill>
                      </a:endParaRPr>
                    </a:p>
                  </a:txBody>
                  <a:tcPr marL="152400" marR="152400" marT="38100" marB="38100" anchor="ctr" horzOverflow="overflow">
                    <a:lnL w="12700">
                      <a:solidFill>
                        <a:srgbClr val="888888"/>
                      </a:solidFill>
                      <a:miter lim="400000"/>
                    </a:lnL>
                    <a:lnR w="12700">
                      <a:solidFill>
                        <a:srgbClr val="888888"/>
                      </a:solidFill>
                      <a:miter lim="400000"/>
                    </a:lnR>
                    <a:lnT w="12700">
                      <a:solidFill>
                        <a:srgbClr val="888888"/>
                      </a:solidFill>
                      <a:miter lim="400000"/>
                    </a:lnT>
                    <a:lnB w="12700">
                      <a:solidFill>
                        <a:srgbClr val="888888"/>
                      </a:solidFill>
                      <a:miter lim="400000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600"/>
                        </a:lnSpc>
                        <a:defRPr sz="1800"/>
                      </a:pPr>
                      <a:r>
                        <a:rPr sz="3600" dirty="0" err="1">
                          <a:solidFill>
                            <a:srgbClr val="222222"/>
                          </a:solidFill>
                        </a:rPr>
                        <a:t>enum</a:t>
                      </a:r>
                      <a:r>
                        <a:rPr sz="3600" dirty="0">
                          <a:solidFill>
                            <a:srgbClr val="222222"/>
                          </a:solidFill>
                        </a:rPr>
                        <a:t>(“</a:t>
                      </a:r>
                      <a:r>
                        <a:rPr sz="3600" dirty="0" smtClean="0">
                          <a:solidFill>
                            <a:srgbClr val="222222"/>
                          </a:solidFill>
                        </a:rPr>
                        <a:t>m1</a:t>
                      </a:r>
                      <a:r>
                        <a:rPr sz="3600" dirty="0">
                          <a:solidFill>
                            <a:srgbClr val="222222"/>
                          </a:solidFill>
                        </a:rPr>
                        <a:t>″, “</a:t>
                      </a:r>
                      <a:r>
                        <a:rPr sz="3600" dirty="0" smtClean="0">
                          <a:solidFill>
                            <a:srgbClr val="222222"/>
                          </a:solidFill>
                        </a:rPr>
                        <a:t>m2</a:t>
                      </a:r>
                      <a:r>
                        <a:rPr sz="3600" dirty="0">
                          <a:solidFill>
                            <a:srgbClr val="222222"/>
                          </a:solidFill>
                        </a:rPr>
                        <a:t>″, … </a:t>
                      </a:r>
                      <a:r>
                        <a:rPr lang="en-US" sz="3600" dirty="0" smtClean="0">
                          <a:solidFill>
                            <a:srgbClr val="222222"/>
                          </a:solidFill>
                        </a:rPr>
                        <a:t>,</a:t>
                      </a:r>
                      <a:r>
                        <a:rPr sz="3600" dirty="0" smtClean="0">
                          <a:solidFill>
                            <a:srgbClr val="222222"/>
                          </a:solidFill>
                        </a:rPr>
                        <a:t>“m65535</a:t>
                      </a:r>
                      <a:r>
                        <a:rPr sz="3600" dirty="0">
                          <a:solidFill>
                            <a:srgbClr val="222222"/>
                          </a:solidFill>
                        </a:rPr>
                        <a:t>″)</a:t>
                      </a:r>
                      <a:endParaRPr sz="3600" dirty="0">
                        <a:solidFill>
                          <a:srgbClr val="222222"/>
                        </a:solidFill>
                      </a:endParaRPr>
                    </a:p>
                  </a:txBody>
                  <a:tcPr marL="152400" marR="152400" marT="38100" marB="38100" anchor="ctr" horzOverflow="overflow">
                    <a:lnL w="12700">
                      <a:solidFill>
                        <a:srgbClr val="888888"/>
                      </a:solidFill>
                      <a:miter lim="400000"/>
                    </a:lnL>
                    <a:lnR w="12700">
                      <a:solidFill>
                        <a:srgbClr val="888888"/>
                      </a:solidFill>
                      <a:miter lim="400000"/>
                    </a:lnR>
                    <a:lnT w="12700">
                      <a:solidFill>
                        <a:srgbClr val="888888"/>
                      </a:solidFill>
                      <a:miter lim="400000"/>
                    </a:lnT>
                    <a:lnB w="12700">
                      <a:solidFill>
                        <a:srgbClr val="888888"/>
                      </a:solidFill>
                      <a:miter lim="400000"/>
                    </a:lnB>
                    <a:solidFill>
                      <a:srgbClr val="F1F1F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body" idx="1"/>
          </p:nvPr>
        </p:nvSpPr>
        <p:spPr>
          <a:xfrm>
            <a:off x="845130" y="2876866"/>
            <a:ext cx="14819739" cy="5841077"/>
          </a:xfrm>
          <a:prstGeom prst="rect">
            <a:avLst/>
          </a:prstGeom>
        </p:spPr>
        <p:txBody>
          <a:bodyPr/>
          <a:lstStyle/>
          <a:p>
            <a:pPr marL="727075" indent="-365125" defTabSz="771525">
              <a:spcBef>
                <a:spcPts val="600"/>
              </a:spcBef>
              <a:defRPr sz="2620"/>
            </a:pPr>
            <a:r>
              <a:rPr dirty="0"/>
              <a:t>ENUM </a:t>
            </a:r>
            <a:r>
              <a:rPr dirty="0" err="1"/>
              <a:t>类型因为只允许在集合中取得一个值，有点类似于单选项。在处理相互排拆的数据时容易让人理解，比如人类的性别。ENUM</a:t>
            </a:r>
            <a:r>
              <a:rPr dirty="0"/>
              <a:t> </a:t>
            </a:r>
            <a:r>
              <a:rPr dirty="0" err="1"/>
              <a:t>类型字段可以从集合中取得一个值或使用null值，除此之外的输入将会使</a:t>
            </a:r>
            <a:r>
              <a:rPr dirty="0"/>
              <a:t> MySQL 在这个字段中插入一个空字符串。另外如果插入值的大小写与集合中值的大小写不匹配，MySQL会自动使用插入值的大小写转换成与集合中大小写一致的值。</a:t>
            </a:r>
            <a:endParaRPr dirty="0"/>
          </a:p>
          <a:p>
            <a:pPr marL="727075" indent="-365125" defTabSz="771525">
              <a:spcBef>
                <a:spcPts val="600"/>
              </a:spcBef>
              <a:defRPr sz="2620"/>
            </a:pPr>
            <a:endParaRPr dirty="0"/>
          </a:p>
          <a:p>
            <a:pPr marL="727075" indent="-365125" defTabSz="771525">
              <a:spcBef>
                <a:spcPts val="600"/>
              </a:spcBef>
              <a:defRPr sz="2620"/>
            </a:pPr>
            <a:r>
              <a:rPr dirty="0"/>
              <a:t>ENUM 类型在系统内部可以存储为数字，并且从1开始用数字做索引。一个 ENUM </a:t>
            </a:r>
            <a:r>
              <a:rPr dirty="0" err="1"/>
              <a:t>类型最多可以包含</a:t>
            </a:r>
            <a:r>
              <a:rPr dirty="0"/>
              <a:t> 65536 </a:t>
            </a:r>
            <a:r>
              <a:rPr dirty="0" err="1"/>
              <a:t>个元素，其中一个元素被</a:t>
            </a:r>
            <a:r>
              <a:rPr dirty="0"/>
              <a:t> MySQL </a:t>
            </a:r>
            <a:r>
              <a:rPr dirty="0" err="1"/>
              <a:t>保留，用来存储错误信息，这个错误值用索引</a:t>
            </a:r>
            <a:r>
              <a:rPr dirty="0"/>
              <a:t> 0 </a:t>
            </a:r>
            <a:r>
              <a:rPr dirty="0" err="1"/>
              <a:t>或者一个空字符串表示</a:t>
            </a:r>
            <a:r>
              <a:rPr dirty="0"/>
              <a:t>。</a:t>
            </a:r>
            <a:endParaRPr dirty="0"/>
          </a:p>
          <a:p>
            <a:pPr marL="727075" indent="-365125" defTabSz="771525">
              <a:spcBef>
                <a:spcPts val="600"/>
              </a:spcBef>
              <a:defRPr sz="2620"/>
            </a:pPr>
            <a:endParaRPr dirty="0"/>
          </a:p>
          <a:p>
            <a:pPr marL="727075" indent="-365125" defTabSz="771525">
              <a:spcBef>
                <a:spcPts val="600"/>
              </a:spcBef>
              <a:defRPr sz="2620"/>
            </a:pPr>
            <a:r>
              <a:rPr dirty="0"/>
              <a:t>MySQL </a:t>
            </a:r>
            <a:r>
              <a:rPr dirty="0" err="1"/>
              <a:t>认为</a:t>
            </a:r>
            <a:r>
              <a:rPr dirty="0"/>
              <a:t> ENUM </a:t>
            </a:r>
            <a:r>
              <a:rPr dirty="0" err="1"/>
              <a:t>类型集合中出现的值是合法输入，除此之外其它任何输入都将失败。这说明通过搜索包含空字符串或对应数字索引为</a:t>
            </a:r>
            <a:r>
              <a:rPr dirty="0"/>
              <a:t> 0 </a:t>
            </a:r>
            <a:r>
              <a:rPr dirty="0" err="1"/>
              <a:t>的行就可以很容易地找到错误记录的位置</a:t>
            </a:r>
            <a:r>
              <a:rPr dirty="0"/>
              <a:t>。</a:t>
            </a:r>
            <a:endParaRPr dirty="0"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xfrm>
            <a:off x="41264" y="748100"/>
            <a:ext cx="16427472" cy="1301393"/>
          </a:xfrm>
          <a:prstGeom prst="rect">
            <a:avLst/>
          </a:prstGeom>
        </p:spPr>
        <p:txBody>
          <a:bodyPr/>
          <a:lstStyle/>
          <a:p>
            <a:r>
              <a:t>Enum类型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6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indefinite" fill="hold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indefinite" fill="hold"/>
                                        <p:tgtEl>
                                          <p:spTgt spid="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indefinite" fill="hold"/>
                                        <p:tgtEl>
                                          <p:spTgt spid="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indefinite" fill="hold"/>
                                        <p:tgtEl>
                                          <p:spTgt spid="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indefinite" fill="hold"/>
                                        <p:tgtEl>
                                          <p:spTgt spid="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1" bldLvl="5" animBg="1" advAuto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/>
          </p:cNvSpPr>
          <p:nvPr>
            <p:ph type="body" idx="1"/>
          </p:nvPr>
        </p:nvSpPr>
        <p:spPr>
          <a:xfrm>
            <a:off x="845130" y="2876866"/>
            <a:ext cx="14819739" cy="5841077"/>
          </a:xfrm>
          <a:prstGeom prst="rect">
            <a:avLst/>
          </a:prstGeom>
        </p:spPr>
        <p:txBody>
          <a:bodyPr/>
          <a:lstStyle/>
          <a:p>
            <a:pPr marL="765175" indent="-384175" defTabSz="812165">
              <a:spcBef>
                <a:spcPts val="600"/>
              </a:spcBef>
              <a:defRPr sz="2760"/>
            </a:pPr>
            <a:r>
              <a:rPr dirty="0"/>
              <a:t>SET </a:t>
            </a:r>
            <a:r>
              <a:rPr dirty="0" err="1"/>
              <a:t>类型与</a:t>
            </a:r>
            <a:r>
              <a:rPr dirty="0"/>
              <a:t> ENUM </a:t>
            </a:r>
            <a:r>
              <a:rPr dirty="0" err="1"/>
              <a:t>类型相似但不相同。SET类型可以从预定义的集合中取得任意数量的值。并且与</a:t>
            </a:r>
            <a:r>
              <a:rPr dirty="0"/>
              <a:t> ENUM </a:t>
            </a:r>
            <a:r>
              <a:rPr dirty="0" err="1"/>
              <a:t>类型相同的是任何试图在</a:t>
            </a:r>
            <a:r>
              <a:rPr dirty="0"/>
              <a:t> SET </a:t>
            </a:r>
            <a:r>
              <a:rPr dirty="0" err="1"/>
              <a:t>类型字段中插入非预定义的值都会使MySQL插入一个空字符串。如果插入一个即有合法的元素又有非法的元素的记录，MySQL</a:t>
            </a:r>
            <a:r>
              <a:rPr dirty="0"/>
              <a:t> </a:t>
            </a:r>
            <a:r>
              <a:rPr dirty="0" err="1"/>
              <a:t>将会保留合法的元素，除去非法的元素</a:t>
            </a:r>
            <a:r>
              <a:rPr dirty="0"/>
              <a:t>。</a:t>
            </a:r>
            <a:endParaRPr dirty="0"/>
          </a:p>
          <a:p>
            <a:pPr marL="765175" indent="-384175" defTabSz="812165">
              <a:spcBef>
                <a:spcPts val="600"/>
              </a:spcBef>
              <a:defRPr sz="2760"/>
            </a:pPr>
            <a:endParaRPr dirty="0"/>
          </a:p>
          <a:p>
            <a:pPr marL="765175" indent="-384175" defTabSz="812165">
              <a:spcBef>
                <a:spcPts val="600"/>
              </a:spcBef>
              <a:defRPr sz="2760"/>
            </a:pPr>
            <a:r>
              <a:rPr dirty="0" err="1"/>
              <a:t>一个</a:t>
            </a:r>
            <a:r>
              <a:rPr dirty="0"/>
              <a:t> SET </a:t>
            </a:r>
            <a:r>
              <a:rPr dirty="0" err="1"/>
              <a:t>类型最多可以包含</a:t>
            </a:r>
            <a:r>
              <a:rPr dirty="0"/>
              <a:t> 64 </a:t>
            </a:r>
            <a:r>
              <a:rPr dirty="0" err="1"/>
              <a:t>项元素。在</a:t>
            </a:r>
            <a:r>
              <a:rPr dirty="0"/>
              <a:t> SET 元素中值被存储为一个分离的“位”序列，这些“位”</a:t>
            </a:r>
            <a:r>
              <a:rPr dirty="0" err="1"/>
              <a:t>表示与它相对应的元素</a:t>
            </a:r>
            <a:r>
              <a:rPr dirty="0"/>
              <a:t>。“</a:t>
            </a:r>
            <a:r>
              <a:rPr dirty="0" err="1"/>
              <a:t>位”是创建有序元素集合的一种简单而有效的方式</a:t>
            </a:r>
            <a:r>
              <a:rPr dirty="0"/>
              <a:t>。</a:t>
            </a:r>
            <a:endParaRPr dirty="0"/>
          </a:p>
          <a:p>
            <a:pPr marL="765175" indent="-384175" defTabSz="812165">
              <a:spcBef>
                <a:spcPts val="600"/>
              </a:spcBef>
              <a:defRPr sz="2760"/>
            </a:pPr>
            <a:endParaRPr dirty="0"/>
          </a:p>
          <a:p>
            <a:pPr marL="765175" indent="-384175" defTabSz="812165">
              <a:spcBef>
                <a:spcPts val="600"/>
              </a:spcBef>
              <a:defRPr sz="2760"/>
            </a:pPr>
            <a:r>
              <a:rPr dirty="0" err="1"/>
              <a:t>并且它还去除了重复的元素，所以SET类型中不可能包含两个相同的元素</a:t>
            </a:r>
            <a:r>
              <a:rPr dirty="0"/>
              <a:t>。</a:t>
            </a:r>
            <a:endParaRPr dirty="0"/>
          </a:p>
          <a:p>
            <a:pPr marL="765175" indent="-384175" defTabSz="812165">
              <a:spcBef>
                <a:spcPts val="600"/>
              </a:spcBef>
              <a:defRPr sz="2760"/>
            </a:pPr>
            <a:r>
              <a:rPr dirty="0" err="1"/>
              <a:t>希望从</a:t>
            </a:r>
            <a:r>
              <a:rPr dirty="0"/>
              <a:t> SET </a:t>
            </a:r>
            <a:r>
              <a:rPr dirty="0" err="1"/>
              <a:t>类型字段中找出非法的记录只需查找包含空字符串或二进制值为</a:t>
            </a:r>
            <a:r>
              <a:rPr dirty="0"/>
              <a:t> 0 </a:t>
            </a:r>
            <a:r>
              <a:rPr dirty="0" err="1"/>
              <a:t>的行</a:t>
            </a:r>
            <a:r>
              <a:rPr dirty="0"/>
              <a:t>。</a:t>
            </a:r>
            <a:endParaRPr dirty="0"/>
          </a:p>
        </p:txBody>
      </p:sp>
      <p:sp>
        <p:nvSpPr>
          <p:cNvPr id="69" name="Shape 69"/>
          <p:cNvSpPr>
            <a:spLocks noGrp="1"/>
          </p:cNvSpPr>
          <p:nvPr>
            <p:ph type="title"/>
          </p:nvPr>
        </p:nvSpPr>
        <p:spPr>
          <a:xfrm>
            <a:off x="41264" y="748100"/>
            <a:ext cx="16427472" cy="1301393"/>
          </a:xfrm>
          <a:prstGeom prst="rect">
            <a:avLst/>
          </a:prstGeom>
        </p:spPr>
        <p:txBody>
          <a:bodyPr/>
          <a:lstStyle/>
          <a:p>
            <a:r>
              <a:t>Set类型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6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indefinite" fill="hold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 fill="hold"/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indefinite" fill="hold"/>
                                        <p:tgtEl>
                                          <p:spTgt spid="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indefinite" fill="hold"/>
                                        <p:tgtEl>
                                          <p:spTgt spid="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indefinite" fill="hold"/>
                                        <p:tgtEl>
                                          <p:spTgt spid="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indefinite" fill="hold"/>
                                        <p:tgtEl>
                                          <p:spTgt spid="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1" bldLvl="5" animBg="1" advAuto="0" build="p"/>
    </p:bld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8F8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254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8F8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254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8958" tIns="48958" rIns="48958" bIns="48958" numCol="1" spcCol="38100" rtlCol="0" anchor="ctr">
        <a:spAutoFit/>
      </a:bodyPr>
      <a:lstStyle>
        <a:defPPr marL="0" marR="0" indent="0" algn="l" defTabSz="1354455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254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8958" tIns="48958" rIns="48958" bIns="48958" numCol="1" spcCol="38100" rtlCol="0" anchor="t">
        <a:spAutoFit/>
      </a:bodyPr>
      <a:lstStyle>
        <a:defPPr marL="0" marR="0" indent="0" algn="l" defTabSz="1354455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254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8F8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254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8958" tIns="48958" rIns="48958" bIns="48958" numCol="1" spcCol="38100" rtlCol="0" anchor="ctr">
        <a:spAutoFit/>
      </a:bodyPr>
      <a:lstStyle>
        <a:defPPr marL="0" marR="0" indent="0" algn="l" defTabSz="1354455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254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8958" tIns="48958" rIns="48958" bIns="48958" numCol="1" spcCol="38100" rtlCol="0" anchor="t">
        <a:spAutoFit/>
      </a:bodyPr>
      <a:lstStyle>
        <a:defPPr marL="0" marR="0" indent="0" algn="l" defTabSz="1354455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2678</Words>
  <Application>WPS 演示</Application>
  <PresentationFormat>自定义</PresentationFormat>
  <Paragraphs>272</Paragraphs>
  <Slides>15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6" baseType="lpstr">
      <vt:lpstr>Arial</vt:lpstr>
      <vt:lpstr>宋体</vt:lpstr>
      <vt:lpstr>Wingdings</vt:lpstr>
      <vt:lpstr>Calibri</vt:lpstr>
      <vt:lpstr>Broadway</vt:lpstr>
      <vt:lpstr>Adobe Arabic Regular</vt:lpstr>
      <vt:lpstr>微软雅黑</vt:lpstr>
      <vt:lpstr>Arial Unicode MS</vt:lpstr>
      <vt:lpstr>Segoe Print</vt:lpstr>
      <vt:lpstr>Calibri</vt:lpstr>
      <vt:lpstr>Office 主题</vt:lpstr>
      <vt:lpstr>数据类型</vt:lpstr>
      <vt:lpstr>整型</vt:lpstr>
      <vt:lpstr>浮点类型</vt:lpstr>
      <vt:lpstr>字符类型</vt:lpstr>
      <vt:lpstr>字符类型区别</vt:lpstr>
      <vt:lpstr>时间类型</vt:lpstr>
      <vt:lpstr>复合类型</vt:lpstr>
      <vt:lpstr>Enum类型</vt:lpstr>
      <vt:lpstr>Set类型</vt:lpstr>
      <vt:lpstr>UNSIGNED</vt:lpstr>
      <vt:lpstr>ZEROFILL(0填充)</vt:lpstr>
      <vt:lpstr>auto_increment</vt:lpstr>
      <vt:lpstr>default</vt:lpstr>
      <vt:lpstr>not null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MySQL数据类型</dc:title>
  <dc:creator/>
  <cp:lastModifiedBy>ZBLi</cp:lastModifiedBy>
  <cp:revision>51</cp:revision>
  <dcterms:created xsi:type="dcterms:W3CDTF">2018-09-02T15:48:03Z</dcterms:created>
  <dcterms:modified xsi:type="dcterms:W3CDTF">2018-09-02T15:51:14Z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