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75" r:id="rId4"/>
    <p:sldId id="258" r:id="rId5"/>
    <p:sldId id="274" r:id="rId6"/>
    <p:sldId id="261" r:id="rId7"/>
    <p:sldId id="259" r:id="rId8"/>
    <p:sldId id="260" r:id="rId9"/>
    <p:sldId id="262" r:id="rId10"/>
    <p:sldId id="263" r:id="rId11"/>
    <p:sldId id="264" r:id="rId13"/>
    <p:sldId id="265" r:id="rId14"/>
    <p:sldId id="276" r:id="rId15"/>
    <p:sldId id="267" r:id="rId16"/>
    <p:sldId id="268" r:id="rId17"/>
    <p:sldId id="269" r:id="rId18"/>
    <p:sldId id="270" r:id="rId19"/>
    <p:sldId id="271" r:id="rId20"/>
    <p:sldId id="272" r:id="rId21"/>
    <p:sldId id="294" r:id="rId22"/>
    <p:sldId id="295" r:id="rId23"/>
    <p:sldId id="304" r:id="rId24"/>
    <p:sldId id="296" r:id="rId25"/>
    <p:sldId id="297" r:id="rId26"/>
    <p:sldId id="298" r:id="rId27"/>
    <p:sldId id="299" r:id="rId28"/>
    <p:sldId id="300" r:id="rId29"/>
    <p:sldId id="302" r:id="rId30"/>
    <p:sldId id="273" r:id="rId31"/>
  </p:sldIdLst>
  <p:sldSz cx="16510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Style>
        <a:tcBdr/>
        <a:fill>
          <a:solidFill>
            <a:srgbClr val="E8ECF4"/>
          </a:solidFill>
        </a:fill>
      </a:tcStyle>
    </a:band2H>
    <a:firstCol>
      <a:tcTxStyle b="on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381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381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2025" autoAdjust="0"/>
  </p:normalViewPr>
  <p:slideViewPr>
    <p:cSldViewPr>
      <p:cViewPr varScale="1">
        <p:scale>
          <a:sx n="58" d="100"/>
          <a:sy n="58" d="100"/>
        </p:scale>
        <p:origin x="-354" y="-72"/>
      </p:cViewPr>
      <p:guideLst>
        <p:guide orient="horz" pos="3200"/>
        <p:guide pos="5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54455" latinLnBrk="0">
      <a:defRPr sz="1600">
        <a:latin typeface="+mn-lt"/>
        <a:ea typeface="+mn-ea"/>
        <a:cs typeface="+mn-cs"/>
        <a:sym typeface="Calibri" panose="020F0502020204030204"/>
      </a:defRPr>
    </a:lvl1pPr>
    <a:lvl2pPr indent="228600" defTabSz="1354455" latinLnBrk="0">
      <a:defRPr sz="1600">
        <a:latin typeface="+mn-lt"/>
        <a:ea typeface="+mn-ea"/>
        <a:cs typeface="+mn-cs"/>
        <a:sym typeface="Calibri" panose="020F0502020204030204"/>
      </a:defRPr>
    </a:lvl2pPr>
    <a:lvl3pPr indent="457200" defTabSz="1354455" latinLnBrk="0">
      <a:defRPr sz="1600">
        <a:latin typeface="+mn-lt"/>
        <a:ea typeface="+mn-ea"/>
        <a:cs typeface="+mn-cs"/>
        <a:sym typeface="Calibri" panose="020F0502020204030204"/>
      </a:defRPr>
    </a:lvl3pPr>
    <a:lvl4pPr indent="685800" defTabSz="1354455" latinLnBrk="0">
      <a:defRPr sz="1600">
        <a:latin typeface="+mn-lt"/>
        <a:ea typeface="+mn-ea"/>
        <a:cs typeface="+mn-cs"/>
        <a:sym typeface="Calibri" panose="020F0502020204030204"/>
      </a:defRPr>
    </a:lvl4pPr>
    <a:lvl5pPr indent="914400" defTabSz="1354455" latinLnBrk="0">
      <a:defRPr sz="1600">
        <a:latin typeface="+mn-lt"/>
        <a:ea typeface="+mn-ea"/>
        <a:cs typeface="+mn-cs"/>
        <a:sym typeface="Calibri" panose="020F0502020204030204"/>
      </a:defRPr>
    </a:lvl5pPr>
    <a:lvl6pPr indent="1143000" defTabSz="1354455" latinLnBrk="0">
      <a:defRPr sz="1600">
        <a:latin typeface="+mn-lt"/>
        <a:ea typeface="+mn-ea"/>
        <a:cs typeface="+mn-cs"/>
        <a:sym typeface="Calibri" panose="020F0502020204030204"/>
      </a:defRPr>
    </a:lvl6pPr>
    <a:lvl7pPr indent="1371600" defTabSz="1354455" latinLnBrk="0">
      <a:defRPr sz="1600">
        <a:latin typeface="+mn-lt"/>
        <a:ea typeface="+mn-ea"/>
        <a:cs typeface="+mn-cs"/>
        <a:sym typeface="Calibri" panose="020F0502020204030204"/>
      </a:defRPr>
    </a:lvl7pPr>
    <a:lvl8pPr indent="1600200" defTabSz="1354455" latinLnBrk="0">
      <a:defRPr sz="1600">
        <a:latin typeface="+mn-lt"/>
        <a:ea typeface="+mn-ea"/>
        <a:cs typeface="+mn-cs"/>
        <a:sym typeface="Calibri" panose="020F0502020204030204"/>
      </a:defRPr>
    </a:lvl8pPr>
    <a:lvl9pPr indent="1828800" defTabSz="1354455" latinLnBrk="0">
      <a:defRPr sz="16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42938" y="685800"/>
            <a:ext cx="55721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查看创建表语句：</a:t>
            </a:r>
            <a:r>
              <a:rPr lang="en-US" altLang="zh-CN" dirty="0" smtClean="0"/>
              <a:t>show</a:t>
            </a:r>
            <a:r>
              <a:rPr lang="en-US" altLang="zh-CN" baseline="0" dirty="0" smtClean="0"/>
              <a:t> create table user;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42938" y="685800"/>
            <a:ext cx="55721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3544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 smtClean="0">
                <a:solidFill>
                  <a:srgbClr val="222222"/>
                </a:solidFill>
              </a:rPr>
              <a:t>查看库的字符集：</a:t>
            </a:r>
            <a:r>
              <a:rPr lang="en-US" altLang="zh-CN" sz="1600" dirty="0" smtClean="0">
                <a:solidFill>
                  <a:srgbClr val="222222"/>
                </a:solidFill>
              </a:rPr>
              <a:t>show create database </a:t>
            </a:r>
            <a:r>
              <a:rPr lang="zh-CN" altLang="en-US" sz="1600" dirty="0" smtClean="0">
                <a:solidFill>
                  <a:srgbClr val="222222"/>
                </a:solidFill>
              </a:rPr>
              <a:t>库名</a:t>
            </a:r>
            <a:r>
              <a:rPr lang="en-US" altLang="zh-CN" sz="1600" dirty="0" smtClean="0">
                <a:solidFill>
                  <a:srgbClr val="222222"/>
                </a:solidFill>
              </a:rPr>
              <a:t>;</a:t>
            </a:r>
            <a:endParaRPr lang="en-US" altLang="zh-CN" sz="1600" dirty="0" smtClean="0">
              <a:solidFill>
                <a:srgbClr val="222222"/>
              </a:solidFill>
            </a:endParaRPr>
          </a:p>
          <a:p>
            <a:pPr marL="0" marR="0" indent="0" algn="l" defTabSz="13544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 smtClean="0">
                <a:solidFill>
                  <a:srgbClr val="222222"/>
                </a:solidFill>
              </a:rPr>
              <a:t>修改库的字符集：</a:t>
            </a:r>
            <a:r>
              <a:rPr lang="en-US" altLang="zh-CN" sz="1600" dirty="0" smtClean="0">
                <a:solidFill>
                  <a:srgbClr val="222222"/>
                </a:solidFill>
              </a:rPr>
              <a:t>alter database</a:t>
            </a:r>
            <a:r>
              <a:rPr lang="en-US" altLang="zh-CN" sz="1600" baseline="0" dirty="0" smtClean="0">
                <a:solidFill>
                  <a:srgbClr val="222222"/>
                </a:solidFill>
              </a:rPr>
              <a:t> </a:t>
            </a:r>
            <a:r>
              <a:rPr lang="zh-CN" altLang="en-US" sz="1600" baseline="0" dirty="0" smtClean="0">
                <a:solidFill>
                  <a:srgbClr val="222222"/>
                </a:solidFill>
              </a:rPr>
              <a:t>库名 </a:t>
            </a:r>
            <a:r>
              <a:rPr lang="en-US" altLang="zh-CN" sz="1600" baseline="0" dirty="0" smtClean="0">
                <a:solidFill>
                  <a:srgbClr val="222222"/>
                </a:solidFill>
              </a:rPr>
              <a:t>character set utf8;</a:t>
            </a:r>
            <a:endParaRPr lang="en-US" altLang="zh-CN" sz="1600" baseline="0" dirty="0" smtClean="0">
              <a:solidFill>
                <a:srgbClr val="222222"/>
              </a:solidFill>
            </a:endParaRPr>
          </a:p>
          <a:p>
            <a:pPr marL="0" marR="0" indent="0" algn="l" defTabSz="13544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aseline="0" dirty="0" smtClean="0">
                <a:solidFill>
                  <a:srgbClr val="222222"/>
                </a:solidFill>
              </a:rPr>
              <a:t>创建库时指定字符集：</a:t>
            </a:r>
            <a:r>
              <a:rPr lang="en-US" altLang="zh-CN" sz="1600" baseline="0" dirty="0" smtClean="0">
                <a:solidFill>
                  <a:srgbClr val="222222"/>
                </a:solidFill>
              </a:rPr>
              <a:t>create database </a:t>
            </a:r>
            <a:r>
              <a:rPr lang="zh-CN" altLang="en-US" sz="1600" baseline="0" dirty="0" smtClean="0">
                <a:solidFill>
                  <a:srgbClr val="222222"/>
                </a:solidFill>
              </a:rPr>
              <a:t>库名 </a:t>
            </a:r>
            <a:r>
              <a:rPr lang="en-US" altLang="zh-CN" sz="1600" baseline="0" dirty="0" smtClean="0">
                <a:solidFill>
                  <a:srgbClr val="222222"/>
                </a:solidFill>
              </a:rPr>
              <a:t>charset=utf8;</a:t>
            </a:r>
            <a:endParaRPr lang="en-US" altLang="zh-CN" sz="1600" baseline="0" dirty="0" smtClean="0">
              <a:solidFill>
                <a:srgbClr val="222222"/>
              </a:solidFill>
            </a:endParaRPr>
          </a:p>
          <a:p>
            <a:pPr marL="0" marR="0" indent="0" algn="l" defTabSz="13544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baseline="0" dirty="0" smtClean="0">
              <a:solidFill>
                <a:srgbClr val="222222"/>
              </a:solidFill>
            </a:endParaRPr>
          </a:p>
          <a:p>
            <a:pPr marL="0" marR="0" indent="0" algn="l" defTabSz="13544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aseline="0" dirty="0" smtClean="0">
                <a:solidFill>
                  <a:srgbClr val="222222"/>
                </a:solidFill>
              </a:rPr>
              <a:t>查看表的字符集：</a:t>
            </a:r>
            <a:r>
              <a:rPr lang="en-US" altLang="zh-CN" sz="1600" baseline="0" dirty="0" smtClean="0">
                <a:solidFill>
                  <a:srgbClr val="222222"/>
                </a:solidFill>
              </a:rPr>
              <a:t>show create table </a:t>
            </a:r>
            <a:r>
              <a:rPr lang="zh-CN" altLang="en-US" sz="1600" baseline="0" dirty="0" smtClean="0">
                <a:solidFill>
                  <a:srgbClr val="222222"/>
                </a:solidFill>
              </a:rPr>
              <a:t>表名</a:t>
            </a:r>
            <a:r>
              <a:rPr lang="en-US" altLang="zh-CN" sz="1600" baseline="0" dirty="0" smtClean="0">
                <a:solidFill>
                  <a:srgbClr val="222222"/>
                </a:solidFill>
              </a:rPr>
              <a:t>;</a:t>
            </a:r>
            <a:endParaRPr lang="en-US" altLang="zh-CN" sz="1600" dirty="0" smtClean="0">
              <a:solidFill>
                <a:srgbClr val="222222"/>
              </a:solidFill>
            </a:endParaRPr>
          </a:p>
          <a:p>
            <a:pPr marL="0" marR="0" indent="0" algn="l" defTabSz="13544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 smtClean="0">
                <a:solidFill>
                  <a:srgbClr val="222222"/>
                </a:solidFill>
              </a:rPr>
              <a:t>修改表的字符集：</a:t>
            </a:r>
            <a:r>
              <a:rPr lang="en-US" altLang="zh-CN" sz="1600" dirty="0" smtClean="0">
                <a:solidFill>
                  <a:srgbClr val="222222"/>
                </a:solidFill>
              </a:rPr>
              <a:t>alter table </a:t>
            </a:r>
            <a:r>
              <a:rPr lang="zh-CN" altLang="en-US" sz="1600" dirty="0" smtClean="0">
                <a:solidFill>
                  <a:srgbClr val="222222"/>
                </a:solidFill>
              </a:rPr>
              <a:t>表名</a:t>
            </a:r>
            <a:r>
              <a:rPr lang="en-US" altLang="zh-CN" sz="1600" dirty="0" smtClean="0">
                <a:solidFill>
                  <a:srgbClr val="222222"/>
                </a:solidFill>
              </a:rPr>
              <a:t> convert</a:t>
            </a:r>
            <a:r>
              <a:rPr lang="en-US" altLang="zh-CN" sz="1600" baseline="0" dirty="0" smtClean="0">
                <a:solidFill>
                  <a:srgbClr val="222222"/>
                </a:solidFill>
              </a:rPr>
              <a:t> to character set utf8</a:t>
            </a:r>
            <a:r>
              <a:rPr lang="en-US" altLang="zh-CN" sz="1600" dirty="0" smtClean="0">
                <a:solidFill>
                  <a:srgbClr val="222222"/>
                </a:solidFill>
              </a:rPr>
              <a:t>;</a:t>
            </a:r>
            <a:endParaRPr lang="en-US" altLang="zh-CN" sz="1600" dirty="0" smtClean="0">
              <a:solidFill>
                <a:srgbClr val="222222"/>
              </a:solidFill>
            </a:endParaRPr>
          </a:p>
          <a:p>
            <a:pPr marL="0" marR="0" indent="0" algn="l" defTabSz="13544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 smtClean="0">
                <a:solidFill>
                  <a:srgbClr val="222222"/>
                </a:solidFill>
              </a:rPr>
              <a:t>创建表时指定字符集：</a:t>
            </a:r>
            <a:r>
              <a:rPr lang="en-US" altLang="zh-CN" sz="1600" dirty="0" smtClean="0">
                <a:solidFill>
                  <a:srgbClr val="222222"/>
                </a:solidFill>
              </a:rPr>
              <a:t>create</a:t>
            </a:r>
            <a:r>
              <a:rPr lang="en-US" altLang="zh-CN" sz="1600" baseline="0" dirty="0" smtClean="0">
                <a:solidFill>
                  <a:srgbClr val="222222"/>
                </a:solidFill>
              </a:rPr>
              <a:t> table </a:t>
            </a:r>
            <a:r>
              <a:rPr lang="zh-CN" altLang="en-US" sz="1600" baseline="0" dirty="0" smtClean="0">
                <a:solidFill>
                  <a:srgbClr val="222222"/>
                </a:solidFill>
              </a:rPr>
              <a:t>表名</a:t>
            </a:r>
            <a:r>
              <a:rPr lang="en-US" altLang="zh-CN" sz="1600" baseline="0" dirty="0" smtClean="0">
                <a:solidFill>
                  <a:srgbClr val="222222"/>
                </a:solidFill>
              </a:rPr>
              <a:t>(</a:t>
            </a:r>
            <a:r>
              <a:rPr lang="zh-CN" altLang="en-US" sz="1600" baseline="0" dirty="0" smtClean="0">
                <a:solidFill>
                  <a:srgbClr val="222222"/>
                </a:solidFill>
              </a:rPr>
              <a:t>字段 类型</a:t>
            </a:r>
            <a:r>
              <a:rPr lang="en-US" altLang="zh-CN" sz="1600" baseline="0" dirty="0" smtClean="0">
                <a:solidFill>
                  <a:srgbClr val="222222"/>
                </a:solidFill>
              </a:rPr>
              <a:t>)</a:t>
            </a:r>
            <a:r>
              <a:rPr lang="en-US" altLang="zh-CN" sz="1600" baseline="0" smtClean="0">
                <a:solidFill>
                  <a:srgbClr val="222222"/>
                </a:solidFill>
              </a:rPr>
              <a:t>default charset=utf8;</a:t>
            </a:r>
            <a:endParaRPr lang="en-US" altLang="zh-CN" sz="1600" dirty="0" smtClean="0">
              <a:solidFill>
                <a:srgbClr val="222222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-11169" y="-4332"/>
            <a:ext cx="16532337" cy="6435406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97922" y="2816163"/>
            <a:ext cx="16114156" cy="1814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423489" y="-5236"/>
            <a:ext cx="17356978" cy="6525712"/>
          </a:xfrm>
          <a:prstGeom prst="rect">
            <a:avLst/>
          </a:prstGeom>
          <a:solidFill>
            <a:srgbClr val="38B747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0066FF"/>
                </a:solidFill>
              </a:defRPr>
            </a:pPr>
          </a:p>
        </p:txBody>
      </p:sp>
      <p:sp>
        <p:nvSpPr>
          <p:cNvPr id="31" name="Shape 31"/>
          <p:cNvSpPr/>
          <p:nvPr/>
        </p:nvSpPr>
        <p:spPr>
          <a:xfrm>
            <a:off x="6692362" y="3212793"/>
            <a:ext cx="8092186" cy="1710817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spAutoFit/>
          </a:bodyPr>
          <a:lstStyle>
            <a:lvl1pPr algn="ctr">
              <a:defRPr sz="10600">
                <a:solidFill>
                  <a:srgbClr val="FFFFFF"/>
                </a:solidFill>
                <a:latin typeface="Broadway" panose="04040905080B02020502"/>
                <a:ea typeface="Broadway" panose="04040905080B02020502"/>
                <a:cs typeface="Broadway" panose="04040905080B02020502"/>
                <a:sym typeface="Broadway" panose="04040905080B02020502"/>
              </a:defRPr>
            </a:lvl1pPr>
          </a:lstStyle>
          <a:p>
            <a:r>
              <a:t>Thank You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0767" y="2238978"/>
            <a:ext cx="16531534" cy="115651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45130" y="2876867"/>
            <a:ext cx="14819739" cy="584107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0759976" y="8045096"/>
            <a:ext cx="323739" cy="339217"/>
          </a:xfrm>
          <a:prstGeom prst="rect">
            <a:avLst/>
          </a:prstGeom>
          <a:ln w="12700">
            <a:miter lim="400000"/>
          </a:ln>
        </p:spPr>
        <p:txBody>
          <a:bodyPr wrap="none" lIns="48958" tIns="48958" rIns="48958" bIns="48958" anchor="ctr">
            <a:spAutoFit/>
          </a:bodyPr>
          <a:lstStyle>
            <a:lvl1pPr algn="r">
              <a:defRPr sz="16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1275715" marR="0" indent="-640715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Char char="•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122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630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2138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646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3154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662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4170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678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183987" y="2857647"/>
            <a:ext cx="16142026" cy="1814112"/>
          </a:xfrm>
          <a:prstGeom prst="rect">
            <a:avLst/>
          </a:prstGeom>
        </p:spPr>
        <p:txBody>
          <a:bodyPr/>
          <a:lstStyle/>
          <a:p>
            <a:r>
              <a:rPr dirty="0" err="1" smtClean="0"/>
              <a:t>数据库</a:t>
            </a:r>
            <a:r>
              <a:rPr lang="zh-CN" altLang="en-US" dirty="0" smtClean="0"/>
              <a:t>之</a:t>
            </a:r>
            <a:r>
              <a:rPr lang="en-US" altLang="zh-CN" smtClean="0"/>
              <a:t>DDL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删除表</a:t>
            </a:r>
          </a:p>
        </p:txBody>
      </p:sp>
      <p:graphicFrame>
        <p:nvGraphicFramePr>
          <p:cNvPr id="65" name="Table 65"/>
          <p:cNvGraphicFramePr/>
          <p:nvPr/>
        </p:nvGraphicFramePr>
        <p:xfrm>
          <a:off x="1073665" y="3123057"/>
          <a:ext cx="14362669" cy="31714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397359"/>
                <a:gridCol w="6965310"/>
              </a:tblGrid>
              <a:tr h="1019459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分类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详解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78806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drop table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表名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01595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drop table 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user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662327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删除表</a:t>
                      </a:r>
                      <a:r>
                        <a:rPr lang="en-US" sz="3600" dirty="0" err="1" smtClean="0">
                          <a:solidFill>
                            <a:srgbClr val="222222"/>
                          </a:solidFill>
                        </a:rPr>
                        <a:t>user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指定字符集和引擎</a:t>
            </a:r>
            <a:endParaRPr dirty="0"/>
          </a:p>
        </p:txBody>
      </p:sp>
      <p:sp>
        <p:nvSpPr>
          <p:cNvPr id="4" name="Shape 86"/>
          <p:cNvSpPr>
            <a:spLocks noGrp="1"/>
          </p:cNvSpPr>
          <p:nvPr>
            <p:ph type="body" idx="1"/>
          </p:nvPr>
        </p:nvSpPr>
        <p:spPr>
          <a:xfrm>
            <a:off x="845130" y="2631728"/>
            <a:ext cx="14819739" cy="584107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842010" indent="-422910" defTabSz="893445">
              <a:spcBef>
                <a:spcPts val="700"/>
              </a:spcBef>
              <a:defRPr sz="3035"/>
            </a:pPr>
            <a:r>
              <a:rPr lang="zh-CN" altLang="en-US" sz="4000" dirty="0" smtClean="0"/>
              <a:t>查看创建库及表语句</a:t>
            </a:r>
            <a:endParaRPr lang="en-US" altLang="zh-CN" sz="4000" dirty="0" smtClean="0"/>
          </a:p>
          <a:p>
            <a:pPr marL="1196975" lvl="2" indent="-422910" defTabSz="893445">
              <a:spcBef>
                <a:spcPts val="700"/>
              </a:spcBef>
              <a:defRPr sz="3035"/>
            </a:pPr>
            <a:r>
              <a:rPr lang="en-US" altLang="zh-CN" sz="4000" dirty="0" smtClean="0"/>
              <a:t>show create database</a:t>
            </a:r>
            <a:r>
              <a:rPr lang="zh-CN" altLang="en-US" sz="4000" dirty="0"/>
              <a:t> 库</a:t>
            </a:r>
            <a:r>
              <a:rPr lang="zh-CN" altLang="en-US" sz="4000" dirty="0" smtClean="0"/>
              <a:t>名</a:t>
            </a:r>
            <a:r>
              <a:rPr lang="en-US" altLang="zh-CN" sz="4000" dirty="0" smtClean="0"/>
              <a:t>;</a:t>
            </a:r>
            <a:endParaRPr lang="en-US" altLang="zh-CN" sz="4000" dirty="0" smtClean="0"/>
          </a:p>
          <a:p>
            <a:pPr marL="1196975" lvl="2" indent="-422910" defTabSz="893445">
              <a:spcBef>
                <a:spcPts val="700"/>
              </a:spcBef>
              <a:defRPr sz="3035"/>
            </a:pPr>
            <a:r>
              <a:rPr lang="en-US" altLang="zh-CN" sz="4000" dirty="0" smtClean="0"/>
              <a:t>show </a:t>
            </a:r>
            <a:r>
              <a:rPr lang="en-US" altLang="zh-CN" sz="4000" dirty="0"/>
              <a:t>create table </a:t>
            </a:r>
            <a:r>
              <a:rPr lang="zh-CN" altLang="en-US" sz="4000" dirty="0"/>
              <a:t>表</a:t>
            </a:r>
            <a:r>
              <a:rPr lang="zh-CN" altLang="en-US" sz="4000" dirty="0" smtClean="0"/>
              <a:t>名</a:t>
            </a:r>
            <a:r>
              <a:rPr lang="en-US" altLang="zh-CN" sz="4000" dirty="0" smtClean="0"/>
              <a:t>;</a:t>
            </a:r>
            <a:endParaRPr lang="en-US" altLang="zh-CN" sz="4000" dirty="0" smtClean="0"/>
          </a:p>
          <a:p>
            <a:pPr marL="774700" lvl="2" indent="0" defTabSz="893445">
              <a:spcBef>
                <a:spcPts val="700"/>
              </a:spcBef>
              <a:buNone/>
              <a:defRPr sz="3035"/>
            </a:pPr>
            <a:endParaRPr lang="en-US" altLang="zh-CN" sz="4000" dirty="0" smtClean="0"/>
          </a:p>
          <a:p>
            <a:pPr marL="842010" indent="-422910" defTabSz="893445">
              <a:spcBef>
                <a:spcPts val="700"/>
              </a:spcBef>
              <a:defRPr sz="3035"/>
            </a:pPr>
            <a:r>
              <a:rPr lang="zh-CN" altLang="en-US" sz="4000" dirty="0" smtClean="0"/>
              <a:t>创建</a:t>
            </a:r>
            <a:r>
              <a:rPr lang="zh-CN" altLang="en-US" sz="4000" dirty="0"/>
              <a:t>表时</a:t>
            </a:r>
            <a:r>
              <a:rPr lang="zh-CN" altLang="en-US" sz="4000" dirty="0" smtClean="0"/>
              <a:t>指定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每次指定</a:t>
            </a:r>
            <a:r>
              <a:rPr lang="en-US" altLang="zh-CN" sz="4000" dirty="0" smtClean="0"/>
              <a:t>)</a:t>
            </a:r>
            <a:endParaRPr lang="en-US" altLang="zh-CN" sz="4000" dirty="0" smtClean="0"/>
          </a:p>
          <a:p>
            <a:pPr marL="1196975" lvl="2" indent="-422910" defTabSz="893445">
              <a:spcBef>
                <a:spcPts val="700"/>
              </a:spcBef>
              <a:defRPr sz="3035"/>
            </a:pPr>
            <a:r>
              <a:rPr lang="zh-CN" altLang="en-US" sz="3600" dirty="0" smtClean="0"/>
              <a:t>存储引擎 </a:t>
            </a:r>
            <a:r>
              <a:rPr lang="en-US" altLang="zh-CN" sz="3600" dirty="0" smtClean="0"/>
              <a:t>engine=</a:t>
            </a:r>
            <a:r>
              <a:rPr lang="en-US" altLang="zh-CN" sz="3600" dirty="0" err="1" smtClean="0"/>
              <a:t>InnoDB</a:t>
            </a:r>
            <a:endParaRPr lang="en-US" sz="3600" dirty="0" smtClean="0"/>
          </a:p>
          <a:p>
            <a:pPr marL="1196975" lvl="2" indent="-422910" defTabSz="893445">
              <a:spcBef>
                <a:spcPts val="700"/>
              </a:spcBef>
              <a:defRPr sz="3035"/>
            </a:pPr>
            <a:r>
              <a:rPr lang="zh-CN" altLang="en-US" sz="3600" dirty="0" smtClean="0"/>
              <a:t>创建表时指定字符集</a:t>
            </a:r>
            <a:r>
              <a:rPr lang="en-US" altLang="zh-CN" sz="3600" dirty="0" smtClean="0"/>
              <a:t>default charset=utf8</a:t>
            </a:r>
            <a:endParaRPr lang="en-US" sz="3600" dirty="0"/>
          </a:p>
          <a:p>
            <a:pPr marL="842010" indent="-422910" defTabSz="893445">
              <a:spcBef>
                <a:spcPts val="700"/>
              </a:spcBef>
              <a:defRPr sz="3035"/>
            </a:pPr>
            <a:endParaRPr lang="en-US" sz="3600" dirty="0" smtClean="0"/>
          </a:p>
          <a:p>
            <a:pPr marL="842010" indent="-422910" defTabSz="893445">
              <a:spcBef>
                <a:spcPts val="700"/>
              </a:spcBef>
              <a:defRPr sz="3035"/>
            </a:pPr>
            <a:r>
              <a:rPr lang="zh-CN" altLang="en-US" sz="4000" dirty="0" smtClean="0"/>
              <a:t>设置配置文件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统一设置</a:t>
            </a:r>
            <a:r>
              <a:rPr lang="en-US" altLang="zh-CN" sz="4000" dirty="0" smtClean="0"/>
              <a:t>)</a:t>
            </a:r>
            <a:endParaRPr lang="en-US" altLang="zh-CN" sz="4000" dirty="0" smtClean="0"/>
          </a:p>
          <a:p>
            <a:pPr marL="1196975" lvl="2" indent="-422910" defTabSz="893445">
              <a:spcBef>
                <a:spcPts val="700"/>
              </a:spcBef>
              <a:defRPr sz="3035"/>
            </a:pPr>
            <a:r>
              <a:rPr lang="zh-CN" altLang="en-US" sz="3600" dirty="0" smtClean="0"/>
              <a:t>存储引擎：</a:t>
            </a:r>
            <a:r>
              <a:rPr lang="en-US" altLang="zh-CN" sz="3600" dirty="0" smtClean="0"/>
              <a:t>default-storage-engine=</a:t>
            </a:r>
            <a:r>
              <a:rPr lang="en-US" altLang="zh-CN" sz="3600" dirty="0" err="1" smtClean="0"/>
              <a:t>InnoDB</a:t>
            </a:r>
            <a:endParaRPr lang="en-US" altLang="zh-CN" sz="3600" dirty="0" smtClean="0"/>
          </a:p>
          <a:p>
            <a:pPr marL="1196975" lvl="2" indent="-422910" defTabSz="893445">
              <a:spcBef>
                <a:spcPts val="700"/>
              </a:spcBef>
              <a:defRPr sz="3035"/>
            </a:pPr>
            <a:r>
              <a:rPr lang="zh-CN" altLang="en-US" sz="3600" dirty="0" smtClean="0"/>
              <a:t>字符集：</a:t>
            </a:r>
            <a:r>
              <a:rPr lang="en-US" altLang="zh-CN" sz="3600" dirty="0" err="1" smtClean="0"/>
              <a:t>character_set_server</a:t>
            </a:r>
            <a:r>
              <a:rPr lang="en-US" altLang="zh-CN" sz="3600" dirty="0" smtClean="0"/>
              <a:t>=utf8</a:t>
            </a:r>
            <a:endParaRPr lang="en-US" sz="3600" dirty="0"/>
          </a:p>
          <a:p>
            <a:pPr marL="842010" indent="-422910" defTabSz="893445">
              <a:spcBef>
                <a:spcPts val="700"/>
              </a:spcBef>
              <a:defRPr sz="3035"/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5" animBg="1" advAuto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修改表字段</a:t>
            </a:r>
            <a:r>
              <a:rPr lang="zh-CN">
                <a:ea typeface="宋体" panose="02010600030101010101" pitchFamily="2" charset="-122"/>
              </a:rPr>
              <a:t>类型</a:t>
            </a:r>
            <a:endParaRPr lang="zh-CN">
              <a:ea typeface="宋体" panose="02010600030101010101" pitchFamily="2" charset="-122"/>
            </a:endParaRPr>
          </a:p>
        </p:txBody>
      </p:sp>
      <p:graphicFrame>
        <p:nvGraphicFramePr>
          <p:cNvPr id="71" name="Table 71"/>
          <p:cNvGraphicFramePr/>
          <p:nvPr/>
        </p:nvGraphicFramePr>
        <p:xfrm>
          <a:off x="1073665" y="3123057"/>
          <a:ext cx="14362669" cy="31714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373023"/>
                <a:gridCol w="9989646"/>
              </a:tblGrid>
              <a:tr h="1019459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分类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详解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78806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alter table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表名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 modify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字段名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varchar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(20);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01595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alter table user modify username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varchar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(20);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662327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将user表的username的类型改为varchar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(20)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增加表字段</a:t>
            </a:r>
          </a:p>
        </p:txBody>
      </p:sp>
      <p:graphicFrame>
        <p:nvGraphicFramePr>
          <p:cNvPr id="74" name="Table 74"/>
          <p:cNvGraphicFramePr/>
          <p:nvPr/>
        </p:nvGraphicFramePr>
        <p:xfrm>
          <a:off x="1073665" y="3123057"/>
          <a:ext cx="14362669" cy="31714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877079"/>
                <a:gridCol w="9485590"/>
              </a:tblGrid>
              <a:tr h="1019459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分类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详解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78806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alter table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表名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 add 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字段名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类型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01595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alter table user add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age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int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662327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添加一个字段为age，类型为整型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增加字段时控制顺序</a:t>
            </a:r>
          </a:p>
        </p:txBody>
      </p:sp>
      <p:graphicFrame>
        <p:nvGraphicFramePr>
          <p:cNvPr id="77" name="Table 77"/>
          <p:cNvGraphicFramePr/>
          <p:nvPr/>
        </p:nvGraphicFramePr>
        <p:xfrm>
          <a:off x="1021123" y="2487712"/>
          <a:ext cx="14362669" cy="31714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25365"/>
                <a:gridCol w="11737304"/>
              </a:tblGrid>
              <a:tr h="1019459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 err="1">
                          <a:solidFill>
                            <a:srgbClr val="FFF8F8"/>
                          </a:solidFill>
                        </a:rPr>
                        <a:t>分类</a:t>
                      </a:r>
                      <a:endParaRPr sz="28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 err="1">
                          <a:solidFill>
                            <a:srgbClr val="FFF8F8"/>
                          </a:solidFill>
                        </a:rPr>
                        <a:t>详解</a:t>
                      </a:r>
                      <a:endParaRPr sz="28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78806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8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28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sz="2800" dirty="0" smtClean="0">
                          <a:solidFill>
                            <a:srgbClr val="222222"/>
                          </a:solidFill>
                        </a:rPr>
                        <a:t>alter table </a:t>
                      </a:r>
                      <a:r>
                        <a:rPr sz="2800" dirty="0" err="1" smtClean="0">
                          <a:solidFill>
                            <a:srgbClr val="222222"/>
                          </a:solidFill>
                        </a:rPr>
                        <a:t>表名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222222"/>
                          </a:solidFill>
                        </a:rPr>
                        <a:t>add </a:t>
                      </a:r>
                      <a:r>
                        <a:rPr sz="2800" dirty="0" err="1" smtClean="0">
                          <a:solidFill>
                            <a:srgbClr val="222222"/>
                          </a:solidFill>
                        </a:rPr>
                        <a:t>字段名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2800" dirty="0" err="1">
                          <a:solidFill>
                            <a:srgbClr val="222222"/>
                          </a:solidFill>
                        </a:rPr>
                        <a:t>字段类型</a:t>
                      </a:r>
                      <a:r>
                        <a:rPr sz="2800" dirty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222222"/>
                          </a:solidFill>
                        </a:rPr>
                        <a:t>after </a:t>
                      </a:r>
                      <a:r>
                        <a:rPr sz="2800" dirty="0" err="1" smtClean="0">
                          <a:solidFill>
                            <a:srgbClr val="222222"/>
                          </a:solidFill>
                        </a:rPr>
                        <a:t>字段名</a:t>
                      </a:r>
                      <a:r>
                        <a:rPr sz="2800" dirty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28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01595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800" dirty="0" err="1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28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sz="2800" dirty="0" smtClean="0">
                          <a:solidFill>
                            <a:srgbClr val="222222"/>
                          </a:solidFill>
                        </a:rPr>
                        <a:t>alter table 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user </a:t>
                      </a:r>
                      <a:r>
                        <a:rPr lang="en-US" sz="2800" dirty="0" smtClean="0">
                          <a:solidFill>
                            <a:srgbClr val="222222"/>
                          </a:solidFill>
                        </a:rPr>
                        <a:t>add 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email </a:t>
                      </a:r>
                      <a:r>
                        <a:rPr lang="en-US" sz="2800" dirty="0" err="1" smtClean="0">
                          <a:solidFill>
                            <a:srgbClr val="222222"/>
                          </a:solidFill>
                        </a:rPr>
                        <a:t>varchar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(60</a:t>
                      </a:r>
                      <a:r>
                        <a:rPr sz="2800" dirty="0">
                          <a:solidFill>
                            <a:srgbClr val="222222"/>
                          </a:solidFill>
                        </a:rPr>
                        <a:t>) </a:t>
                      </a:r>
                      <a:r>
                        <a:rPr lang="en-US" sz="2800" dirty="0" smtClean="0">
                          <a:solidFill>
                            <a:srgbClr val="222222"/>
                          </a:solidFill>
                        </a:rPr>
                        <a:t>after</a:t>
                      </a:r>
                      <a:r>
                        <a:rPr lang="en-US" sz="2800" baseline="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2800" dirty="0" err="1" smtClean="0">
                          <a:solidFill>
                            <a:srgbClr val="222222"/>
                          </a:solidFill>
                        </a:rPr>
                        <a:t>createip</a:t>
                      </a:r>
                      <a:r>
                        <a:rPr sz="2800" dirty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28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662327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800" dirty="0" err="1">
                          <a:solidFill>
                            <a:srgbClr val="222222"/>
                          </a:solidFill>
                        </a:rPr>
                        <a:t>示例说明</a:t>
                      </a:r>
                      <a:endParaRPr sz="28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800" dirty="0">
                          <a:solidFill>
                            <a:srgbClr val="222222"/>
                          </a:solidFill>
                        </a:rPr>
                        <a:t>user表中，在createip后增加一个字段为email，类型为varchar，长度为60</a:t>
                      </a:r>
                      <a:endParaRPr sz="28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Table 78"/>
          <p:cNvGraphicFramePr/>
          <p:nvPr/>
        </p:nvGraphicFramePr>
        <p:xfrm>
          <a:off x="1021123" y="5944096"/>
          <a:ext cx="14362669" cy="31714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25365"/>
                <a:gridCol w="11737304"/>
              </a:tblGrid>
              <a:tr h="1019459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 err="1">
                          <a:solidFill>
                            <a:srgbClr val="FFF8F8"/>
                          </a:solidFill>
                        </a:rPr>
                        <a:t>分类</a:t>
                      </a:r>
                      <a:endParaRPr sz="28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 err="1">
                          <a:solidFill>
                            <a:srgbClr val="FFF8F8"/>
                          </a:solidFill>
                        </a:rPr>
                        <a:t>详解</a:t>
                      </a:r>
                      <a:endParaRPr sz="28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78806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8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28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sz="2800" dirty="0" smtClean="0">
                          <a:solidFill>
                            <a:srgbClr val="222222"/>
                          </a:solidFill>
                        </a:rPr>
                        <a:t>alter table </a:t>
                      </a:r>
                      <a:r>
                        <a:rPr sz="2800" dirty="0" err="1" smtClean="0">
                          <a:solidFill>
                            <a:srgbClr val="222222"/>
                          </a:solidFill>
                        </a:rPr>
                        <a:t>表名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222222"/>
                          </a:solidFill>
                        </a:rPr>
                        <a:t>add </a:t>
                      </a:r>
                      <a:r>
                        <a:rPr sz="2800" dirty="0" err="1" smtClean="0">
                          <a:solidFill>
                            <a:srgbClr val="222222"/>
                          </a:solidFill>
                        </a:rPr>
                        <a:t>字段名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2800" dirty="0" err="1">
                          <a:solidFill>
                            <a:srgbClr val="222222"/>
                          </a:solidFill>
                        </a:rPr>
                        <a:t>字段类型</a:t>
                      </a:r>
                      <a:r>
                        <a:rPr sz="2800" dirty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28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01595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8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28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sz="2800" dirty="0" smtClean="0">
                          <a:solidFill>
                            <a:srgbClr val="222222"/>
                          </a:solidFill>
                        </a:rPr>
                        <a:t>alter table 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user </a:t>
                      </a:r>
                      <a:r>
                        <a:rPr lang="en-US" sz="2800" dirty="0" smtClean="0">
                          <a:solidFill>
                            <a:srgbClr val="222222"/>
                          </a:solidFill>
                        </a:rPr>
                        <a:t>add 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id </a:t>
                      </a:r>
                      <a:r>
                        <a:rPr lang="en-US" sz="2800" dirty="0" err="1" smtClean="0">
                          <a:solidFill>
                            <a:srgbClr val="222222"/>
                          </a:solidFill>
                        </a:rPr>
                        <a:t>int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(10</a:t>
                      </a:r>
                      <a:r>
                        <a:rPr sz="2800" dirty="0">
                          <a:solidFill>
                            <a:srgbClr val="222222"/>
                          </a:solidFill>
                        </a:rPr>
                        <a:t>) </a:t>
                      </a:r>
                      <a:r>
                        <a:rPr lang="en-US" sz="2800" dirty="0" smtClean="0">
                          <a:solidFill>
                            <a:srgbClr val="222222"/>
                          </a:solidFill>
                        </a:rPr>
                        <a:t>first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28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662327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800">
                          <a:solidFill>
                            <a:srgbClr val="222222"/>
                          </a:solidFill>
                        </a:rPr>
                        <a:t>示例说明</a:t>
                      </a:r>
                      <a:endParaRPr sz="28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800" dirty="0" err="1">
                          <a:solidFill>
                            <a:srgbClr val="222222"/>
                          </a:solidFill>
                        </a:rPr>
                        <a:t>user</a:t>
                      </a:r>
                      <a:r>
                        <a:rPr sz="2800" dirty="0" err="1" smtClean="0">
                          <a:solidFill>
                            <a:srgbClr val="222222"/>
                          </a:solidFill>
                        </a:rPr>
                        <a:t>表中在最开始位置增加一个字段为id</a:t>
                      </a:r>
                      <a:r>
                        <a:rPr lang="zh-CN" altLang="en-US" sz="2800" dirty="0" smtClean="0">
                          <a:solidFill>
                            <a:srgbClr val="222222"/>
                          </a:solidFill>
                        </a:rPr>
                        <a:t>，</a:t>
                      </a:r>
                      <a:r>
                        <a:rPr sz="2800" dirty="0" smtClean="0">
                          <a:solidFill>
                            <a:srgbClr val="222222"/>
                          </a:solidFill>
                        </a:rPr>
                        <a:t>类型为</a:t>
                      </a:r>
                      <a:r>
                        <a:rPr sz="2800" dirty="0">
                          <a:solidFill>
                            <a:srgbClr val="222222"/>
                          </a:solidFill>
                        </a:rPr>
                        <a:t>int，长度为10</a:t>
                      </a:r>
                      <a:endParaRPr sz="28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删除表字段</a:t>
            </a:r>
          </a:p>
        </p:txBody>
      </p:sp>
      <p:graphicFrame>
        <p:nvGraphicFramePr>
          <p:cNvPr id="81" name="Table 81"/>
          <p:cNvGraphicFramePr/>
          <p:nvPr/>
        </p:nvGraphicFramePr>
        <p:xfrm>
          <a:off x="1073665" y="3123057"/>
          <a:ext cx="14362669" cy="31714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093103"/>
                <a:gridCol w="9269566"/>
              </a:tblGrid>
              <a:tr h="1019459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分类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详解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78806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alter table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表名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 drop 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字段名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01595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alter table user drop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age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662327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在user表中删除字段age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表字段改名</a:t>
            </a:r>
          </a:p>
        </p:txBody>
      </p:sp>
      <p:graphicFrame>
        <p:nvGraphicFramePr>
          <p:cNvPr id="84" name="Table 84"/>
          <p:cNvGraphicFramePr/>
          <p:nvPr/>
        </p:nvGraphicFramePr>
        <p:xfrm>
          <a:off x="1073665" y="3123057"/>
          <a:ext cx="14362669" cy="31714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580935"/>
                <a:gridCol w="10781734"/>
              </a:tblGrid>
              <a:tr h="1019459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分类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详解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78806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alter table 表名 change 字段原名 字段新名 字段类型;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01595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alter table user change email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em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varchar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(60);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662327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在user表中将字段中的email字段名字为em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845130" y="2559720"/>
            <a:ext cx="14819739" cy="5841077"/>
          </a:xfrm>
          <a:prstGeom prst="rect">
            <a:avLst/>
          </a:prstGeom>
        </p:spPr>
        <p:txBody>
          <a:bodyPr>
            <a:noAutofit/>
          </a:bodyPr>
          <a:lstStyle/>
          <a:p>
            <a:pPr marL="842010" indent="-422910" defTabSz="893445">
              <a:spcBef>
                <a:spcPts val="700"/>
              </a:spcBef>
              <a:defRPr sz="3035"/>
            </a:pPr>
            <a:r>
              <a:rPr sz="3600" dirty="0"/>
              <a:t> </a:t>
            </a:r>
            <a:r>
              <a:rPr sz="3600" dirty="0" smtClean="0"/>
              <a:t>在</a:t>
            </a:r>
            <a:r>
              <a:rPr lang="zh-CN" altLang="en-US" sz="3600" dirty="0" smtClean="0"/>
              <a:t>之</a:t>
            </a:r>
            <a:r>
              <a:rPr sz="3600" dirty="0" err="1" smtClean="0"/>
              <a:t>前的字段增加和修改语句</a:t>
            </a:r>
            <a:r>
              <a:rPr lang="en-US" sz="3600" dirty="0" smtClean="0"/>
              <a:t>(</a:t>
            </a:r>
            <a:r>
              <a:rPr sz="3600" dirty="0" smtClean="0"/>
              <a:t>add/change/modify</a:t>
            </a:r>
            <a:r>
              <a:rPr lang="en-US" sz="3600" dirty="0" smtClean="0"/>
              <a:t>)</a:t>
            </a:r>
            <a:r>
              <a:rPr sz="3600" dirty="0" err="1" smtClean="0"/>
              <a:t>中</a:t>
            </a:r>
            <a:r>
              <a:rPr sz="3600" dirty="0" err="1"/>
              <a:t>，最后都可以加一个可选项</a:t>
            </a:r>
            <a:r>
              <a:rPr sz="3600" dirty="0"/>
              <a:t> </a:t>
            </a:r>
            <a:r>
              <a:rPr sz="3600" dirty="0" err="1"/>
              <a:t>first|after</a:t>
            </a:r>
            <a:r>
              <a:rPr sz="3600" dirty="0"/>
              <a:t>。</a:t>
            </a:r>
            <a:endParaRPr sz="3600" dirty="0"/>
          </a:p>
          <a:p>
            <a:pPr marL="842010" indent="-422910" defTabSz="893445">
              <a:spcBef>
                <a:spcPts val="700"/>
              </a:spcBef>
              <a:defRPr sz="3035"/>
            </a:pPr>
            <a:endParaRPr sz="3600" dirty="0"/>
          </a:p>
          <a:p>
            <a:pPr marL="842010" indent="-422910" defTabSz="893445">
              <a:spcBef>
                <a:spcPts val="700"/>
              </a:spcBef>
              <a:defRPr sz="3035"/>
            </a:pPr>
            <a:r>
              <a:rPr sz="3600" dirty="0" err="1"/>
              <a:t>增加表字段时我们已经学过了如何调整顺序。我们现在在来看看另外的change或modify如何来调整顺序</a:t>
            </a:r>
            <a:r>
              <a:rPr sz="3600" dirty="0"/>
              <a:t>。</a:t>
            </a:r>
            <a:endParaRPr sz="3600" dirty="0"/>
          </a:p>
          <a:p>
            <a:pPr marL="842010" indent="-422910" defTabSz="893445">
              <a:spcBef>
                <a:spcPts val="700"/>
              </a:spcBef>
              <a:defRPr sz="3035"/>
            </a:pPr>
            <a:endParaRPr sz="3600" dirty="0"/>
          </a:p>
          <a:p>
            <a:pPr marL="842010" indent="-422910" defTabSz="893445">
              <a:spcBef>
                <a:spcPts val="700"/>
              </a:spcBef>
              <a:defRPr sz="3035"/>
            </a:pPr>
            <a:r>
              <a:rPr sz="3600" dirty="0" err="1"/>
              <a:t>我们用first做个小实验</a:t>
            </a:r>
            <a:r>
              <a:rPr sz="3600" dirty="0"/>
              <a:t>。</a:t>
            </a:r>
            <a:endParaRPr sz="3600" dirty="0"/>
          </a:p>
          <a:p>
            <a:pPr marL="419100" indent="0" defTabSz="893445">
              <a:spcBef>
                <a:spcPts val="700"/>
              </a:spcBef>
              <a:buNone/>
              <a:defRPr sz="3035"/>
            </a:pPr>
            <a:endParaRPr sz="3600" dirty="0"/>
          </a:p>
          <a:p>
            <a:pPr marL="842010" indent="-422910" defTabSz="893445">
              <a:spcBef>
                <a:spcPts val="700"/>
              </a:spcBef>
              <a:defRPr sz="3035"/>
            </a:pPr>
            <a:r>
              <a:rPr sz="3600" dirty="0" err="1"/>
              <a:t>例：alter</a:t>
            </a:r>
            <a:r>
              <a:rPr sz="3600" dirty="0"/>
              <a:t> </a:t>
            </a:r>
            <a:r>
              <a:rPr lang="en-US" sz="3600" dirty="0" smtClean="0"/>
              <a:t> </a:t>
            </a:r>
            <a:r>
              <a:rPr sz="3600" dirty="0" smtClean="0"/>
              <a:t>table </a:t>
            </a:r>
            <a:r>
              <a:rPr sz="3600" dirty="0"/>
              <a:t>user modify </a:t>
            </a:r>
            <a:r>
              <a:rPr sz="3600" dirty="0" err="1"/>
              <a:t>em</a:t>
            </a:r>
            <a:r>
              <a:rPr sz="3600" dirty="0"/>
              <a:t> </a:t>
            </a:r>
            <a:r>
              <a:rPr sz="3600" dirty="0" err="1"/>
              <a:t>varchar</a:t>
            </a:r>
            <a:r>
              <a:rPr sz="3600" dirty="0"/>
              <a:t>(60) first;</a:t>
            </a:r>
            <a:endParaRPr sz="3600" dirty="0"/>
          </a:p>
        </p:txBody>
      </p:sp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修改表字段排列顺序</a:t>
            </a:r>
            <a:r>
              <a:rPr lang="zh-CN">
                <a:ea typeface="宋体" panose="02010600030101010101" pitchFamily="2" charset="-122"/>
              </a:rPr>
              <a:t>（了解）</a:t>
            </a:r>
            <a:endParaRPr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1" bldLvl="5" animBg="1" advAuto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修改表名</a:t>
            </a:r>
          </a:p>
        </p:txBody>
      </p:sp>
      <p:graphicFrame>
        <p:nvGraphicFramePr>
          <p:cNvPr id="90" name="Table 90"/>
          <p:cNvGraphicFramePr/>
          <p:nvPr/>
        </p:nvGraphicFramePr>
        <p:xfrm>
          <a:off x="1073665" y="3123057"/>
          <a:ext cx="14362669" cy="31714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805071"/>
                <a:gridCol w="9557598"/>
              </a:tblGrid>
              <a:tr h="1019459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分类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详解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78806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alter table 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旧表名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rename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新的表名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01595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alter table user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rename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new_user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662327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将user表名改为new_user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845130" y="2900744"/>
            <a:ext cx="14819740" cy="5841076"/>
          </a:xfrm>
          <a:prstGeom prst="rect">
            <a:avLst/>
          </a:prstGeom>
        </p:spPr>
        <p:txBody>
          <a:bodyPr/>
          <a:lstStyle/>
          <a:p>
            <a:pPr marL="956945" indent="-480695" defTabSz="1015365">
              <a:spcBef>
                <a:spcPts val="800"/>
              </a:spcBef>
              <a:defRPr sz="2250"/>
            </a:pPr>
            <a:r>
              <a:rPr dirty="0" err="1"/>
              <a:t>索引看着挺高大上的一个名字，</a:t>
            </a:r>
            <a:r>
              <a:rPr dirty="0" err="1" smtClean="0"/>
              <a:t>说白了就是我们</a:t>
            </a:r>
            <a:r>
              <a:rPr lang="zh-CN" altLang="en-US" dirty="0" smtClean="0"/>
              <a:t>一本</a:t>
            </a:r>
            <a:r>
              <a:rPr dirty="0" err="1" smtClean="0"/>
              <a:t>书最</a:t>
            </a:r>
            <a:r>
              <a:rPr lang="zh-CN" altLang="en-US" dirty="0"/>
              <a:t>前</a:t>
            </a:r>
            <a:r>
              <a:rPr dirty="0" err="1" smtClean="0"/>
              <a:t>面的目录</a:t>
            </a:r>
            <a:r>
              <a:rPr dirty="0"/>
              <a:t>。</a:t>
            </a:r>
            <a:endParaRPr dirty="0"/>
          </a:p>
          <a:p>
            <a:pPr marL="956945" indent="-480695" defTabSz="1015365">
              <a:spcBef>
                <a:spcPts val="800"/>
              </a:spcBef>
              <a:defRPr sz="2250"/>
            </a:pPr>
            <a:endParaRPr dirty="0"/>
          </a:p>
          <a:p>
            <a:pPr marL="956945" indent="-480695" defTabSz="1015365">
              <a:spcBef>
                <a:spcPts val="800"/>
              </a:spcBef>
              <a:defRPr sz="2250"/>
            </a:pPr>
            <a:r>
              <a:rPr dirty="0"/>
              <a:t>假如你用新华字典来查找“张”这个汉字，不使用目录的话，你可能要从新华字典的第一页找到最后一页，可能要花二个小时。字典越厚呢，你花的时间就越多。现在你使用目录来查找“张”这个汉字，张的首字母是z，z开头的汉字从900多页开始，有了这条线索，你查找一个汉字可能只要一分钟，由此可见索引的重要性。</a:t>
            </a:r>
            <a:endParaRPr dirty="0"/>
          </a:p>
          <a:p>
            <a:pPr marL="956945" indent="-480695" defTabSz="1015365">
              <a:spcBef>
                <a:spcPts val="800"/>
              </a:spcBef>
              <a:defRPr sz="2250"/>
            </a:pPr>
            <a:endParaRPr dirty="0"/>
          </a:p>
          <a:p>
            <a:pPr marL="956945" indent="-480695" defTabSz="1015365">
              <a:spcBef>
                <a:spcPts val="800"/>
              </a:spcBef>
              <a:defRPr sz="2250"/>
            </a:pPr>
            <a:r>
              <a:rPr dirty="0" err="1"/>
              <a:t>索引用于快速找出在某个列中有一特定值的行</a:t>
            </a:r>
            <a:r>
              <a:rPr dirty="0"/>
              <a:t>。</a:t>
            </a:r>
            <a:endParaRPr dirty="0"/>
          </a:p>
          <a:p>
            <a:pPr marL="956945" indent="-480695" defTabSz="1015365">
              <a:spcBef>
                <a:spcPts val="800"/>
              </a:spcBef>
              <a:defRPr sz="2250"/>
            </a:pPr>
            <a:endParaRPr dirty="0"/>
          </a:p>
          <a:p>
            <a:pPr marL="956945" indent="-480695" defTabSz="1015365">
              <a:spcBef>
                <a:spcPts val="800"/>
              </a:spcBef>
              <a:defRPr sz="2250"/>
            </a:pPr>
            <a:r>
              <a:rPr dirty="0"/>
              <a:t>不使用索引，MySQL必须从第1条记录开始然后读完整个表直到找出相关的行。表越大，花费的时间越多。如果表中查询的列有一个索引，MySQL能快速到达一个位置去搜寻到数据文件的中间，没有必要看所有数据。</a:t>
            </a:r>
            <a:endParaRPr dirty="0"/>
          </a:p>
          <a:p>
            <a:pPr marL="956945" indent="-480695" defTabSz="1015365">
              <a:spcBef>
                <a:spcPts val="800"/>
              </a:spcBef>
              <a:defRPr sz="2250"/>
            </a:pPr>
            <a:endParaRPr dirty="0"/>
          </a:p>
          <a:p>
            <a:pPr marL="956945" indent="-480695" defTabSz="1015365">
              <a:spcBef>
                <a:spcPts val="800"/>
              </a:spcBef>
              <a:defRPr sz="2250"/>
            </a:pPr>
            <a:r>
              <a:rPr dirty="0" err="1"/>
              <a:t>当然索引也不易过多，索引越多写入，修改的速度越慢。因为，写入修改数据时，也要修改索引</a:t>
            </a:r>
            <a:r>
              <a:rPr dirty="0"/>
              <a:t>。</a:t>
            </a:r>
            <a:endParaRPr dirty="0"/>
          </a:p>
        </p:txBody>
      </p:sp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索引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1" bldLvl="5" animBg="1" advAuto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958909" y="2862644"/>
            <a:ext cx="14819740" cy="58410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982345" indent="-493395" defTabSz="1042670">
              <a:spcBef>
                <a:spcPts val="800"/>
              </a:spcBef>
              <a:defRPr sz="3540"/>
            </a:pPr>
            <a:r>
              <a:rPr dirty="0" err="1"/>
              <a:t>mysql</a:t>
            </a:r>
            <a:r>
              <a:rPr dirty="0"/>
              <a:t> -h </a:t>
            </a:r>
            <a:r>
              <a:rPr dirty="0" err="1"/>
              <a:t>服务器地址</a:t>
            </a:r>
            <a:r>
              <a:rPr dirty="0"/>
              <a:t> -u </a:t>
            </a:r>
            <a:r>
              <a:rPr dirty="0" err="1"/>
              <a:t>用户名</a:t>
            </a:r>
            <a:r>
              <a:rPr dirty="0"/>
              <a:t> -</a:t>
            </a:r>
            <a:r>
              <a:rPr dirty="0" err="1"/>
              <a:t>p密码</a:t>
            </a:r>
            <a:endParaRPr dirty="0"/>
          </a:p>
          <a:p>
            <a:pPr marL="982345" indent="-493395" defTabSz="1042670">
              <a:spcBef>
                <a:spcPts val="800"/>
              </a:spcBef>
              <a:defRPr sz="3540"/>
            </a:pPr>
            <a:endParaRPr dirty="0"/>
          </a:p>
          <a:p>
            <a:pPr marL="982345" indent="-493395" defTabSz="1042670">
              <a:spcBef>
                <a:spcPts val="800"/>
              </a:spcBef>
              <a:defRPr sz="3540"/>
            </a:pPr>
            <a:endParaRPr dirty="0"/>
          </a:p>
          <a:p>
            <a:pPr marL="982345" indent="-493395" defTabSz="1042670">
              <a:spcBef>
                <a:spcPts val="800"/>
              </a:spcBef>
              <a:defRPr sz="3540"/>
            </a:pPr>
            <a:endParaRPr dirty="0"/>
          </a:p>
          <a:p>
            <a:pPr marL="982345" indent="-493395" defTabSz="1042670">
              <a:spcBef>
                <a:spcPts val="800"/>
              </a:spcBef>
              <a:defRPr sz="2310">
                <a:solidFill>
                  <a:srgbClr val="FF2600"/>
                </a:solidFill>
              </a:defRPr>
            </a:pPr>
            <a:endParaRPr dirty="0"/>
          </a:p>
          <a:p>
            <a:pPr marL="982345" indent="-493395" defTabSz="1042670">
              <a:spcBef>
                <a:spcPts val="800"/>
              </a:spcBef>
              <a:defRPr sz="2310">
                <a:solidFill>
                  <a:srgbClr val="FF2600"/>
                </a:solidFill>
              </a:defRPr>
            </a:pPr>
            <a:endParaRPr dirty="0"/>
          </a:p>
          <a:p>
            <a:pPr marL="982345" indent="-493395" defTabSz="1042670">
              <a:spcBef>
                <a:spcPts val="800"/>
              </a:spcBef>
              <a:defRPr sz="2310">
                <a:solidFill>
                  <a:srgbClr val="FF2600"/>
                </a:solidFill>
              </a:defRPr>
            </a:pPr>
            <a:endParaRPr dirty="0"/>
          </a:p>
          <a:p>
            <a:pPr marL="982345" indent="-493395" defTabSz="1042670">
              <a:spcBef>
                <a:spcPts val="800"/>
              </a:spcBef>
              <a:defRPr sz="2310">
                <a:solidFill>
                  <a:srgbClr val="FF2600"/>
                </a:solidFill>
              </a:defRPr>
            </a:pPr>
            <a:endParaRPr dirty="0"/>
          </a:p>
          <a:p>
            <a:pPr marL="982345" indent="-493395" defTabSz="1042670">
              <a:spcBef>
                <a:spcPts val="800"/>
              </a:spcBef>
              <a:defRPr sz="2310">
                <a:solidFill>
                  <a:srgbClr val="FF2600"/>
                </a:solidFill>
              </a:defRPr>
            </a:pPr>
            <a:endParaRPr dirty="0"/>
          </a:p>
          <a:p>
            <a:pPr marL="982345" indent="-493395" defTabSz="1042670">
              <a:spcBef>
                <a:spcPts val="800"/>
              </a:spcBef>
              <a:defRPr sz="2310">
                <a:solidFill>
                  <a:srgbClr val="FF2600"/>
                </a:solidFill>
              </a:defRPr>
            </a:pPr>
            <a:endParaRPr dirty="0"/>
          </a:p>
          <a:p>
            <a:pPr marL="982345" indent="-493395" defTabSz="1042670">
              <a:spcBef>
                <a:spcPts val="800"/>
              </a:spcBef>
              <a:defRPr sz="2310">
                <a:solidFill>
                  <a:srgbClr val="FF2600"/>
                </a:solidFill>
              </a:defRPr>
            </a:pPr>
            <a:endParaRPr lang="en-US" sz="3200" dirty="0" smtClean="0"/>
          </a:p>
          <a:p>
            <a:pPr marL="982345" indent="-493395" defTabSz="1042670">
              <a:spcBef>
                <a:spcPts val="800"/>
              </a:spcBef>
              <a:defRPr sz="2310">
                <a:solidFill>
                  <a:srgbClr val="FF2600"/>
                </a:solidFill>
              </a:defRPr>
            </a:pPr>
            <a:endParaRPr lang="en-US" sz="3200" dirty="0"/>
          </a:p>
          <a:p>
            <a:pPr marL="982345" indent="-493395" defTabSz="1042670">
              <a:spcBef>
                <a:spcPts val="800"/>
              </a:spcBef>
              <a:defRPr sz="2310">
                <a:solidFill>
                  <a:srgbClr val="FF2600"/>
                </a:solidFill>
              </a:defRPr>
            </a:pPr>
            <a:endParaRPr lang="en-US" sz="3200" dirty="0" smtClean="0"/>
          </a:p>
          <a:p>
            <a:pPr marL="982345" indent="-493395" defTabSz="1042670">
              <a:spcBef>
                <a:spcPts val="800"/>
              </a:spcBef>
              <a:defRPr sz="2310">
                <a:solidFill>
                  <a:srgbClr val="FF2600"/>
                </a:solidFill>
              </a:defRPr>
            </a:pPr>
            <a:r>
              <a:rPr sz="3200" dirty="0" smtClean="0"/>
              <a:t>注</a:t>
            </a:r>
            <a:r>
              <a:rPr sz="3200" dirty="0"/>
              <a:t>： -</a:t>
            </a:r>
            <a:r>
              <a:rPr sz="3200" dirty="0" err="1"/>
              <a:t>p后接密码不要直接写在后面避免有人查找到你的密码</a:t>
            </a:r>
            <a:endParaRPr sz="3200" dirty="0"/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连接数据库</a:t>
            </a:r>
          </a:p>
        </p:txBody>
      </p:sp>
      <p:pic>
        <p:nvPicPr>
          <p:cNvPr id="51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4360" y="3927872"/>
            <a:ext cx="9525001" cy="36576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5" animBg="1" advAuto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396824" y="719656"/>
            <a:ext cx="16427472" cy="1301392"/>
          </a:xfrm>
          <a:prstGeom prst="rect">
            <a:avLst/>
          </a:prstGeom>
        </p:spPr>
        <p:txBody>
          <a:bodyPr/>
          <a:lstStyle/>
          <a:p>
            <a:r>
              <a:t>索引分类</a:t>
            </a:r>
          </a:p>
        </p:txBody>
      </p:sp>
      <p:graphicFrame>
        <p:nvGraphicFramePr>
          <p:cNvPr id="93" name="Table 93"/>
          <p:cNvGraphicFramePr/>
          <p:nvPr/>
        </p:nvGraphicFramePr>
        <p:xfrm>
          <a:off x="2638376" y="2847752"/>
          <a:ext cx="11376315" cy="469349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76264"/>
                <a:gridCol w="9000051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 err="1">
                          <a:solidFill>
                            <a:srgbClr val="FFF8F8"/>
                          </a:solidFill>
                        </a:rPr>
                        <a:t>索引类型</a:t>
                      </a:r>
                      <a:endParaRPr sz="24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8F8"/>
                          </a:solidFill>
                        </a:rPr>
                        <a:t>功能说明</a:t>
                      </a:r>
                      <a:endParaRPr sz="24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400" dirty="0" err="1">
                          <a:solidFill>
                            <a:srgbClr val="222222"/>
                          </a:solidFill>
                        </a:rPr>
                        <a:t>普通索引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400">
                          <a:solidFill>
                            <a:srgbClr val="222222"/>
                          </a:solidFill>
                        </a:rPr>
                        <a:t>最基本的索引，它没有任何限制</a:t>
                      </a:r>
                      <a:endParaRPr sz="24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400" dirty="0" err="1">
                          <a:solidFill>
                            <a:srgbClr val="222222"/>
                          </a:solidFill>
                        </a:rPr>
                        <a:t>唯一索引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400" dirty="0" err="1" smtClean="0">
                          <a:solidFill>
                            <a:srgbClr val="222222"/>
                          </a:solidFill>
                        </a:rPr>
                        <a:t>某一行</a:t>
                      </a:r>
                      <a:r>
                        <a:rPr lang="zh-CN" altLang="en-US" sz="2400" dirty="0" smtClean="0">
                          <a:solidFill>
                            <a:srgbClr val="222222"/>
                          </a:solidFill>
                        </a:rPr>
                        <a:t>启用</a:t>
                      </a:r>
                      <a:r>
                        <a:rPr sz="2400" dirty="0" err="1" smtClean="0">
                          <a:solidFill>
                            <a:srgbClr val="222222"/>
                          </a:solidFill>
                        </a:rPr>
                        <a:t>了唯一索引则不准许这一列的行数据中有重复的值</a:t>
                      </a:r>
                      <a:r>
                        <a:rPr sz="2400" dirty="0" err="1">
                          <a:solidFill>
                            <a:srgbClr val="222222"/>
                          </a:solidFill>
                        </a:rPr>
                        <a:t>。针对这一列的每一行数据都要求是唯一的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400" dirty="0" err="1">
                          <a:solidFill>
                            <a:srgbClr val="222222"/>
                          </a:solidFill>
                        </a:rPr>
                        <a:t>主键索引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400" dirty="0" err="1">
                          <a:solidFill>
                            <a:srgbClr val="222222"/>
                          </a:solidFill>
                        </a:rPr>
                        <a:t>它是一种特殊的唯一索引，不允许有空值。一般是在建表的时候同时创建主键索引，常用于用户ID。类似于书中的页码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599265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400" dirty="0" err="1">
                          <a:solidFill>
                            <a:srgbClr val="222222"/>
                          </a:solidFill>
                        </a:rPr>
                        <a:t>全文索引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2400" dirty="0" err="1">
                          <a:solidFill>
                            <a:srgbClr val="222222"/>
                          </a:solidFill>
                        </a:rPr>
                        <a:t>对于需要全局搜索的数据，进行全文索引</a:t>
                      </a:r>
                      <a:endParaRPr sz="24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396824" y="719656"/>
            <a:ext cx="16427472" cy="1301392"/>
          </a:xfrm>
          <a:prstGeom prst="rect">
            <a:avLst/>
          </a:prstGeom>
        </p:spPr>
        <p:txBody>
          <a:bodyPr/>
          <a:lstStyle/>
          <a:p>
            <a:r>
              <a:rPr lang="zh-CN">
                <a:ea typeface="宋体" panose="02010600030101010101" pitchFamily="2" charset="-122"/>
              </a:rPr>
              <a:t>查看</a:t>
            </a:r>
            <a:r>
              <a:t>索引</a:t>
            </a:r>
          </a:p>
        </p:txBody>
      </p:sp>
      <p:graphicFrame>
        <p:nvGraphicFramePr>
          <p:cNvPr id="103" name="Table 103"/>
          <p:cNvGraphicFramePr/>
          <p:nvPr/>
        </p:nvGraphicFramePr>
        <p:xfrm>
          <a:off x="2922402" y="3423816"/>
          <a:ext cx="11376315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44366"/>
                <a:gridCol w="8131949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索引类型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功能说明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show index from </a:t>
                      </a:r>
                      <a:r>
                        <a:rPr lang="en-US" sz="3600" dirty="0">
                          <a:solidFill>
                            <a:srgbClr val="222222"/>
                          </a:solidFill>
                        </a:rPr>
                        <a:t>table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name;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  <a:sym typeface="+mn-ea"/>
                        </a:rPr>
                        <a:t>show index from </a:t>
                      </a:r>
                      <a:r>
                        <a:rPr lang="en-US" sz="3600" dirty="0">
                          <a:solidFill>
                            <a:srgbClr val="222222"/>
                          </a:solidFill>
                          <a:sym typeface="+mn-ea"/>
                        </a:rPr>
                        <a:t>user</a:t>
                      </a:r>
                      <a:r>
                        <a:rPr sz="3600" dirty="0">
                          <a:solidFill>
                            <a:srgbClr val="222222"/>
                          </a:solidFill>
                          <a:sym typeface="+mn-ea"/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示例解释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zh-CN" altLang="en-US" sz="3600" dirty="0">
                          <a:solidFill>
                            <a:srgbClr val="222222"/>
                          </a:solidFill>
                          <a:ea typeface="宋体" panose="02010600030101010101" pitchFamily="2" charset="-122"/>
                        </a:rPr>
                        <a:t>查看</a:t>
                      </a:r>
                      <a:r>
                        <a:rPr lang="en-US" altLang="zh-CN" sz="3600" dirty="0">
                          <a:solidFill>
                            <a:srgbClr val="222222"/>
                          </a:solidFill>
                          <a:ea typeface="宋体" panose="02010600030101010101" pitchFamily="2" charset="-122"/>
                        </a:rPr>
                        <a:t>user</a:t>
                      </a:r>
                      <a:r>
                        <a:rPr lang="zh-CN" altLang="en-US" sz="3600" dirty="0">
                          <a:solidFill>
                            <a:srgbClr val="222222"/>
                          </a:solidFill>
                          <a:ea typeface="宋体" panose="02010600030101010101" pitchFamily="2" charset="-122"/>
                        </a:rPr>
                        <a:t>表的索引结构</a:t>
                      </a:r>
                      <a:endParaRPr lang="zh-CN" altLang="en-US" sz="3600" dirty="0">
                        <a:solidFill>
                          <a:srgbClr val="222222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396824" y="719656"/>
            <a:ext cx="16427472" cy="1301392"/>
          </a:xfrm>
          <a:prstGeom prst="rect">
            <a:avLst/>
          </a:prstGeom>
        </p:spPr>
        <p:txBody>
          <a:bodyPr/>
          <a:lstStyle/>
          <a:p>
            <a:r>
              <a:t>普通索引</a:t>
            </a:r>
          </a:p>
        </p:txBody>
      </p:sp>
      <p:graphicFrame>
        <p:nvGraphicFramePr>
          <p:cNvPr id="97" name="Table 97"/>
          <p:cNvGraphicFramePr/>
          <p:nvPr/>
        </p:nvGraphicFramePr>
        <p:xfrm>
          <a:off x="2922402" y="3495824"/>
          <a:ext cx="11376315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884326"/>
                <a:gridCol w="8491989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索引类型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功能说明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alter table 表 add index(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字段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)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alter table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money 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add index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(username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);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示例解释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为money表的username字段增加索引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396824" y="719656"/>
            <a:ext cx="16427472" cy="1301392"/>
          </a:xfrm>
          <a:prstGeom prst="rect">
            <a:avLst/>
          </a:prstGeom>
        </p:spPr>
        <p:txBody>
          <a:bodyPr/>
          <a:lstStyle/>
          <a:p>
            <a:r>
              <a:t>唯一索引</a:t>
            </a:r>
          </a:p>
        </p:txBody>
      </p:sp>
      <p:graphicFrame>
        <p:nvGraphicFramePr>
          <p:cNvPr id="100" name="Table 100"/>
          <p:cNvGraphicFramePr/>
          <p:nvPr/>
        </p:nvGraphicFramePr>
        <p:xfrm>
          <a:off x="2922402" y="3639840"/>
          <a:ext cx="11376315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60390"/>
                <a:gridCol w="7915925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索引类型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功能说明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alter table 表 add 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unique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(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字段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)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alter table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money 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add unique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(email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);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示例解释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为money表的email字段增加唯一索引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396824" y="719656"/>
            <a:ext cx="16427472" cy="130139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主键</a:t>
            </a:r>
            <a:r>
              <a:rPr dirty="0" err="1" smtClean="0"/>
              <a:t>索引</a:t>
            </a:r>
            <a:endParaRPr dirty="0"/>
          </a:p>
        </p:txBody>
      </p:sp>
      <p:graphicFrame>
        <p:nvGraphicFramePr>
          <p:cNvPr id="106" name="Table 106"/>
          <p:cNvGraphicFramePr/>
          <p:nvPr/>
        </p:nvGraphicFramePr>
        <p:xfrm>
          <a:off x="2922402" y="3423816"/>
          <a:ext cx="11376315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60390"/>
                <a:gridCol w="7915925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索引类型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功能说明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alter table 表 add 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primary key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(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字段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)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alter table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money 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add primary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key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(id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);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示例解释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为money表的id字段增加主键索引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396824" y="719656"/>
            <a:ext cx="16427472" cy="1301392"/>
          </a:xfrm>
          <a:prstGeom prst="rect">
            <a:avLst/>
          </a:prstGeom>
        </p:spPr>
        <p:txBody>
          <a:bodyPr/>
          <a:lstStyle/>
          <a:p>
            <a:r>
              <a:t>全文索引</a:t>
            </a:r>
          </a:p>
        </p:txBody>
      </p:sp>
      <p:graphicFrame>
        <p:nvGraphicFramePr>
          <p:cNvPr id="103" name="Table 103"/>
          <p:cNvGraphicFramePr/>
          <p:nvPr/>
        </p:nvGraphicFramePr>
        <p:xfrm>
          <a:off x="2922402" y="3423816"/>
          <a:ext cx="11376315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44366"/>
                <a:gridCol w="8131949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索引类型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功能说明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alter table 表 add </a:t>
                      </a:r>
                      <a:r>
                        <a:rPr lang="en-US" sz="3600" dirty="0" err="1" smtClean="0">
                          <a:solidFill>
                            <a:srgbClr val="222222"/>
                          </a:solidFill>
                        </a:rPr>
                        <a:t>fulltext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(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字段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)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alter table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money 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add </a:t>
                      </a:r>
                      <a:r>
                        <a:rPr lang="en-US" sz="3600" dirty="0" err="1" smtClean="0">
                          <a:solidFill>
                            <a:srgbClr val="222222"/>
                          </a:solidFill>
                        </a:rPr>
                        <a:t>fulltext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(content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);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示例解释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为money表的content字段增加唯一索引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233567" y="2986078"/>
            <a:ext cx="14819740" cy="5841077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rPr sz="3600" dirty="0" err="1"/>
              <a:t>创建表时可在创建表语句后加上对应的类型即可声明索引</a:t>
            </a:r>
            <a:r>
              <a:rPr dirty="0"/>
              <a:t>：</a:t>
            </a:r>
            <a:endParaRPr dirty="0"/>
          </a:p>
          <a:p>
            <a:pPr>
              <a:defRPr sz="3000"/>
            </a:pPr>
            <a:endParaRPr dirty="0"/>
          </a:p>
          <a:p>
            <a:pPr>
              <a:defRPr sz="3000"/>
            </a:pPr>
            <a:r>
              <a:rPr lang="en-US" altLang="zh-CN" sz="3600" dirty="0" smtClean="0"/>
              <a:t>primary </a:t>
            </a:r>
            <a:r>
              <a:rPr lang="en-US" sz="3600" dirty="0" smtClean="0"/>
              <a:t>key</a:t>
            </a:r>
            <a:r>
              <a:rPr sz="3600" dirty="0" smtClean="0"/>
              <a:t>(</a:t>
            </a:r>
            <a:r>
              <a:rPr sz="3600" dirty="0" err="1"/>
              <a:t>字段</a:t>
            </a:r>
            <a:r>
              <a:rPr sz="3600" dirty="0"/>
              <a:t>) </a:t>
            </a:r>
            <a:endParaRPr sz="3600" dirty="0"/>
          </a:p>
          <a:p>
            <a:pPr>
              <a:defRPr sz="3000"/>
            </a:pPr>
            <a:r>
              <a:rPr lang="en-US" sz="3600" dirty="0" smtClean="0"/>
              <a:t>index </a:t>
            </a:r>
            <a:r>
              <a:rPr sz="3600" dirty="0" smtClean="0"/>
              <a:t>(</a:t>
            </a:r>
            <a:r>
              <a:rPr sz="3600" dirty="0" err="1"/>
              <a:t>字段</a:t>
            </a:r>
            <a:r>
              <a:rPr sz="3600" dirty="0"/>
              <a:t>)</a:t>
            </a:r>
            <a:endParaRPr sz="3600" dirty="0"/>
          </a:p>
          <a:p>
            <a:pPr>
              <a:defRPr sz="3000"/>
            </a:pPr>
            <a:r>
              <a:rPr lang="en-US" sz="3600" dirty="0" err="1" smtClean="0"/>
              <a:t>fulltext</a:t>
            </a:r>
            <a:r>
              <a:rPr lang="en-US" sz="3600" dirty="0" smtClean="0"/>
              <a:t> </a:t>
            </a:r>
            <a:r>
              <a:rPr sz="3600" dirty="0" smtClean="0"/>
              <a:t>(</a:t>
            </a:r>
            <a:r>
              <a:rPr sz="3600" dirty="0" err="1"/>
              <a:t>字段</a:t>
            </a:r>
            <a:r>
              <a:rPr sz="3600" dirty="0"/>
              <a:t>)</a:t>
            </a:r>
            <a:endParaRPr sz="3600" dirty="0"/>
          </a:p>
          <a:p>
            <a:pPr>
              <a:defRPr sz="3000"/>
            </a:pPr>
            <a:r>
              <a:rPr lang="en-US" sz="3600" dirty="0" smtClean="0"/>
              <a:t>unique </a:t>
            </a:r>
            <a:r>
              <a:rPr sz="3600" dirty="0" smtClean="0"/>
              <a:t>(</a:t>
            </a:r>
            <a:r>
              <a:rPr sz="3600" dirty="0" err="1"/>
              <a:t>字段</a:t>
            </a:r>
            <a:r>
              <a:rPr sz="3600" dirty="0"/>
              <a:t>)</a:t>
            </a:r>
            <a:endParaRPr sz="3600" dirty="0"/>
          </a:p>
        </p:txBody>
      </p:sp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创建表时声明索引</a:t>
            </a:r>
            <a:endParaRPr dirty="0"/>
          </a:p>
        </p:txBody>
      </p:sp>
      <p:sp>
        <p:nvSpPr>
          <p:cNvPr id="5" name="Shape 80"/>
          <p:cNvSpPr txBox="1"/>
          <p:nvPr/>
        </p:nvSpPr>
        <p:spPr>
          <a:xfrm>
            <a:off x="6454800" y="3855864"/>
            <a:ext cx="7992888" cy="425578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Autofit/>
          </a:bodyPr>
          <a:lstStyle>
            <a:lvl1pPr marL="1275715" marR="0" indent="-640715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Char char="•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112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63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213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646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3154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662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4170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678680" marR="0" indent="-614680" algn="l" defTabSz="1354455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8B759"/>
              </a:buClr>
              <a:buSzPct val="100000"/>
              <a:buFontTx/>
              <a:buAutoNum type="arabicPeriod"/>
              <a:defRPr sz="4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635000" indent="0">
              <a:buNone/>
              <a:defRPr sz="3000"/>
            </a:pPr>
            <a:r>
              <a:rPr lang="en-US" altLang="zh-CN" sz="3600" dirty="0" smtClean="0"/>
              <a:t>create table user (</a:t>
            </a:r>
            <a:endParaRPr lang="en-US" altLang="zh-CN" sz="3600" dirty="0" smtClean="0"/>
          </a:p>
          <a:p>
            <a:pPr marL="635000" indent="0">
              <a:buNone/>
              <a:defRPr sz="3000"/>
            </a:pPr>
            <a:r>
              <a:rPr lang="en-US" altLang="zh-CN" sz="3600" dirty="0" smtClean="0"/>
              <a:t>	id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auto_increment</a:t>
            </a:r>
            <a:r>
              <a:rPr lang="en-US" altLang="zh-CN" sz="3600" dirty="0" smtClean="0"/>
              <a:t>,</a:t>
            </a:r>
            <a:endParaRPr lang="en-US" altLang="zh-CN" sz="3600" dirty="0"/>
          </a:p>
          <a:p>
            <a:pPr marL="635000" indent="0">
              <a:buNone/>
              <a:defRPr sz="3000"/>
            </a:pPr>
            <a:r>
              <a:rPr lang="en-US" altLang="zh-CN" sz="3600" dirty="0" smtClean="0"/>
              <a:t>	name </a:t>
            </a:r>
            <a:r>
              <a:rPr lang="en-US" altLang="zh-CN" sz="3600" dirty="0" err="1" smtClean="0"/>
              <a:t>varchar</a:t>
            </a:r>
            <a:r>
              <a:rPr lang="en-US" altLang="zh-CN" sz="3600" dirty="0" smtClean="0"/>
              <a:t>(20),</a:t>
            </a:r>
            <a:endParaRPr lang="en-US" altLang="zh-CN" sz="3600" dirty="0" smtClean="0"/>
          </a:p>
          <a:p>
            <a:pPr marL="635000" indent="0">
              <a:buNone/>
              <a:defRPr sz="3000"/>
            </a:pPr>
            <a:r>
              <a:rPr lang="en-US" altLang="zh-CN" sz="3600" dirty="0" smtClean="0"/>
              <a:t>	primary key(id),</a:t>
            </a:r>
            <a:endParaRPr lang="en-US" altLang="zh-CN" sz="3600" dirty="0" smtClean="0"/>
          </a:p>
          <a:p>
            <a:pPr marL="635000" indent="0">
              <a:buNone/>
              <a:defRPr sz="3000"/>
            </a:pPr>
            <a:r>
              <a:rPr lang="en-US" altLang="zh-CN" sz="3600" dirty="0" smtClean="0"/>
              <a:t>	unique (name)</a:t>
            </a:r>
            <a:endParaRPr lang="en-US" altLang="zh-CN" sz="3600" dirty="0"/>
          </a:p>
          <a:p>
            <a:pPr marL="635000" indent="0">
              <a:buNone/>
              <a:defRPr sz="3000"/>
            </a:pPr>
            <a:r>
              <a:rPr lang="en-US" altLang="zh-CN" sz="3600" dirty="0" smtClean="0"/>
              <a:t>)engine=</a:t>
            </a:r>
            <a:r>
              <a:rPr lang="en-US" altLang="zh-CN" sz="3600" dirty="0" err="1" smtClean="0"/>
              <a:t>innodb</a:t>
            </a:r>
            <a:r>
              <a:rPr lang="en-US" altLang="zh-CN" sz="3600" dirty="0" smtClean="0"/>
              <a:t> default charset=utf8;</a:t>
            </a:r>
            <a:endParaRPr lang="zh-CN" altLang="en-US" sz="3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1" bldLvl="5" animBg="1" advAuto="0" build="p"/>
      <p:bldP spid="5" grpId="0" bldLvl="5" animBg="1" advAuto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396824" y="719656"/>
            <a:ext cx="16427472" cy="1301392"/>
          </a:xfrm>
          <a:prstGeom prst="rect">
            <a:avLst/>
          </a:prstGeom>
        </p:spPr>
        <p:txBody>
          <a:bodyPr/>
          <a:lstStyle/>
          <a:p>
            <a:r>
              <a:rPr lang="zh-CN">
                <a:ea typeface="宋体" panose="02010600030101010101" pitchFamily="2" charset="-122"/>
              </a:rPr>
              <a:t>删除</a:t>
            </a:r>
            <a:r>
              <a:t>索引</a:t>
            </a:r>
          </a:p>
        </p:txBody>
      </p:sp>
      <p:graphicFrame>
        <p:nvGraphicFramePr>
          <p:cNvPr id="103" name="Table 103"/>
          <p:cNvGraphicFramePr/>
          <p:nvPr/>
        </p:nvGraphicFramePr>
        <p:xfrm>
          <a:off x="2922402" y="3423816"/>
          <a:ext cx="11376315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44366"/>
                <a:gridCol w="8131949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索引类型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功能说明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ALTER TABLE table_name DROP INDEX index_name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ALTER TABLE table_name DROP PRIMARY KEY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alter table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money 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drop </a:t>
                      </a:r>
                      <a:r>
                        <a:rPr lang="en-US" sz="3600" dirty="0" err="1" smtClean="0">
                          <a:solidFill>
                            <a:srgbClr val="222222"/>
                          </a:solidFill>
                        </a:rPr>
                        <a:t>index 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age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示例解释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为money表</a:t>
                      </a:r>
                      <a:r>
                        <a:rPr lang="zh-CN" sz="3600" dirty="0" err="1">
                          <a:solidFill>
                            <a:srgbClr val="222222"/>
                          </a:solidFill>
                          <a:ea typeface="宋体" panose="02010600030101010101" pitchFamily="2" charset="-122"/>
                        </a:rPr>
                        <a:t>删除</a:t>
                      </a:r>
                      <a:r>
                        <a:rPr lang="en-US" altLang="zh-CN" sz="3600" dirty="0" err="1">
                          <a:solidFill>
                            <a:srgbClr val="222222"/>
                          </a:solidFill>
                          <a:ea typeface="宋体" panose="02010600030101010101" pitchFamily="2" charset="-122"/>
                        </a:rPr>
                        <a:t>age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索引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查看库</a:t>
            </a:r>
          </a:p>
        </p:txBody>
      </p:sp>
      <p:graphicFrame>
        <p:nvGraphicFramePr>
          <p:cNvPr id="47" name="Table 47"/>
          <p:cNvGraphicFramePr/>
          <p:nvPr/>
        </p:nvGraphicFramePr>
        <p:xfrm>
          <a:off x="1307397" y="3037722"/>
          <a:ext cx="14362668" cy="2509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181334"/>
                <a:gridCol w="7181334"/>
              </a:tblGrid>
              <a:tr h="1019459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分类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详解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78806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b="1" dirty="0">
                          <a:solidFill>
                            <a:srgbClr val="222222"/>
                          </a:solidFill>
                        </a:rPr>
                        <a:t>show databases;</a:t>
                      </a:r>
                      <a:endParaRPr sz="3600" b="1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01595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显示当前服务器的所有数据库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创建库</a:t>
            </a:r>
          </a:p>
        </p:txBody>
      </p:sp>
      <p:graphicFrame>
        <p:nvGraphicFramePr>
          <p:cNvPr id="44" name="Table 44"/>
          <p:cNvGraphicFramePr/>
          <p:nvPr/>
        </p:nvGraphicFramePr>
        <p:xfrm>
          <a:off x="1307397" y="3037722"/>
          <a:ext cx="14362668" cy="31714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291419"/>
                <a:gridCol w="9071249"/>
              </a:tblGrid>
              <a:tr h="1019459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分类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详解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78806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b="1" dirty="0">
                          <a:solidFill>
                            <a:srgbClr val="222222"/>
                          </a:solidFill>
                        </a:rPr>
                        <a:t>create database </a:t>
                      </a:r>
                      <a:r>
                        <a:rPr sz="3600" b="1" dirty="0" err="1">
                          <a:solidFill>
                            <a:srgbClr val="222222"/>
                          </a:solidFill>
                        </a:rPr>
                        <a:t>数据库名</a:t>
                      </a:r>
                      <a:r>
                        <a:rPr sz="3600" b="1" dirty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b="1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01595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b="1" dirty="0">
                          <a:solidFill>
                            <a:srgbClr val="222222"/>
                          </a:solidFill>
                        </a:rPr>
                        <a:t>create database </a:t>
                      </a:r>
                      <a:r>
                        <a:rPr lang="en-US" sz="3600" b="1" dirty="0" smtClean="0">
                          <a:solidFill>
                            <a:srgbClr val="222222"/>
                          </a:solidFill>
                        </a:rPr>
                        <a:t>test</a:t>
                      </a:r>
                      <a:r>
                        <a:rPr sz="3600" b="1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b="1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662327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创建一个数库，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数据库的名字为</a:t>
                      </a:r>
                      <a:r>
                        <a:rPr lang="en-US" sz="3600" dirty="0" err="1" smtClean="0">
                          <a:solidFill>
                            <a:srgbClr val="222222"/>
                          </a:solidFill>
                        </a:rPr>
                        <a:t>test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删除库</a:t>
            </a:r>
          </a:p>
        </p:txBody>
      </p:sp>
      <p:graphicFrame>
        <p:nvGraphicFramePr>
          <p:cNvPr id="56" name="Table 56"/>
          <p:cNvGraphicFramePr/>
          <p:nvPr/>
        </p:nvGraphicFramePr>
        <p:xfrm>
          <a:off x="1073665" y="3123057"/>
          <a:ext cx="14362668" cy="31714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597159"/>
                <a:gridCol w="8765509"/>
              </a:tblGrid>
              <a:tr h="1019459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分类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详解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78806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b="1">
                          <a:solidFill>
                            <a:srgbClr val="222222"/>
                          </a:solidFill>
                        </a:rPr>
                        <a:t>drop database 库名;</a:t>
                      </a:r>
                      <a:endParaRPr sz="3600" b="1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01595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b="1" dirty="0">
                          <a:solidFill>
                            <a:srgbClr val="222222"/>
                          </a:solidFill>
                        </a:rPr>
                        <a:t>drop database </a:t>
                      </a:r>
                      <a:r>
                        <a:rPr lang="en-US" sz="3600" b="1" dirty="0" smtClean="0">
                          <a:solidFill>
                            <a:srgbClr val="222222"/>
                          </a:solidFill>
                        </a:rPr>
                        <a:t>test</a:t>
                      </a:r>
                      <a:r>
                        <a:rPr sz="3600" b="1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b="1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662327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删除一个</a:t>
                      </a:r>
                      <a:r>
                        <a:rPr lang="zh-CN" sz="3600" dirty="0" err="1">
                          <a:solidFill>
                            <a:srgbClr val="222222"/>
                          </a:solidFill>
                          <a:ea typeface="宋体" panose="02010600030101010101" pitchFamily="2" charset="-122"/>
                        </a:rPr>
                        <a:t>数据</a:t>
                      </a: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库，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数据库的名字为</a:t>
                      </a:r>
                      <a:r>
                        <a:rPr lang="en-US" sz="3600" dirty="0" err="1" smtClean="0">
                          <a:solidFill>
                            <a:srgbClr val="222222"/>
                          </a:solidFill>
                        </a:rPr>
                        <a:t>test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选中库</a:t>
            </a:r>
          </a:p>
        </p:txBody>
      </p:sp>
      <p:graphicFrame>
        <p:nvGraphicFramePr>
          <p:cNvPr id="50" name="Table 50"/>
          <p:cNvGraphicFramePr/>
          <p:nvPr/>
        </p:nvGraphicFramePr>
        <p:xfrm>
          <a:off x="1073665" y="3123057"/>
          <a:ext cx="14362668" cy="31714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885191"/>
                <a:gridCol w="8477477"/>
              </a:tblGrid>
              <a:tr h="1019459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分类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详解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78806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b="1">
                          <a:solidFill>
                            <a:srgbClr val="222222"/>
                          </a:solidFill>
                        </a:rPr>
                        <a:t>use 库名;</a:t>
                      </a:r>
                      <a:endParaRPr sz="3600" b="1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01595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b="1" dirty="0">
                          <a:solidFill>
                            <a:srgbClr val="222222"/>
                          </a:solidFill>
                        </a:rPr>
                        <a:t>use </a:t>
                      </a:r>
                      <a:r>
                        <a:rPr lang="en-US" sz="3600" b="1" dirty="0" smtClean="0">
                          <a:solidFill>
                            <a:srgbClr val="222222"/>
                          </a:solidFill>
                        </a:rPr>
                        <a:t>test;</a:t>
                      </a:r>
                      <a:endParaRPr sz="3600" b="1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662327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使用数据库</a:t>
                      </a:r>
                      <a:r>
                        <a:rPr lang="en-US" sz="3600" dirty="0" err="1" smtClean="0">
                          <a:solidFill>
                            <a:srgbClr val="222222"/>
                          </a:solidFill>
                        </a:rPr>
                        <a:t>test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查看表</a:t>
            </a:r>
          </a:p>
        </p:txBody>
      </p:sp>
      <p:graphicFrame>
        <p:nvGraphicFramePr>
          <p:cNvPr id="53" name="Table 53"/>
          <p:cNvGraphicFramePr/>
          <p:nvPr/>
        </p:nvGraphicFramePr>
        <p:xfrm>
          <a:off x="1073665" y="3123057"/>
          <a:ext cx="14362668" cy="2509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813183"/>
                <a:gridCol w="8549485"/>
              </a:tblGrid>
              <a:tr h="1019459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分类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详解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78806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b="1" dirty="0">
                          <a:solidFill>
                            <a:srgbClr val="222222"/>
                          </a:solidFill>
                        </a:rPr>
                        <a:t>show tables;</a:t>
                      </a:r>
                      <a:endParaRPr sz="3600" b="1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01595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b="1" dirty="0" err="1">
                          <a:solidFill>
                            <a:srgbClr val="222222"/>
                          </a:solidFill>
                        </a:rPr>
                        <a:t>显示当前数据库下所有的表</a:t>
                      </a:r>
                      <a:endParaRPr sz="3600" b="1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创建表</a:t>
            </a:r>
          </a:p>
        </p:txBody>
      </p:sp>
      <p:graphicFrame>
        <p:nvGraphicFramePr>
          <p:cNvPr id="59" name="Table 59"/>
          <p:cNvGraphicFramePr/>
          <p:nvPr/>
        </p:nvGraphicFramePr>
        <p:xfrm>
          <a:off x="1073665" y="3123057"/>
          <a:ext cx="14362669" cy="43379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451053"/>
                <a:gridCol w="11911616"/>
              </a:tblGrid>
              <a:tr h="1019459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 dirty="0" err="1">
                          <a:solidFill>
                            <a:srgbClr val="FFF8F8"/>
                          </a:solidFill>
                        </a:rPr>
                        <a:t>分类</a:t>
                      </a:r>
                      <a:endParaRPr sz="32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8F8"/>
                          </a:solidFill>
                        </a:rPr>
                        <a:t>详解</a:t>
                      </a:r>
                      <a:endParaRPr sz="32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78806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2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create table 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表名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(字段名1 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字段类型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,....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字段名n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字段类型n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);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01595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2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create table user(username </a:t>
                      </a: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varchar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(20),password 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char(32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));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662327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示例说明</a:t>
                      </a:r>
                      <a:endParaRPr sz="32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创建一个表名叫user的表，第一个字段为username、表的字段类型为varchar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长度为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20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个长度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。第二个字段为password，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类型为char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，长度也为32个长度。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查看表字段</a:t>
            </a:r>
            <a:endParaRPr dirty="0"/>
          </a:p>
        </p:txBody>
      </p:sp>
      <p:graphicFrame>
        <p:nvGraphicFramePr>
          <p:cNvPr id="62" name="Table 62"/>
          <p:cNvGraphicFramePr/>
          <p:nvPr/>
        </p:nvGraphicFramePr>
        <p:xfrm>
          <a:off x="1073665" y="3123057"/>
          <a:ext cx="14362669" cy="31714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397359"/>
                <a:gridCol w="6965310"/>
              </a:tblGrid>
              <a:tr h="1019459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分类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8F8"/>
                          </a:solidFill>
                        </a:rPr>
                        <a:t>详解</a:t>
                      </a:r>
                      <a:endParaRPr sz="3600" b="1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788066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desc 表名;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01595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>
                          <a:solidFill>
                            <a:srgbClr val="222222"/>
                          </a:solidFill>
                        </a:rPr>
                        <a:t>desc</a:t>
                      </a: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user;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662327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查看</a:t>
                      </a:r>
                      <a:r>
                        <a:rPr lang="en-US" sz="3600" dirty="0" err="1" smtClean="0">
                          <a:solidFill>
                            <a:srgbClr val="222222"/>
                          </a:solidFill>
                        </a:rPr>
                        <a:t>user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表的表结构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3215</Words>
  <Application>WPS 演示</Application>
  <PresentationFormat>自定义</PresentationFormat>
  <Paragraphs>463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Broadway</vt:lpstr>
      <vt:lpstr>微软雅黑</vt:lpstr>
      <vt:lpstr>Arial Unicode MS</vt:lpstr>
      <vt:lpstr>Calibri</vt:lpstr>
      <vt:lpstr>Office 主题</vt:lpstr>
      <vt:lpstr>数据库之DDL</vt:lpstr>
      <vt:lpstr>连接数据库</vt:lpstr>
      <vt:lpstr>查看库</vt:lpstr>
      <vt:lpstr>创建库</vt:lpstr>
      <vt:lpstr>删除库</vt:lpstr>
      <vt:lpstr>选中库</vt:lpstr>
      <vt:lpstr>查看表</vt:lpstr>
      <vt:lpstr>创建表</vt:lpstr>
      <vt:lpstr>查看表字段</vt:lpstr>
      <vt:lpstr>删除表</vt:lpstr>
      <vt:lpstr>指定字符集和引擎</vt:lpstr>
      <vt:lpstr>修改表字段</vt:lpstr>
      <vt:lpstr>增加表字段</vt:lpstr>
      <vt:lpstr>增加字段时控制顺序</vt:lpstr>
      <vt:lpstr>删除表字段</vt:lpstr>
      <vt:lpstr>表字段改名</vt:lpstr>
      <vt:lpstr>修改表字段排列顺序</vt:lpstr>
      <vt:lpstr>修改表名</vt:lpstr>
      <vt:lpstr>索引</vt:lpstr>
      <vt:lpstr>索引分类</vt:lpstr>
      <vt:lpstr>查看索引</vt:lpstr>
      <vt:lpstr>普通索引</vt:lpstr>
      <vt:lpstr>唯一索引</vt:lpstr>
      <vt:lpstr>主键索引</vt:lpstr>
      <vt:lpstr>全文索引</vt:lpstr>
      <vt:lpstr>创建表时声明索引</vt:lpstr>
      <vt:lpstr>删除索引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数据库之DDL</dc:title>
  <dc:creator>Jerry</dc:creator>
  <cp:lastModifiedBy>ZBLi</cp:lastModifiedBy>
  <cp:revision>47</cp:revision>
  <dcterms:created xsi:type="dcterms:W3CDTF">2016-10-12T13:13:00Z</dcterms:created>
  <dcterms:modified xsi:type="dcterms:W3CDTF">2018-03-05T08:16:22Z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