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61" r:id="rId5"/>
    <p:sldId id="258" r:id="rId6"/>
    <p:sldId id="297" r:id="rId7"/>
    <p:sldId id="260" r:id="rId8"/>
    <p:sldId id="259" r:id="rId10"/>
    <p:sldId id="262" r:id="rId11"/>
    <p:sldId id="298" r:id="rId12"/>
    <p:sldId id="299" r:id="rId13"/>
    <p:sldId id="263" r:id="rId14"/>
    <p:sldId id="296" r:id="rId15"/>
  </p:sldIdLst>
  <p:sldSz cx="16510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13544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Style>
        <a:tcBdr/>
        <a:fill>
          <a:solidFill>
            <a:srgbClr val="E8ECF4"/>
          </a:solidFill>
        </a:fill>
      </a:tcStyle>
    </a:band2H>
    <a:firstCol>
      <a:tcTxStyle b="on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38100" cap="flat">
              <a:solidFill>
                <a:srgbClr val="FFF8F8"/>
              </a:solidFill>
              <a:prstDash val="solid"/>
              <a:round/>
            </a:ln>
          </a:top>
          <a:bottom>
            <a:ln w="127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8F8"/>
        </a:fontRef>
        <a:srgbClr val="FFF8F8"/>
      </a:tcTxStyle>
      <a:tcStyle>
        <a:tcBdr>
          <a:left>
            <a:ln w="12700" cap="flat">
              <a:solidFill>
                <a:srgbClr val="FFF8F8"/>
              </a:solidFill>
              <a:prstDash val="solid"/>
              <a:round/>
            </a:ln>
          </a:left>
          <a:right>
            <a:ln w="12700" cap="flat">
              <a:solidFill>
                <a:srgbClr val="FFF8F8"/>
              </a:solidFill>
              <a:prstDash val="solid"/>
              <a:round/>
            </a:ln>
          </a:right>
          <a:top>
            <a:ln w="12700" cap="flat">
              <a:solidFill>
                <a:srgbClr val="FFF8F8"/>
              </a:solidFill>
              <a:prstDash val="solid"/>
              <a:round/>
            </a:ln>
          </a:top>
          <a:bottom>
            <a:ln w="38100" cap="flat">
              <a:solidFill>
                <a:srgbClr val="FFF8F8"/>
              </a:solidFill>
              <a:prstDash val="solid"/>
              <a:round/>
            </a:ln>
          </a:bottom>
          <a:insideH>
            <a:ln w="12700" cap="flat">
              <a:solidFill>
                <a:srgbClr val="FFF8F8"/>
              </a:solidFill>
              <a:prstDash val="solid"/>
              <a:round/>
            </a:ln>
          </a:insideH>
          <a:insideV>
            <a:ln w="12700" cap="flat">
              <a:solidFill>
                <a:srgbClr val="FFF8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181" autoAdjust="0"/>
  </p:normalViewPr>
  <p:slideViewPr>
    <p:cSldViewPr>
      <p:cViewPr varScale="1">
        <p:scale>
          <a:sx n="58" d="100"/>
          <a:sy n="58" d="100"/>
        </p:scale>
        <p:origin x="-354" y="-72"/>
      </p:cViewPr>
      <p:guideLst>
        <p:guide orient="horz" pos="3200"/>
        <p:guide pos="5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54455" latinLnBrk="0">
      <a:defRPr sz="1600">
        <a:latin typeface="+mn-lt"/>
        <a:ea typeface="+mn-ea"/>
        <a:cs typeface="+mn-cs"/>
        <a:sym typeface="Calibri" panose="020F0502020204030204"/>
      </a:defRPr>
    </a:lvl1pPr>
    <a:lvl2pPr indent="228600" defTabSz="1354455" latinLnBrk="0">
      <a:defRPr sz="1600">
        <a:latin typeface="+mn-lt"/>
        <a:ea typeface="+mn-ea"/>
        <a:cs typeface="+mn-cs"/>
        <a:sym typeface="Calibri" panose="020F0502020204030204"/>
      </a:defRPr>
    </a:lvl2pPr>
    <a:lvl3pPr indent="457200" defTabSz="1354455" latinLnBrk="0">
      <a:defRPr sz="1600">
        <a:latin typeface="+mn-lt"/>
        <a:ea typeface="+mn-ea"/>
        <a:cs typeface="+mn-cs"/>
        <a:sym typeface="Calibri" panose="020F0502020204030204"/>
      </a:defRPr>
    </a:lvl3pPr>
    <a:lvl4pPr indent="685800" defTabSz="1354455" latinLnBrk="0">
      <a:defRPr sz="1600">
        <a:latin typeface="+mn-lt"/>
        <a:ea typeface="+mn-ea"/>
        <a:cs typeface="+mn-cs"/>
        <a:sym typeface="Calibri" panose="020F0502020204030204"/>
      </a:defRPr>
    </a:lvl4pPr>
    <a:lvl5pPr indent="914400" defTabSz="1354455" latinLnBrk="0">
      <a:defRPr sz="1600">
        <a:latin typeface="+mn-lt"/>
        <a:ea typeface="+mn-ea"/>
        <a:cs typeface="+mn-cs"/>
        <a:sym typeface="Calibri" panose="020F0502020204030204"/>
      </a:defRPr>
    </a:lvl5pPr>
    <a:lvl6pPr indent="1143000" defTabSz="1354455" latinLnBrk="0">
      <a:defRPr sz="1600">
        <a:latin typeface="+mn-lt"/>
        <a:ea typeface="+mn-ea"/>
        <a:cs typeface="+mn-cs"/>
        <a:sym typeface="Calibri" panose="020F0502020204030204"/>
      </a:defRPr>
    </a:lvl6pPr>
    <a:lvl7pPr indent="1371600" defTabSz="1354455" latinLnBrk="0">
      <a:defRPr sz="1600">
        <a:latin typeface="+mn-lt"/>
        <a:ea typeface="+mn-ea"/>
        <a:cs typeface="+mn-cs"/>
        <a:sym typeface="Calibri" panose="020F0502020204030204"/>
      </a:defRPr>
    </a:lvl7pPr>
    <a:lvl8pPr indent="1600200" defTabSz="1354455" latinLnBrk="0">
      <a:defRPr sz="1600">
        <a:latin typeface="+mn-lt"/>
        <a:ea typeface="+mn-ea"/>
        <a:cs typeface="+mn-cs"/>
        <a:sym typeface="Calibri" panose="020F0502020204030204"/>
      </a:defRPr>
    </a:lvl8pPr>
    <a:lvl9pPr indent="1828800" defTabSz="1354455" latinLnBrk="0">
      <a:defRPr sz="16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42938" y="685800"/>
            <a:ext cx="55721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3544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插入查询结果：</a:t>
            </a:r>
            <a:r>
              <a:rPr lang="en-US" altLang="zh-CN" sz="1600" dirty="0" smtClean="0"/>
              <a:t>insert into user select * from </a:t>
            </a:r>
            <a:r>
              <a:rPr lang="zh-CN" altLang="en-US" sz="1600" dirty="0" smtClean="0"/>
              <a:t>表名</a:t>
            </a:r>
            <a:r>
              <a:rPr lang="en-US" altLang="zh-CN" sz="1600" dirty="0" smtClean="0"/>
              <a:t>;</a:t>
            </a:r>
            <a:endParaRPr lang="en-US" altLang="zh-CN" sz="1600" dirty="0" smtClean="0"/>
          </a:p>
          <a:p>
            <a:pPr marL="0" marR="0" indent="0" defTabSz="13544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 smtClean="0"/>
              <a:t>说明：此方式需要保证字段一致，包括顺序</a:t>
            </a:r>
            <a:endParaRPr lang="en-US" altLang="zh-CN" sz="1600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-11169" y="-4332"/>
            <a:ext cx="16532337" cy="6435406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97922" y="2816163"/>
            <a:ext cx="16114156" cy="1814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423489" y="-5236"/>
            <a:ext cx="17356978" cy="6525712"/>
          </a:xfrm>
          <a:prstGeom prst="rect">
            <a:avLst/>
          </a:prstGeom>
          <a:solidFill>
            <a:srgbClr val="38B747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0066FF"/>
                </a:solidFill>
              </a:defRPr>
            </a:pPr>
          </a:p>
        </p:txBody>
      </p:sp>
      <p:sp>
        <p:nvSpPr>
          <p:cNvPr id="31" name="Shape 31"/>
          <p:cNvSpPr/>
          <p:nvPr/>
        </p:nvSpPr>
        <p:spPr>
          <a:xfrm>
            <a:off x="6692362" y="3212793"/>
            <a:ext cx="8092186" cy="1710817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spAutoFit/>
          </a:bodyPr>
          <a:lstStyle>
            <a:lvl1pPr algn="ctr">
              <a:defRPr sz="10600">
                <a:solidFill>
                  <a:srgbClr val="FFFFFF"/>
                </a:solidFill>
                <a:latin typeface="Broadway" panose="04040905080B02020502"/>
                <a:ea typeface="Broadway" panose="04040905080B02020502"/>
                <a:cs typeface="Broadway" panose="04040905080B02020502"/>
                <a:sym typeface="Broadway" panose="04040905080B02020502"/>
              </a:defRPr>
            </a:lvl1pPr>
          </a:lstStyle>
          <a:p>
            <a:r>
              <a:t>Thank You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0767" y="2238978"/>
            <a:ext cx="16531534" cy="115651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45130" y="2876867"/>
            <a:ext cx="14819739" cy="584107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0759976" y="8045096"/>
            <a:ext cx="323739" cy="339217"/>
          </a:xfrm>
          <a:prstGeom prst="rect">
            <a:avLst/>
          </a:prstGeom>
          <a:ln w="12700">
            <a:miter lim="400000"/>
          </a:ln>
        </p:spPr>
        <p:txBody>
          <a:bodyPr wrap="none" lIns="48958" tIns="48958" rIns="48958" bIns="48958" anchor="ctr">
            <a:spAutoFit/>
          </a:bodyPr>
          <a:lstStyle>
            <a:lvl1pPr algn="r">
              <a:defRPr sz="16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1275715" marR="0" indent="-640715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Char char="•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1122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630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2138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646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3154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662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4170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678680" marR="0" indent="-614680" algn="l" defTabSz="1354455" rtl="0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183987" y="2857647"/>
            <a:ext cx="16142026" cy="18141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数据库之</a:t>
            </a:r>
            <a:r>
              <a:rPr lang="en-US" dirty="0" smtClean="0"/>
              <a:t>DML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修改记录</a:t>
            </a:r>
            <a:endParaRPr dirty="0"/>
          </a:p>
        </p:txBody>
      </p:sp>
      <p:graphicFrame>
        <p:nvGraphicFramePr>
          <p:cNvPr id="63" name="Table 63"/>
          <p:cNvGraphicFramePr/>
          <p:nvPr/>
        </p:nvGraphicFramePr>
        <p:xfrm>
          <a:off x="1990304" y="3279800"/>
          <a:ext cx="12601400" cy="30314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517826"/>
                <a:gridCol w="10083574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类别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详细解释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update 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表 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set 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字段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1=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值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1,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字段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2=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值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2</a:t>
                      </a: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 where </a:t>
                      </a:r>
                      <a:r>
                        <a:rPr lang="zh-CN" altLang="en-US" sz="3600" baseline="0" dirty="0" smtClean="0">
                          <a:solidFill>
                            <a:srgbClr val="222222"/>
                          </a:solidFill>
                        </a:rPr>
                        <a:t>条件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update star set money=100, sex=1 where id=1;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将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star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表中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id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为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1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的行的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money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设为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100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，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sex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设为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1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" name="Shape 50"/>
          <p:cNvSpPr>
            <a:spLocks noGrp="1"/>
          </p:cNvSpPr>
          <p:nvPr>
            <p:ph type="body" idx="1"/>
          </p:nvPr>
        </p:nvSpPr>
        <p:spPr>
          <a:xfrm>
            <a:off x="1990304" y="7384257"/>
            <a:ext cx="13249472" cy="93610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000"/>
            </a:pPr>
            <a:r>
              <a:rPr lang="zh-CN" altLang="en-US" sz="3600" dirty="0" smtClean="0"/>
              <a:t>注意：</a:t>
            </a:r>
            <a:r>
              <a:rPr lang="en-US" altLang="zh-CN" sz="3600" dirty="0" smtClean="0"/>
              <a:t>where</a:t>
            </a:r>
            <a:r>
              <a:rPr lang="zh-CN" altLang="en-US" sz="3600" dirty="0" smtClean="0"/>
              <a:t>必须要加，否则后果自负</a:t>
            </a:r>
            <a:endParaRPr sz="3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5" animBg="1" advAuto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基础查询</a:t>
            </a:r>
          </a:p>
        </p:txBody>
      </p:sp>
      <p:graphicFrame>
        <p:nvGraphicFramePr>
          <p:cNvPr id="63" name="Table 63"/>
          <p:cNvGraphicFramePr/>
          <p:nvPr/>
        </p:nvGraphicFramePr>
        <p:xfrm>
          <a:off x="2566368" y="3423816"/>
          <a:ext cx="11376315" cy="30314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24336"/>
                <a:gridCol w="8351979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类别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详细解释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select * from 表;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>
                          <a:solidFill>
                            <a:srgbClr val="222222"/>
                          </a:solidFill>
                        </a:rPr>
                        <a:t>select * from 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star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查询</a:t>
                      </a:r>
                      <a:r>
                        <a:rPr lang="en-US" sz="3600" dirty="0" err="1" smtClean="0">
                          <a:solidFill>
                            <a:srgbClr val="222222"/>
                          </a:solidFill>
                        </a:rPr>
                        <a:t>star</a:t>
                      </a:r>
                      <a:r>
                        <a:rPr sz="3600" dirty="0" err="1" smtClean="0">
                          <a:solidFill>
                            <a:srgbClr val="222222"/>
                          </a:solidFill>
                        </a:rPr>
                        <a:t>表中所有字段中的所有结果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pPr marL="1033145" indent="-518795" defTabSz="1096645">
              <a:spcBef>
                <a:spcPts val="800"/>
              </a:spcBef>
              <a:defRPr sz="3725"/>
            </a:pPr>
            <a:r>
              <a:rPr dirty="0" err="1" smtClean="0"/>
              <a:t>在真实的业务场景中</a:t>
            </a:r>
            <a:r>
              <a:rPr dirty="0" err="1"/>
              <a:t>，业务都为增、删、改、查组成</a:t>
            </a:r>
            <a:r>
              <a:rPr dirty="0"/>
              <a:t>。</a:t>
            </a:r>
            <a:endParaRPr dirty="0"/>
          </a:p>
          <a:p>
            <a:pPr marL="514350" indent="0" defTabSz="1096645">
              <a:spcBef>
                <a:spcPts val="800"/>
              </a:spcBef>
              <a:buNone/>
              <a:defRPr sz="3725"/>
            </a:pPr>
            <a:endParaRPr dirty="0"/>
          </a:p>
          <a:p>
            <a:pPr marL="1033145" indent="-518795" defTabSz="1096645">
              <a:spcBef>
                <a:spcPts val="800"/>
              </a:spcBef>
              <a:defRPr sz="3725"/>
            </a:pPr>
            <a:r>
              <a:rPr dirty="0" err="1" smtClean="0"/>
              <a:t>注册是增</a:t>
            </a:r>
            <a:r>
              <a:rPr lang="zh-CN" altLang="en-US" dirty="0"/>
              <a:t>加</a:t>
            </a:r>
            <a:r>
              <a:rPr dirty="0" err="1" smtClean="0"/>
              <a:t>用户</a:t>
            </a:r>
            <a:endParaRPr dirty="0"/>
          </a:p>
          <a:p>
            <a:pPr marL="1033145" indent="-518795" defTabSz="1096645">
              <a:spcBef>
                <a:spcPts val="800"/>
              </a:spcBef>
              <a:defRPr sz="3725"/>
            </a:pPr>
            <a:r>
              <a:rPr dirty="0" err="1"/>
              <a:t>取钱是修改余额和增加记录</a:t>
            </a:r>
            <a:endParaRPr dirty="0"/>
          </a:p>
          <a:p>
            <a:pPr marL="1033145" indent="-518795" defTabSz="1096645">
              <a:spcBef>
                <a:spcPts val="800"/>
              </a:spcBef>
              <a:defRPr sz="3725"/>
            </a:pPr>
            <a:r>
              <a:rPr dirty="0" err="1"/>
              <a:t>帖子屏蔽可能是删除</a:t>
            </a:r>
            <a:endParaRPr dirty="0"/>
          </a:p>
          <a:p>
            <a:pPr marL="1033145" indent="-518795" defTabSz="1096645">
              <a:spcBef>
                <a:spcPts val="800"/>
              </a:spcBef>
              <a:defRPr sz="3725"/>
            </a:pPr>
            <a:r>
              <a:rPr dirty="0" err="1"/>
              <a:t>显示数据是查询</a:t>
            </a:r>
            <a:endParaRPr dirty="0"/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业务的组成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1" bldLvl="5" animBg="1" advAuto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1277178" y="2559720"/>
            <a:ext cx="13746574" cy="61582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944245" indent="-474345" defTabSz="1002030">
              <a:spcBef>
                <a:spcPts val="800"/>
              </a:spcBef>
              <a:defRPr sz="1850"/>
            </a:pPr>
            <a:r>
              <a:rPr lang="en-US" sz="3600" dirty="0" smtClean="0"/>
              <a:t>create table</a:t>
            </a:r>
            <a:r>
              <a:rPr sz="3600" dirty="0" smtClean="0"/>
              <a:t> </a:t>
            </a:r>
            <a:r>
              <a:rPr lang="en-US" altLang="zh-CN" sz="3600" dirty="0" smtClean="0"/>
              <a:t>user</a:t>
            </a:r>
            <a:r>
              <a:rPr sz="3600" dirty="0" smtClean="0"/>
              <a:t>(</a:t>
            </a:r>
            <a:endParaRPr sz="3600" dirty="0"/>
          </a:p>
          <a:p>
            <a:pPr marL="1127760" lvl="3" indent="0" defTabSz="1002030">
              <a:spcBef>
                <a:spcPts val="800"/>
              </a:spcBef>
              <a:buNone/>
              <a:defRPr sz="1850"/>
            </a:pPr>
            <a:r>
              <a:rPr lang="en-US" sz="3600" dirty="0" smtClean="0"/>
              <a:t>	</a:t>
            </a:r>
            <a:r>
              <a:rPr sz="3600" dirty="0" smtClean="0"/>
              <a:t>id 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</a:t>
            </a:r>
            <a:r>
              <a:rPr lang="en-US" sz="3600" dirty="0" err="1" smtClean="0"/>
              <a:t>auto_increment</a:t>
            </a:r>
            <a:r>
              <a:rPr sz="3600" dirty="0" smtClean="0"/>
              <a:t>,</a:t>
            </a:r>
            <a:endParaRPr sz="3600" dirty="0"/>
          </a:p>
          <a:p>
            <a:pPr marL="1127760" lvl="3" indent="0" defTabSz="1002030">
              <a:spcBef>
                <a:spcPts val="800"/>
              </a:spcBef>
              <a:buNone/>
              <a:defRPr sz="1850"/>
            </a:pPr>
            <a:r>
              <a:rPr lang="en-US" sz="3600" dirty="0" smtClean="0"/>
              <a:t>	</a:t>
            </a:r>
            <a:r>
              <a:rPr sz="3600" dirty="0" smtClean="0"/>
              <a:t>name </a:t>
            </a:r>
            <a:r>
              <a:rPr lang="en-US" sz="3600" dirty="0" err="1" smtClean="0"/>
              <a:t>varchar</a:t>
            </a:r>
            <a:r>
              <a:rPr sz="3600" dirty="0" smtClean="0"/>
              <a:t>(50</a:t>
            </a:r>
            <a:r>
              <a:rPr sz="3600" dirty="0"/>
              <a:t>) </a:t>
            </a:r>
            <a:r>
              <a:rPr lang="en-US" sz="3600" dirty="0" smtClean="0"/>
              <a:t>not null</a:t>
            </a:r>
            <a:r>
              <a:rPr sz="3600" dirty="0" smtClean="0"/>
              <a:t>,</a:t>
            </a:r>
            <a:endParaRPr sz="3600" dirty="0"/>
          </a:p>
          <a:p>
            <a:pPr marL="1127760" lvl="3" indent="0" defTabSz="1002030">
              <a:spcBef>
                <a:spcPts val="800"/>
              </a:spcBef>
              <a:buNone/>
              <a:defRPr sz="1850"/>
            </a:pPr>
            <a:r>
              <a:rPr lang="en-US" sz="3600" dirty="0" smtClean="0"/>
              <a:t>	money</a:t>
            </a:r>
            <a:r>
              <a:rPr sz="3600" dirty="0" smtClean="0"/>
              <a:t> </a:t>
            </a:r>
            <a:r>
              <a:rPr lang="en-US" sz="3600" dirty="0" smtClean="0"/>
              <a:t>float not</a:t>
            </a:r>
            <a:r>
              <a:rPr sz="3600" dirty="0" smtClean="0"/>
              <a:t> </a:t>
            </a:r>
            <a:r>
              <a:rPr lang="en-US" sz="3600" dirty="0" smtClean="0"/>
              <a:t>null</a:t>
            </a:r>
            <a:r>
              <a:rPr sz="3600" dirty="0" smtClean="0"/>
              <a:t> </a:t>
            </a:r>
            <a:r>
              <a:rPr sz="3600" dirty="0"/>
              <a:t>, </a:t>
            </a:r>
            <a:endParaRPr sz="3600" dirty="0"/>
          </a:p>
          <a:p>
            <a:pPr marL="1127760" lvl="3" indent="0" defTabSz="1002030">
              <a:spcBef>
                <a:spcPts val="800"/>
              </a:spcBef>
              <a:buNone/>
              <a:defRPr sz="1850"/>
            </a:pPr>
            <a:r>
              <a:rPr lang="en-US" sz="3600" dirty="0" smtClean="0"/>
              <a:t>	</a:t>
            </a:r>
            <a:r>
              <a:rPr sz="3600" dirty="0" smtClean="0"/>
              <a:t>province </a:t>
            </a:r>
            <a:r>
              <a:rPr lang="en-US" sz="3600" dirty="0" err="1" smtClean="0"/>
              <a:t>varchar</a:t>
            </a:r>
            <a:r>
              <a:rPr sz="3600" dirty="0" smtClean="0"/>
              <a:t>(20</a:t>
            </a:r>
            <a:r>
              <a:rPr sz="3600" dirty="0"/>
              <a:t>) </a:t>
            </a:r>
            <a:r>
              <a:rPr lang="en-US" altLang="zh-CN" sz="3600" dirty="0" smtClean="0"/>
              <a:t>default </a:t>
            </a:r>
            <a:r>
              <a:rPr lang="en-US" sz="3600" dirty="0" smtClean="0"/>
              <a:t>null</a:t>
            </a:r>
            <a:r>
              <a:rPr sz="3600" dirty="0" smtClean="0"/>
              <a:t> </a:t>
            </a:r>
            <a:r>
              <a:rPr sz="3600" dirty="0"/>
              <a:t>, </a:t>
            </a:r>
            <a:endParaRPr sz="3600" dirty="0"/>
          </a:p>
          <a:p>
            <a:pPr marL="1127760" lvl="3" indent="0" defTabSz="1002030">
              <a:spcBef>
                <a:spcPts val="800"/>
              </a:spcBef>
              <a:buNone/>
              <a:defRPr sz="1850"/>
            </a:pPr>
            <a:r>
              <a:rPr lang="en-US" sz="3600" dirty="0" smtClean="0"/>
              <a:t>	</a:t>
            </a:r>
            <a:r>
              <a:rPr sz="3600" dirty="0" smtClean="0"/>
              <a:t>age </a:t>
            </a:r>
            <a:r>
              <a:rPr lang="en-US" sz="3600" dirty="0" err="1" smtClean="0"/>
              <a:t>tinyint</a:t>
            </a:r>
            <a:r>
              <a:rPr lang="en-US" sz="3600" dirty="0" smtClean="0"/>
              <a:t>  unsigned not null</a:t>
            </a:r>
            <a:r>
              <a:rPr sz="3600" dirty="0" smtClean="0"/>
              <a:t> </a:t>
            </a:r>
            <a:r>
              <a:rPr sz="3600" dirty="0"/>
              <a:t>, </a:t>
            </a:r>
            <a:endParaRPr sz="3600" dirty="0"/>
          </a:p>
          <a:p>
            <a:pPr marL="1127760" lvl="3" indent="0" defTabSz="1002030">
              <a:spcBef>
                <a:spcPts val="800"/>
              </a:spcBef>
              <a:buNone/>
              <a:defRPr sz="1850"/>
            </a:pPr>
            <a:r>
              <a:rPr lang="en-US" sz="3600" dirty="0" smtClean="0"/>
              <a:t>	</a:t>
            </a:r>
            <a:r>
              <a:rPr sz="3600" dirty="0" smtClean="0"/>
              <a:t>sex </a:t>
            </a:r>
            <a:r>
              <a:rPr lang="en-US" sz="3600" dirty="0" err="1" smtClean="0"/>
              <a:t>tinyint</a:t>
            </a:r>
            <a:r>
              <a:rPr lang="en-US" sz="3600" dirty="0" smtClean="0"/>
              <a:t> not null</a:t>
            </a:r>
            <a:r>
              <a:rPr sz="3600" dirty="0" smtClean="0"/>
              <a:t> </a:t>
            </a:r>
            <a:r>
              <a:rPr sz="3600" dirty="0"/>
              <a:t>, </a:t>
            </a:r>
            <a:endParaRPr sz="3600" dirty="0"/>
          </a:p>
          <a:p>
            <a:pPr marL="1127760" lvl="3" indent="0" defTabSz="1002030">
              <a:spcBef>
                <a:spcPts val="800"/>
              </a:spcBef>
              <a:buNone/>
              <a:defRPr sz="1850"/>
            </a:pPr>
            <a:r>
              <a:rPr lang="en-US" sz="3600" dirty="0" smtClean="0"/>
              <a:t>	primary key</a:t>
            </a:r>
            <a:r>
              <a:rPr sz="3600" dirty="0" smtClean="0"/>
              <a:t> </a:t>
            </a:r>
            <a:r>
              <a:rPr sz="3600" dirty="0"/>
              <a:t>(</a:t>
            </a:r>
            <a:r>
              <a:rPr sz="3600" dirty="0" smtClean="0"/>
              <a:t>id)</a:t>
            </a:r>
            <a:endParaRPr sz="3600" dirty="0"/>
          </a:p>
          <a:p>
            <a:pPr marL="469900" indent="0" defTabSz="1002030">
              <a:spcBef>
                <a:spcPts val="800"/>
              </a:spcBef>
              <a:buNone/>
              <a:defRPr sz="1850"/>
            </a:pPr>
            <a:r>
              <a:rPr lang="en-US" sz="3600" dirty="0" smtClean="0"/>
              <a:t>	</a:t>
            </a:r>
            <a:r>
              <a:rPr sz="3600" dirty="0" smtClean="0"/>
              <a:t>) </a:t>
            </a:r>
            <a:r>
              <a:rPr lang="en-US" sz="3600" dirty="0" smtClean="0"/>
              <a:t>engine</a:t>
            </a:r>
            <a:r>
              <a:rPr sz="3600" dirty="0" smtClean="0"/>
              <a:t>= </a:t>
            </a:r>
            <a:r>
              <a:rPr sz="3600" dirty="0" err="1"/>
              <a:t>InnoDB</a:t>
            </a:r>
            <a:r>
              <a:rPr sz="3600" dirty="0"/>
              <a:t> </a:t>
            </a:r>
            <a:r>
              <a:rPr lang="en-US" sz="3600" dirty="0" smtClean="0"/>
              <a:t>default charset=</a:t>
            </a:r>
            <a:r>
              <a:rPr sz="3600" dirty="0" smtClean="0"/>
              <a:t>utf8;</a:t>
            </a:r>
            <a:endParaRPr sz="3600" dirty="0"/>
          </a:p>
        </p:txBody>
      </p:sp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操作前</a:t>
            </a:r>
            <a:r>
              <a:rPr dirty="0" err="1" smtClean="0"/>
              <a:t>的准备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1" bldLvl="5" animBg="1" advAuto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插入记录</a:t>
            </a:r>
            <a:r>
              <a:rPr lang="en-US" dirty="0" smtClean="0"/>
              <a:t>1</a:t>
            </a:r>
            <a:endParaRPr dirty="0"/>
          </a:p>
        </p:txBody>
      </p:sp>
      <p:graphicFrame>
        <p:nvGraphicFramePr>
          <p:cNvPr id="47" name="Table 47"/>
          <p:cNvGraphicFramePr/>
          <p:nvPr/>
        </p:nvGraphicFramePr>
        <p:xfrm>
          <a:off x="2278336" y="3279800"/>
          <a:ext cx="12025336" cy="353228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808312"/>
                <a:gridCol w="9217024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 dirty="0" err="1">
                          <a:solidFill>
                            <a:srgbClr val="FFF8F8"/>
                          </a:solidFill>
                        </a:rPr>
                        <a:t>类别</a:t>
                      </a:r>
                      <a:endParaRPr sz="32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 dirty="0" err="1">
                          <a:solidFill>
                            <a:srgbClr val="FFF8F8"/>
                          </a:solidFill>
                        </a:rPr>
                        <a:t>详细解释</a:t>
                      </a:r>
                      <a:endParaRPr sz="32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32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insert into 表 values(值1,值2,值n);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2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insert into 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star 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values(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1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,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'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王宝强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',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 0,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lang="en-US" altLang="zh-CN" sz="3200" dirty="0" smtClean="0">
                          <a:solidFill>
                            <a:srgbClr val="222222"/>
                          </a:solidFill>
                        </a:rPr>
                        <a:t>'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河北</a:t>
                      </a:r>
                      <a:r>
                        <a:rPr lang="en-US" altLang="zh-CN" sz="3200" dirty="0" smtClean="0">
                          <a:solidFill>
                            <a:srgbClr val="222222"/>
                          </a:solidFill>
                        </a:rPr>
                        <a:t>' ,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32, 0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)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示例说明</a:t>
                      </a:r>
                      <a:endParaRPr sz="32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向user表中插入值id为</a:t>
                      </a:r>
                      <a:r>
                        <a:rPr lang="en-US" sz="3200" dirty="0">
                          <a:solidFill>
                            <a:srgbClr val="222222"/>
                          </a:solidFill>
                        </a:rPr>
                        <a:t>1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，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姓名为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王宝强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，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余额为</a:t>
                      </a:r>
                      <a:r>
                        <a:rPr lang="en-US" altLang="zh-CN" sz="3200" dirty="0" smtClean="0">
                          <a:solidFill>
                            <a:srgbClr val="222222"/>
                          </a:solidFill>
                        </a:rPr>
                        <a:t>0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，省份为河北，年龄为</a:t>
                      </a:r>
                      <a:r>
                        <a:rPr lang="en-US" altLang="zh-CN" sz="3200" dirty="0" smtClean="0">
                          <a:solidFill>
                            <a:srgbClr val="222222"/>
                          </a:solidFill>
                        </a:rPr>
                        <a:t>32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，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性别为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0(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男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)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插入记录</a:t>
            </a:r>
            <a:r>
              <a:rPr lang="en-US" dirty="0" smtClean="0"/>
              <a:t>2</a:t>
            </a:r>
            <a:endParaRPr dirty="0"/>
          </a:p>
        </p:txBody>
      </p:sp>
      <p:graphicFrame>
        <p:nvGraphicFramePr>
          <p:cNvPr id="47" name="Table 47"/>
          <p:cNvGraphicFramePr/>
          <p:nvPr/>
        </p:nvGraphicFramePr>
        <p:xfrm>
          <a:off x="2278336" y="3372374"/>
          <a:ext cx="12025336" cy="403309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520280"/>
                <a:gridCol w="9505056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 dirty="0" err="1">
                          <a:solidFill>
                            <a:srgbClr val="FFF8F8"/>
                          </a:solidFill>
                        </a:rPr>
                        <a:t>类别</a:t>
                      </a:r>
                      <a:endParaRPr sz="32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 dirty="0" err="1">
                          <a:solidFill>
                            <a:srgbClr val="FFF8F8"/>
                          </a:solidFill>
                        </a:rPr>
                        <a:t>详细解释</a:t>
                      </a:r>
                      <a:endParaRPr sz="32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32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insert into 表</a:t>
                      </a:r>
                      <a:r>
                        <a:rPr lang="en-US" sz="3200" dirty="0">
                          <a:solidFill>
                            <a:srgbClr val="222222"/>
                          </a:solidFill>
                        </a:rPr>
                        <a:t>(</a:t>
                      </a:r>
                      <a:r>
                        <a:rPr lang="zh-CN" altLang="en-US" sz="3200" dirty="0">
                          <a:solidFill>
                            <a:srgbClr val="222222"/>
                          </a:solidFill>
                          <a:ea typeface="宋体" panose="02010600030101010101" pitchFamily="2" charset="-122"/>
                        </a:rPr>
                        <a:t>字段</a:t>
                      </a:r>
                      <a:r>
                        <a:rPr lang="en-US" altLang="zh-CN" sz="3200" dirty="0">
                          <a:solidFill>
                            <a:srgbClr val="222222"/>
                          </a:solidFill>
                          <a:ea typeface="宋体" panose="02010600030101010101" pitchFamily="2" charset="-122"/>
                        </a:rPr>
                        <a:t>1,</a:t>
                      </a:r>
                      <a:r>
                        <a:rPr lang="zh-CN" altLang="en-US" sz="3200" dirty="0">
                          <a:solidFill>
                            <a:srgbClr val="222222"/>
                          </a:solidFill>
                          <a:ea typeface="宋体" panose="02010600030101010101" pitchFamily="2" charset="-122"/>
                        </a:rPr>
                        <a:t>字段</a:t>
                      </a:r>
                      <a:r>
                        <a:rPr lang="en-US" altLang="zh-CN" sz="3200" dirty="0">
                          <a:solidFill>
                            <a:srgbClr val="222222"/>
                          </a:solidFill>
                          <a:ea typeface="宋体" panose="02010600030101010101" pitchFamily="2" charset="-122"/>
                        </a:rPr>
                        <a:t>2,</a:t>
                      </a:r>
                      <a:r>
                        <a:rPr lang="zh-CN" altLang="en-US" sz="3200" dirty="0">
                          <a:solidFill>
                            <a:srgbClr val="222222"/>
                          </a:solidFill>
                          <a:ea typeface="宋体" panose="02010600030101010101" pitchFamily="2" charset="-122"/>
                        </a:rPr>
                        <a:t>字段</a:t>
                      </a:r>
                      <a:r>
                        <a:rPr lang="en-US" altLang="zh-CN" sz="3200" dirty="0">
                          <a:solidFill>
                            <a:srgbClr val="222222"/>
                          </a:solidFill>
                          <a:ea typeface="宋体" panose="02010600030101010101" pitchFamily="2" charset="-122"/>
                        </a:rPr>
                        <a:t>n</a:t>
                      </a:r>
                      <a:r>
                        <a:rPr lang="en-US" sz="3200" dirty="0">
                          <a:solidFill>
                            <a:srgbClr val="222222"/>
                          </a:solidFill>
                        </a:rPr>
                        <a:t>)</a:t>
                      </a: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 values(值1,值2,值n);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2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>
                          <a:solidFill>
                            <a:srgbClr val="222222"/>
                          </a:solidFill>
                        </a:rPr>
                        <a:t>insert into </a:t>
                      </a:r>
                      <a:r>
                        <a:rPr lang="en-US" altLang="zh-CN" sz="3200" dirty="0" smtClean="0">
                          <a:solidFill>
                            <a:srgbClr val="222222"/>
                          </a:solidFill>
                        </a:rPr>
                        <a:t>star(name, money, province, age, sex)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 values('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郭德纲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',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 1000000,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lang="en-US" altLang="zh-CN" sz="3200" dirty="0" smtClean="0">
                          <a:solidFill>
                            <a:srgbClr val="222222"/>
                          </a:solidFill>
                        </a:rPr>
                        <a:t>'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天津</a:t>
                      </a:r>
                      <a:r>
                        <a:rPr lang="en-US" altLang="zh-CN" sz="3200" dirty="0" smtClean="0">
                          <a:solidFill>
                            <a:srgbClr val="222222"/>
                          </a:solidFill>
                        </a:rPr>
                        <a:t>', 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43, 0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)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>
                          <a:solidFill>
                            <a:srgbClr val="222222"/>
                          </a:solidFill>
                        </a:rPr>
                        <a:t>示例说明</a:t>
                      </a:r>
                      <a:endParaRPr sz="32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200" dirty="0" err="1">
                          <a:solidFill>
                            <a:srgbClr val="222222"/>
                          </a:solidFill>
                        </a:rPr>
                        <a:t>向user</a:t>
                      </a:r>
                      <a:r>
                        <a:rPr sz="3200" dirty="0" err="1" smtClean="0">
                          <a:solidFill>
                            <a:srgbClr val="222222"/>
                          </a:solidFill>
                        </a:rPr>
                        <a:t>表中插入值，姓名为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郭德纲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，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余额为</a:t>
                      </a:r>
                      <a:r>
                        <a:rPr lang="en-US" altLang="zh-CN" sz="3200" dirty="0" smtClean="0">
                          <a:solidFill>
                            <a:srgbClr val="222222"/>
                          </a:solidFill>
                        </a:rPr>
                        <a:t>1000000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，省份为天津，年龄为</a:t>
                      </a:r>
                      <a:r>
                        <a:rPr lang="en-US" altLang="zh-CN" sz="3200" dirty="0" smtClean="0">
                          <a:solidFill>
                            <a:srgbClr val="222222"/>
                          </a:solidFill>
                        </a:rPr>
                        <a:t>43</a:t>
                      </a:r>
                      <a:r>
                        <a:rPr lang="zh-CN" altLang="en-US" sz="3200" dirty="0" smtClean="0">
                          <a:solidFill>
                            <a:srgbClr val="222222"/>
                          </a:solidFill>
                        </a:rPr>
                        <a:t>，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性别为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0(</a:t>
                      </a:r>
                      <a:r>
                        <a:rPr sz="3200" dirty="0" smtClean="0">
                          <a:solidFill>
                            <a:srgbClr val="222222"/>
                          </a:solidFill>
                        </a:rPr>
                        <a:t>男</a:t>
                      </a:r>
                      <a:r>
                        <a:rPr lang="en-US" sz="3200" dirty="0" smtClean="0">
                          <a:solidFill>
                            <a:srgbClr val="222222"/>
                          </a:solidFill>
                        </a:rPr>
                        <a:t>)</a:t>
                      </a:r>
                      <a:endParaRPr sz="32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1198217" y="2847752"/>
            <a:ext cx="14329591" cy="584107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000"/>
            </a:pPr>
            <a:r>
              <a:rPr sz="3600" dirty="0"/>
              <a:t>insert into </a:t>
            </a:r>
            <a:r>
              <a:rPr lang="en-US" sz="3600" dirty="0" smtClean="0"/>
              <a:t>star</a:t>
            </a:r>
            <a:r>
              <a:rPr sz="3600" dirty="0" smtClean="0"/>
              <a:t>(name,</a:t>
            </a:r>
            <a:r>
              <a:rPr lang="en-US" sz="3600" dirty="0" smtClean="0"/>
              <a:t> money</a:t>
            </a:r>
            <a:r>
              <a:rPr sz="3600" dirty="0" smtClean="0"/>
              <a:t>,</a:t>
            </a:r>
            <a:r>
              <a:rPr lang="en-US" sz="3600" dirty="0" smtClean="0"/>
              <a:t> province, age, </a:t>
            </a:r>
            <a:r>
              <a:rPr sz="3600" dirty="0" smtClean="0"/>
              <a:t>sex</a:t>
            </a:r>
            <a:r>
              <a:rPr sz="3600" dirty="0"/>
              <a:t>)</a:t>
            </a:r>
            <a:endParaRPr sz="3600" dirty="0"/>
          </a:p>
          <a:p>
            <a:pPr marL="1016000" lvl="2" indent="0">
              <a:buNone/>
              <a:defRPr sz="2000"/>
            </a:pPr>
            <a:r>
              <a:rPr lang="en-US" sz="3600" dirty="0" smtClean="0"/>
              <a:t>		</a:t>
            </a:r>
            <a:r>
              <a:rPr sz="3600" dirty="0" smtClean="0"/>
              <a:t>values</a:t>
            </a:r>
            <a:r>
              <a:rPr sz="3600" dirty="0"/>
              <a:t>('</a:t>
            </a:r>
            <a:r>
              <a:rPr sz="3600" dirty="0" err="1"/>
              <a:t>黄晓明</a:t>
            </a:r>
            <a:r>
              <a:rPr sz="3600" dirty="0" smtClean="0"/>
              <a:t>',</a:t>
            </a:r>
            <a:r>
              <a:rPr lang="en-US" sz="3600" dirty="0" smtClean="0"/>
              <a:t> 2000000, </a:t>
            </a:r>
            <a:r>
              <a:rPr sz="3600" dirty="0" smtClean="0"/>
              <a:t> '</a:t>
            </a:r>
            <a:r>
              <a:rPr lang="zh-CN" altLang="en-US" sz="3600" dirty="0" smtClean="0"/>
              <a:t>山东</a:t>
            </a:r>
            <a:r>
              <a:rPr sz="3600" dirty="0" smtClean="0"/>
              <a:t>',</a:t>
            </a:r>
            <a:r>
              <a:rPr lang="en-US" sz="3600" dirty="0" smtClean="0"/>
              <a:t> </a:t>
            </a:r>
            <a:r>
              <a:rPr sz="3600" dirty="0" smtClean="0"/>
              <a:t> </a:t>
            </a:r>
            <a:r>
              <a:rPr lang="en-US" sz="3600" dirty="0" smtClean="0"/>
              <a:t>39, 0</a:t>
            </a:r>
            <a:r>
              <a:rPr sz="3600" dirty="0" smtClean="0"/>
              <a:t>),</a:t>
            </a:r>
            <a:endParaRPr sz="3600" dirty="0"/>
          </a:p>
          <a:p>
            <a:pPr marL="1016000" lvl="2" indent="0">
              <a:buNone/>
              <a:defRPr sz="2000"/>
            </a:pPr>
            <a:r>
              <a:rPr lang="en-US" sz="3600" dirty="0" smtClean="0"/>
              <a:t>		</a:t>
            </a:r>
            <a:r>
              <a:rPr sz="3600" dirty="0" smtClean="0"/>
              <a:t>( </a:t>
            </a:r>
            <a:r>
              <a:rPr sz="3600" dirty="0"/>
              <a:t>'</a:t>
            </a:r>
            <a:r>
              <a:rPr sz="3600" dirty="0" err="1"/>
              <a:t>angelababy</a:t>
            </a:r>
            <a:r>
              <a:rPr sz="3600" dirty="0"/>
              <a:t>', </a:t>
            </a:r>
            <a:r>
              <a:rPr lang="en-US" sz="3600" dirty="0" smtClean="0"/>
              <a:t>3000000, </a:t>
            </a:r>
            <a:r>
              <a:rPr sz="3600" dirty="0" smtClean="0"/>
              <a:t>'</a:t>
            </a:r>
            <a:r>
              <a:rPr lang="zh-CN" altLang="en-US" sz="3600" dirty="0"/>
              <a:t>上海</a:t>
            </a:r>
            <a:r>
              <a:rPr sz="3600" dirty="0" smtClean="0"/>
              <a:t>',</a:t>
            </a:r>
            <a:r>
              <a:rPr lang="en-US" sz="3600" dirty="0" smtClean="0"/>
              <a:t> 27,</a:t>
            </a:r>
            <a:r>
              <a:rPr sz="3600" dirty="0" smtClean="0"/>
              <a:t> </a:t>
            </a:r>
            <a:r>
              <a:rPr lang="en-US" sz="3600" dirty="0" smtClean="0"/>
              <a:t>1</a:t>
            </a:r>
            <a:r>
              <a:rPr sz="3600" dirty="0" smtClean="0"/>
              <a:t>),</a:t>
            </a:r>
            <a:endParaRPr sz="3600" dirty="0"/>
          </a:p>
          <a:p>
            <a:pPr marL="1016000" lvl="2" indent="0">
              <a:buNone/>
              <a:defRPr sz="2000"/>
            </a:pPr>
            <a:r>
              <a:rPr lang="en-US" sz="3600" dirty="0" smtClean="0"/>
              <a:t>		</a:t>
            </a:r>
            <a:r>
              <a:rPr sz="3600" dirty="0" smtClean="0"/>
              <a:t>( </a:t>
            </a:r>
            <a:r>
              <a:rPr sz="3600" dirty="0"/>
              <a:t>'</a:t>
            </a:r>
            <a:r>
              <a:rPr sz="3600" dirty="0" err="1"/>
              <a:t>陈赫</a:t>
            </a:r>
            <a:r>
              <a:rPr sz="3600" dirty="0"/>
              <a:t>', </a:t>
            </a:r>
            <a:r>
              <a:rPr lang="en-US" sz="3600" dirty="0" smtClean="0"/>
              <a:t>150000, </a:t>
            </a:r>
            <a:r>
              <a:rPr sz="3600" dirty="0" smtClean="0"/>
              <a:t>'</a:t>
            </a:r>
            <a:r>
              <a:rPr lang="zh-CN" altLang="en-US" sz="3600" dirty="0"/>
              <a:t>福建</a:t>
            </a:r>
            <a:r>
              <a:rPr sz="3600" dirty="0" smtClean="0"/>
              <a:t>', </a:t>
            </a:r>
            <a:r>
              <a:rPr lang="en-US" sz="3600" dirty="0" smtClean="0"/>
              <a:t>31, </a:t>
            </a:r>
            <a:r>
              <a:rPr lang="en-US" sz="3600" dirty="0"/>
              <a:t>0</a:t>
            </a:r>
            <a:r>
              <a:rPr sz="3600" dirty="0" smtClean="0"/>
              <a:t>)</a:t>
            </a:r>
            <a:r>
              <a:rPr lang="en-US" sz="3600" dirty="0" smtClean="0"/>
              <a:t>;</a:t>
            </a:r>
            <a:endParaRPr lang="en-US" sz="3600" dirty="0" smtClean="0"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插入数据</a:t>
            </a:r>
            <a:r>
              <a:rPr lang="en-US" dirty="0" smtClean="0"/>
              <a:t>3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1" bldLvl="5" animBg="1" advAuto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845130" y="2876866"/>
            <a:ext cx="14819739" cy="5841077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rPr lang="zh-CN" altLang="en-US" sz="3600" dirty="0" smtClean="0"/>
              <a:t>插入数据可以不传值的情况：</a:t>
            </a:r>
            <a:endParaRPr lang="en-US" sz="3600" dirty="0" smtClean="0"/>
          </a:p>
          <a:p>
            <a:pPr lvl="2">
              <a:defRPr sz="3000"/>
            </a:pPr>
            <a:r>
              <a:rPr sz="3600" dirty="0" err="1" smtClean="0"/>
              <a:t>自增的</a:t>
            </a:r>
            <a:r>
              <a:rPr lang="zh-CN" altLang="en-US" sz="3600" dirty="0" smtClean="0"/>
              <a:t>字</a:t>
            </a:r>
            <a:r>
              <a:rPr sz="3600" dirty="0" err="1" smtClean="0"/>
              <a:t>段可以不用传入值</a:t>
            </a:r>
            <a:r>
              <a:rPr lang="en-US" sz="3600" dirty="0"/>
              <a:t>(</a:t>
            </a:r>
            <a:r>
              <a:rPr sz="3600" dirty="0" err="1" smtClean="0"/>
              <a:t>每插入</a:t>
            </a:r>
            <a:r>
              <a:rPr lang="zh-CN" altLang="en-US" sz="3600" dirty="0" smtClean="0"/>
              <a:t>一条该</a:t>
            </a:r>
            <a:r>
              <a:rPr sz="3600" dirty="0" smtClean="0"/>
              <a:t>字段的值会自动加1</a:t>
            </a:r>
            <a:r>
              <a:rPr lang="en-US" sz="3600" dirty="0" smtClean="0"/>
              <a:t>)</a:t>
            </a:r>
            <a:endParaRPr sz="3600" dirty="0"/>
          </a:p>
          <a:p>
            <a:pPr lvl="2">
              <a:defRPr sz="3000"/>
            </a:pPr>
            <a:r>
              <a:rPr sz="3600" dirty="0" err="1" smtClean="0"/>
              <a:t>有默认值</a:t>
            </a:r>
            <a:endParaRPr lang="en-US" sz="3600" dirty="0" smtClean="0"/>
          </a:p>
          <a:p>
            <a:pPr lvl="2">
              <a:defRPr sz="3000"/>
            </a:pPr>
            <a:r>
              <a:rPr sz="3600" dirty="0" err="1" smtClean="0"/>
              <a:t>可为空的字段可不传</a:t>
            </a:r>
            <a:endParaRPr sz="3600" dirty="0"/>
          </a:p>
          <a:p>
            <a:pPr marL="635000" indent="0">
              <a:buNone/>
              <a:defRPr sz="3000"/>
            </a:pPr>
            <a:endParaRPr sz="3600" dirty="0"/>
          </a:p>
          <a:p>
            <a:pPr>
              <a:defRPr sz="3000"/>
            </a:pPr>
            <a:r>
              <a:rPr lang="zh-CN" altLang="en-US" sz="3600" dirty="0" smtClean="0"/>
              <a:t>说明：插入记录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的方式</a:t>
            </a:r>
            <a:r>
              <a:rPr sz="3600" dirty="0" err="1" smtClean="0"/>
              <a:t>为更常用的用法</a:t>
            </a:r>
            <a:endParaRPr sz="3600" dirty="0"/>
          </a:p>
          <a:p>
            <a:pPr>
              <a:defRPr sz="3000"/>
            </a:pPr>
            <a:endParaRPr dirty="0"/>
          </a:p>
        </p:txBody>
      </p:sp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注意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1" bldLvl="5" animBg="1" advAuto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t>查询的数据展示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400" y="3135784"/>
            <a:ext cx="11154633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41264" y="748100"/>
            <a:ext cx="16427472" cy="130139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删除记录</a:t>
            </a:r>
            <a:endParaRPr dirty="0"/>
          </a:p>
        </p:txBody>
      </p:sp>
      <p:graphicFrame>
        <p:nvGraphicFramePr>
          <p:cNvPr id="63" name="Table 63"/>
          <p:cNvGraphicFramePr/>
          <p:nvPr/>
        </p:nvGraphicFramePr>
        <p:xfrm>
          <a:off x="2566368" y="3423816"/>
          <a:ext cx="11376315" cy="303147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24336"/>
                <a:gridCol w="8351979"/>
              </a:tblGrid>
              <a:tr h="870768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类别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 err="1">
                          <a:solidFill>
                            <a:srgbClr val="FFF8F8"/>
                          </a:solidFill>
                        </a:rPr>
                        <a:t>详细解释</a:t>
                      </a:r>
                      <a:endParaRPr sz="3600" b="1" dirty="0">
                        <a:solidFill>
                          <a:srgbClr val="FFF8F8"/>
                        </a:solidFill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888888"/>
                      </a:solidFill>
                      <a:miter lim="400000"/>
                    </a:lnB>
                    <a:solidFill>
                      <a:srgbClr val="39B647"/>
                    </a:solidFill>
                  </a:tcPr>
                </a:tc>
              </a:tr>
              <a:tr h="673124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基本语法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d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elet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e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 from 表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</a:rPr>
                        <a:t> where 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条件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delete 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from 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star where</a:t>
                      </a:r>
                      <a:r>
                        <a:rPr lang="en-US" altLang="zh-CN" sz="3600" baseline="0" dirty="0" smtClean="0">
                          <a:solidFill>
                            <a:srgbClr val="222222"/>
                          </a:solidFill>
                        </a:rPr>
                        <a:t> id=5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</a:rPr>
                        <a:t>;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  <a:tr h="743793"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sz="3600">
                          <a:solidFill>
                            <a:srgbClr val="222222"/>
                          </a:solidFill>
                        </a:rPr>
                        <a:t>示例说明</a:t>
                      </a:r>
                      <a:endParaRPr sz="360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00"/>
                        </a:lnSpc>
                        <a:defRPr sz="1800"/>
                      </a:pP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删除表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star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中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id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为</a:t>
                      </a:r>
                      <a:r>
                        <a:rPr lang="en-US" altLang="zh-CN" sz="3600" dirty="0" smtClean="0">
                          <a:solidFill>
                            <a:srgbClr val="222222"/>
                          </a:solidFill>
                        </a:rPr>
                        <a:t>5</a:t>
                      </a:r>
                      <a:r>
                        <a:rPr lang="zh-CN" altLang="en-US" sz="3600" dirty="0" smtClean="0">
                          <a:solidFill>
                            <a:srgbClr val="222222"/>
                          </a:solidFill>
                        </a:rPr>
                        <a:t>的行</a:t>
                      </a:r>
                      <a:endParaRPr sz="3600" dirty="0">
                        <a:solidFill>
                          <a:srgbClr val="222222"/>
                        </a:solidFill>
                      </a:endParaRPr>
                    </a:p>
                  </a:txBody>
                  <a:tcPr marL="152400" marR="152400" marT="38100" marB="38100" anchor="ctr" horzOverflow="overflow">
                    <a:lnL w="12700">
                      <a:solidFill>
                        <a:srgbClr val="888888"/>
                      </a:solidFill>
                      <a:miter lim="400000"/>
                    </a:lnL>
                    <a:lnR w="12700">
                      <a:solidFill>
                        <a:srgbClr val="888888"/>
                      </a:solidFill>
                      <a:miter lim="400000"/>
                    </a:lnR>
                    <a:lnT w="12700">
                      <a:solidFill>
                        <a:srgbClr val="888888"/>
                      </a:solidFill>
                      <a:miter lim="400000"/>
                    </a:lnT>
                    <a:lnB w="12700">
                      <a:solidFill>
                        <a:srgbClr val="88888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" name="Shape 50"/>
          <p:cNvSpPr>
            <a:spLocks noGrp="1"/>
          </p:cNvSpPr>
          <p:nvPr>
            <p:ph type="body" idx="1"/>
          </p:nvPr>
        </p:nvSpPr>
        <p:spPr>
          <a:xfrm>
            <a:off x="1990304" y="7384257"/>
            <a:ext cx="13249472" cy="93610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000"/>
            </a:pPr>
            <a:r>
              <a:rPr lang="zh-CN" altLang="en-US" sz="3600" dirty="0" smtClean="0"/>
              <a:t>注意：</a:t>
            </a:r>
            <a:r>
              <a:rPr lang="en-US" altLang="zh-CN" sz="3600" dirty="0" smtClean="0"/>
              <a:t>where</a:t>
            </a:r>
            <a:r>
              <a:rPr lang="zh-CN" altLang="en-US" sz="3600" dirty="0" smtClean="0"/>
              <a:t>必须要加，否则后果自负</a:t>
            </a:r>
            <a:endParaRPr sz="3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5" animBg="1" advAuto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1241</Words>
  <Application>WPS 演示</Application>
  <PresentationFormat>自定义</PresentationFormat>
  <Paragraphs>136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Broadway</vt:lpstr>
      <vt:lpstr>微软雅黑</vt:lpstr>
      <vt:lpstr>Arial Unicode MS</vt:lpstr>
      <vt:lpstr>Calibri</vt:lpstr>
      <vt:lpstr>Office 主题</vt:lpstr>
      <vt:lpstr>数据库之DML</vt:lpstr>
      <vt:lpstr>业务的组成</vt:lpstr>
      <vt:lpstr>操作前的准备</vt:lpstr>
      <vt:lpstr>插入记录1</vt:lpstr>
      <vt:lpstr>插入记录2</vt:lpstr>
      <vt:lpstr>插入数据3</vt:lpstr>
      <vt:lpstr>注意</vt:lpstr>
      <vt:lpstr>查询的数据展示</vt:lpstr>
      <vt:lpstr>删除记录</vt:lpstr>
      <vt:lpstr>修改记录</vt:lpstr>
      <vt:lpstr>基础查询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增、删、改、查</dc:title>
  <dc:creator/>
  <cp:lastModifiedBy>ZBLi</cp:lastModifiedBy>
  <cp:revision>93</cp:revision>
  <dcterms:created xsi:type="dcterms:W3CDTF">2018-03-04T14:34:00Z</dcterms:created>
  <dcterms:modified xsi:type="dcterms:W3CDTF">2018-09-04T02:58:07Z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