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256" r:id="rId2"/>
    <p:sldId id="263" r:id="rId3"/>
    <p:sldId id="264" r:id="rId4"/>
    <p:sldId id="265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8" r:id="rId16"/>
    <p:sldId id="279" r:id="rId17"/>
    <p:sldId id="280" r:id="rId18"/>
    <p:sldId id="281" r:id="rId19"/>
    <p:sldId id="282" r:id="rId20"/>
    <p:sldId id="296" r:id="rId21"/>
  </p:sldIdLst>
  <p:sldSz cx="16510000" cy="10160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135466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0" algn="l" defTabSz="135466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0" algn="l" defTabSz="135466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0" algn="l" defTabSz="135466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0" algn="l" defTabSz="135466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0" algn="l" defTabSz="135466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0" algn="l" defTabSz="135466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0" algn="l" defTabSz="135466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0" algn="l" defTabSz="135466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8F8"/>
              </a:solidFill>
              <a:prstDash val="solid"/>
              <a:round/>
            </a:ln>
          </a:left>
          <a:right>
            <a:ln w="12700" cap="flat">
              <a:solidFill>
                <a:srgbClr val="FFF8F8"/>
              </a:solidFill>
              <a:prstDash val="solid"/>
              <a:round/>
            </a:ln>
          </a:right>
          <a:top>
            <a:ln w="12700" cap="flat">
              <a:solidFill>
                <a:srgbClr val="FFF8F8"/>
              </a:solidFill>
              <a:prstDash val="solid"/>
              <a:round/>
            </a:ln>
          </a:top>
          <a:bottom>
            <a:ln w="12700" cap="flat">
              <a:solidFill>
                <a:srgbClr val="FFF8F8"/>
              </a:solidFill>
              <a:prstDash val="solid"/>
              <a:round/>
            </a:ln>
          </a:bottom>
          <a:insideH>
            <a:ln w="12700" cap="flat">
              <a:solidFill>
                <a:srgbClr val="FFF8F8"/>
              </a:solidFill>
              <a:prstDash val="solid"/>
              <a:round/>
            </a:ln>
          </a:insideH>
          <a:insideV>
            <a:ln w="12700" cap="flat">
              <a:solidFill>
                <a:srgbClr val="FFF8F8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8F8"/>
        </a:fontRef>
        <a:srgbClr val="FFF8F8"/>
      </a:tcTxStyle>
      <a:tcStyle>
        <a:tcBdr>
          <a:left>
            <a:ln w="12700" cap="flat">
              <a:solidFill>
                <a:srgbClr val="FFF8F8"/>
              </a:solidFill>
              <a:prstDash val="solid"/>
              <a:round/>
            </a:ln>
          </a:left>
          <a:right>
            <a:ln w="12700" cap="flat">
              <a:solidFill>
                <a:srgbClr val="FFF8F8"/>
              </a:solidFill>
              <a:prstDash val="solid"/>
              <a:round/>
            </a:ln>
          </a:right>
          <a:top>
            <a:ln w="12700" cap="flat">
              <a:solidFill>
                <a:srgbClr val="FFF8F8"/>
              </a:solidFill>
              <a:prstDash val="solid"/>
              <a:round/>
            </a:ln>
          </a:top>
          <a:bottom>
            <a:ln w="12700" cap="flat">
              <a:solidFill>
                <a:srgbClr val="FFF8F8"/>
              </a:solidFill>
              <a:prstDash val="solid"/>
              <a:round/>
            </a:ln>
          </a:bottom>
          <a:insideH>
            <a:ln w="12700" cap="flat">
              <a:solidFill>
                <a:srgbClr val="FFF8F8"/>
              </a:solidFill>
              <a:prstDash val="solid"/>
              <a:round/>
            </a:ln>
          </a:insideH>
          <a:insideV>
            <a:ln w="12700" cap="flat">
              <a:solidFill>
                <a:srgbClr val="FFF8F8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8F8"/>
        </a:fontRef>
        <a:srgbClr val="FFF8F8"/>
      </a:tcTxStyle>
      <a:tcStyle>
        <a:tcBdr>
          <a:left>
            <a:ln w="12700" cap="flat">
              <a:solidFill>
                <a:srgbClr val="FFF8F8"/>
              </a:solidFill>
              <a:prstDash val="solid"/>
              <a:round/>
            </a:ln>
          </a:left>
          <a:right>
            <a:ln w="12700" cap="flat">
              <a:solidFill>
                <a:srgbClr val="FFF8F8"/>
              </a:solidFill>
              <a:prstDash val="solid"/>
              <a:round/>
            </a:ln>
          </a:right>
          <a:top>
            <a:ln w="38100" cap="flat">
              <a:solidFill>
                <a:srgbClr val="FFF8F8"/>
              </a:solidFill>
              <a:prstDash val="solid"/>
              <a:round/>
            </a:ln>
          </a:top>
          <a:bottom>
            <a:ln w="12700" cap="flat">
              <a:solidFill>
                <a:srgbClr val="FFF8F8"/>
              </a:solidFill>
              <a:prstDash val="solid"/>
              <a:round/>
            </a:ln>
          </a:bottom>
          <a:insideH>
            <a:ln w="12700" cap="flat">
              <a:solidFill>
                <a:srgbClr val="FFF8F8"/>
              </a:solidFill>
              <a:prstDash val="solid"/>
              <a:round/>
            </a:ln>
          </a:insideH>
          <a:insideV>
            <a:ln w="12700" cap="flat">
              <a:solidFill>
                <a:srgbClr val="FFF8F8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8F8"/>
        </a:fontRef>
        <a:srgbClr val="FFF8F8"/>
      </a:tcTxStyle>
      <a:tcStyle>
        <a:tcBdr>
          <a:left>
            <a:ln w="12700" cap="flat">
              <a:solidFill>
                <a:srgbClr val="FFF8F8"/>
              </a:solidFill>
              <a:prstDash val="solid"/>
              <a:round/>
            </a:ln>
          </a:left>
          <a:right>
            <a:ln w="12700" cap="flat">
              <a:solidFill>
                <a:srgbClr val="FFF8F8"/>
              </a:solidFill>
              <a:prstDash val="solid"/>
              <a:round/>
            </a:ln>
          </a:right>
          <a:top>
            <a:ln w="12700" cap="flat">
              <a:solidFill>
                <a:srgbClr val="FFF8F8"/>
              </a:solidFill>
              <a:prstDash val="solid"/>
              <a:round/>
            </a:ln>
          </a:top>
          <a:bottom>
            <a:ln w="38100" cap="flat">
              <a:solidFill>
                <a:srgbClr val="FFF8F8"/>
              </a:solidFill>
              <a:prstDash val="solid"/>
              <a:round/>
            </a:ln>
          </a:bottom>
          <a:insideH>
            <a:ln w="12700" cap="flat">
              <a:solidFill>
                <a:srgbClr val="FFF8F8"/>
              </a:solidFill>
              <a:prstDash val="solid"/>
              <a:round/>
            </a:ln>
          </a:insideH>
          <a:insideV>
            <a:ln w="12700" cap="flat">
              <a:solidFill>
                <a:srgbClr val="FFF8F8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8F8"/>
              </a:solidFill>
              <a:prstDash val="solid"/>
              <a:round/>
            </a:ln>
          </a:left>
          <a:right>
            <a:ln w="12700" cap="flat">
              <a:solidFill>
                <a:srgbClr val="FFF8F8"/>
              </a:solidFill>
              <a:prstDash val="solid"/>
              <a:round/>
            </a:ln>
          </a:right>
          <a:top>
            <a:ln w="12700" cap="flat">
              <a:solidFill>
                <a:srgbClr val="FFF8F8"/>
              </a:solidFill>
              <a:prstDash val="solid"/>
              <a:round/>
            </a:ln>
          </a:top>
          <a:bottom>
            <a:ln w="12700" cap="flat">
              <a:solidFill>
                <a:srgbClr val="FFF8F8"/>
              </a:solidFill>
              <a:prstDash val="solid"/>
              <a:round/>
            </a:ln>
          </a:bottom>
          <a:insideH>
            <a:ln w="12700" cap="flat">
              <a:solidFill>
                <a:srgbClr val="FFF8F8"/>
              </a:solidFill>
              <a:prstDash val="solid"/>
              <a:round/>
            </a:ln>
          </a:insideH>
          <a:insideV>
            <a:ln w="12700" cap="flat">
              <a:solidFill>
                <a:srgbClr val="FFF8F8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8F8"/>
        </a:fontRef>
        <a:srgbClr val="FFF8F8"/>
      </a:tcTxStyle>
      <a:tcStyle>
        <a:tcBdr>
          <a:left>
            <a:ln w="12700" cap="flat">
              <a:solidFill>
                <a:srgbClr val="FFF8F8"/>
              </a:solidFill>
              <a:prstDash val="solid"/>
              <a:round/>
            </a:ln>
          </a:left>
          <a:right>
            <a:ln w="12700" cap="flat">
              <a:solidFill>
                <a:srgbClr val="FFF8F8"/>
              </a:solidFill>
              <a:prstDash val="solid"/>
              <a:round/>
            </a:ln>
          </a:right>
          <a:top>
            <a:ln w="12700" cap="flat">
              <a:solidFill>
                <a:srgbClr val="FFF8F8"/>
              </a:solidFill>
              <a:prstDash val="solid"/>
              <a:round/>
            </a:ln>
          </a:top>
          <a:bottom>
            <a:ln w="12700" cap="flat">
              <a:solidFill>
                <a:srgbClr val="FFF8F8"/>
              </a:solidFill>
              <a:prstDash val="solid"/>
              <a:round/>
            </a:ln>
          </a:bottom>
          <a:insideH>
            <a:ln w="12700" cap="flat">
              <a:solidFill>
                <a:srgbClr val="FFF8F8"/>
              </a:solidFill>
              <a:prstDash val="solid"/>
              <a:round/>
            </a:ln>
          </a:insideH>
          <a:insideV>
            <a:ln w="12700" cap="flat">
              <a:solidFill>
                <a:srgbClr val="FFF8F8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8F8"/>
        </a:fontRef>
        <a:srgbClr val="FFF8F8"/>
      </a:tcTxStyle>
      <a:tcStyle>
        <a:tcBdr>
          <a:left>
            <a:ln w="12700" cap="flat">
              <a:solidFill>
                <a:srgbClr val="FFF8F8"/>
              </a:solidFill>
              <a:prstDash val="solid"/>
              <a:round/>
            </a:ln>
          </a:left>
          <a:right>
            <a:ln w="12700" cap="flat">
              <a:solidFill>
                <a:srgbClr val="FFF8F8"/>
              </a:solidFill>
              <a:prstDash val="solid"/>
              <a:round/>
            </a:ln>
          </a:right>
          <a:top>
            <a:ln w="38100" cap="flat">
              <a:solidFill>
                <a:srgbClr val="FFF8F8"/>
              </a:solidFill>
              <a:prstDash val="solid"/>
              <a:round/>
            </a:ln>
          </a:top>
          <a:bottom>
            <a:ln w="12700" cap="flat">
              <a:solidFill>
                <a:srgbClr val="FFF8F8"/>
              </a:solidFill>
              <a:prstDash val="solid"/>
              <a:round/>
            </a:ln>
          </a:bottom>
          <a:insideH>
            <a:ln w="12700" cap="flat">
              <a:solidFill>
                <a:srgbClr val="FFF8F8"/>
              </a:solidFill>
              <a:prstDash val="solid"/>
              <a:round/>
            </a:ln>
          </a:insideH>
          <a:insideV>
            <a:ln w="12700" cap="flat">
              <a:solidFill>
                <a:srgbClr val="FFF8F8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8F8"/>
        </a:fontRef>
        <a:srgbClr val="FFF8F8"/>
      </a:tcTxStyle>
      <a:tcStyle>
        <a:tcBdr>
          <a:left>
            <a:ln w="12700" cap="flat">
              <a:solidFill>
                <a:srgbClr val="FFF8F8"/>
              </a:solidFill>
              <a:prstDash val="solid"/>
              <a:round/>
            </a:ln>
          </a:left>
          <a:right>
            <a:ln w="12700" cap="flat">
              <a:solidFill>
                <a:srgbClr val="FFF8F8"/>
              </a:solidFill>
              <a:prstDash val="solid"/>
              <a:round/>
            </a:ln>
          </a:right>
          <a:top>
            <a:ln w="12700" cap="flat">
              <a:solidFill>
                <a:srgbClr val="FFF8F8"/>
              </a:solidFill>
              <a:prstDash val="solid"/>
              <a:round/>
            </a:ln>
          </a:top>
          <a:bottom>
            <a:ln w="38100" cap="flat">
              <a:solidFill>
                <a:srgbClr val="FFF8F8"/>
              </a:solidFill>
              <a:prstDash val="solid"/>
              <a:round/>
            </a:ln>
          </a:bottom>
          <a:insideH>
            <a:ln w="12700" cap="flat">
              <a:solidFill>
                <a:srgbClr val="FFF8F8"/>
              </a:solidFill>
              <a:prstDash val="solid"/>
              <a:round/>
            </a:ln>
          </a:insideH>
          <a:insideV>
            <a:ln w="12700" cap="flat">
              <a:solidFill>
                <a:srgbClr val="FFF8F8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8F8"/>
              </a:solidFill>
              <a:prstDash val="solid"/>
              <a:round/>
            </a:ln>
          </a:left>
          <a:right>
            <a:ln w="12700" cap="flat">
              <a:solidFill>
                <a:srgbClr val="FFF8F8"/>
              </a:solidFill>
              <a:prstDash val="solid"/>
              <a:round/>
            </a:ln>
          </a:right>
          <a:top>
            <a:ln w="12700" cap="flat">
              <a:solidFill>
                <a:srgbClr val="FFF8F8"/>
              </a:solidFill>
              <a:prstDash val="solid"/>
              <a:round/>
            </a:ln>
          </a:top>
          <a:bottom>
            <a:ln w="12700" cap="flat">
              <a:solidFill>
                <a:srgbClr val="FFF8F8"/>
              </a:solidFill>
              <a:prstDash val="solid"/>
              <a:round/>
            </a:ln>
          </a:bottom>
          <a:insideH>
            <a:ln w="12700" cap="flat">
              <a:solidFill>
                <a:srgbClr val="FFF8F8"/>
              </a:solidFill>
              <a:prstDash val="solid"/>
              <a:round/>
            </a:ln>
          </a:insideH>
          <a:insideV>
            <a:ln w="12700" cap="flat">
              <a:solidFill>
                <a:srgbClr val="FFF8F8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8F8"/>
        </a:fontRef>
        <a:srgbClr val="FFF8F8"/>
      </a:tcTxStyle>
      <a:tcStyle>
        <a:tcBdr>
          <a:left>
            <a:ln w="12700" cap="flat">
              <a:solidFill>
                <a:srgbClr val="FFF8F8"/>
              </a:solidFill>
              <a:prstDash val="solid"/>
              <a:round/>
            </a:ln>
          </a:left>
          <a:right>
            <a:ln w="12700" cap="flat">
              <a:solidFill>
                <a:srgbClr val="FFF8F8"/>
              </a:solidFill>
              <a:prstDash val="solid"/>
              <a:round/>
            </a:ln>
          </a:right>
          <a:top>
            <a:ln w="12700" cap="flat">
              <a:solidFill>
                <a:srgbClr val="FFF8F8"/>
              </a:solidFill>
              <a:prstDash val="solid"/>
              <a:round/>
            </a:ln>
          </a:top>
          <a:bottom>
            <a:ln w="12700" cap="flat">
              <a:solidFill>
                <a:srgbClr val="FFF8F8"/>
              </a:solidFill>
              <a:prstDash val="solid"/>
              <a:round/>
            </a:ln>
          </a:bottom>
          <a:insideH>
            <a:ln w="12700" cap="flat">
              <a:solidFill>
                <a:srgbClr val="FFF8F8"/>
              </a:solidFill>
              <a:prstDash val="solid"/>
              <a:round/>
            </a:ln>
          </a:insideH>
          <a:insideV>
            <a:ln w="12700" cap="flat">
              <a:solidFill>
                <a:srgbClr val="FFF8F8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8F8"/>
        </a:fontRef>
        <a:srgbClr val="FFF8F8"/>
      </a:tcTxStyle>
      <a:tcStyle>
        <a:tcBdr>
          <a:left>
            <a:ln w="12700" cap="flat">
              <a:solidFill>
                <a:srgbClr val="FFF8F8"/>
              </a:solidFill>
              <a:prstDash val="solid"/>
              <a:round/>
            </a:ln>
          </a:left>
          <a:right>
            <a:ln w="12700" cap="flat">
              <a:solidFill>
                <a:srgbClr val="FFF8F8"/>
              </a:solidFill>
              <a:prstDash val="solid"/>
              <a:round/>
            </a:ln>
          </a:right>
          <a:top>
            <a:ln w="38100" cap="flat">
              <a:solidFill>
                <a:srgbClr val="FFF8F8"/>
              </a:solidFill>
              <a:prstDash val="solid"/>
              <a:round/>
            </a:ln>
          </a:top>
          <a:bottom>
            <a:ln w="12700" cap="flat">
              <a:solidFill>
                <a:srgbClr val="FFF8F8"/>
              </a:solidFill>
              <a:prstDash val="solid"/>
              <a:round/>
            </a:ln>
          </a:bottom>
          <a:insideH>
            <a:ln w="12700" cap="flat">
              <a:solidFill>
                <a:srgbClr val="FFF8F8"/>
              </a:solidFill>
              <a:prstDash val="solid"/>
              <a:round/>
            </a:ln>
          </a:insideH>
          <a:insideV>
            <a:ln w="12700" cap="flat">
              <a:solidFill>
                <a:srgbClr val="FFF8F8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8F8"/>
        </a:fontRef>
        <a:srgbClr val="FFF8F8"/>
      </a:tcTxStyle>
      <a:tcStyle>
        <a:tcBdr>
          <a:left>
            <a:ln w="12700" cap="flat">
              <a:solidFill>
                <a:srgbClr val="FFF8F8"/>
              </a:solidFill>
              <a:prstDash val="solid"/>
              <a:round/>
            </a:ln>
          </a:left>
          <a:right>
            <a:ln w="12700" cap="flat">
              <a:solidFill>
                <a:srgbClr val="FFF8F8"/>
              </a:solidFill>
              <a:prstDash val="solid"/>
              <a:round/>
            </a:ln>
          </a:right>
          <a:top>
            <a:ln w="12700" cap="flat">
              <a:solidFill>
                <a:srgbClr val="FFF8F8"/>
              </a:solidFill>
              <a:prstDash val="solid"/>
              <a:round/>
            </a:ln>
          </a:top>
          <a:bottom>
            <a:ln w="38100" cap="flat">
              <a:solidFill>
                <a:srgbClr val="FFF8F8"/>
              </a:solidFill>
              <a:prstDash val="solid"/>
              <a:round/>
            </a:ln>
          </a:bottom>
          <a:insideH>
            <a:ln w="12700" cap="flat">
              <a:solidFill>
                <a:srgbClr val="FFF8F8"/>
              </a:solidFill>
              <a:prstDash val="solid"/>
              <a:round/>
            </a:ln>
          </a:insideH>
          <a:insideV>
            <a:ln w="12700" cap="flat">
              <a:solidFill>
                <a:srgbClr val="FFF8F8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8F8"/>
          </a:solidFill>
        </a:fill>
      </a:tcStyle>
    </a:band2H>
    <a:firstCol>
      <a:tcTxStyle b="on" i="off">
        <a:fontRef idx="minor">
          <a:srgbClr val="FFF8F8"/>
        </a:fontRef>
        <a:srgbClr val="FFF8F8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8F8"/>
          </a:solidFill>
        </a:fill>
      </a:tcStyle>
    </a:lastRow>
    <a:firstRow>
      <a:tcTxStyle b="on" i="off">
        <a:fontRef idx="minor">
          <a:srgbClr val="FFF8F8"/>
        </a:fontRef>
        <a:srgbClr val="FFF8F8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8F8"/>
              </a:solidFill>
              <a:prstDash val="solid"/>
              <a:round/>
            </a:ln>
          </a:left>
          <a:right>
            <a:ln w="12700" cap="flat">
              <a:solidFill>
                <a:srgbClr val="FFF8F8"/>
              </a:solidFill>
              <a:prstDash val="solid"/>
              <a:round/>
            </a:ln>
          </a:right>
          <a:top>
            <a:ln w="12700" cap="flat">
              <a:solidFill>
                <a:srgbClr val="FFF8F8"/>
              </a:solidFill>
              <a:prstDash val="solid"/>
              <a:round/>
            </a:ln>
          </a:top>
          <a:bottom>
            <a:ln w="12700" cap="flat">
              <a:solidFill>
                <a:srgbClr val="FFF8F8"/>
              </a:solidFill>
              <a:prstDash val="solid"/>
              <a:round/>
            </a:ln>
          </a:bottom>
          <a:insideH>
            <a:ln w="12700" cap="flat">
              <a:solidFill>
                <a:srgbClr val="FFF8F8"/>
              </a:solidFill>
              <a:prstDash val="solid"/>
              <a:round/>
            </a:ln>
          </a:insideH>
          <a:insideV>
            <a:ln w="12700" cap="flat">
              <a:solidFill>
                <a:srgbClr val="FFF8F8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8F8"/>
        </a:fontRef>
        <a:srgbClr val="FFF8F8"/>
      </a:tcTxStyle>
      <a:tcStyle>
        <a:tcBdr>
          <a:left>
            <a:ln w="12700" cap="flat">
              <a:solidFill>
                <a:srgbClr val="FFF8F8"/>
              </a:solidFill>
              <a:prstDash val="solid"/>
              <a:round/>
            </a:ln>
          </a:left>
          <a:right>
            <a:ln w="12700" cap="flat">
              <a:solidFill>
                <a:srgbClr val="FFF8F8"/>
              </a:solidFill>
              <a:prstDash val="solid"/>
              <a:round/>
            </a:ln>
          </a:right>
          <a:top>
            <a:ln w="12700" cap="flat">
              <a:solidFill>
                <a:srgbClr val="FFF8F8"/>
              </a:solidFill>
              <a:prstDash val="solid"/>
              <a:round/>
            </a:ln>
          </a:top>
          <a:bottom>
            <a:ln w="12700" cap="flat">
              <a:solidFill>
                <a:srgbClr val="FFF8F8"/>
              </a:solidFill>
              <a:prstDash val="solid"/>
              <a:round/>
            </a:ln>
          </a:bottom>
          <a:insideH>
            <a:ln w="12700" cap="flat">
              <a:solidFill>
                <a:srgbClr val="FFF8F8"/>
              </a:solidFill>
              <a:prstDash val="solid"/>
              <a:round/>
            </a:ln>
          </a:insideH>
          <a:insideV>
            <a:ln w="12700" cap="flat">
              <a:solidFill>
                <a:srgbClr val="FFF8F8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8F8"/>
        </a:fontRef>
        <a:srgbClr val="FFF8F8"/>
      </a:tcTxStyle>
      <a:tcStyle>
        <a:tcBdr>
          <a:left>
            <a:ln w="12700" cap="flat">
              <a:solidFill>
                <a:srgbClr val="FFF8F8"/>
              </a:solidFill>
              <a:prstDash val="solid"/>
              <a:round/>
            </a:ln>
          </a:left>
          <a:right>
            <a:ln w="12700" cap="flat">
              <a:solidFill>
                <a:srgbClr val="FFF8F8"/>
              </a:solidFill>
              <a:prstDash val="solid"/>
              <a:round/>
            </a:ln>
          </a:right>
          <a:top>
            <a:ln w="38100" cap="flat">
              <a:solidFill>
                <a:srgbClr val="FFF8F8"/>
              </a:solidFill>
              <a:prstDash val="solid"/>
              <a:round/>
            </a:ln>
          </a:top>
          <a:bottom>
            <a:ln w="12700" cap="flat">
              <a:solidFill>
                <a:srgbClr val="FFF8F8"/>
              </a:solidFill>
              <a:prstDash val="solid"/>
              <a:round/>
            </a:ln>
          </a:bottom>
          <a:insideH>
            <a:ln w="12700" cap="flat">
              <a:solidFill>
                <a:srgbClr val="FFF8F8"/>
              </a:solidFill>
              <a:prstDash val="solid"/>
              <a:round/>
            </a:ln>
          </a:insideH>
          <a:insideV>
            <a:ln w="12700" cap="flat">
              <a:solidFill>
                <a:srgbClr val="FFF8F8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8F8"/>
        </a:fontRef>
        <a:srgbClr val="FFF8F8"/>
      </a:tcTxStyle>
      <a:tcStyle>
        <a:tcBdr>
          <a:left>
            <a:ln w="12700" cap="flat">
              <a:solidFill>
                <a:srgbClr val="FFF8F8"/>
              </a:solidFill>
              <a:prstDash val="solid"/>
              <a:round/>
            </a:ln>
          </a:left>
          <a:right>
            <a:ln w="12700" cap="flat">
              <a:solidFill>
                <a:srgbClr val="FFF8F8"/>
              </a:solidFill>
              <a:prstDash val="solid"/>
              <a:round/>
            </a:ln>
          </a:right>
          <a:top>
            <a:ln w="12700" cap="flat">
              <a:solidFill>
                <a:srgbClr val="FFF8F8"/>
              </a:solidFill>
              <a:prstDash val="solid"/>
              <a:round/>
            </a:ln>
          </a:top>
          <a:bottom>
            <a:ln w="38100" cap="flat">
              <a:solidFill>
                <a:srgbClr val="FFF8F8"/>
              </a:solidFill>
              <a:prstDash val="solid"/>
              <a:round/>
            </a:ln>
          </a:bottom>
          <a:insideH>
            <a:ln w="12700" cap="flat">
              <a:solidFill>
                <a:srgbClr val="FFF8F8"/>
              </a:solidFill>
              <a:prstDash val="solid"/>
              <a:round/>
            </a:ln>
          </a:insideH>
          <a:insideV>
            <a:ln w="12700" cap="flat">
              <a:solidFill>
                <a:srgbClr val="FFF8F8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0108" autoAdjust="0"/>
  </p:normalViewPr>
  <p:slideViewPr>
    <p:cSldViewPr>
      <p:cViewPr varScale="1">
        <p:scale>
          <a:sx n="51" d="100"/>
          <a:sy n="51" d="100"/>
        </p:scale>
        <p:origin x="-522" y="-90"/>
      </p:cViewPr>
      <p:guideLst>
        <p:guide orient="horz" pos="3200"/>
        <p:guide pos="52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32974523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1354665" latinLnBrk="0">
      <a:defRPr sz="1600">
        <a:latin typeface="+mn-lt"/>
        <a:ea typeface="+mn-ea"/>
        <a:cs typeface="+mn-cs"/>
        <a:sym typeface="Calibri"/>
      </a:defRPr>
    </a:lvl1pPr>
    <a:lvl2pPr indent="228600" defTabSz="1354665" latinLnBrk="0">
      <a:defRPr sz="1600">
        <a:latin typeface="+mn-lt"/>
        <a:ea typeface="+mn-ea"/>
        <a:cs typeface="+mn-cs"/>
        <a:sym typeface="Calibri"/>
      </a:defRPr>
    </a:lvl2pPr>
    <a:lvl3pPr indent="457200" defTabSz="1354665" latinLnBrk="0">
      <a:defRPr sz="1600">
        <a:latin typeface="+mn-lt"/>
        <a:ea typeface="+mn-ea"/>
        <a:cs typeface="+mn-cs"/>
        <a:sym typeface="Calibri"/>
      </a:defRPr>
    </a:lvl3pPr>
    <a:lvl4pPr indent="685800" defTabSz="1354665" latinLnBrk="0">
      <a:defRPr sz="1600">
        <a:latin typeface="+mn-lt"/>
        <a:ea typeface="+mn-ea"/>
        <a:cs typeface="+mn-cs"/>
        <a:sym typeface="Calibri"/>
      </a:defRPr>
    </a:lvl4pPr>
    <a:lvl5pPr indent="914400" defTabSz="1354665" latinLnBrk="0">
      <a:defRPr sz="1600">
        <a:latin typeface="+mn-lt"/>
        <a:ea typeface="+mn-ea"/>
        <a:cs typeface="+mn-cs"/>
        <a:sym typeface="Calibri"/>
      </a:defRPr>
    </a:lvl5pPr>
    <a:lvl6pPr indent="1143000" defTabSz="1354665" latinLnBrk="0">
      <a:defRPr sz="1600">
        <a:latin typeface="+mn-lt"/>
        <a:ea typeface="+mn-ea"/>
        <a:cs typeface="+mn-cs"/>
        <a:sym typeface="Calibri"/>
      </a:defRPr>
    </a:lvl6pPr>
    <a:lvl7pPr indent="1371600" defTabSz="1354665" latinLnBrk="0">
      <a:defRPr sz="1600">
        <a:latin typeface="+mn-lt"/>
        <a:ea typeface="+mn-ea"/>
        <a:cs typeface="+mn-cs"/>
        <a:sym typeface="Calibri"/>
      </a:defRPr>
    </a:lvl7pPr>
    <a:lvl8pPr indent="1600200" defTabSz="1354665" latinLnBrk="0">
      <a:defRPr sz="1600">
        <a:latin typeface="+mn-lt"/>
        <a:ea typeface="+mn-ea"/>
        <a:cs typeface="+mn-cs"/>
        <a:sym typeface="Calibri"/>
      </a:defRPr>
    </a:lvl8pPr>
    <a:lvl9pPr indent="1828800" defTabSz="1354665" latinLnBrk="0">
      <a:defRPr sz="1600">
        <a:latin typeface="+mn-lt"/>
        <a:ea typeface="+mn-ea"/>
        <a:cs typeface="+mn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42938" y="685800"/>
            <a:ext cx="55721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指定别名：</a:t>
            </a:r>
            <a:r>
              <a:rPr lang="en-US" altLang="zh-CN" dirty="0" smtClean="0"/>
              <a:t>select</a:t>
            </a:r>
            <a:r>
              <a:rPr lang="en-US" altLang="zh-CN" baseline="0" dirty="0" smtClean="0"/>
              <a:t> count(age) as age from star;</a:t>
            </a:r>
          </a:p>
          <a:p>
            <a:r>
              <a:rPr lang="zh-CN" altLang="en-US" baseline="0" dirty="0" smtClean="0"/>
              <a:t>查找最有钱的明星：</a:t>
            </a:r>
            <a:endParaRPr lang="en-US" altLang="zh-CN" baseline="0" dirty="0" smtClean="0"/>
          </a:p>
          <a:p>
            <a:r>
              <a:rPr lang="en-US" altLang="zh-CN" baseline="0" dirty="0" smtClean="0"/>
              <a:t>select </a:t>
            </a:r>
            <a:r>
              <a:rPr lang="en-US" altLang="zh-CN" baseline="0" dirty="0" err="1" smtClean="0"/>
              <a:t>name,money</a:t>
            </a:r>
            <a:r>
              <a:rPr lang="en-US" altLang="zh-CN" baseline="0" dirty="0" smtClean="0"/>
              <a:t> from star order by money </a:t>
            </a:r>
            <a:r>
              <a:rPr lang="en-US" altLang="zh-CN" baseline="0" dirty="0" err="1" smtClean="0"/>
              <a:t>desc</a:t>
            </a:r>
            <a:r>
              <a:rPr lang="en-US" altLang="zh-CN" baseline="0" dirty="0" smtClean="0"/>
              <a:t> limit 1;</a:t>
            </a:r>
          </a:p>
          <a:p>
            <a:r>
              <a:rPr lang="en-US" altLang="zh-CN" baseline="0" dirty="0" smtClean="0"/>
              <a:t>select </a:t>
            </a:r>
            <a:r>
              <a:rPr lang="en-US" altLang="zh-CN" baseline="0" dirty="0" err="1" smtClean="0"/>
              <a:t>name,money</a:t>
            </a:r>
            <a:r>
              <a:rPr lang="en-US" altLang="zh-CN" baseline="0" dirty="0" smtClean="0"/>
              <a:t> from star where money=(select max(money) from star);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80705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42938" y="685800"/>
            <a:ext cx="55721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select count(*) as count, province from star group by province;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70988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42938" y="685800"/>
            <a:ext cx="55721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3546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dirty="0" smtClean="0">
                <a:solidFill>
                  <a:srgbClr val="222222"/>
                </a:solidFill>
              </a:rPr>
              <a:t>统计总数：</a:t>
            </a:r>
            <a:r>
              <a:rPr lang="en-US" altLang="zh-CN" sz="1600" dirty="0" smtClean="0">
                <a:solidFill>
                  <a:srgbClr val="222222"/>
                </a:solidFill>
              </a:rPr>
              <a:t>select count(*), province from star group by province with rollup;</a:t>
            </a:r>
          </a:p>
        </p:txBody>
      </p:sp>
    </p:spTree>
    <p:extLst>
      <p:ext uri="{BB962C8B-B14F-4D97-AF65-F5344CB8AC3E}">
        <p14:creationId xmlns:p14="http://schemas.microsoft.com/office/powerpoint/2010/main" val="28196127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/>
        </p:nvSpPr>
        <p:spPr>
          <a:xfrm>
            <a:off x="-11169" y="-4332"/>
            <a:ext cx="16532337" cy="6435406"/>
          </a:xfrm>
          <a:prstGeom prst="rect">
            <a:avLst/>
          </a:prstGeom>
          <a:solidFill>
            <a:srgbClr val="40C059"/>
          </a:solidFill>
          <a:ln w="12700">
            <a:miter lim="400000"/>
          </a:ln>
        </p:spPr>
        <p:txBody>
          <a:bodyPr lIns="48958" tIns="48958" rIns="48958" bIns="4895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197922" y="2816163"/>
            <a:ext cx="16114156" cy="181411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标题文本</a:t>
            </a:r>
          </a:p>
        </p:txBody>
      </p:sp>
      <p:sp>
        <p:nvSpPr>
          <p:cNvPr id="14" name="Shape 1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2" name="Shape 2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/>
        </p:nvSpPr>
        <p:spPr>
          <a:xfrm>
            <a:off x="-423489" y="-5236"/>
            <a:ext cx="17356978" cy="6525712"/>
          </a:xfrm>
          <a:prstGeom prst="rect">
            <a:avLst/>
          </a:prstGeom>
          <a:solidFill>
            <a:srgbClr val="38B747"/>
          </a:solidFill>
          <a:ln w="12700">
            <a:miter lim="400000"/>
          </a:ln>
        </p:spPr>
        <p:txBody>
          <a:bodyPr lIns="48958" tIns="48958" rIns="48958" bIns="48958" anchor="ctr"/>
          <a:lstStyle/>
          <a:p>
            <a:pPr algn="ctr">
              <a:defRPr>
                <a:solidFill>
                  <a:srgbClr val="0066FF"/>
                </a:solidFill>
              </a:defRPr>
            </a:pPr>
            <a:endParaRPr/>
          </a:p>
        </p:txBody>
      </p:sp>
      <p:sp>
        <p:nvSpPr>
          <p:cNvPr id="31" name="Shape 31"/>
          <p:cNvSpPr/>
          <p:nvPr/>
        </p:nvSpPr>
        <p:spPr>
          <a:xfrm>
            <a:off x="6692362" y="3212793"/>
            <a:ext cx="8092186" cy="17108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8958" tIns="48958" rIns="48958" bIns="48958" anchor="ctr">
            <a:spAutoFit/>
          </a:bodyPr>
          <a:lstStyle>
            <a:lvl1pPr algn="ctr">
              <a:defRPr sz="10600">
                <a:solidFill>
                  <a:srgbClr val="FFFFFF"/>
                </a:solidFill>
                <a:latin typeface="Broadway"/>
                <a:ea typeface="Broadway"/>
                <a:cs typeface="Broadway"/>
                <a:sym typeface="Broadway"/>
              </a:defRPr>
            </a:lvl1pPr>
          </a:lstStyle>
          <a:p>
            <a:r>
              <a:t>Thank You</a:t>
            </a:r>
          </a:p>
        </p:txBody>
      </p:sp>
      <p:sp>
        <p:nvSpPr>
          <p:cNvPr id="32" name="Shape 3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-10767" y="2238978"/>
            <a:ext cx="16531534" cy="115651"/>
          </a:xfrm>
          <a:prstGeom prst="rect">
            <a:avLst/>
          </a:prstGeom>
          <a:solidFill>
            <a:srgbClr val="39B747"/>
          </a:solidFill>
          <a:ln w="12700">
            <a:miter lim="400000"/>
          </a:ln>
        </p:spPr>
        <p:txBody>
          <a:bodyPr lIns="48958" tIns="48958" rIns="48958" bIns="4895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845130" y="2876867"/>
            <a:ext cx="14819739" cy="58410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8958" tIns="48958" rIns="48958" bIns="48958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Shape 4"/>
          <p:cNvSpPr>
            <a:spLocks noGrp="1"/>
          </p:cNvSpPr>
          <p:nvPr>
            <p:ph type="title"/>
          </p:nvPr>
        </p:nvSpPr>
        <p:spPr>
          <a:xfrm>
            <a:off x="41264" y="748100"/>
            <a:ext cx="16427472" cy="1301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8958" tIns="48958" rIns="48958" bIns="48958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5" name="Shape 5"/>
          <p:cNvSpPr>
            <a:spLocks noGrp="1"/>
          </p:cNvSpPr>
          <p:nvPr>
            <p:ph type="sldNum" sz="quarter" idx="2"/>
          </p:nvPr>
        </p:nvSpPr>
        <p:spPr>
          <a:xfrm>
            <a:off x="10759976" y="8045096"/>
            <a:ext cx="323739" cy="339217"/>
          </a:xfrm>
          <a:prstGeom prst="rect">
            <a:avLst/>
          </a:prstGeom>
          <a:ln w="12700">
            <a:miter lim="400000"/>
          </a:ln>
        </p:spPr>
        <p:txBody>
          <a:bodyPr wrap="none" lIns="48958" tIns="48958" rIns="48958" bIns="48958" anchor="ctr">
            <a:spAutoFit/>
          </a:bodyPr>
          <a:lstStyle>
            <a:lvl1pPr algn="r">
              <a:defRPr sz="1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ransition spd="med"/>
  <p:txStyles>
    <p:titleStyle>
      <a:lvl1pPr marL="0" marR="0" indent="0" algn="ctr" defTabSz="135466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ctr" defTabSz="135466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ctr" defTabSz="135466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ctr" defTabSz="135466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ctr" defTabSz="135466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ctr" defTabSz="135466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ctr" defTabSz="135466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ctr" defTabSz="135466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ctr" defTabSz="135466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Calibri"/>
        </a:defRPr>
      </a:lvl9pPr>
    </p:titleStyle>
    <p:bodyStyle>
      <a:lvl1pPr marL="1275610" marR="0" indent="-640610" algn="l" defTabSz="1354665" rtl="0" latinLnBrk="0">
        <a:lnSpc>
          <a:spcPct val="100000"/>
        </a:lnSpc>
        <a:spcBef>
          <a:spcPts val="1100"/>
        </a:spcBef>
        <a:spcAft>
          <a:spcPts val="0"/>
        </a:spcAft>
        <a:buClr>
          <a:srgbClr val="38B759"/>
        </a:buClr>
        <a:buSzPct val="100000"/>
        <a:buFontTx/>
        <a:buChar char="•"/>
        <a:tabLst/>
        <a:defRPr sz="46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Calibri"/>
        </a:defRPr>
      </a:lvl1pPr>
      <a:lvl2pPr marL="1122946" marR="0" indent="-614947" algn="l" defTabSz="1354665" rtl="0" latinLnBrk="0">
        <a:lnSpc>
          <a:spcPct val="100000"/>
        </a:lnSpc>
        <a:spcBef>
          <a:spcPts val="1100"/>
        </a:spcBef>
        <a:spcAft>
          <a:spcPts val="0"/>
        </a:spcAft>
        <a:buClr>
          <a:srgbClr val="38B759"/>
        </a:buClr>
        <a:buSzPct val="100000"/>
        <a:buFontTx/>
        <a:buAutoNum type="arabicPeriod"/>
        <a:tabLst/>
        <a:defRPr sz="46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Calibri"/>
        </a:defRPr>
      </a:lvl2pPr>
      <a:lvl3pPr marL="1630946" marR="0" indent="-614946" algn="l" defTabSz="1354665" rtl="0" latinLnBrk="0">
        <a:lnSpc>
          <a:spcPct val="100000"/>
        </a:lnSpc>
        <a:spcBef>
          <a:spcPts val="1100"/>
        </a:spcBef>
        <a:spcAft>
          <a:spcPts val="0"/>
        </a:spcAft>
        <a:buClr>
          <a:srgbClr val="38B759"/>
        </a:buClr>
        <a:buSzPct val="100000"/>
        <a:buFontTx/>
        <a:buAutoNum type="arabicPeriod"/>
        <a:tabLst/>
        <a:defRPr sz="46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Calibri"/>
        </a:defRPr>
      </a:lvl3pPr>
      <a:lvl4pPr marL="2138946" marR="0" indent="-614946" algn="l" defTabSz="1354665" rtl="0" latinLnBrk="0">
        <a:lnSpc>
          <a:spcPct val="100000"/>
        </a:lnSpc>
        <a:spcBef>
          <a:spcPts val="1100"/>
        </a:spcBef>
        <a:spcAft>
          <a:spcPts val="0"/>
        </a:spcAft>
        <a:buClr>
          <a:srgbClr val="38B759"/>
        </a:buClr>
        <a:buSzPct val="100000"/>
        <a:buFontTx/>
        <a:buAutoNum type="arabicPeriod"/>
        <a:tabLst/>
        <a:defRPr sz="46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Calibri"/>
        </a:defRPr>
      </a:lvl4pPr>
      <a:lvl5pPr marL="2646946" marR="0" indent="-614946" algn="l" defTabSz="1354665" rtl="0" latinLnBrk="0">
        <a:lnSpc>
          <a:spcPct val="100000"/>
        </a:lnSpc>
        <a:spcBef>
          <a:spcPts val="1100"/>
        </a:spcBef>
        <a:spcAft>
          <a:spcPts val="0"/>
        </a:spcAft>
        <a:buClr>
          <a:srgbClr val="38B759"/>
        </a:buClr>
        <a:buSzPct val="100000"/>
        <a:buFontTx/>
        <a:buAutoNum type="arabicPeriod"/>
        <a:tabLst/>
        <a:defRPr sz="46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Calibri"/>
        </a:defRPr>
      </a:lvl5pPr>
      <a:lvl6pPr marL="3154946" marR="0" indent="-614946" algn="l" defTabSz="1354665" rtl="0" latinLnBrk="0">
        <a:lnSpc>
          <a:spcPct val="100000"/>
        </a:lnSpc>
        <a:spcBef>
          <a:spcPts val="1100"/>
        </a:spcBef>
        <a:spcAft>
          <a:spcPts val="0"/>
        </a:spcAft>
        <a:buClr>
          <a:srgbClr val="38B759"/>
        </a:buClr>
        <a:buSzPct val="100000"/>
        <a:buFontTx/>
        <a:buAutoNum type="arabicPeriod"/>
        <a:tabLst/>
        <a:defRPr sz="46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Calibri"/>
        </a:defRPr>
      </a:lvl6pPr>
      <a:lvl7pPr marL="3662946" marR="0" indent="-614946" algn="l" defTabSz="1354665" rtl="0" latinLnBrk="0">
        <a:lnSpc>
          <a:spcPct val="100000"/>
        </a:lnSpc>
        <a:spcBef>
          <a:spcPts val="1100"/>
        </a:spcBef>
        <a:spcAft>
          <a:spcPts val="0"/>
        </a:spcAft>
        <a:buClr>
          <a:srgbClr val="38B759"/>
        </a:buClr>
        <a:buSzPct val="100000"/>
        <a:buFontTx/>
        <a:buAutoNum type="arabicPeriod"/>
        <a:tabLst/>
        <a:defRPr sz="46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Calibri"/>
        </a:defRPr>
      </a:lvl7pPr>
      <a:lvl8pPr marL="4170946" marR="0" indent="-614946" algn="l" defTabSz="1354665" rtl="0" latinLnBrk="0">
        <a:lnSpc>
          <a:spcPct val="100000"/>
        </a:lnSpc>
        <a:spcBef>
          <a:spcPts val="1100"/>
        </a:spcBef>
        <a:spcAft>
          <a:spcPts val="0"/>
        </a:spcAft>
        <a:buClr>
          <a:srgbClr val="38B759"/>
        </a:buClr>
        <a:buSzPct val="100000"/>
        <a:buFontTx/>
        <a:buAutoNum type="arabicPeriod"/>
        <a:tabLst/>
        <a:defRPr sz="46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Calibri"/>
        </a:defRPr>
      </a:lvl8pPr>
      <a:lvl9pPr marL="4678946" marR="0" indent="-614946" algn="l" defTabSz="1354665" rtl="0" latinLnBrk="0">
        <a:lnSpc>
          <a:spcPct val="100000"/>
        </a:lnSpc>
        <a:spcBef>
          <a:spcPts val="1100"/>
        </a:spcBef>
        <a:spcAft>
          <a:spcPts val="0"/>
        </a:spcAft>
        <a:buClr>
          <a:srgbClr val="38B759"/>
        </a:buClr>
        <a:buSzPct val="100000"/>
        <a:buFontTx/>
        <a:buAutoNum type="arabicPeriod"/>
        <a:tabLst/>
        <a:defRPr sz="46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135466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135466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135466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135466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135466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135466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135466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135466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135466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/>
          </p:cNvSpPr>
          <p:nvPr>
            <p:ph type="title"/>
          </p:nvPr>
        </p:nvSpPr>
        <p:spPr>
          <a:xfrm>
            <a:off x="183987" y="2857647"/>
            <a:ext cx="16142026" cy="1814112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数据库之</a:t>
            </a:r>
            <a:r>
              <a:rPr lang="en-US" smtClean="0"/>
              <a:t>DQL</a:t>
            </a:r>
            <a:endParaRPr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/>
          </p:cNvSpPr>
          <p:nvPr>
            <p:ph type="title"/>
          </p:nvPr>
        </p:nvSpPr>
        <p:spPr>
          <a:xfrm>
            <a:off x="41264" y="748100"/>
            <a:ext cx="16427472" cy="1301393"/>
          </a:xfrm>
          <a:prstGeom prst="rect">
            <a:avLst/>
          </a:prstGeom>
        </p:spPr>
        <p:txBody>
          <a:bodyPr/>
          <a:lstStyle/>
          <a:p>
            <a:r>
              <a:rPr dirty="0" err="1" smtClean="0"/>
              <a:t>限制</a:t>
            </a:r>
            <a:r>
              <a:rPr lang="zh-CN" altLang="en-US" dirty="0" smtClean="0"/>
              <a:t>查询的结果</a:t>
            </a:r>
            <a:r>
              <a:rPr lang="zh-CN" altLang="en-US" dirty="0"/>
              <a:t>集</a:t>
            </a:r>
            <a:endParaRPr dirty="0"/>
          </a:p>
        </p:txBody>
      </p:sp>
      <p:graphicFrame>
        <p:nvGraphicFramePr>
          <p:cNvPr id="91" name="Table 91"/>
          <p:cNvGraphicFramePr/>
          <p:nvPr>
            <p:extLst>
              <p:ext uri="{D42A27DB-BD31-4B8C-83A1-F6EECF244321}">
                <p14:modId xmlns:p14="http://schemas.microsoft.com/office/powerpoint/2010/main" val="314842745"/>
              </p:ext>
            </p:extLst>
          </p:nvPr>
        </p:nvGraphicFramePr>
        <p:xfrm>
          <a:off x="2278336" y="2991768"/>
          <a:ext cx="12169352" cy="3031478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3186416"/>
                <a:gridCol w="8982936"/>
              </a:tblGrid>
              <a:tr h="870768">
                <a:tc>
                  <a:txBody>
                    <a:bodyPr/>
                    <a:lstStyle/>
                    <a:p>
                      <a:pPr indent="457200"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 dirty="0" err="1">
                          <a:solidFill>
                            <a:srgbClr val="FFF8F8"/>
                          </a:solidFill>
                        </a:rPr>
                        <a:t>类型</a:t>
                      </a:r>
                      <a:endParaRPr sz="3600" b="1" dirty="0">
                        <a:solidFill>
                          <a:srgbClr val="FFF8F8"/>
                        </a:solidFill>
                      </a:endParaRPr>
                    </a:p>
                  </a:txBody>
                  <a:tcPr marL="0" marR="0" marT="0" marB="0" anchor="ctr" horzOverflow="overflow">
                    <a:lnB w="12700">
                      <a:solidFill>
                        <a:srgbClr val="888888"/>
                      </a:solidFill>
                      <a:miter lim="400000"/>
                    </a:lnB>
                    <a:solidFill>
                      <a:srgbClr val="39B647"/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 dirty="0" err="1">
                          <a:solidFill>
                            <a:srgbClr val="FFF8F8"/>
                          </a:solidFill>
                        </a:rPr>
                        <a:t>说明</a:t>
                      </a:r>
                      <a:endParaRPr sz="3600" b="1" dirty="0">
                        <a:solidFill>
                          <a:srgbClr val="FFF8F8"/>
                        </a:solidFill>
                      </a:endParaRPr>
                    </a:p>
                  </a:txBody>
                  <a:tcPr marL="0" marR="0" marT="0" marB="0" anchor="ctr" horzOverflow="overflow">
                    <a:lnB w="12700">
                      <a:solidFill>
                        <a:srgbClr val="888888"/>
                      </a:solidFill>
                      <a:miter lim="400000"/>
                    </a:lnB>
                    <a:solidFill>
                      <a:srgbClr val="39B647"/>
                    </a:solidFill>
                  </a:tcPr>
                </a:tc>
              </a:tr>
              <a:tr h="673124">
                <a:tc>
                  <a:txBody>
                    <a:bodyPr/>
                    <a:lstStyle/>
                    <a:p>
                      <a:pPr algn="l">
                        <a:lnSpc>
                          <a:spcPts val="4600"/>
                        </a:lnSpc>
                        <a:defRPr sz="1800"/>
                      </a:pPr>
                      <a:r>
                        <a:rPr sz="3600">
                          <a:solidFill>
                            <a:srgbClr val="222222"/>
                          </a:solidFill>
                        </a:rPr>
                        <a:t>基本语法</a:t>
                      </a:r>
                    </a:p>
                  </a:txBody>
                  <a:tcPr marL="152400" marR="152400" marT="38100" marB="38100" anchor="ctr" horzOverflow="overflow">
                    <a:lnL w="12700">
                      <a:solidFill>
                        <a:srgbClr val="888888"/>
                      </a:solidFill>
                      <a:miter lim="400000"/>
                    </a:lnL>
                    <a:lnR w="12700">
                      <a:solidFill>
                        <a:srgbClr val="888888"/>
                      </a:solidFill>
                      <a:miter lim="400000"/>
                    </a:lnR>
                    <a:lnT w="12700">
                      <a:solidFill>
                        <a:srgbClr val="888888"/>
                      </a:solidFill>
                      <a:miter lim="400000"/>
                    </a:lnT>
                    <a:lnB w="12700">
                      <a:solidFill>
                        <a:srgbClr val="88888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600"/>
                        </a:lnSpc>
                        <a:defRPr sz="1800"/>
                      </a:pPr>
                      <a:r>
                        <a:rPr sz="3600">
                          <a:solidFill>
                            <a:srgbClr val="222222"/>
                          </a:solidFill>
                        </a:rPr>
                        <a:t>select 字段 from 表 limit 数量;</a:t>
                      </a:r>
                    </a:p>
                  </a:txBody>
                  <a:tcPr marL="152400" marR="152400" marT="38100" marB="38100" anchor="ctr" horzOverflow="overflow">
                    <a:lnL w="12700">
                      <a:solidFill>
                        <a:srgbClr val="888888"/>
                      </a:solidFill>
                      <a:miter lim="400000"/>
                    </a:lnL>
                    <a:lnR w="12700">
                      <a:solidFill>
                        <a:srgbClr val="888888"/>
                      </a:solidFill>
                      <a:miter lim="400000"/>
                    </a:lnR>
                    <a:lnT w="12700">
                      <a:solidFill>
                        <a:srgbClr val="888888"/>
                      </a:solidFill>
                      <a:miter lim="400000"/>
                    </a:lnT>
                    <a:lnB w="12700">
                      <a:solidFill>
                        <a:srgbClr val="888888"/>
                      </a:solidFill>
                      <a:miter lim="400000"/>
                    </a:lnB>
                  </a:tcPr>
                </a:tc>
              </a:tr>
              <a:tr h="743793">
                <a:tc>
                  <a:txBody>
                    <a:bodyPr/>
                    <a:lstStyle/>
                    <a:p>
                      <a:pPr algn="l">
                        <a:lnSpc>
                          <a:spcPts val="4600"/>
                        </a:lnSpc>
                        <a:defRPr sz="1800"/>
                      </a:pPr>
                      <a:r>
                        <a:rPr sz="3600">
                          <a:solidFill>
                            <a:srgbClr val="222222"/>
                          </a:solidFill>
                        </a:rPr>
                        <a:t>示例</a:t>
                      </a:r>
                    </a:p>
                  </a:txBody>
                  <a:tcPr marL="152400" marR="152400" marT="38100" marB="38100" anchor="ctr" horzOverflow="overflow">
                    <a:lnL w="12700">
                      <a:solidFill>
                        <a:srgbClr val="888888"/>
                      </a:solidFill>
                      <a:miter lim="400000"/>
                    </a:lnL>
                    <a:lnR w="12700">
                      <a:solidFill>
                        <a:srgbClr val="888888"/>
                      </a:solidFill>
                      <a:miter lim="400000"/>
                    </a:lnR>
                    <a:lnT w="12700">
                      <a:solidFill>
                        <a:srgbClr val="888888"/>
                      </a:solidFill>
                      <a:miter lim="400000"/>
                    </a:lnT>
                    <a:lnB w="12700">
                      <a:solidFill>
                        <a:srgbClr val="88888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600"/>
                        </a:lnSpc>
                        <a:defRPr sz="1800"/>
                      </a:pPr>
                      <a:r>
                        <a:rPr sz="3600" dirty="0">
                          <a:solidFill>
                            <a:srgbClr val="222222"/>
                          </a:solidFill>
                        </a:rPr>
                        <a:t>select id</a:t>
                      </a:r>
                      <a:r>
                        <a:rPr sz="3600" dirty="0" smtClean="0">
                          <a:solidFill>
                            <a:srgbClr val="222222"/>
                          </a:solidFill>
                        </a:rPr>
                        <a:t>,</a:t>
                      </a:r>
                      <a:r>
                        <a:rPr lang="en-US" sz="3600" dirty="0" smtClean="0">
                          <a:solidFill>
                            <a:srgbClr val="222222"/>
                          </a:solidFill>
                        </a:rPr>
                        <a:t> </a:t>
                      </a:r>
                      <a:r>
                        <a:rPr sz="3600" dirty="0" smtClean="0">
                          <a:solidFill>
                            <a:srgbClr val="222222"/>
                          </a:solidFill>
                        </a:rPr>
                        <a:t>name</a:t>
                      </a:r>
                      <a:r>
                        <a:rPr sz="3600" dirty="0">
                          <a:solidFill>
                            <a:srgbClr val="222222"/>
                          </a:solidFill>
                        </a:rPr>
                        <a:t>, </a:t>
                      </a:r>
                      <a:r>
                        <a:rPr lang="en-US" sz="3600" dirty="0" smtClean="0">
                          <a:solidFill>
                            <a:srgbClr val="222222"/>
                          </a:solidFill>
                        </a:rPr>
                        <a:t>money </a:t>
                      </a:r>
                      <a:r>
                        <a:rPr sz="3600" dirty="0" smtClean="0">
                          <a:solidFill>
                            <a:srgbClr val="222222"/>
                          </a:solidFill>
                        </a:rPr>
                        <a:t>from </a:t>
                      </a:r>
                      <a:r>
                        <a:rPr lang="en-US" sz="3600" dirty="0" smtClean="0">
                          <a:solidFill>
                            <a:srgbClr val="222222"/>
                          </a:solidFill>
                        </a:rPr>
                        <a:t>star </a:t>
                      </a:r>
                      <a:r>
                        <a:rPr sz="3600" dirty="0" smtClean="0">
                          <a:solidFill>
                            <a:srgbClr val="222222"/>
                          </a:solidFill>
                        </a:rPr>
                        <a:t>limit </a:t>
                      </a:r>
                      <a:r>
                        <a:rPr sz="3600" dirty="0">
                          <a:solidFill>
                            <a:srgbClr val="222222"/>
                          </a:solidFill>
                        </a:rPr>
                        <a:t>5;</a:t>
                      </a:r>
                    </a:p>
                  </a:txBody>
                  <a:tcPr marL="152400" marR="152400" marT="38100" marB="38100" anchor="ctr" horzOverflow="overflow">
                    <a:lnL w="12700">
                      <a:solidFill>
                        <a:srgbClr val="888888"/>
                      </a:solidFill>
                      <a:miter lim="400000"/>
                    </a:lnL>
                    <a:lnR w="12700">
                      <a:solidFill>
                        <a:srgbClr val="888888"/>
                      </a:solidFill>
                      <a:miter lim="400000"/>
                    </a:lnR>
                    <a:lnT w="12700">
                      <a:solidFill>
                        <a:srgbClr val="888888"/>
                      </a:solidFill>
                      <a:miter lim="400000"/>
                    </a:lnT>
                    <a:lnB w="12700">
                      <a:solidFill>
                        <a:srgbClr val="888888"/>
                      </a:solidFill>
                      <a:miter lim="400000"/>
                    </a:lnB>
                  </a:tcPr>
                </a:tc>
              </a:tr>
              <a:tr h="743793">
                <a:tc>
                  <a:txBody>
                    <a:bodyPr/>
                    <a:lstStyle/>
                    <a:p>
                      <a:pPr algn="l">
                        <a:lnSpc>
                          <a:spcPts val="4600"/>
                        </a:lnSpc>
                        <a:defRPr sz="1800"/>
                      </a:pPr>
                      <a:r>
                        <a:rPr sz="3600">
                          <a:solidFill>
                            <a:srgbClr val="222222"/>
                          </a:solidFill>
                        </a:rPr>
                        <a:t>示例说明</a:t>
                      </a:r>
                    </a:p>
                  </a:txBody>
                  <a:tcPr marL="152400" marR="152400" marT="38100" marB="38100" anchor="ctr" horzOverflow="overflow">
                    <a:lnL w="12700">
                      <a:solidFill>
                        <a:srgbClr val="888888"/>
                      </a:solidFill>
                      <a:miter lim="400000"/>
                    </a:lnL>
                    <a:lnR w="12700">
                      <a:solidFill>
                        <a:srgbClr val="888888"/>
                      </a:solidFill>
                      <a:miter lim="400000"/>
                    </a:lnR>
                    <a:lnT w="12700">
                      <a:solidFill>
                        <a:srgbClr val="888888"/>
                      </a:solidFill>
                      <a:miter lim="400000"/>
                    </a:lnT>
                    <a:lnB w="12700">
                      <a:solidFill>
                        <a:srgbClr val="88888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600"/>
                        </a:lnSpc>
                        <a:defRPr sz="1800"/>
                      </a:pPr>
                      <a:r>
                        <a:rPr sz="3600" dirty="0" smtClean="0">
                          <a:solidFill>
                            <a:srgbClr val="222222"/>
                          </a:solidFill>
                        </a:rPr>
                        <a:t>显示前</a:t>
                      </a:r>
                      <a:r>
                        <a:rPr lang="en-US" sz="3600" dirty="0" smtClean="0">
                          <a:solidFill>
                            <a:srgbClr val="222222"/>
                          </a:solidFill>
                        </a:rPr>
                        <a:t>5</a:t>
                      </a:r>
                      <a:r>
                        <a:rPr sz="3600" dirty="0" smtClean="0">
                          <a:solidFill>
                            <a:srgbClr val="222222"/>
                          </a:solidFill>
                        </a:rPr>
                        <a:t>个</a:t>
                      </a:r>
                      <a:r>
                        <a:rPr lang="zh-CN" altLang="en-US" sz="3600" dirty="0" smtClean="0">
                          <a:solidFill>
                            <a:srgbClr val="222222"/>
                          </a:solidFill>
                        </a:rPr>
                        <a:t>记录</a:t>
                      </a:r>
                      <a:endParaRPr sz="3600" dirty="0">
                        <a:solidFill>
                          <a:srgbClr val="222222"/>
                        </a:solidFill>
                      </a:endParaRPr>
                    </a:p>
                  </a:txBody>
                  <a:tcPr marL="152400" marR="152400" marT="38100" marB="38100" anchor="ctr" horzOverflow="overflow">
                    <a:lnL w="12700">
                      <a:solidFill>
                        <a:srgbClr val="888888"/>
                      </a:solidFill>
                      <a:miter lim="400000"/>
                    </a:lnL>
                    <a:lnR w="12700">
                      <a:solidFill>
                        <a:srgbClr val="888888"/>
                      </a:solidFill>
                      <a:miter lim="400000"/>
                    </a:lnR>
                    <a:lnT w="12700">
                      <a:solidFill>
                        <a:srgbClr val="888888"/>
                      </a:solidFill>
                      <a:miter lim="400000"/>
                    </a:lnT>
                    <a:lnB w="12700">
                      <a:solidFill>
                        <a:srgbClr val="888888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92" name="Shape 92"/>
          <p:cNvSpPr/>
          <p:nvPr/>
        </p:nvSpPr>
        <p:spPr>
          <a:xfrm>
            <a:off x="2494360" y="6546248"/>
            <a:ext cx="11640493" cy="1206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8958" tIns="48958" rIns="48958" bIns="48958">
            <a:spAutoFit/>
          </a:bodyPr>
          <a:lstStyle>
            <a:lvl1pPr>
              <a:defRPr sz="2400">
                <a:solidFill>
                  <a:srgbClr val="535353"/>
                </a:solidFill>
              </a:defRPr>
            </a:lvl1pPr>
          </a:lstStyle>
          <a:p>
            <a:r>
              <a:rPr sz="3600" dirty="0" err="1"/>
              <a:t>对于查询或者排序后的结果集，</a:t>
            </a:r>
            <a:r>
              <a:rPr sz="3600" dirty="0" err="1" smtClean="0"/>
              <a:t>如果希望只显示一部分</a:t>
            </a:r>
            <a:r>
              <a:rPr sz="3600" dirty="0" smtClean="0"/>
              <a:t>，</a:t>
            </a:r>
            <a:endParaRPr lang="en-US" sz="3600" dirty="0" smtClean="0"/>
          </a:p>
          <a:p>
            <a:r>
              <a:rPr sz="3600" dirty="0" err="1" smtClean="0"/>
              <a:t>使用limit关键字</a:t>
            </a:r>
            <a:r>
              <a:rPr lang="zh-CN" altLang="en-US" sz="3600" dirty="0" smtClean="0"/>
              <a:t>对</a:t>
            </a:r>
            <a:r>
              <a:rPr sz="3600" dirty="0" err="1" smtClean="0"/>
              <a:t>结果集</a:t>
            </a:r>
            <a:r>
              <a:rPr lang="zh-CN" altLang="en-US" sz="3600" dirty="0" smtClean="0"/>
              <a:t>进行</a:t>
            </a:r>
            <a:r>
              <a:rPr sz="3600" dirty="0" err="1" smtClean="0"/>
              <a:t>数量限制</a:t>
            </a:r>
            <a:r>
              <a:rPr sz="3600" dirty="0"/>
              <a:t>。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/>
          </p:cNvSpPr>
          <p:nvPr>
            <p:ph type="title"/>
          </p:nvPr>
        </p:nvSpPr>
        <p:spPr>
          <a:xfrm>
            <a:off x="41264" y="748100"/>
            <a:ext cx="16427472" cy="1301393"/>
          </a:xfrm>
          <a:prstGeom prst="rect">
            <a:avLst/>
          </a:prstGeom>
        </p:spPr>
        <p:txBody>
          <a:bodyPr/>
          <a:lstStyle/>
          <a:p>
            <a:r>
              <a:rPr dirty="0" err="1" smtClean="0"/>
              <a:t>限制排序</a:t>
            </a:r>
            <a:r>
              <a:rPr lang="zh-CN" altLang="en-US" dirty="0" smtClean="0"/>
              <a:t>后的结果</a:t>
            </a:r>
            <a:r>
              <a:rPr lang="zh-CN" altLang="en-US" dirty="0"/>
              <a:t>集</a:t>
            </a:r>
            <a:endParaRPr dirty="0"/>
          </a:p>
        </p:txBody>
      </p:sp>
      <p:graphicFrame>
        <p:nvGraphicFramePr>
          <p:cNvPr id="95" name="Table 95"/>
          <p:cNvGraphicFramePr/>
          <p:nvPr>
            <p:extLst>
              <p:ext uri="{D42A27DB-BD31-4B8C-83A1-F6EECF244321}">
                <p14:modId xmlns:p14="http://schemas.microsoft.com/office/powerpoint/2010/main" val="1679471179"/>
              </p:ext>
            </p:extLst>
          </p:nvPr>
        </p:nvGraphicFramePr>
        <p:xfrm>
          <a:off x="1863354" y="2847752"/>
          <a:ext cx="12899754" cy="3532285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2314578"/>
                <a:gridCol w="10585176"/>
              </a:tblGrid>
              <a:tr h="870768">
                <a:tc>
                  <a:txBody>
                    <a:bodyPr/>
                    <a:lstStyle/>
                    <a:p>
                      <a:pPr indent="457200"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 dirty="0" err="1">
                          <a:solidFill>
                            <a:srgbClr val="FFF8F8"/>
                          </a:solidFill>
                        </a:rPr>
                        <a:t>类型</a:t>
                      </a:r>
                      <a:endParaRPr sz="3600" b="1" dirty="0">
                        <a:solidFill>
                          <a:srgbClr val="FFF8F8"/>
                        </a:solidFill>
                      </a:endParaRPr>
                    </a:p>
                  </a:txBody>
                  <a:tcPr marL="0" marR="0" marT="0" marB="0" anchor="ctr" horzOverflow="overflow">
                    <a:lnB w="12700">
                      <a:solidFill>
                        <a:srgbClr val="888888"/>
                      </a:solidFill>
                      <a:miter lim="400000"/>
                    </a:lnB>
                    <a:solidFill>
                      <a:srgbClr val="39B647"/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>
                          <a:solidFill>
                            <a:srgbClr val="FFF8F8"/>
                          </a:solidFill>
                        </a:rPr>
                        <a:t>说明</a:t>
                      </a:r>
                    </a:p>
                  </a:txBody>
                  <a:tcPr marL="0" marR="0" marT="0" marB="0" anchor="ctr" horzOverflow="overflow">
                    <a:lnB w="12700">
                      <a:solidFill>
                        <a:srgbClr val="888888"/>
                      </a:solidFill>
                      <a:miter lim="400000"/>
                    </a:lnB>
                    <a:solidFill>
                      <a:srgbClr val="39B647"/>
                    </a:solidFill>
                  </a:tcPr>
                </a:tc>
              </a:tr>
              <a:tr h="673124">
                <a:tc>
                  <a:txBody>
                    <a:bodyPr/>
                    <a:lstStyle/>
                    <a:p>
                      <a:pPr algn="l">
                        <a:lnSpc>
                          <a:spcPts val="4600"/>
                        </a:lnSpc>
                        <a:defRPr sz="1800"/>
                      </a:pPr>
                      <a:r>
                        <a:rPr sz="3600">
                          <a:solidFill>
                            <a:srgbClr val="222222"/>
                          </a:solidFill>
                        </a:rPr>
                        <a:t>基本语法</a:t>
                      </a:r>
                    </a:p>
                  </a:txBody>
                  <a:tcPr marL="152400" marR="152400" marT="38100" marB="38100" anchor="ctr" horzOverflow="overflow">
                    <a:lnL w="12700">
                      <a:solidFill>
                        <a:srgbClr val="888888"/>
                      </a:solidFill>
                      <a:miter lim="400000"/>
                    </a:lnL>
                    <a:lnR w="12700">
                      <a:solidFill>
                        <a:srgbClr val="888888"/>
                      </a:solidFill>
                      <a:miter lim="400000"/>
                    </a:lnR>
                    <a:lnT w="12700">
                      <a:solidFill>
                        <a:srgbClr val="888888"/>
                      </a:solidFill>
                      <a:miter lim="400000"/>
                    </a:lnT>
                    <a:lnB w="12700">
                      <a:solidFill>
                        <a:srgbClr val="88888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600"/>
                        </a:lnSpc>
                        <a:defRPr sz="1800"/>
                      </a:pPr>
                      <a:r>
                        <a:rPr sz="3600" dirty="0">
                          <a:solidFill>
                            <a:srgbClr val="222222"/>
                          </a:solidFill>
                        </a:rPr>
                        <a:t>select </a:t>
                      </a:r>
                      <a:r>
                        <a:rPr sz="3600" dirty="0" err="1">
                          <a:solidFill>
                            <a:srgbClr val="222222"/>
                          </a:solidFill>
                        </a:rPr>
                        <a:t>字段</a:t>
                      </a:r>
                      <a:r>
                        <a:rPr sz="3600" dirty="0">
                          <a:solidFill>
                            <a:srgbClr val="222222"/>
                          </a:solidFill>
                        </a:rPr>
                        <a:t> from 表 order by </a:t>
                      </a:r>
                      <a:r>
                        <a:rPr sz="3600" dirty="0" err="1">
                          <a:solidFill>
                            <a:srgbClr val="222222"/>
                          </a:solidFill>
                        </a:rPr>
                        <a:t>字段</a:t>
                      </a:r>
                      <a:r>
                        <a:rPr sz="3600" dirty="0">
                          <a:solidFill>
                            <a:srgbClr val="222222"/>
                          </a:solidFill>
                        </a:rPr>
                        <a:t> </a:t>
                      </a:r>
                      <a:r>
                        <a:rPr lang="zh-CN" altLang="en-US" sz="3600" dirty="0" smtClean="0">
                          <a:solidFill>
                            <a:srgbClr val="222222"/>
                          </a:solidFill>
                        </a:rPr>
                        <a:t>排序规则</a:t>
                      </a:r>
                      <a:r>
                        <a:rPr sz="3600" dirty="0" smtClean="0">
                          <a:solidFill>
                            <a:srgbClr val="222222"/>
                          </a:solidFill>
                        </a:rPr>
                        <a:t> </a:t>
                      </a:r>
                      <a:r>
                        <a:rPr sz="3600" dirty="0">
                          <a:solidFill>
                            <a:srgbClr val="222222"/>
                          </a:solidFill>
                        </a:rPr>
                        <a:t>limit </a:t>
                      </a:r>
                      <a:r>
                        <a:rPr sz="3600" dirty="0" err="1">
                          <a:solidFill>
                            <a:srgbClr val="222222"/>
                          </a:solidFill>
                        </a:rPr>
                        <a:t>数量</a:t>
                      </a:r>
                      <a:endParaRPr sz="3600" dirty="0">
                        <a:solidFill>
                          <a:srgbClr val="222222"/>
                        </a:solidFill>
                      </a:endParaRPr>
                    </a:p>
                  </a:txBody>
                  <a:tcPr marL="152400" marR="152400" marT="38100" marB="38100" anchor="ctr" horzOverflow="overflow">
                    <a:lnL w="12700">
                      <a:solidFill>
                        <a:srgbClr val="888888"/>
                      </a:solidFill>
                      <a:miter lim="400000"/>
                    </a:lnL>
                    <a:lnR w="12700">
                      <a:solidFill>
                        <a:srgbClr val="888888"/>
                      </a:solidFill>
                      <a:miter lim="400000"/>
                    </a:lnR>
                    <a:lnT w="12700">
                      <a:solidFill>
                        <a:srgbClr val="888888"/>
                      </a:solidFill>
                      <a:miter lim="400000"/>
                    </a:lnT>
                    <a:lnB w="12700">
                      <a:solidFill>
                        <a:srgbClr val="888888"/>
                      </a:solidFill>
                      <a:miter lim="400000"/>
                    </a:lnB>
                  </a:tcPr>
                </a:tc>
              </a:tr>
              <a:tr h="743793">
                <a:tc>
                  <a:txBody>
                    <a:bodyPr/>
                    <a:lstStyle/>
                    <a:p>
                      <a:pPr algn="l">
                        <a:lnSpc>
                          <a:spcPts val="4600"/>
                        </a:lnSpc>
                        <a:defRPr sz="1800"/>
                      </a:pPr>
                      <a:r>
                        <a:rPr sz="3600">
                          <a:solidFill>
                            <a:srgbClr val="222222"/>
                          </a:solidFill>
                        </a:rPr>
                        <a:t>示例</a:t>
                      </a:r>
                    </a:p>
                  </a:txBody>
                  <a:tcPr marL="152400" marR="152400" marT="38100" marB="38100" anchor="ctr" horzOverflow="overflow">
                    <a:lnL w="12700">
                      <a:solidFill>
                        <a:srgbClr val="888888"/>
                      </a:solidFill>
                      <a:miter lim="400000"/>
                    </a:lnL>
                    <a:lnR w="12700">
                      <a:solidFill>
                        <a:srgbClr val="888888"/>
                      </a:solidFill>
                      <a:miter lim="400000"/>
                    </a:lnR>
                    <a:lnT w="12700">
                      <a:solidFill>
                        <a:srgbClr val="888888"/>
                      </a:solidFill>
                      <a:miter lim="400000"/>
                    </a:lnT>
                    <a:lnB w="12700">
                      <a:solidFill>
                        <a:srgbClr val="88888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600"/>
                        </a:lnSpc>
                        <a:defRPr sz="1800"/>
                      </a:pPr>
                      <a:r>
                        <a:rPr sz="3600" dirty="0">
                          <a:solidFill>
                            <a:srgbClr val="222222"/>
                          </a:solidFill>
                        </a:rPr>
                        <a:t>select </a:t>
                      </a:r>
                      <a:r>
                        <a:rPr sz="3600" dirty="0" smtClean="0">
                          <a:solidFill>
                            <a:srgbClr val="222222"/>
                          </a:solidFill>
                        </a:rPr>
                        <a:t>id, name,</a:t>
                      </a:r>
                      <a:r>
                        <a:rPr lang="en-US" sz="3600" dirty="0" smtClean="0">
                          <a:solidFill>
                            <a:srgbClr val="222222"/>
                          </a:solidFill>
                        </a:rPr>
                        <a:t> </a:t>
                      </a:r>
                      <a:r>
                        <a:rPr lang="en-US" altLang="zh-CN" sz="3600" dirty="0" smtClean="0">
                          <a:solidFill>
                            <a:srgbClr val="222222"/>
                          </a:solidFill>
                        </a:rPr>
                        <a:t>money </a:t>
                      </a:r>
                      <a:r>
                        <a:rPr sz="3600" dirty="0" smtClean="0">
                          <a:solidFill>
                            <a:srgbClr val="222222"/>
                          </a:solidFill>
                        </a:rPr>
                        <a:t>from</a:t>
                      </a:r>
                      <a:r>
                        <a:rPr lang="en-US" sz="3600" dirty="0" smtClean="0">
                          <a:solidFill>
                            <a:srgbClr val="222222"/>
                          </a:solidFill>
                        </a:rPr>
                        <a:t> </a:t>
                      </a:r>
                      <a:r>
                        <a:rPr lang="en-US" altLang="zh-CN" sz="3600" dirty="0" smtClean="0">
                          <a:solidFill>
                            <a:srgbClr val="222222"/>
                          </a:solidFill>
                        </a:rPr>
                        <a:t>star</a:t>
                      </a:r>
                      <a:r>
                        <a:rPr sz="3600" dirty="0" smtClean="0">
                          <a:solidFill>
                            <a:srgbClr val="222222"/>
                          </a:solidFill>
                        </a:rPr>
                        <a:t> order </a:t>
                      </a:r>
                      <a:r>
                        <a:rPr sz="3600" dirty="0">
                          <a:solidFill>
                            <a:srgbClr val="222222"/>
                          </a:solidFill>
                        </a:rPr>
                        <a:t>by </a:t>
                      </a:r>
                      <a:r>
                        <a:rPr lang="en-US" altLang="zh-CN" sz="3600" dirty="0" smtClean="0">
                          <a:solidFill>
                            <a:srgbClr val="222222"/>
                          </a:solidFill>
                        </a:rPr>
                        <a:t>money </a:t>
                      </a:r>
                      <a:r>
                        <a:rPr sz="3600" dirty="0" err="1" smtClean="0">
                          <a:solidFill>
                            <a:srgbClr val="222222"/>
                          </a:solidFill>
                        </a:rPr>
                        <a:t>desc</a:t>
                      </a:r>
                      <a:r>
                        <a:rPr sz="3600" dirty="0" smtClean="0">
                          <a:solidFill>
                            <a:srgbClr val="222222"/>
                          </a:solidFill>
                        </a:rPr>
                        <a:t> </a:t>
                      </a:r>
                      <a:r>
                        <a:rPr sz="3600" dirty="0">
                          <a:solidFill>
                            <a:srgbClr val="222222"/>
                          </a:solidFill>
                        </a:rPr>
                        <a:t>limit 5;</a:t>
                      </a:r>
                    </a:p>
                  </a:txBody>
                  <a:tcPr marL="152400" marR="152400" marT="38100" marB="38100" anchor="ctr" horzOverflow="overflow">
                    <a:lnL w="12700">
                      <a:solidFill>
                        <a:srgbClr val="888888"/>
                      </a:solidFill>
                      <a:miter lim="400000"/>
                    </a:lnL>
                    <a:lnR w="12700">
                      <a:solidFill>
                        <a:srgbClr val="888888"/>
                      </a:solidFill>
                      <a:miter lim="400000"/>
                    </a:lnR>
                    <a:lnT w="12700">
                      <a:solidFill>
                        <a:srgbClr val="888888"/>
                      </a:solidFill>
                      <a:miter lim="400000"/>
                    </a:lnT>
                    <a:lnB w="12700">
                      <a:solidFill>
                        <a:srgbClr val="888888"/>
                      </a:solidFill>
                      <a:miter lim="400000"/>
                    </a:lnB>
                  </a:tcPr>
                </a:tc>
              </a:tr>
              <a:tr h="743793">
                <a:tc>
                  <a:txBody>
                    <a:bodyPr/>
                    <a:lstStyle/>
                    <a:p>
                      <a:pPr algn="l">
                        <a:lnSpc>
                          <a:spcPts val="4600"/>
                        </a:lnSpc>
                        <a:defRPr sz="1800"/>
                      </a:pPr>
                      <a:r>
                        <a:rPr sz="3600">
                          <a:solidFill>
                            <a:srgbClr val="222222"/>
                          </a:solidFill>
                        </a:rPr>
                        <a:t>示例说明</a:t>
                      </a:r>
                    </a:p>
                  </a:txBody>
                  <a:tcPr marL="152400" marR="152400" marT="38100" marB="38100" anchor="ctr" horzOverflow="overflow">
                    <a:lnL w="12700">
                      <a:solidFill>
                        <a:srgbClr val="888888"/>
                      </a:solidFill>
                      <a:miter lim="400000"/>
                    </a:lnL>
                    <a:lnR w="12700">
                      <a:solidFill>
                        <a:srgbClr val="888888"/>
                      </a:solidFill>
                      <a:miter lim="400000"/>
                    </a:lnR>
                    <a:lnT w="12700">
                      <a:solidFill>
                        <a:srgbClr val="888888"/>
                      </a:solidFill>
                      <a:miter lim="400000"/>
                    </a:lnT>
                    <a:lnB w="12700">
                      <a:solidFill>
                        <a:srgbClr val="88888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600"/>
                        </a:lnSpc>
                        <a:defRPr sz="1800"/>
                      </a:pPr>
                      <a:r>
                        <a:rPr sz="3600" dirty="0" smtClean="0">
                          <a:solidFill>
                            <a:srgbClr val="222222"/>
                          </a:solidFill>
                        </a:rPr>
                        <a:t>按照</a:t>
                      </a:r>
                      <a:r>
                        <a:rPr lang="en-US" altLang="zh-CN" sz="3600" dirty="0" smtClean="0">
                          <a:solidFill>
                            <a:srgbClr val="222222"/>
                          </a:solidFill>
                        </a:rPr>
                        <a:t>money</a:t>
                      </a:r>
                      <a:r>
                        <a:rPr sz="3600" dirty="0" smtClean="0">
                          <a:solidFill>
                            <a:srgbClr val="222222"/>
                          </a:solidFill>
                        </a:rPr>
                        <a:t>来排序</a:t>
                      </a:r>
                      <a:r>
                        <a:rPr sz="3600" dirty="0">
                          <a:solidFill>
                            <a:srgbClr val="222222"/>
                          </a:solidFill>
                        </a:rPr>
                        <a:t>，</a:t>
                      </a:r>
                      <a:r>
                        <a:rPr sz="3600" dirty="0" smtClean="0">
                          <a:solidFill>
                            <a:srgbClr val="222222"/>
                          </a:solidFill>
                        </a:rPr>
                        <a:t>显示前</a:t>
                      </a:r>
                      <a:r>
                        <a:rPr lang="en-US" sz="3600" dirty="0" smtClean="0">
                          <a:solidFill>
                            <a:srgbClr val="222222"/>
                          </a:solidFill>
                        </a:rPr>
                        <a:t>5</a:t>
                      </a:r>
                      <a:r>
                        <a:rPr sz="3600" dirty="0" smtClean="0">
                          <a:solidFill>
                            <a:srgbClr val="222222"/>
                          </a:solidFill>
                        </a:rPr>
                        <a:t>个最有钱的</a:t>
                      </a:r>
                      <a:r>
                        <a:rPr lang="zh-CN" altLang="en-US" sz="3600" dirty="0" smtClean="0">
                          <a:solidFill>
                            <a:srgbClr val="222222"/>
                          </a:solidFill>
                        </a:rPr>
                        <a:t>记录</a:t>
                      </a:r>
                      <a:endParaRPr sz="3600" dirty="0">
                        <a:solidFill>
                          <a:srgbClr val="222222"/>
                        </a:solidFill>
                      </a:endParaRPr>
                    </a:p>
                  </a:txBody>
                  <a:tcPr marL="152400" marR="152400" marT="38100" marB="38100" anchor="ctr" horzOverflow="overflow">
                    <a:lnL w="12700">
                      <a:solidFill>
                        <a:srgbClr val="888888"/>
                      </a:solidFill>
                      <a:miter lim="400000"/>
                    </a:lnL>
                    <a:lnR w="12700">
                      <a:solidFill>
                        <a:srgbClr val="888888"/>
                      </a:solidFill>
                      <a:miter lim="400000"/>
                    </a:lnR>
                    <a:lnT w="12700">
                      <a:solidFill>
                        <a:srgbClr val="888888"/>
                      </a:solidFill>
                      <a:miter lim="400000"/>
                    </a:lnT>
                    <a:lnB w="12700">
                      <a:solidFill>
                        <a:srgbClr val="888888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/>
          </p:cNvSpPr>
          <p:nvPr>
            <p:ph type="title"/>
          </p:nvPr>
        </p:nvSpPr>
        <p:spPr>
          <a:xfrm>
            <a:off x="41264" y="748100"/>
            <a:ext cx="16427472" cy="1301393"/>
          </a:xfrm>
          <a:prstGeom prst="rect">
            <a:avLst/>
          </a:prstGeom>
        </p:spPr>
        <p:txBody>
          <a:bodyPr/>
          <a:lstStyle/>
          <a:p>
            <a:r>
              <a:t>结果集区间选择</a:t>
            </a:r>
          </a:p>
        </p:txBody>
      </p:sp>
      <p:graphicFrame>
        <p:nvGraphicFramePr>
          <p:cNvPr id="99" name="Table 99"/>
          <p:cNvGraphicFramePr/>
          <p:nvPr>
            <p:extLst>
              <p:ext uri="{D42A27DB-BD31-4B8C-83A1-F6EECF244321}">
                <p14:modId xmlns:p14="http://schemas.microsoft.com/office/powerpoint/2010/main" val="236002618"/>
              </p:ext>
            </p:extLst>
          </p:nvPr>
        </p:nvGraphicFramePr>
        <p:xfrm>
          <a:off x="1270224" y="2991768"/>
          <a:ext cx="14053734" cy="3031478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3978504"/>
                <a:gridCol w="10075230"/>
              </a:tblGrid>
              <a:tr h="870768">
                <a:tc>
                  <a:txBody>
                    <a:bodyPr/>
                    <a:lstStyle/>
                    <a:p>
                      <a:pPr indent="457200"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 dirty="0" err="1">
                          <a:solidFill>
                            <a:srgbClr val="FFF8F8"/>
                          </a:solidFill>
                        </a:rPr>
                        <a:t>类型</a:t>
                      </a:r>
                      <a:endParaRPr sz="3600" b="1" dirty="0">
                        <a:solidFill>
                          <a:srgbClr val="FFF8F8"/>
                        </a:solidFill>
                      </a:endParaRPr>
                    </a:p>
                  </a:txBody>
                  <a:tcPr marL="0" marR="0" marT="0" marB="0" anchor="ctr" horzOverflow="overflow">
                    <a:lnB w="12700">
                      <a:solidFill>
                        <a:srgbClr val="888888"/>
                      </a:solidFill>
                      <a:miter lim="400000"/>
                    </a:lnB>
                    <a:solidFill>
                      <a:srgbClr val="39B647"/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>
                          <a:solidFill>
                            <a:srgbClr val="FFF8F8"/>
                          </a:solidFill>
                        </a:rPr>
                        <a:t>说明</a:t>
                      </a:r>
                    </a:p>
                  </a:txBody>
                  <a:tcPr marL="0" marR="0" marT="0" marB="0" anchor="ctr" horzOverflow="overflow">
                    <a:lnB w="12700">
                      <a:solidFill>
                        <a:srgbClr val="888888"/>
                      </a:solidFill>
                      <a:miter lim="400000"/>
                    </a:lnB>
                    <a:solidFill>
                      <a:srgbClr val="39B647"/>
                    </a:solidFill>
                  </a:tcPr>
                </a:tc>
              </a:tr>
              <a:tr h="673124">
                <a:tc>
                  <a:txBody>
                    <a:bodyPr/>
                    <a:lstStyle/>
                    <a:p>
                      <a:pPr algn="l">
                        <a:lnSpc>
                          <a:spcPts val="4600"/>
                        </a:lnSpc>
                        <a:defRPr sz="1800"/>
                      </a:pPr>
                      <a:r>
                        <a:rPr sz="3600">
                          <a:solidFill>
                            <a:srgbClr val="222222"/>
                          </a:solidFill>
                        </a:rPr>
                        <a:t>基本语法</a:t>
                      </a:r>
                    </a:p>
                  </a:txBody>
                  <a:tcPr marL="152400" marR="152400" marT="38100" marB="38100" anchor="ctr" horzOverflow="overflow">
                    <a:lnL w="12700">
                      <a:solidFill>
                        <a:srgbClr val="888888"/>
                      </a:solidFill>
                      <a:miter lim="400000"/>
                    </a:lnL>
                    <a:lnR w="12700">
                      <a:solidFill>
                        <a:srgbClr val="888888"/>
                      </a:solidFill>
                      <a:miter lim="400000"/>
                    </a:lnR>
                    <a:lnT w="12700">
                      <a:solidFill>
                        <a:srgbClr val="888888"/>
                      </a:solidFill>
                      <a:miter lim="400000"/>
                    </a:lnT>
                    <a:lnB w="12700">
                      <a:solidFill>
                        <a:srgbClr val="88888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600"/>
                        </a:lnSpc>
                        <a:defRPr sz="1800"/>
                      </a:pPr>
                      <a:r>
                        <a:rPr sz="3600">
                          <a:solidFill>
                            <a:srgbClr val="222222"/>
                          </a:solidFill>
                        </a:rPr>
                        <a:t>select 字段 from 表 limit 偏移量,数量</a:t>
                      </a:r>
                    </a:p>
                  </a:txBody>
                  <a:tcPr marL="152400" marR="152400" marT="38100" marB="38100" anchor="ctr" horzOverflow="overflow">
                    <a:lnL w="12700">
                      <a:solidFill>
                        <a:srgbClr val="888888"/>
                      </a:solidFill>
                      <a:miter lim="400000"/>
                    </a:lnL>
                    <a:lnR w="12700">
                      <a:solidFill>
                        <a:srgbClr val="888888"/>
                      </a:solidFill>
                      <a:miter lim="400000"/>
                    </a:lnR>
                    <a:lnT w="12700">
                      <a:solidFill>
                        <a:srgbClr val="888888"/>
                      </a:solidFill>
                      <a:miter lim="400000"/>
                    </a:lnT>
                    <a:lnB w="12700">
                      <a:solidFill>
                        <a:srgbClr val="888888"/>
                      </a:solidFill>
                      <a:miter lim="400000"/>
                    </a:lnB>
                  </a:tcPr>
                </a:tc>
              </a:tr>
              <a:tr h="743793">
                <a:tc>
                  <a:txBody>
                    <a:bodyPr/>
                    <a:lstStyle/>
                    <a:p>
                      <a:pPr algn="l">
                        <a:lnSpc>
                          <a:spcPts val="4600"/>
                        </a:lnSpc>
                        <a:defRPr sz="1800"/>
                      </a:pPr>
                      <a:r>
                        <a:rPr sz="3600">
                          <a:solidFill>
                            <a:srgbClr val="222222"/>
                          </a:solidFill>
                        </a:rPr>
                        <a:t>示例</a:t>
                      </a:r>
                    </a:p>
                  </a:txBody>
                  <a:tcPr marL="152400" marR="152400" marT="38100" marB="38100" anchor="ctr" horzOverflow="overflow">
                    <a:lnL w="12700">
                      <a:solidFill>
                        <a:srgbClr val="888888"/>
                      </a:solidFill>
                      <a:miter lim="400000"/>
                    </a:lnL>
                    <a:lnR w="12700">
                      <a:solidFill>
                        <a:srgbClr val="888888"/>
                      </a:solidFill>
                      <a:miter lim="400000"/>
                    </a:lnR>
                    <a:lnT w="12700">
                      <a:solidFill>
                        <a:srgbClr val="888888"/>
                      </a:solidFill>
                      <a:miter lim="400000"/>
                    </a:lnT>
                    <a:lnB w="12700">
                      <a:solidFill>
                        <a:srgbClr val="88888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600"/>
                        </a:lnSpc>
                        <a:defRPr sz="1800"/>
                      </a:pPr>
                      <a:r>
                        <a:rPr sz="3600" dirty="0">
                          <a:solidFill>
                            <a:srgbClr val="222222"/>
                          </a:solidFill>
                        </a:rPr>
                        <a:t>select id</a:t>
                      </a:r>
                      <a:r>
                        <a:rPr sz="3600" dirty="0" smtClean="0">
                          <a:solidFill>
                            <a:srgbClr val="222222"/>
                          </a:solidFill>
                        </a:rPr>
                        <a:t>,</a:t>
                      </a:r>
                      <a:r>
                        <a:rPr lang="en-US" sz="3600" dirty="0" smtClean="0">
                          <a:solidFill>
                            <a:srgbClr val="222222"/>
                          </a:solidFill>
                        </a:rPr>
                        <a:t> </a:t>
                      </a:r>
                      <a:r>
                        <a:rPr sz="3600" dirty="0" smtClean="0">
                          <a:solidFill>
                            <a:srgbClr val="222222"/>
                          </a:solidFill>
                        </a:rPr>
                        <a:t>name</a:t>
                      </a:r>
                      <a:r>
                        <a:rPr sz="3600" dirty="0">
                          <a:solidFill>
                            <a:srgbClr val="222222"/>
                          </a:solidFill>
                        </a:rPr>
                        <a:t>, </a:t>
                      </a:r>
                      <a:r>
                        <a:rPr lang="en-US" altLang="zh-CN" sz="3600" dirty="0" smtClean="0">
                          <a:solidFill>
                            <a:srgbClr val="222222"/>
                          </a:solidFill>
                        </a:rPr>
                        <a:t>money </a:t>
                      </a:r>
                      <a:r>
                        <a:rPr sz="3600" dirty="0" smtClean="0">
                          <a:solidFill>
                            <a:srgbClr val="222222"/>
                          </a:solidFill>
                        </a:rPr>
                        <a:t>from</a:t>
                      </a:r>
                      <a:r>
                        <a:rPr lang="en-US" sz="3600" dirty="0" smtClean="0">
                          <a:solidFill>
                            <a:srgbClr val="222222"/>
                          </a:solidFill>
                        </a:rPr>
                        <a:t> </a:t>
                      </a:r>
                      <a:r>
                        <a:rPr lang="en-US" altLang="zh-CN" sz="3600" dirty="0" smtClean="0">
                          <a:solidFill>
                            <a:srgbClr val="222222"/>
                          </a:solidFill>
                        </a:rPr>
                        <a:t>star</a:t>
                      </a:r>
                      <a:r>
                        <a:rPr sz="3600" dirty="0" smtClean="0">
                          <a:solidFill>
                            <a:srgbClr val="222222"/>
                          </a:solidFill>
                        </a:rPr>
                        <a:t> limit </a:t>
                      </a:r>
                      <a:r>
                        <a:rPr sz="3600" dirty="0">
                          <a:solidFill>
                            <a:srgbClr val="222222"/>
                          </a:solidFill>
                        </a:rPr>
                        <a:t>0,3;</a:t>
                      </a:r>
                    </a:p>
                  </a:txBody>
                  <a:tcPr marL="152400" marR="152400" marT="38100" marB="38100" anchor="ctr" horzOverflow="overflow">
                    <a:lnL w="12700">
                      <a:solidFill>
                        <a:srgbClr val="888888"/>
                      </a:solidFill>
                      <a:miter lim="400000"/>
                    </a:lnL>
                    <a:lnR w="12700">
                      <a:solidFill>
                        <a:srgbClr val="888888"/>
                      </a:solidFill>
                      <a:miter lim="400000"/>
                    </a:lnR>
                    <a:lnT w="12700">
                      <a:solidFill>
                        <a:srgbClr val="888888"/>
                      </a:solidFill>
                      <a:miter lim="400000"/>
                    </a:lnT>
                    <a:lnB w="12700">
                      <a:solidFill>
                        <a:srgbClr val="888888"/>
                      </a:solidFill>
                      <a:miter lim="400000"/>
                    </a:lnB>
                  </a:tcPr>
                </a:tc>
              </a:tr>
              <a:tr h="743793">
                <a:tc>
                  <a:txBody>
                    <a:bodyPr/>
                    <a:lstStyle/>
                    <a:p>
                      <a:pPr algn="l">
                        <a:lnSpc>
                          <a:spcPts val="4600"/>
                        </a:lnSpc>
                        <a:defRPr sz="1800"/>
                      </a:pPr>
                      <a:r>
                        <a:rPr sz="3600">
                          <a:solidFill>
                            <a:srgbClr val="222222"/>
                          </a:solidFill>
                        </a:rPr>
                        <a:t>示例说明</a:t>
                      </a:r>
                    </a:p>
                  </a:txBody>
                  <a:tcPr marL="152400" marR="152400" marT="38100" marB="38100" anchor="ctr" horzOverflow="overflow">
                    <a:lnL w="12700">
                      <a:solidFill>
                        <a:srgbClr val="888888"/>
                      </a:solidFill>
                      <a:miter lim="400000"/>
                    </a:lnL>
                    <a:lnR w="12700">
                      <a:solidFill>
                        <a:srgbClr val="888888"/>
                      </a:solidFill>
                      <a:miter lim="400000"/>
                    </a:lnR>
                    <a:lnT w="12700">
                      <a:solidFill>
                        <a:srgbClr val="888888"/>
                      </a:solidFill>
                      <a:miter lim="400000"/>
                    </a:lnT>
                    <a:lnB w="12700">
                      <a:solidFill>
                        <a:srgbClr val="88888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600"/>
                        </a:lnSpc>
                        <a:defRPr sz="1800"/>
                      </a:pPr>
                      <a:r>
                        <a:rPr lang="zh-CN" altLang="en-US" sz="3600" dirty="0" smtClean="0">
                          <a:solidFill>
                            <a:srgbClr val="222222"/>
                          </a:solidFill>
                        </a:rPr>
                        <a:t>取</a:t>
                      </a:r>
                      <a:r>
                        <a:rPr sz="3600" dirty="0" err="1" smtClean="0">
                          <a:solidFill>
                            <a:srgbClr val="222222"/>
                          </a:solidFill>
                        </a:rPr>
                        <a:t>从第一条开始</a:t>
                      </a:r>
                      <a:r>
                        <a:rPr lang="zh-CN" altLang="en-US" sz="3600" dirty="0" smtClean="0">
                          <a:solidFill>
                            <a:srgbClr val="222222"/>
                          </a:solidFill>
                        </a:rPr>
                        <a:t>的</a:t>
                      </a:r>
                      <a:r>
                        <a:rPr sz="3600" dirty="0" err="1" smtClean="0">
                          <a:solidFill>
                            <a:srgbClr val="222222"/>
                          </a:solidFill>
                        </a:rPr>
                        <a:t>三条记录</a:t>
                      </a:r>
                      <a:endParaRPr sz="3600" dirty="0">
                        <a:solidFill>
                          <a:srgbClr val="222222"/>
                        </a:solidFill>
                      </a:endParaRPr>
                    </a:p>
                  </a:txBody>
                  <a:tcPr marL="152400" marR="152400" marT="38100" marB="38100" anchor="ctr" horzOverflow="overflow">
                    <a:lnL w="12700">
                      <a:solidFill>
                        <a:srgbClr val="888888"/>
                      </a:solidFill>
                      <a:miter lim="400000"/>
                    </a:lnL>
                    <a:lnR w="12700">
                      <a:solidFill>
                        <a:srgbClr val="888888"/>
                      </a:solidFill>
                      <a:miter lim="400000"/>
                    </a:lnR>
                    <a:lnT w="12700">
                      <a:solidFill>
                        <a:srgbClr val="888888"/>
                      </a:solidFill>
                      <a:miter lim="400000"/>
                    </a:lnT>
                    <a:lnB w="12700">
                      <a:solidFill>
                        <a:srgbClr val="888888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body" idx="1"/>
          </p:nvPr>
        </p:nvSpPr>
        <p:spPr>
          <a:xfrm>
            <a:off x="1558257" y="2559720"/>
            <a:ext cx="13825536" cy="584107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1186318" indent="-595768" defTabSz="1259839">
              <a:spcBef>
                <a:spcPts val="1000"/>
              </a:spcBef>
              <a:defRPr sz="4278"/>
            </a:pPr>
            <a:r>
              <a:rPr sz="3600" dirty="0"/>
              <a:t>第1页为 limit 0,10</a:t>
            </a:r>
          </a:p>
          <a:p>
            <a:pPr marL="1186318" indent="-595768" defTabSz="1259839">
              <a:spcBef>
                <a:spcPts val="1000"/>
              </a:spcBef>
              <a:defRPr sz="4278"/>
            </a:pPr>
            <a:endParaRPr sz="3600" dirty="0"/>
          </a:p>
          <a:p>
            <a:pPr marL="1186318" indent="-595768" defTabSz="1259839">
              <a:spcBef>
                <a:spcPts val="1000"/>
              </a:spcBef>
              <a:defRPr sz="4278"/>
            </a:pPr>
            <a:r>
              <a:rPr sz="3600" dirty="0"/>
              <a:t>第2页为 limit 10,10</a:t>
            </a:r>
          </a:p>
          <a:p>
            <a:pPr marL="1186318" indent="-595768" defTabSz="1259839">
              <a:spcBef>
                <a:spcPts val="1000"/>
              </a:spcBef>
              <a:defRPr sz="4278"/>
            </a:pPr>
            <a:endParaRPr sz="3600" dirty="0"/>
          </a:p>
          <a:p>
            <a:pPr marL="1186318" indent="-595768" defTabSz="1259839">
              <a:spcBef>
                <a:spcPts val="1000"/>
              </a:spcBef>
              <a:defRPr sz="4278"/>
            </a:pPr>
            <a:r>
              <a:rPr sz="3600" dirty="0"/>
              <a:t>第3页为 limit 20,10</a:t>
            </a:r>
          </a:p>
          <a:p>
            <a:pPr marL="1186318" indent="-595768" defTabSz="1259839">
              <a:spcBef>
                <a:spcPts val="1000"/>
              </a:spcBef>
              <a:defRPr sz="4278"/>
            </a:pPr>
            <a:endParaRPr sz="3600" dirty="0"/>
          </a:p>
          <a:p>
            <a:pPr marL="1186318" indent="-595768" defTabSz="1259839">
              <a:spcBef>
                <a:spcPts val="1000"/>
              </a:spcBef>
              <a:defRPr sz="4278"/>
            </a:pPr>
            <a:r>
              <a:rPr sz="3600" dirty="0" err="1"/>
              <a:t>依此类推</a:t>
            </a:r>
            <a:r>
              <a:rPr sz="3600" dirty="0"/>
              <a:t>... ...</a:t>
            </a:r>
          </a:p>
        </p:txBody>
      </p:sp>
      <p:sp>
        <p:nvSpPr>
          <p:cNvPr id="103" name="Shape 103"/>
          <p:cNvSpPr>
            <a:spLocks noGrp="1"/>
          </p:cNvSpPr>
          <p:nvPr>
            <p:ph type="title"/>
          </p:nvPr>
        </p:nvSpPr>
        <p:spPr>
          <a:xfrm>
            <a:off x="41264" y="748100"/>
            <a:ext cx="16427472" cy="1301393"/>
          </a:xfrm>
          <a:prstGeom prst="rect">
            <a:avLst/>
          </a:prstGeom>
        </p:spPr>
        <p:txBody>
          <a:bodyPr/>
          <a:lstStyle/>
          <a:p>
            <a:r>
              <a:t>用limit解决分页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8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" presetClass="entr" presetSubtype="8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" presetClass="entr" presetSubtype="8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1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" presetClass="entr" presetSubtype="8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2" presetClass="entr" presetSubtype="8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1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2" presetClass="entr" presetSubtype="8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1" build="p" bldLvl="5" animBg="1" advAuto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/>
          </p:cNvSpPr>
          <p:nvPr>
            <p:ph type="title"/>
          </p:nvPr>
        </p:nvSpPr>
        <p:spPr>
          <a:xfrm>
            <a:off x="41264" y="748100"/>
            <a:ext cx="16427472" cy="1301393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常用</a:t>
            </a:r>
            <a:r>
              <a:rPr dirty="0" err="1" smtClean="0"/>
              <a:t>统计函数</a:t>
            </a:r>
            <a:endParaRPr dirty="0"/>
          </a:p>
        </p:txBody>
      </p:sp>
      <p:graphicFrame>
        <p:nvGraphicFramePr>
          <p:cNvPr id="106" name="Table 106"/>
          <p:cNvGraphicFramePr/>
          <p:nvPr>
            <p:extLst>
              <p:ext uri="{D42A27DB-BD31-4B8C-83A1-F6EECF244321}">
                <p14:modId xmlns:p14="http://schemas.microsoft.com/office/powerpoint/2010/main" val="3795723916"/>
              </p:ext>
            </p:extLst>
          </p:nvPr>
        </p:nvGraphicFramePr>
        <p:xfrm>
          <a:off x="2422352" y="2903144"/>
          <a:ext cx="11539344" cy="4769144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4842600"/>
                <a:gridCol w="6696744"/>
              </a:tblGrid>
              <a:tr h="1120848">
                <a:tc>
                  <a:txBody>
                    <a:bodyPr/>
                    <a:lstStyle/>
                    <a:p>
                      <a:pPr indent="457200"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 dirty="0" err="1">
                          <a:solidFill>
                            <a:srgbClr val="FFF8F8"/>
                          </a:solidFill>
                        </a:rPr>
                        <a:t>类型</a:t>
                      </a:r>
                      <a:endParaRPr sz="3600" b="1" dirty="0">
                        <a:solidFill>
                          <a:srgbClr val="FFF8F8"/>
                        </a:solidFill>
                      </a:endParaRPr>
                    </a:p>
                  </a:txBody>
                  <a:tcPr marL="0" marR="0" marT="0" marB="0" anchor="ctr" horzOverflow="overflow">
                    <a:lnB w="12700">
                      <a:solidFill>
                        <a:srgbClr val="888888"/>
                      </a:solidFill>
                      <a:miter lim="400000"/>
                    </a:lnB>
                    <a:solidFill>
                      <a:srgbClr val="39B647"/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 dirty="0" err="1">
                          <a:solidFill>
                            <a:srgbClr val="FFF8F8"/>
                          </a:solidFill>
                        </a:rPr>
                        <a:t>说明</a:t>
                      </a:r>
                      <a:endParaRPr sz="3600" b="1" dirty="0">
                        <a:solidFill>
                          <a:srgbClr val="FFF8F8"/>
                        </a:solidFill>
                      </a:endParaRPr>
                    </a:p>
                  </a:txBody>
                  <a:tcPr marL="0" marR="0" marT="0" marB="0" anchor="ctr" horzOverflow="overflow">
                    <a:lnB w="12700">
                      <a:solidFill>
                        <a:srgbClr val="888888"/>
                      </a:solidFill>
                      <a:miter lim="400000"/>
                    </a:lnB>
                    <a:solidFill>
                      <a:srgbClr val="39B647"/>
                    </a:solidFill>
                  </a:tcPr>
                </a:tc>
              </a:tr>
              <a:tr h="673124">
                <a:tc>
                  <a:txBody>
                    <a:bodyPr/>
                    <a:lstStyle/>
                    <a:p>
                      <a:pPr algn="l">
                        <a:lnSpc>
                          <a:spcPts val="4600"/>
                        </a:lnSpc>
                        <a:defRPr sz="1800"/>
                      </a:pPr>
                      <a:r>
                        <a:rPr sz="3600">
                          <a:solidFill>
                            <a:srgbClr val="222222"/>
                          </a:solidFill>
                        </a:rPr>
                        <a:t>sum</a:t>
                      </a:r>
                    </a:p>
                  </a:txBody>
                  <a:tcPr marL="152400" marR="152400" marT="38100" marB="38100" anchor="ctr" horzOverflow="overflow">
                    <a:lnL w="12700">
                      <a:solidFill>
                        <a:srgbClr val="888888"/>
                      </a:solidFill>
                      <a:miter lim="400000"/>
                    </a:lnL>
                    <a:lnR w="12700">
                      <a:solidFill>
                        <a:srgbClr val="888888"/>
                      </a:solidFill>
                      <a:miter lim="400000"/>
                    </a:lnR>
                    <a:lnT w="12700">
                      <a:solidFill>
                        <a:srgbClr val="888888"/>
                      </a:solidFill>
                      <a:miter lim="400000"/>
                    </a:lnT>
                    <a:lnB w="12700">
                      <a:solidFill>
                        <a:srgbClr val="88888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600"/>
                        </a:lnSpc>
                        <a:defRPr sz="1800"/>
                      </a:pPr>
                      <a:r>
                        <a:rPr sz="3600" dirty="0" err="1">
                          <a:solidFill>
                            <a:srgbClr val="222222"/>
                          </a:solidFill>
                        </a:rPr>
                        <a:t>求和</a:t>
                      </a:r>
                      <a:endParaRPr sz="3600" dirty="0">
                        <a:solidFill>
                          <a:srgbClr val="222222"/>
                        </a:solidFill>
                      </a:endParaRPr>
                    </a:p>
                  </a:txBody>
                  <a:tcPr marL="152400" marR="152400" marT="38100" marB="38100" anchor="ctr" horzOverflow="overflow">
                    <a:lnL w="12700">
                      <a:solidFill>
                        <a:srgbClr val="888888"/>
                      </a:solidFill>
                      <a:miter lim="400000"/>
                    </a:lnL>
                    <a:lnR w="12700">
                      <a:solidFill>
                        <a:srgbClr val="888888"/>
                      </a:solidFill>
                      <a:miter lim="400000"/>
                    </a:lnR>
                    <a:lnT w="12700">
                      <a:solidFill>
                        <a:srgbClr val="888888"/>
                      </a:solidFill>
                      <a:miter lim="400000"/>
                    </a:lnT>
                    <a:lnB w="12700">
                      <a:solidFill>
                        <a:srgbClr val="888888"/>
                      </a:solidFill>
                      <a:miter lim="400000"/>
                    </a:lnB>
                  </a:tcPr>
                </a:tc>
              </a:tr>
              <a:tr h="743793">
                <a:tc>
                  <a:txBody>
                    <a:bodyPr/>
                    <a:lstStyle/>
                    <a:p>
                      <a:pPr algn="l">
                        <a:lnSpc>
                          <a:spcPts val="4600"/>
                        </a:lnSpc>
                        <a:defRPr sz="1800"/>
                      </a:pPr>
                      <a:r>
                        <a:rPr sz="3600">
                          <a:solidFill>
                            <a:srgbClr val="222222"/>
                          </a:solidFill>
                        </a:rPr>
                        <a:t>count</a:t>
                      </a:r>
                    </a:p>
                  </a:txBody>
                  <a:tcPr marL="152400" marR="152400" marT="38100" marB="38100" anchor="ctr" horzOverflow="overflow">
                    <a:lnL w="12700">
                      <a:solidFill>
                        <a:srgbClr val="888888"/>
                      </a:solidFill>
                      <a:miter lim="400000"/>
                    </a:lnL>
                    <a:lnR w="12700">
                      <a:solidFill>
                        <a:srgbClr val="888888"/>
                      </a:solidFill>
                      <a:miter lim="400000"/>
                    </a:lnR>
                    <a:lnT w="12700">
                      <a:solidFill>
                        <a:srgbClr val="888888"/>
                      </a:solidFill>
                      <a:miter lim="400000"/>
                    </a:lnT>
                    <a:lnB w="12700">
                      <a:solidFill>
                        <a:srgbClr val="88888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600"/>
                        </a:lnSpc>
                        <a:defRPr sz="1800"/>
                      </a:pPr>
                      <a:r>
                        <a:rPr sz="3600">
                          <a:solidFill>
                            <a:srgbClr val="222222"/>
                          </a:solidFill>
                        </a:rPr>
                        <a:t>统计总数</a:t>
                      </a:r>
                    </a:p>
                  </a:txBody>
                  <a:tcPr marL="152400" marR="152400" marT="38100" marB="38100" anchor="ctr" horzOverflow="overflow">
                    <a:lnL w="12700">
                      <a:solidFill>
                        <a:srgbClr val="888888"/>
                      </a:solidFill>
                      <a:miter lim="400000"/>
                    </a:lnL>
                    <a:lnR w="12700">
                      <a:solidFill>
                        <a:srgbClr val="888888"/>
                      </a:solidFill>
                      <a:miter lim="400000"/>
                    </a:lnR>
                    <a:lnT w="12700">
                      <a:solidFill>
                        <a:srgbClr val="888888"/>
                      </a:solidFill>
                      <a:miter lim="400000"/>
                    </a:lnT>
                    <a:lnB w="12700">
                      <a:solidFill>
                        <a:srgbClr val="888888"/>
                      </a:solidFill>
                      <a:miter lim="400000"/>
                    </a:lnB>
                  </a:tcPr>
                </a:tc>
              </a:tr>
              <a:tr h="743793">
                <a:tc>
                  <a:txBody>
                    <a:bodyPr/>
                    <a:lstStyle/>
                    <a:p>
                      <a:pPr algn="l">
                        <a:lnSpc>
                          <a:spcPts val="4600"/>
                        </a:lnSpc>
                        <a:defRPr sz="1800"/>
                      </a:pPr>
                      <a:r>
                        <a:rPr sz="3600" dirty="0">
                          <a:solidFill>
                            <a:srgbClr val="222222"/>
                          </a:solidFill>
                        </a:rPr>
                        <a:t>max</a:t>
                      </a:r>
                    </a:p>
                  </a:txBody>
                  <a:tcPr marL="152400" marR="152400" marT="38100" marB="38100" anchor="ctr" horzOverflow="overflow">
                    <a:lnL w="12700">
                      <a:solidFill>
                        <a:srgbClr val="888888"/>
                      </a:solidFill>
                      <a:miter lim="400000"/>
                    </a:lnL>
                    <a:lnR w="12700">
                      <a:solidFill>
                        <a:srgbClr val="888888"/>
                      </a:solidFill>
                      <a:miter lim="400000"/>
                    </a:lnR>
                    <a:lnT w="12700">
                      <a:solidFill>
                        <a:srgbClr val="888888"/>
                      </a:solidFill>
                      <a:miter lim="400000"/>
                    </a:lnT>
                    <a:lnB w="12700">
                      <a:solidFill>
                        <a:srgbClr val="88888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600"/>
                        </a:lnSpc>
                        <a:defRPr sz="1800"/>
                      </a:pPr>
                      <a:r>
                        <a:rPr sz="3600">
                          <a:solidFill>
                            <a:srgbClr val="222222"/>
                          </a:solidFill>
                        </a:rPr>
                        <a:t>最大值</a:t>
                      </a:r>
                    </a:p>
                  </a:txBody>
                  <a:tcPr marL="152400" marR="152400" marT="38100" marB="38100" anchor="ctr" horzOverflow="overflow">
                    <a:lnL w="12700">
                      <a:solidFill>
                        <a:srgbClr val="888888"/>
                      </a:solidFill>
                      <a:miter lim="400000"/>
                    </a:lnL>
                    <a:lnR w="12700">
                      <a:solidFill>
                        <a:srgbClr val="888888"/>
                      </a:solidFill>
                      <a:miter lim="400000"/>
                    </a:lnR>
                    <a:lnT w="12700">
                      <a:solidFill>
                        <a:srgbClr val="888888"/>
                      </a:solidFill>
                      <a:miter lim="400000"/>
                    </a:lnT>
                    <a:lnB w="12700">
                      <a:solidFill>
                        <a:srgbClr val="888888"/>
                      </a:solidFill>
                      <a:miter lim="400000"/>
                    </a:lnB>
                  </a:tcPr>
                </a:tc>
              </a:tr>
              <a:tr h="743793">
                <a:tc>
                  <a:txBody>
                    <a:bodyPr/>
                    <a:lstStyle/>
                    <a:p>
                      <a:pPr algn="l">
                        <a:lnSpc>
                          <a:spcPts val="4600"/>
                        </a:lnSpc>
                        <a:defRPr sz="1800"/>
                      </a:pPr>
                      <a:r>
                        <a:rPr sz="3600">
                          <a:solidFill>
                            <a:srgbClr val="222222"/>
                          </a:solidFill>
                        </a:rPr>
                        <a:t>min</a:t>
                      </a:r>
                    </a:p>
                  </a:txBody>
                  <a:tcPr marL="152400" marR="152400" marT="38100" marB="38100" anchor="ctr" horzOverflow="overflow">
                    <a:lnL w="12700">
                      <a:solidFill>
                        <a:srgbClr val="888888"/>
                      </a:solidFill>
                      <a:miter lim="400000"/>
                    </a:lnL>
                    <a:lnR w="12700">
                      <a:solidFill>
                        <a:srgbClr val="888888"/>
                      </a:solidFill>
                      <a:miter lim="400000"/>
                    </a:lnR>
                    <a:lnT w="12700">
                      <a:solidFill>
                        <a:srgbClr val="888888"/>
                      </a:solidFill>
                      <a:miter lim="400000"/>
                    </a:lnT>
                    <a:lnB w="12700">
                      <a:solidFill>
                        <a:srgbClr val="88888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600"/>
                        </a:lnSpc>
                        <a:defRPr sz="1800"/>
                      </a:pPr>
                      <a:r>
                        <a:rPr sz="3600">
                          <a:solidFill>
                            <a:srgbClr val="222222"/>
                          </a:solidFill>
                        </a:rPr>
                        <a:t>最小值</a:t>
                      </a:r>
                    </a:p>
                  </a:txBody>
                  <a:tcPr marL="152400" marR="152400" marT="38100" marB="38100" anchor="ctr" horzOverflow="overflow">
                    <a:lnL w="12700">
                      <a:solidFill>
                        <a:srgbClr val="888888"/>
                      </a:solidFill>
                      <a:miter lim="400000"/>
                    </a:lnL>
                    <a:lnR w="12700">
                      <a:solidFill>
                        <a:srgbClr val="888888"/>
                      </a:solidFill>
                      <a:miter lim="400000"/>
                    </a:lnR>
                    <a:lnT w="12700">
                      <a:solidFill>
                        <a:srgbClr val="888888"/>
                      </a:solidFill>
                      <a:miter lim="400000"/>
                    </a:lnT>
                    <a:lnB w="12700">
                      <a:solidFill>
                        <a:srgbClr val="888888"/>
                      </a:solidFill>
                      <a:miter lim="400000"/>
                    </a:lnB>
                  </a:tcPr>
                </a:tc>
              </a:tr>
              <a:tr h="743793">
                <a:tc>
                  <a:txBody>
                    <a:bodyPr/>
                    <a:lstStyle/>
                    <a:p>
                      <a:pPr algn="l">
                        <a:lnSpc>
                          <a:spcPts val="4600"/>
                        </a:lnSpc>
                        <a:defRPr sz="1800"/>
                      </a:pPr>
                      <a:r>
                        <a:rPr sz="3600" dirty="0" err="1">
                          <a:solidFill>
                            <a:srgbClr val="222222"/>
                          </a:solidFill>
                        </a:rPr>
                        <a:t>avg</a:t>
                      </a:r>
                      <a:endParaRPr sz="3600" dirty="0">
                        <a:solidFill>
                          <a:srgbClr val="222222"/>
                        </a:solidFill>
                      </a:endParaRPr>
                    </a:p>
                  </a:txBody>
                  <a:tcPr marL="152400" marR="152400" marT="38100" marB="38100" anchor="ctr" horzOverflow="overflow">
                    <a:lnL w="12700">
                      <a:solidFill>
                        <a:srgbClr val="888888"/>
                      </a:solidFill>
                      <a:miter lim="400000"/>
                    </a:lnL>
                    <a:lnR w="12700">
                      <a:solidFill>
                        <a:srgbClr val="888888"/>
                      </a:solidFill>
                      <a:miter lim="400000"/>
                    </a:lnR>
                    <a:lnT w="12700">
                      <a:solidFill>
                        <a:srgbClr val="888888"/>
                      </a:solidFill>
                      <a:miter lim="400000"/>
                    </a:lnT>
                    <a:lnB w="12700">
                      <a:solidFill>
                        <a:srgbClr val="888888"/>
                      </a:solidFill>
                      <a:miter lim="400000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600"/>
                        </a:lnSpc>
                        <a:defRPr sz="1800"/>
                      </a:pPr>
                      <a:r>
                        <a:rPr sz="3600" dirty="0" err="1">
                          <a:solidFill>
                            <a:srgbClr val="222222"/>
                          </a:solidFill>
                        </a:rPr>
                        <a:t>平均值</a:t>
                      </a:r>
                      <a:endParaRPr sz="3600" dirty="0">
                        <a:solidFill>
                          <a:srgbClr val="222222"/>
                        </a:solidFill>
                      </a:endParaRPr>
                    </a:p>
                  </a:txBody>
                  <a:tcPr marL="152400" marR="152400" marT="38100" marB="38100" anchor="ctr" horzOverflow="overflow">
                    <a:lnL w="12700">
                      <a:solidFill>
                        <a:srgbClr val="888888"/>
                      </a:solidFill>
                      <a:miter lim="400000"/>
                    </a:lnL>
                    <a:lnR w="12700">
                      <a:solidFill>
                        <a:srgbClr val="888888"/>
                      </a:solidFill>
                      <a:miter lim="400000"/>
                    </a:lnR>
                    <a:lnT w="12700">
                      <a:solidFill>
                        <a:srgbClr val="888888"/>
                      </a:solidFill>
                      <a:miter lim="400000"/>
                    </a:lnT>
                    <a:lnB w="12700">
                      <a:solidFill>
                        <a:srgbClr val="888888"/>
                      </a:solidFill>
                      <a:miter lim="400000"/>
                    </a:lnB>
                    <a:solidFill>
                      <a:srgbClr val="F1F1F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/>
          </p:cNvSpPr>
          <p:nvPr>
            <p:ph type="title"/>
          </p:nvPr>
        </p:nvSpPr>
        <p:spPr>
          <a:xfrm>
            <a:off x="41264" y="748100"/>
            <a:ext cx="16427472" cy="1301393"/>
          </a:xfrm>
          <a:prstGeom prst="rect">
            <a:avLst/>
          </a:prstGeom>
        </p:spPr>
        <p:txBody>
          <a:bodyPr/>
          <a:lstStyle/>
          <a:p>
            <a:r>
              <a:t>统计函数使用</a:t>
            </a:r>
          </a:p>
        </p:txBody>
      </p:sp>
      <p:graphicFrame>
        <p:nvGraphicFramePr>
          <p:cNvPr id="113" name="Table 113"/>
          <p:cNvGraphicFramePr/>
          <p:nvPr>
            <p:extLst>
              <p:ext uri="{D42A27DB-BD31-4B8C-83A1-F6EECF244321}">
                <p14:modId xmlns:p14="http://schemas.microsoft.com/office/powerpoint/2010/main" val="1682186191"/>
              </p:ext>
            </p:extLst>
          </p:nvPr>
        </p:nvGraphicFramePr>
        <p:xfrm>
          <a:off x="2134320" y="3207792"/>
          <a:ext cx="12547456" cy="3031478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5112568"/>
                <a:gridCol w="7434888"/>
              </a:tblGrid>
              <a:tr h="870768">
                <a:tc>
                  <a:txBody>
                    <a:bodyPr/>
                    <a:lstStyle/>
                    <a:p>
                      <a:pPr indent="457200"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 dirty="0" err="1">
                          <a:solidFill>
                            <a:srgbClr val="FFF8F8"/>
                          </a:solidFill>
                        </a:rPr>
                        <a:t>类型</a:t>
                      </a:r>
                      <a:endParaRPr sz="3600" b="1" dirty="0">
                        <a:solidFill>
                          <a:srgbClr val="FFF8F8"/>
                        </a:solidFill>
                      </a:endParaRPr>
                    </a:p>
                  </a:txBody>
                  <a:tcPr marL="0" marR="0" marT="0" marB="0" anchor="ctr" horzOverflow="overflow">
                    <a:lnB w="12700">
                      <a:solidFill>
                        <a:srgbClr val="888888"/>
                      </a:solidFill>
                      <a:miter lim="400000"/>
                    </a:lnB>
                    <a:solidFill>
                      <a:srgbClr val="39B647"/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>
                          <a:solidFill>
                            <a:srgbClr val="FFF8F8"/>
                          </a:solidFill>
                        </a:rPr>
                        <a:t>说明</a:t>
                      </a:r>
                    </a:p>
                  </a:txBody>
                  <a:tcPr marL="0" marR="0" marT="0" marB="0" anchor="ctr" horzOverflow="overflow">
                    <a:lnB w="12700">
                      <a:solidFill>
                        <a:srgbClr val="888888"/>
                      </a:solidFill>
                      <a:miter lim="400000"/>
                    </a:lnB>
                    <a:solidFill>
                      <a:srgbClr val="39B647"/>
                    </a:solidFill>
                  </a:tcPr>
                </a:tc>
              </a:tr>
              <a:tr h="673124">
                <a:tc>
                  <a:txBody>
                    <a:bodyPr/>
                    <a:lstStyle/>
                    <a:p>
                      <a:pPr algn="l">
                        <a:lnSpc>
                          <a:spcPts val="4600"/>
                        </a:lnSpc>
                        <a:defRPr sz="1800"/>
                      </a:pPr>
                      <a:r>
                        <a:rPr sz="3600">
                          <a:solidFill>
                            <a:srgbClr val="222222"/>
                          </a:solidFill>
                        </a:rPr>
                        <a:t>基本语法</a:t>
                      </a:r>
                    </a:p>
                  </a:txBody>
                  <a:tcPr marL="152400" marR="152400" marT="38100" marB="38100" anchor="ctr" horzOverflow="overflow">
                    <a:lnL w="12700">
                      <a:solidFill>
                        <a:srgbClr val="888888"/>
                      </a:solidFill>
                      <a:miter lim="400000"/>
                    </a:lnL>
                    <a:lnR w="12700">
                      <a:solidFill>
                        <a:srgbClr val="888888"/>
                      </a:solidFill>
                      <a:miter lim="400000"/>
                    </a:lnR>
                    <a:lnT w="12700">
                      <a:solidFill>
                        <a:srgbClr val="888888"/>
                      </a:solidFill>
                      <a:miter lim="400000"/>
                    </a:lnT>
                    <a:lnB w="12700">
                      <a:solidFill>
                        <a:srgbClr val="88888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600"/>
                        </a:lnSpc>
                        <a:defRPr sz="1800"/>
                      </a:pPr>
                      <a:r>
                        <a:rPr sz="3600" dirty="0">
                          <a:solidFill>
                            <a:srgbClr val="222222"/>
                          </a:solidFill>
                        </a:rPr>
                        <a:t>select </a:t>
                      </a:r>
                      <a:r>
                        <a:rPr sz="3600" dirty="0" err="1">
                          <a:solidFill>
                            <a:srgbClr val="222222"/>
                          </a:solidFill>
                        </a:rPr>
                        <a:t>函数</a:t>
                      </a:r>
                      <a:r>
                        <a:rPr sz="3600" dirty="0">
                          <a:solidFill>
                            <a:srgbClr val="222222"/>
                          </a:solidFill>
                        </a:rPr>
                        <a:t>(</a:t>
                      </a:r>
                      <a:r>
                        <a:rPr sz="3600" dirty="0" err="1">
                          <a:solidFill>
                            <a:srgbClr val="222222"/>
                          </a:solidFill>
                        </a:rPr>
                        <a:t>字段</a:t>
                      </a:r>
                      <a:r>
                        <a:rPr sz="3600" dirty="0">
                          <a:solidFill>
                            <a:srgbClr val="222222"/>
                          </a:solidFill>
                        </a:rPr>
                        <a:t>) from 表</a:t>
                      </a:r>
                    </a:p>
                  </a:txBody>
                  <a:tcPr marL="152400" marR="152400" marT="38100" marB="38100" anchor="ctr" horzOverflow="overflow">
                    <a:lnL w="12700">
                      <a:solidFill>
                        <a:srgbClr val="888888"/>
                      </a:solidFill>
                      <a:miter lim="400000"/>
                    </a:lnL>
                    <a:lnR w="12700">
                      <a:solidFill>
                        <a:srgbClr val="888888"/>
                      </a:solidFill>
                      <a:miter lim="400000"/>
                    </a:lnR>
                    <a:lnT w="12700">
                      <a:solidFill>
                        <a:srgbClr val="888888"/>
                      </a:solidFill>
                      <a:miter lim="400000"/>
                    </a:lnT>
                    <a:lnB w="12700">
                      <a:solidFill>
                        <a:srgbClr val="888888"/>
                      </a:solidFill>
                      <a:miter lim="400000"/>
                    </a:lnB>
                  </a:tcPr>
                </a:tc>
              </a:tr>
              <a:tr h="743793">
                <a:tc>
                  <a:txBody>
                    <a:bodyPr/>
                    <a:lstStyle/>
                    <a:p>
                      <a:pPr algn="l">
                        <a:lnSpc>
                          <a:spcPts val="4600"/>
                        </a:lnSpc>
                        <a:defRPr sz="1800"/>
                      </a:pPr>
                      <a:r>
                        <a:rPr sz="3600">
                          <a:solidFill>
                            <a:srgbClr val="222222"/>
                          </a:solidFill>
                        </a:rPr>
                        <a:t>示例</a:t>
                      </a:r>
                    </a:p>
                  </a:txBody>
                  <a:tcPr marL="152400" marR="152400" marT="38100" marB="38100" anchor="ctr" horzOverflow="overflow">
                    <a:lnL w="12700">
                      <a:solidFill>
                        <a:srgbClr val="888888"/>
                      </a:solidFill>
                      <a:miter lim="400000"/>
                    </a:lnL>
                    <a:lnR w="12700">
                      <a:solidFill>
                        <a:srgbClr val="888888"/>
                      </a:solidFill>
                      <a:miter lim="400000"/>
                    </a:lnR>
                    <a:lnT w="12700">
                      <a:solidFill>
                        <a:srgbClr val="888888"/>
                      </a:solidFill>
                      <a:miter lim="400000"/>
                    </a:lnT>
                    <a:lnB w="12700">
                      <a:solidFill>
                        <a:srgbClr val="88888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600"/>
                        </a:lnSpc>
                        <a:defRPr sz="1800"/>
                      </a:pPr>
                      <a:r>
                        <a:rPr sz="3600" dirty="0">
                          <a:solidFill>
                            <a:srgbClr val="222222"/>
                          </a:solidFill>
                        </a:rPr>
                        <a:t>select count(id) from </a:t>
                      </a:r>
                      <a:r>
                        <a:rPr lang="en-US" altLang="zh-CN" sz="3600" dirty="0" smtClean="0">
                          <a:solidFill>
                            <a:srgbClr val="222222"/>
                          </a:solidFill>
                        </a:rPr>
                        <a:t>star;</a:t>
                      </a:r>
                      <a:endParaRPr sz="3600" dirty="0">
                        <a:solidFill>
                          <a:srgbClr val="222222"/>
                        </a:solidFill>
                      </a:endParaRPr>
                    </a:p>
                  </a:txBody>
                  <a:tcPr marL="152400" marR="152400" marT="38100" marB="38100" anchor="ctr" horzOverflow="overflow">
                    <a:lnL w="12700">
                      <a:solidFill>
                        <a:srgbClr val="888888"/>
                      </a:solidFill>
                      <a:miter lim="400000"/>
                    </a:lnL>
                    <a:lnR w="12700">
                      <a:solidFill>
                        <a:srgbClr val="888888"/>
                      </a:solidFill>
                      <a:miter lim="400000"/>
                    </a:lnR>
                    <a:lnT w="12700">
                      <a:solidFill>
                        <a:srgbClr val="888888"/>
                      </a:solidFill>
                      <a:miter lim="400000"/>
                    </a:lnT>
                    <a:lnB w="12700">
                      <a:solidFill>
                        <a:srgbClr val="888888"/>
                      </a:solidFill>
                      <a:miter lim="400000"/>
                    </a:lnB>
                  </a:tcPr>
                </a:tc>
              </a:tr>
              <a:tr h="743793">
                <a:tc>
                  <a:txBody>
                    <a:bodyPr/>
                    <a:lstStyle/>
                    <a:p>
                      <a:pPr algn="l">
                        <a:lnSpc>
                          <a:spcPts val="4600"/>
                        </a:lnSpc>
                        <a:defRPr sz="1800"/>
                      </a:pPr>
                      <a:r>
                        <a:rPr sz="3600">
                          <a:solidFill>
                            <a:srgbClr val="222222"/>
                          </a:solidFill>
                        </a:rPr>
                        <a:t>示例说明</a:t>
                      </a:r>
                    </a:p>
                  </a:txBody>
                  <a:tcPr marL="152400" marR="152400" marT="38100" marB="38100" anchor="ctr" horzOverflow="overflow">
                    <a:lnL w="12700">
                      <a:solidFill>
                        <a:srgbClr val="888888"/>
                      </a:solidFill>
                      <a:miter lim="400000"/>
                    </a:lnL>
                    <a:lnR w="12700">
                      <a:solidFill>
                        <a:srgbClr val="888888"/>
                      </a:solidFill>
                      <a:miter lim="400000"/>
                    </a:lnR>
                    <a:lnT w="12700">
                      <a:solidFill>
                        <a:srgbClr val="888888"/>
                      </a:solidFill>
                      <a:miter lim="400000"/>
                    </a:lnT>
                    <a:lnB w="12700">
                      <a:solidFill>
                        <a:srgbClr val="88888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600"/>
                        </a:lnSpc>
                        <a:defRPr sz="1800"/>
                      </a:pPr>
                      <a:r>
                        <a:rPr sz="3600" dirty="0" err="1" smtClean="0">
                          <a:solidFill>
                            <a:srgbClr val="222222"/>
                          </a:solidFill>
                        </a:rPr>
                        <a:t>查询</a:t>
                      </a:r>
                      <a:r>
                        <a:rPr lang="en-US" sz="3600" dirty="0" err="1" smtClean="0">
                          <a:solidFill>
                            <a:srgbClr val="222222"/>
                          </a:solidFill>
                        </a:rPr>
                        <a:t>star</a:t>
                      </a:r>
                      <a:r>
                        <a:rPr sz="3600" dirty="0" err="1" smtClean="0">
                          <a:solidFill>
                            <a:srgbClr val="222222"/>
                          </a:solidFill>
                        </a:rPr>
                        <a:t>表的</a:t>
                      </a:r>
                      <a:r>
                        <a:rPr sz="3600" dirty="0" err="1">
                          <a:solidFill>
                            <a:srgbClr val="222222"/>
                          </a:solidFill>
                        </a:rPr>
                        <a:t>id总数</a:t>
                      </a:r>
                      <a:endParaRPr sz="3600" dirty="0">
                        <a:solidFill>
                          <a:srgbClr val="222222"/>
                        </a:solidFill>
                      </a:endParaRPr>
                    </a:p>
                  </a:txBody>
                  <a:tcPr marL="152400" marR="152400" marT="38100" marB="38100" anchor="ctr" horzOverflow="overflow">
                    <a:lnL w="12700">
                      <a:solidFill>
                        <a:srgbClr val="888888"/>
                      </a:solidFill>
                      <a:miter lim="400000"/>
                    </a:lnL>
                    <a:lnR w="12700">
                      <a:solidFill>
                        <a:srgbClr val="888888"/>
                      </a:solidFill>
                      <a:miter lim="400000"/>
                    </a:lnR>
                    <a:lnT w="12700">
                      <a:solidFill>
                        <a:srgbClr val="888888"/>
                      </a:solidFill>
                      <a:miter lim="400000"/>
                    </a:lnT>
                    <a:lnB w="12700">
                      <a:solidFill>
                        <a:srgbClr val="888888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/>
          </p:cNvSpPr>
          <p:nvPr>
            <p:ph type="title"/>
          </p:nvPr>
        </p:nvSpPr>
        <p:spPr>
          <a:xfrm>
            <a:off x="41264" y="748100"/>
            <a:ext cx="16427472" cy="1301393"/>
          </a:xfrm>
          <a:prstGeom prst="rect">
            <a:avLst/>
          </a:prstGeom>
        </p:spPr>
        <p:txBody>
          <a:bodyPr/>
          <a:lstStyle/>
          <a:p>
            <a:r>
              <a:t>分组</a:t>
            </a:r>
          </a:p>
        </p:txBody>
      </p:sp>
      <p:graphicFrame>
        <p:nvGraphicFramePr>
          <p:cNvPr id="116" name="Table 116"/>
          <p:cNvGraphicFramePr/>
          <p:nvPr>
            <p:extLst>
              <p:ext uri="{D42A27DB-BD31-4B8C-83A1-F6EECF244321}">
                <p14:modId xmlns:p14="http://schemas.microsoft.com/office/powerpoint/2010/main" val="1560021544"/>
              </p:ext>
            </p:extLst>
          </p:nvPr>
        </p:nvGraphicFramePr>
        <p:xfrm>
          <a:off x="1702272" y="3063776"/>
          <a:ext cx="13267536" cy="3031478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4752528"/>
                <a:gridCol w="8515008"/>
              </a:tblGrid>
              <a:tr h="870768">
                <a:tc>
                  <a:txBody>
                    <a:bodyPr/>
                    <a:lstStyle/>
                    <a:p>
                      <a:pPr indent="457200"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 dirty="0" err="1">
                          <a:solidFill>
                            <a:srgbClr val="FFF8F8"/>
                          </a:solidFill>
                        </a:rPr>
                        <a:t>类型</a:t>
                      </a:r>
                      <a:endParaRPr sz="3600" b="1" dirty="0">
                        <a:solidFill>
                          <a:srgbClr val="FFF8F8"/>
                        </a:solidFill>
                      </a:endParaRPr>
                    </a:p>
                  </a:txBody>
                  <a:tcPr marL="0" marR="0" marT="0" marB="0" anchor="ctr" horzOverflow="overflow">
                    <a:lnB w="12700">
                      <a:solidFill>
                        <a:srgbClr val="888888"/>
                      </a:solidFill>
                      <a:miter lim="400000"/>
                    </a:lnB>
                    <a:solidFill>
                      <a:srgbClr val="39B647"/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>
                          <a:solidFill>
                            <a:srgbClr val="FFF8F8"/>
                          </a:solidFill>
                        </a:rPr>
                        <a:t>说明</a:t>
                      </a:r>
                    </a:p>
                  </a:txBody>
                  <a:tcPr marL="0" marR="0" marT="0" marB="0" anchor="ctr" horzOverflow="overflow">
                    <a:lnB w="12700">
                      <a:solidFill>
                        <a:srgbClr val="888888"/>
                      </a:solidFill>
                      <a:miter lim="400000"/>
                    </a:lnB>
                    <a:solidFill>
                      <a:srgbClr val="39B647"/>
                    </a:solidFill>
                  </a:tcPr>
                </a:tc>
              </a:tr>
              <a:tr h="673124">
                <a:tc>
                  <a:txBody>
                    <a:bodyPr/>
                    <a:lstStyle/>
                    <a:p>
                      <a:pPr algn="l">
                        <a:lnSpc>
                          <a:spcPts val="4600"/>
                        </a:lnSpc>
                        <a:defRPr sz="1800"/>
                      </a:pPr>
                      <a:r>
                        <a:rPr sz="3600">
                          <a:solidFill>
                            <a:srgbClr val="222222"/>
                          </a:solidFill>
                        </a:rPr>
                        <a:t>基本语法</a:t>
                      </a:r>
                    </a:p>
                  </a:txBody>
                  <a:tcPr marL="152400" marR="152400" marT="38100" marB="38100" anchor="ctr" horzOverflow="overflow">
                    <a:lnL w="12700">
                      <a:solidFill>
                        <a:srgbClr val="888888"/>
                      </a:solidFill>
                      <a:miter lim="400000"/>
                    </a:lnL>
                    <a:lnR w="12700">
                      <a:solidFill>
                        <a:srgbClr val="888888"/>
                      </a:solidFill>
                      <a:miter lim="400000"/>
                    </a:lnR>
                    <a:lnT w="12700">
                      <a:solidFill>
                        <a:srgbClr val="888888"/>
                      </a:solidFill>
                      <a:miter lim="400000"/>
                    </a:lnT>
                    <a:lnB w="12700">
                      <a:solidFill>
                        <a:srgbClr val="88888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600"/>
                        </a:lnSpc>
                        <a:defRPr sz="1800"/>
                      </a:pPr>
                      <a:r>
                        <a:rPr sz="3600">
                          <a:solidFill>
                            <a:srgbClr val="222222"/>
                          </a:solidFill>
                        </a:rPr>
                        <a:t>select * from 表 group by 字段</a:t>
                      </a:r>
                    </a:p>
                  </a:txBody>
                  <a:tcPr marL="152400" marR="152400" marT="38100" marB="38100" anchor="ctr" horzOverflow="overflow">
                    <a:lnL w="12700">
                      <a:solidFill>
                        <a:srgbClr val="888888"/>
                      </a:solidFill>
                      <a:miter lim="400000"/>
                    </a:lnL>
                    <a:lnR w="12700">
                      <a:solidFill>
                        <a:srgbClr val="888888"/>
                      </a:solidFill>
                      <a:miter lim="400000"/>
                    </a:lnR>
                    <a:lnT w="12700">
                      <a:solidFill>
                        <a:srgbClr val="888888"/>
                      </a:solidFill>
                      <a:miter lim="400000"/>
                    </a:lnT>
                    <a:lnB w="12700">
                      <a:solidFill>
                        <a:srgbClr val="888888"/>
                      </a:solidFill>
                      <a:miter lim="400000"/>
                    </a:lnB>
                  </a:tcPr>
                </a:tc>
              </a:tr>
              <a:tr h="743793">
                <a:tc>
                  <a:txBody>
                    <a:bodyPr/>
                    <a:lstStyle/>
                    <a:p>
                      <a:pPr algn="l">
                        <a:lnSpc>
                          <a:spcPts val="4600"/>
                        </a:lnSpc>
                        <a:defRPr sz="1800"/>
                      </a:pPr>
                      <a:r>
                        <a:rPr sz="3600">
                          <a:solidFill>
                            <a:srgbClr val="222222"/>
                          </a:solidFill>
                        </a:rPr>
                        <a:t>示例</a:t>
                      </a:r>
                    </a:p>
                  </a:txBody>
                  <a:tcPr marL="152400" marR="152400" marT="38100" marB="38100" anchor="ctr" horzOverflow="overflow">
                    <a:lnL w="12700">
                      <a:solidFill>
                        <a:srgbClr val="888888"/>
                      </a:solidFill>
                      <a:miter lim="400000"/>
                    </a:lnL>
                    <a:lnR w="12700">
                      <a:solidFill>
                        <a:srgbClr val="888888"/>
                      </a:solidFill>
                      <a:miter lim="400000"/>
                    </a:lnR>
                    <a:lnT w="12700">
                      <a:solidFill>
                        <a:srgbClr val="888888"/>
                      </a:solidFill>
                      <a:miter lim="400000"/>
                    </a:lnT>
                    <a:lnB w="12700">
                      <a:solidFill>
                        <a:srgbClr val="88888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600"/>
                        </a:lnSpc>
                        <a:defRPr sz="1800"/>
                      </a:pPr>
                      <a:r>
                        <a:rPr sz="3600" dirty="0">
                          <a:solidFill>
                            <a:srgbClr val="222222"/>
                          </a:solidFill>
                        </a:rPr>
                        <a:t>select * from </a:t>
                      </a:r>
                      <a:r>
                        <a:rPr lang="en-US" sz="3600" dirty="0" smtClean="0">
                          <a:solidFill>
                            <a:srgbClr val="222222"/>
                          </a:solidFill>
                        </a:rPr>
                        <a:t>star</a:t>
                      </a:r>
                      <a:r>
                        <a:rPr sz="3600" dirty="0" smtClean="0">
                          <a:solidFill>
                            <a:srgbClr val="222222"/>
                          </a:solidFill>
                        </a:rPr>
                        <a:t> </a:t>
                      </a:r>
                      <a:r>
                        <a:rPr sz="3600" dirty="0">
                          <a:solidFill>
                            <a:srgbClr val="222222"/>
                          </a:solidFill>
                        </a:rPr>
                        <a:t>group by province;</a:t>
                      </a:r>
                    </a:p>
                  </a:txBody>
                  <a:tcPr marL="152400" marR="152400" marT="38100" marB="38100" anchor="ctr" horzOverflow="overflow">
                    <a:lnL w="12700">
                      <a:solidFill>
                        <a:srgbClr val="888888"/>
                      </a:solidFill>
                      <a:miter lim="400000"/>
                    </a:lnL>
                    <a:lnR w="12700">
                      <a:solidFill>
                        <a:srgbClr val="888888"/>
                      </a:solidFill>
                      <a:miter lim="400000"/>
                    </a:lnR>
                    <a:lnT w="12700">
                      <a:solidFill>
                        <a:srgbClr val="888888"/>
                      </a:solidFill>
                      <a:miter lim="400000"/>
                    </a:lnT>
                    <a:lnB w="12700">
                      <a:solidFill>
                        <a:srgbClr val="888888"/>
                      </a:solidFill>
                      <a:miter lim="400000"/>
                    </a:lnB>
                  </a:tcPr>
                </a:tc>
              </a:tr>
              <a:tr h="743793">
                <a:tc>
                  <a:txBody>
                    <a:bodyPr/>
                    <a:lstStyle/>
                    <a:p>
                      <a:pPr algn="l">
                        <a:lnSpc>
                          <a:spcPts val="4600"/>
                        </a:lnSpc>
                        <a:defRPr sz="1800"/>
                      </a:pPr>
                      <a:r>
                        <a:rPr sz="3600">
                          <a:solidFill>
                            <a:srgbClr val="222222"/>
                          </a:solidFill>
                        </a:rPr>
                        <a:t>示例说明</a:t>
                      </a:r>
                    </a:p>
                  </a:txBody>
                  <a:tcPr marL="152400" marR="152400" marT="38100" marB="38100" anchor="ctr" horzOverflow="overflow">
                    <a:lnL w="12700">
                      <a:solidFill>
                        <a:srgbClr val="888888"/>
                      </a:solidFill>
                      <a:miter lim="400000"/>
                    </a:lnL>
                    <a:lnR w="12700">
                      <a:solidFill>
                        <a:srgbClr val="888888"/>
                      </a:solidFill>
                      <a:miter lim="400000"/>
                    </a:lnR>
                    <a:lnT w="12700">
                      <a:solidFill>
                        <a:srgbClr val="888888"/>
                      </a:solidFill>
                      <a:miter lim="400000"/>
                    </a:lnT>
                    <a:lnB w="12700">
                      <a:solidFill>
                        <a:srgbClr val="88888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600"/>
                        </a:lnSpc>
                        <a:defRPr sz="1800"/>
                      </a:pPr>
                      <a:r>
                        <a:rPr sz="3600" dirty="0" err="1" smtClean="0">
                          <a:solidFill>
                            <a:srgbClr val="222222"/>
                          </a:solidFill>
                        </a:rPr>
                        <a:t>按照</a:t>
                      </a:r>
                      <a:r>
                        <a:rPr lang="en-US" sz="3600" dirty="0" err="1" smtClean="0">
                          <a:solidFill>
                            <a:srgbClr val="222222"/>
                          </a:solidFill>
                        </a:rPr>
                        <a:t>province</a:t>
                      </a:r>
                      <a:r>
                        <a:rPr sz="3600" dirty="0" err="1" smtClean="0">
                          <a:solidFill>
                            <a:srgbClr val="222222"/>
                          </a:solidFill>
                        </a:rPr>
                        <a:t>进行分组</a:t>
                      </a:r>
                      <a:endParaRPr sz="3600" dirty="0">
                        <a:solidFill>
                          <a:srgbClr val="222222"/>
                        </a:solidFill>
                      </a:endParaRPr>
                    </a:p>
                  </a:txBody>
                  <a:tcPr marL="152400" marR="152400" marT="38100" marB="38100" anchor="ctr" horzOverflow="overflow">
                    <a:lnL w="12700">
                      <a:solidFill>
                        <a:srgbClr val="888888"/>
                      </a:solidFill>
                      <a:miter lim="400000"/>
                    </a:lnL>
                    <a:lnR w="12700">
                      <a:solidFill>
                        <a:srgbClr val="888888"/>
                      </a:solidFill>
                      <a:miter lim="400000"/>
                    </a:lnR>
                    <a:lnT w="12700">
                      <a:solidFill>
                        <a:srgbClr val="888888"/>
                      </a:solidFill>
                      <a:miter lim="400000"/>
                    </a:lnT>
                    <a:lnB w="12700">
                      <a:solidFill>
                        <a:srgbClr val="888888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/>
          </p:cNvSpPr>
          <p:nvPr>
            <p:ph type="title"/>
          </p:nvPr>
        </p:nvSpPr>
        <p:spPr>
          <a:xfrm>
            <a:off x="41264" y="748100"/>
            <a:ext cx="16427472" cy="1301393"/>
          </a:xfrm>
          <a:prstGeom prst="rect">
            <a:avLst/>
          </a:prstGeom>
        </p:spPr>
        <p:txBody>
          <a:bodyPr/>
          <a:lstStyle/>
          <a:p>
            <a:r>
              <a:rPr dirty="0" err="1" smtClean="0"/>
              <a:t>分组统计</a:t>
            </a:r>
            <a:endParaRPr dirty="0"/>
          </a:p>
        </p:txBody>
      </p:sp>
      <p:graphicFrame>
        <p:nvGraphicFramePr>
          <p:cNvPr id="119" name="Table 119"/>
          <p:cNvGraphicFramePr/>
          <p:nvPr>
            <p:extLst>
              <p:ext uri="{D42A27DB-BD31-4B8C-83A1-F6EECF244321}">
                <p14:modId xmlns:p14="http://schemas.microsoft.com/office/powerpoint/2010/main" val="2125540505"/>
              </p:ext>
            </p:extLst>
          </p:nvPr>
        </p:nvGraphicFramePr>
        <p:xfrm>
          <a:off x="1126208" y="3135784"/>
          <a:ext cx="14053734" cy="3031478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3312368"/>
                <a:gridCol w="10741366"/>
              </a:tblGrid>
              <a:tr h="870768">
                <a:tc>
                  <a:txBody>
                    <a:bodyPr/>
                    <a:lstStyle/>
                    <a:p>
                      <a:pPr indent="457200"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 dirty="0" err="1">
                          <a:solidFill>
                            <a:srgbClr val="FFF8F8"/>
                          </a:solidFill>
                        </a:rPr>
                        <a:t>类型</a:t>
                      </a:r>
                      <a:endParaRPr sz="3600" b="1" dirty="0">
                        <a:solidFill>
                          <a:srgbClr val="FFF8F8"/>
                        </a:solidFill>
                      </a:endParaRPr>
                    </a:p>
                  </a:txBody>
                  <a:tcPr marL="0" marR="0" marT="0" marB="0" anchor="ctr" horzOverflow="overflow">
                    <a:lnB w="12700">
                      <a:solidFill>
                        <a:srgbClr val="888888"/>
                      </a:solidFill>
                      <a:miter lim="400000"/>
                    </a:lnB>
                    <a:solidFill>
                      <a:srgbClr val="39B647"/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>
                          <a:solidFill>
                            <a:srgbClr val="FFF8F8"/>
                          </a:solidFill>
                        </a:rPr>
                        <a:t>说明</a:t>
                      </a:r>
                    </a:p>
                  </a:txBody>
                  <a:tcPr marL="0" marR="0" marT="0" marB="0" anchor="ctr" horzOverflow="overflow">
                    <a:lnB w="12700">
                      <a:solidFill>
                        <a:srgbClr val="888888"/>
                      </a:solidFill>
                      <a:miter lim="400000"/>
                    </a:lnB>
                    <a:solidFill>
                      <a:srgbClr val="39B647"/>
                    </a:solidFill>
                  </a:tcPr>
                </a:tc>
              </a:tr>
              <a:tr h="673124">
                <a:tc>
                  <a:txBody>
                    <a:bodyPr/>
                    <a:lstStyle/>
                    <a:p>
                      <a:pPr algn="l">
                        <a:lnSpc>
                          <a:spcPts val="4600"/>
                        </a:lnSpc>
                        <a:defRPr sz="1800"/>
                      </a:pPr>
                      <a:r>
                        <a:rPr sz="3600">
                          <a:solidFill>
                            <a:srgbClr val="222222"/>
                          </a:solidFill>
                        </a:rPr>
                        <a:t>基本语法</a:t>
                      </a:r>
                    </a:p>
                  </a:txBody>
                  <a:tcPr marL="152400" marR="152400" marT="38100" marB="38100" anchor="ctr" horzOverflow="overflow">
                    <a:lnL w="12700">
                      <a:solidFill>
                        <a:srgbClr val="888888"/>
                      </a:solidFill>
                      <a:miter lim="400000"/>
                    </a:lnL>
                    <a:lnR w="12700">
                      <a:solidFill>
                        <a:srgbClr val="888888"/>
                      </a:solidFill>
                      <a:miter lim="400000"/>
                    </a:lnR>
                    <a:lnT w="12700">
                      <a:solidFill>
                        <a:srgbClr val="888888"/>
                      </a:solidFill>
                      <a:miter lim="400000"/>
                    </a:lnT>
                    <a:lnB w="12700">
                      <a:solidFill>
                        <a:srgbClr val="88888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600"/>
                        </a:lnSpc>
                        <a:defRPr sz="1800"/>
                      </a:pPr>
                      <a:r>
                        <a:rPr sz="3600" dirty="0">
                          <a:solidFill>
                            <a:srgbClr val="222222"/>
                          </a:solidFill>
                        </a:rPr>
                        <a:t>select * from 表 group by </a:t>
                      </a:r>
                      <a:r>
                        <a:rPr sz="3600" dirty="0" err="1" smtClean="0">
                          <a:solidFill>
                            <a:srgbClr val="222222"/>
                          </a:solidFill>
                        </a:rPr>
                        <a:t>字段</a:t>
                      </a:r>
                      <a:endParaRPr sz="3600" dirty="0">
                        <a:solidFill>
                          <a:srgbClr val="222222"/>
                        </a:solidFill>
                      </a:endParaRPr>
                    </a:p>
                  </a:txBody>
                  <a:tcPr marL="152400" marR="152400" marT="38100" marB="38100" anchor="ctr" horzOverflow="overflow">
                    <a:lnL w="12700">
                      <a:solidFill>
                        <a:srgbClr val="888888"/>
                      </a:solidFill>
                      <a:miter lim="400000"/>
                    </a:lnL>
                    <a:lnR w="12700">
                      <a:solidFill>
                        <a:srgbClr val="888888"/>
                      </a:solidFill>
                      <a:miter lim="400000"/>
                    </a:lnR>
                    <a:lnT w="12700">
                      <a:solidFill>
                        <a:srgbClr val="888888"/>
                      </a:solidFill>
                      <a:miter lim="400000"/>
                    </a:lnT>
                    <a:lnB w="12700">
                      <a:solidFill>
                        <a:srgbClr val="888888"/>
                      </a:solidFill>
                      <a:miter lim="400000"/>
                    </a:lnB>
                  </a:tcPr>
                </a:tc>
              </a:tr>
              <a:tr h="743793">
                <a:tc>
                  <a:txBody>
                    <a:bodyPr/>
                    <a:lstStyle/>
                    <a:p>
                      <a:pPr algn="l">
                        <a:lnSpc>
                          <a:spcPts val="4600"/>
                        </a:lnSpc>
                        <a:defRPr sz="1800"/>
                      </a:pPr>
                      <a:r>
                        <a:rPr sz="3600">
                          <a:solidFill>
                            <a:srgbClr val="222222"/>
                          </a:solidFill>
                        </a:rPr>
                        <a:t>示例</a:t>
                      </a:r>
                    </a:p>
                  </a:txBody>
                  <a:tcPr marL="152400" marR="152400" marT="38100" marB="38100" anchor="ctr" horzOverflow="overflow">
                    <a:lnL w="12700">
                      <a:solidFill>
                        <a:srgbClr val="888888"/>
                      </a:solidFill>
                      <a:miter lim="400000"/>
                    </a:lnL>
                    <a:lnR w="12700">
                      <a:solidFill>
                        <a:srgbClr val="888888"/>
                      </a:solidFill>
                      <a:miter lim="400000"/>
                    </a:lnR>
                    <a:lnT w="12700">
                      <a:solidFill>
                        <a:srgbClr val="888888"/>
                      </a:solidFill>
                      <a:miter lim="400000"/>
                    </a:lnT>
                    <a:lnB w="12700">
                      <a:solidFill>
                        <a:srgbClr val="88888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600"/>
                        </a:lnSpc>
                        <a:defRPr sz="1800"/>
                      </a:pPr>
                      <a:r>
                        <a:rPr sz="3600" dirty="0">
                          <a:solidFill>
                            <a:srgbClr val="222222"/>
                          </a:solidFill>
                        </a:rPr>
                        <a:t>select count</a:t>
                      </a:r>
                      <a:r>
                        <a:rPr sz="3600" dirty="0" smtClean="0">
                          <a:solidFill>
                            <a:srgbClr val="222222"/>
                          </a:solidFill>
                        </a:rPr>
                        <a:t>(</a:t>
                      </a:r>
                      <a:r>
                        <a:rPr lang="en-US" sz="3600" dirty="0" smtClean="0">
                          <a:solidFill>
                            <a:srgbClr val="222222"/>
                          </a:solidFill>
                        </a:rPr>
                        <a:t>*</a:t>
                      </a:r>
                      <a:r>
                        <a:rPr sz="3600" dirty="0" smtClean="0">
                          <a:solidFill>
                            <a:srgbClr val="222222"/>
                          </a:solidFill>
                        </a:rPr>
                        <a:t>),</a:t>
                      </a:r>
                      <a:r>
                        <a:rPr lang="en-US" sz="3600" dirty="0" smtClean="0">
                          <a:solidFill>
                            <a:srgbClr val="222222"/>
                          </a:solidFill>
                        </a:rPr>
                        <a:t> </a:t>
                      </a:r>
                      <a:r>
                        <a:rPr sz="3600" dirty="0" smtClean="0">
                          <a:solidFill>
                            <a:srgbClr val="222222"/>
                          </a:solidFill>
                        </a:rPr>
                        <a:t>province </a:t>
                      </a:r>
                      <a:r>
                        <a:rPr sz="3600" dirty="0">
                          <a:solidFill>
                            <a:srgbClr val="222222"/>
                          </a:solidFill>
                        </a:rPr>
                        <a:t>from </a:t>
                      </a:r>
                      <a:r>
                        <a:rPr lang="en-US" sz="3600" dirty="0" smtClean="0">
                          <a:solidFill>
                            <a:srgbClr val="222222"/>
                          </a:solidFill>
                        </a:rPr>
                        <a:t>star</a:t>
                      </a:r>
                      <a:r>
                        <a:rPr sz="3600" dirty="0" smtClean="0">
                          <a:solidFill>
                            <a:srgbClr val="222222"/>
                          </a:solidFill>
                        </a:rPr>
                        <a:t> </a:t>
                      </a:r>
                      <a:r>
                        <a:rPr sz="3600" dirty="0">
                          <a:solidFill>
                            <a:srgbClr val="222222"/>
                          </a:solidFill>
                        </a:rPr>
                        <a:t>group by </a:t>
                      </a:r>
                      <a:r>
                        <a:rPr sz="3600" dirty="0" smtClean="0">
                          <a:solidFill>
                            <a:srgbClr val="222222"/>
                          </a:solidFill>
                        </a:rPr>
                        <a:t>province;</a:t>
                      </a:r>
                      <a:endParaRPr sz="3600" dirty="0">
                        <a:solidFill>
                          <a:srgbClr val="222222"/>
                        </a:solidFill>
                      </a:endParaRPr>
                    </a:p>
                  </a:txBody>
                  <a:tcPr marL="152400" marR="152400" marT="38100" marB="38100" anchor="ctr" horzOverflow="overflow">
                    <a:lnL w="12700">
                      <a:solidFill>
                        <a:srgbClr val="888888"/>
                      </a:solidFill>
                      <a:miter lim="400000"/>
                    </a:lnL>
                    <a:lnR w="12700">
                      <a:solidFill>
                        <a:srgbClr val="888888"/>
                      </a:solidFill>
                      <a:miter lim="400000"/>
                    </a:lnR>
                    <a:lnT w="12700">
                      <a:solidFill>
                        <a:srgbClr val="888888"/>
                      </a:solidFill>
                      <a:miter lim="400000"/>
                    </a:lnT>
                    <a:lnB w="12700">
                      <a:solidFill>
                        <a:srgbClr val="888888"/>
                      </a:solidFill>
                      <a:miter lim="400000"/>
                    </a:lnB>
                  </a:tcPr>
                </a:tc>
              </a:tr>
              <a:tr h="743793">
                <a:tc>
                  <a:txBody>
                    <a:bodyPr/>
                    <a:lstStyle/>
                    <a:p>
                      <a:pPr algn="l">
                        <a:lnSpc>
                          <a:spcPts val="4600"/>
                        </a:lnSpc>
                        <a:defRPr sz="1800"/>
                      </a:pPr>
                      <a:r>
                        <a:rPr sz="3600">
                          <a:solidFill>
                            <a:srgbClr val="222222"/>
                          </a:solidFill>
                        </a:rPr>
                        <a:t>示例说明</a:t>
                      </a:r>
                    </a:p>
                  </a:txBody>
                  <a:tcPr marL="152400" marR="152400" marT="38100" marB="38100" anchor="ctr" horzOverflow="overflow">
                    <a:lnL w="12700">
                      <a:solidFill>
                        <a:srgbClr val="888888"/>
                      </a:solidFill>
                      <a:miter lim="400000"/>
                    </a:lnL>
                    <a:lnR w="12700">
                      <a:solidFill>
                        <a:srgbClr val="888888"/>
                      </a:solidFill>
                      <a:miter lim="400000"/>
                    </a:lnR>
                    <a:lnT w="12700">
                      <a:solidFill>
                        <a:srgbClr val="888888"/>
                      </a:solidFill>
                      <a:miter lim="400000"/>
                    </a:lnT>
                    <a:lnB w="12700">
                      <a:solidFill>
                        <a:srgbClr val="88888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600"/>
                        </a:lnSpc>
                        <a:defRPr sz="1800"/>
                      </a:pPr>
                      <a:r>
                        <a:rPr sz="3600" dirty="0" err="1" smtClean="0">
                          <a:solidFill>
                            <a:srgbClr val="222222"/>
                          </a:solidFill>
                        </a:rPr>
                        <a:t>对分组进行</a:t>
                      </a:r>
                      <a:r>
                        <a:rPr lang="zh-CN" altLang="en-US" sz="3600" dirty="0" smtClean="0">
                          <a:solidFill>
                            <a:srgbClr val="222222"/>
                          </a:solidFill>
                        </a:rPr>
                        <a:t>单独</a:t>
                      </a:r>
                      <a:r>
                        <a:rPr sz="3600" dirty="0" err="1" smtClean="0">
                          <a:solidFill>
                            <a:srgbClr val="222222"/>
                          </a:solidFill>
                        </a:rPr>
                        <a:t>统计</a:t>
                      </a:r>
                      <a:endParaRPr sz="3600" dirty="0">
                        <a:solidFill>
                          <a:srgbClr val="222222"/>
                        </a:solidFill>
                      </a:endParaRPr>
                    </a:p>
                  </a:txBody>
                  <a:tcPr marL="152400" marR="152400" marT="38100" marB="38100" anchor="ctr" horzOverflow="overflow">
                    <a:lnL w="12700">
                      <a:solidFill>
                        <a:srgbClr val="888888"/>
                      </a:solidFill>
                      <a:miter lim="400000"/>
                    </a:lnL>
                    <a:lnR w="12700">
                      <a:solidFill>
                        <a:srgbClr val="888888"/>
                      </a:solidFill>
                      <a:miter lim="400000"/>
                    </a:lnR>
                    <a:lnT w="12700">
                      <a:solidFill>
                        <a:srgbClr val="888888"/>
                      </a:solidFill>
                      <a:miter lim="400000"/>
                    </a:lnT>
                    <a:lnB w="12700">
                      <a:solidFill>
                        <a:srgbClr val="888888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/>
          </p:cNvSpPr>
          <p:nvPr>
            <p:ph type="title"/>
          </p:nvPr>
        </p:nvSpPr>
        <p:spPr>
          <a:xfrm>
            <a:off x="41264" y="748100"/>
            <a:ext cx="16427472" cy="1301393"/>
          </a:xfrm>
          <a:prstGeom prst="rect">
            <a:avLst/>
          </a:prstGeom>
        </p:spPr>
        <p:txBody>
          <a:bodyPr/>
          <a:lstStyle/>
          <a:p>
            <a:r>
              <a:rPr dirty="0" err="1" smtClean="0"/>
              <a:t>结果</a:t>
            </a:r>
            <a:r>
              <a:rPr lang="zh-CN" altLang="en-US" dirty="0" smtClean="0"/>
              <a:t>集</a:t>
            </a:r>
            <a:r>
              <a:rPr dirty="0" err="1" smtClean="0"/>
              <a:t>过滤</a:t>
            </a:r>
            <a:endParaRPr dirty="0"/>
          </a:p>
        </p:txBody>
      </p:sp>
      <p:graphicFrame>
        <p:nvGraphicFramePr>
          <p:cNvPr id="122" name="Table 122"/>
          <p:cNvGraphicFramePr/>
          <p:nvPr>
            <p:extLst>
              <p:ext uri="{D42A27DB-BD31-4B8C-83A1-F6EECF244321}">
                <p14:modId xmlns:p14="http://schemas.microsoft.com/office/powerpoint/2010/main" val="3623214344"/>
              </p:ext>
            </p:extLst>
          </p:nvPr>
        </p:nvGraphicFramePr>
        <p:xfrm>
          <a:off x="1342232" y="3135784"/>
          <a:ext cx="14053734" cy="4033092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3690472"/>
                <a:gridCol w="10363262"/>
              </a:tblGrid>
              <a:tr h="870768">
                <a:tc>
                  <a:txBody>
                    <a:bodyPr/>
                    <a:lstStyle/>
                    <a:p>
                      <a:pPr indent="457200"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 dirty="0" err="1">
                          <a:solidFill>
                            <a:srgbClr val="FFF8F8"/>
                          </a:solidFill>
                        </a:rPr>
                        <a:t>类型</a:t>
                      </a:r>
                      <a:endParaRPr sz="3600" b="1" dirty="0">
                        <a:solidFill>
                          <a:srgbClr val="FFF8F8"/>
                        </a:solidFill>
                      </a:endParaRPr>
                    </a:p>
                  </a:txBody>
                  <a:tcPr marL="0" marR="0" marT="0" marB="0" anchor="ctr" horzOverflow="overflow">
                    <a:lnB w="12700">
                      <a:solidFill>
                        <a:srgbClr val="888888"/>
                      </a:solidFill>
                      <a:miter lim="400000"/>
                    </a:lnB>
                    <a:solidFill>
                      <a:srgbClr val="39B647"/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>
                          <a:solidFill>
                            <a:srgbClr val="FFF8F8"/>
                          </a:solidFill>
                        </a:rPr>
                        <a:t>说明</a:t>
                      </a:r>
                    </a:p>
                  </a:txBody>
                  <a:tcPr marL="0" marR="0" marT="0" marB="0" anchor="ctr" horzOverflow="overflow">
                    <a:lnB w="12700">
                      <a:solidFill>
                        <a:srgbClr val="888888"/>
                      </a:solidFill>
                      <a:miter lim="400000"/>
                    </a:lnB>
                    <a:solidFill>
                      <a:srgbClr val="39B647"/>
                    </a:solidFill>
                  </a:tcPr>
                </a:tc>
              </a:tr>
              <a:tr h="673124">
                <a:tc>
                  <a:txBody>
                    <a:bodyPr/>
                    <a:lstStyle/>
                    <a:p>
                      <a:pPr algn="l">
                        <a:lnSpc>
                          <a:spcPts val="4600"/>
                        </a:lnSpc>
                        <a:defRPr sz="1800"/>
                      </a:pPr>
                      <a:r>
                        <a:rPr sz="3600">
                          <a:solidFill>
                            <a:srgbClr val="222222"/>
                          </a:solidFill>
                        </a:rPr>
                        <a:t>基本语法</a:t>
                      </a:r>
                    </a:p>
                  </a:txBody>
                  <a:tcPr marL="152400" marR="152400" marT="38100" marB="38100" anchor="ctr" horzOverflow="overflow">
                    <a:lnL w="12700">
                      <a:solidFill>
                        <a:srgbClr val="888888"/>
                      </a:solidFill>
                      <a:miter lim="400000"/>
                    </a:lnL>
                    <a:lnR w="12700">
                      <a:solidFill>
                        <a:srgbClr val="888888"/>
                      </a:solidFill>
                      <a:miter lim="400000"/>
                    </a:lnR>
                    <a:lnT w="12700">
                      <a:solidFill>
                        <a:srgbClr val="888888"/>
                      </a:solidFill>
                      <a:miter lim="400000"/>
                    </a:lnT>
                    <a:lnB w="12700">
                      <a:solidFill>
                        <a:srgbClr val="88888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600"/>
                        </a:lnSpc>
                        <a:defRPr sz="1800"/>
                      </a:pPr>
                      <a:r>
                        <a:rPr sz="3600" dirty="0">
                          <a:solidFill>
                            <a:srgbClr val="222222"/>
                          </a:solidFill>
                        </a:rPr>
                        <a:t>select * from 表 group by </a:t>
                      </a:r>
                      <a:r>
                        <a:rPr sz="3600" dirty="0" err="1">
                          <a:solidFill>
                            <a:srgbClr val="222222"/>
                          </a:solidFill>
                        </a:rPr>
                        <a:t>字段</a:t>
                      </a:r>
                      <a:r>
                        <a:rPr sz="3600" dirty="0">
                          <a:solidFill>
                            <a:srgbClr val="222222"/>
                          </a:solidFill>
                        </a:rPr>
                        <a:t> having </a:t>
                      </a:r>
                      <a:r>
                        <a:rPr sz="3600" dirty="0" err="1">
                          <a:solidFill>
                            <a:srgbClr val="222222"/>
                          </a:solidFill>
                        </a:rPr>
                        <a:t>条件</a:t>
                      </a:r>
                      <a:endParaRPr sz="3600" dirty="0">
                        <a:solidFill>
                          <a:srgbClr val="222222"/>
                        </a:solidFill>
                      </a:endParaRPr>
                    </a:p>
                  </a:txBody>
                  <a:tcPr marL="152400" marR="152400" marT="38100" marB="38100" anchor="ctr" horzOverflow="overflow">
                    <a:lnL w="12700">
                      <a:solidFill>
                        <a:srgbClr val="888888"/>
                      </a:solidFill>
                      <a:miter lim="400000"/>
                    </a:lnL>
                    <a:lnR w="12700">
                      <a:solidFill>
                        <a:srgbClr val="888888"/>
                      </a:solidFill>
                      <a:miter lim="400000"/>
                    </a:lnR>
                    <a:lnT w="12700">
                      <a:solidFill>
                        <a:srgbClr val="888888"/>
                      </a:solidFill>
                      <a:miter lim="400000"/>
                    </a:lnT>
                    <a:lnB w="12700">
                      <a:solidFill>
                        <a:srgbClr val="888888"/>
                      </a:solidFill>
                      <a:miter lim="400000"/>
                    </a:lnB>
                  </a:tcPr>
                </a:tc>
              </a:tr>
              <a:tr h="743793">
                <a:tc>
                  <a:txBody>
                    <a:bodyPr/>
                    <a:lstStyle/>
                    <a:p>
                      <a:pPr algn="l">
                        <a:lnSpc>
                          <a:spcPts val="4600"/>
                        </a:lnSpc>
                        <a:defRPr sz="1800"/>
                      </a:pPr>
                      <a:r>
                        <a:rPr sz="3600">
                          <a:solidFill>
                            <a:srgbClr val="222222"/>
                          </a:solidFill>
                        </a:rPr>
                        <a:t>示例</a:t>
                      </a:r>
                    </a:p>
                  </a:txBody>
                  <a:tcPr marL="152400" marR="152400" marT="38100" marB="38100" anchor="ctr" horzOverflow="overflow">
                    <a:lnL w="12700">
                      <a:solidFill>
                        <a:srgbClr val="888888"/>
                      </a:solidFill>
                      <a:miter lim="400000"/>
                    </a:lnL>
                    <a:lnR w="12700">
                      <a:solidFill>
                        <a:srgbClr val="888888"/>
                      </a:solidFill>
                      <a:miter lim="400000"/>
                    </a:lnR>
                    <a:lnT w="12700">
                      <a:solidFill>
                        <a:srgbClr val="888888"/>
                      </a:solidFill>
                      <a:miter lim="400000"/>
                    </a:lnT>
                    <a:lnB w="12700">
                      <a:solidFill>
                        <a:srgbClr val="888888"/>
                      </a:solidFill>
                      <a:miter lim="400000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600"/>
                        </a:lnSpc>
                        <a:defRPr sz="1800"/>
                      </a:pPr>
                      <a:r>
                        <a:rPr sz="3600" dirty="0">
                          <a:solidFill>
                            <a:srgbClr val="222222"/>
                          </a:solidFill>
                        </a:rPr>
                        <a:t>select count(province) as result </a:t>
                      </a:r>
                      <a:r>
                        <a:rPr sz="3600" dirty="0" smtClean="0">
                          <a:solidFill>
                            <a:srgbClr val="222222"/>
                          </a:solidFill>
                        </a:rPr>
                        <a:t>,</a:t>
                      </a:r>
                      <a:r>
                        <a:rPr lang="en-US" sz="3600" dirty="0" smtClean="0">
                          <a:solidFill>
                            <a:srgbClr val="222222"/>
                          </a:solidFill>
                        </a:rPr>
                        <a:t> </a:t>
                      </a:r>
                      <a:r>
                        <a:rPr sz="3600" dirty="0" smtClean="0">
                          <a:solidFill>
                            <a:srgbClr val="222222"/>
                          </a:solidFill>
                        </a:rPr>
                        <a:t>province </a:t>
                      </a:r>
                      <a:r>
                        <a:rPr sz="3600" dirty="0">
                          <a:solidFill>
                            <a:srgbClr val="222222"/>
                          </a:solidFill>
                        </a:rPr>
                        <a:t>from </a:t>
                      </a:r>
                      <a:r>
                        <a:rPr lang="en-US" altLang="zh-CN" sz="3600" dirty="0" smtClean="0">
                          <a:solidFill>
                            <a:srgbClr val="222222"/>
                          </a:solidFill>
                        </a:rPr>
                        <a:t>star </a:t>
                      </a:r>
                      <a:r>
                        <a:rPr sz="3600" dirty="0" smtClean="0">
                          <a:solidFill>
                            <a:srgbClr val="222222"/>
                          </a:solidFill>
                        </a:rPr>
                        <a:t>group </a:t>
                      </a:r>
                      <a:r>
                        <a:rPr sz="3600" dirty="0">
                          <a:solidFill>
                            <a:srgbClr val="222222"/>
                          </a:solidFill>
                        </a:rPr>
                        <a:t>by province having </a:t>
                      </a:r>
                      <a:r>
                        <a:rPr sz="3600" dirty="0" smtClean="0">
                          <a:solidFill>
                            <a:srgbClr val="222222"/>
                          </a:solidFill>
                        </a:rPr>
                        <a:t>result&gt;2</a:t>
                      </a:r>
                      <a:r>
                        <a:rPr sz="3600" dirty="0">
                          <a:solidFill>
                            <a:srgbClr val="222222"/>
                          </a:solidFill>
                        </a:rPr>
                        <a:t>;</a:t>
                      </a:r>
                    </a:p>
                  </a:txBody>
                  <a:tcPr marL="152400" marR="152400" marT="38100" marB="38100" anchor="ctr" horzOverflow="overflow">
                    <a:lnL w="12700">
                      <a:solidFill>
                        <a:srgbClr val="888888"/>
                      </a:solidFill>
                      <a:miter lim="400000"/>
                    </a:lnL>
                    <a:lnR w="12700">
                      <a:solidFill>
                        <a:srgbClr val="888888"/>
                      </a:solidFill>
                      <a:miter lim="400000"/>
                    </a:lnR>
                    <a:lnT w="12700">
                      <a:solidFill>
                        <a:srgbClr val="888888"/>
                      </a:solidFill>
                      <a:miter lim="400000"/>
                    </a:lnT>
                    <a:lnB w="12700">
                      <a:solidFill>
                        <a:srgbClr val="888888"/>
                      </a:solidFill>
                      <a:miter lim="400000"/>
                    </a:lnB>
                    <a:solidFill>
                      <a:srgbClr val="F1F1F1"/>
                    </a:solidFill>
                  </a:tcPr>
                </a:tc>
              </a:tr>
              <a:tr h="743793">
                <a:tc>
                  <a:txBody>
                    <a:bodyPr/>
                    <a:lstStyle/>
                    <a:p>
                      <a:pPr algn="l">
                        <a:lnSpc>
                          <a:spcPts val="4600"/>
                        </a:lnSpc>
                        <a:defRPr sz="1800"/>
                      </a:pPr>
                      <a:r>
                        <a:rPr sz="3600">
                          <a:solidFill>
                            <a:srgbClr val="222222"/>
                          </a:solidFill>
                        </a:rPr>
                        <a:t>示例说明</a:t>
                      </a:r>
                    </a:p>
                  </a:txBody>
                  <a:tcPr marL="152400" marR="152400" marT="38100" marB="38100" anchor="ctr" horzOverflow="overflow">
                    <a:lnL w="12700">
                      <a:solidFill>
                        <a:srgbClr val="888888"/>
                      </a:solidFill>
                      <a:miter lim="400000"/>
                    </a:lnL>
                    <a:lnR w="12700">
                      <a:solidFill>
                        <a:srgbClr val="888888"/>
                      </a:solidFill>
                      <a:miter lim="400000"/>
                    </a:lnR>
                    <a:lnT w="12700">
                      <a:solidFill>
                        <a:srgbClr val="888888"/>
                      </a:solidFill>
                      <a:miter lim="400000"/>
                    </a:lnT>
                    <a:lnB w="12700">
                      <a:solidFill>
                        <a:srgbClr val="88888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600"/>
                        </a:lnSpc>
                        <a:defRPr sz="1800"/>
                      </a:pPr>
                      <a:r>
                        <a:rPr sz="3600" dirty="0" smtClean="0">
                          <a:solidFill>
                            <a:srgbClr val="222222"/>
                          </a:solidFill>
                        </a:rPr>
                        <a:t>对</a:t>
                      </a:r>
                      <a:r>
                        <a:rPr lang="en-US" sz="3600" dirty="0" smtClean="0">
                          <a:solidFill>
                            <a:srgbClr val="222222"/>
                          </a:solidFill>
                        </a:rPr>
                        <a:t>province</a:t>
                      </a:r>
                      <a:r>
                        <a:rPr sz="3600" dirty="0" smtClean="0">
                          <a:solidFill>
                            <a:srgbClr val="222222"/>
                          </a:solidFill>
                        </a:rPr>
                        <a:t>分组并统计总数</a:t>
                      </a:r>
                      <a:r>
                        <a:rPr sz="3600" dirty="0">
                          <a:solidFill>
                            <a:srgbClr val="222222"/>
                          </a:solidFill>
                        </a:rPr>
                        <a:t>，将分组结果中大于2</a:t>
                      </a:r>
                      <a:r>
                        <a:rPr sz="3600" dirty="0" smtClean="0">
                          <a:solidFill>
                            <a:srgbClr val="222222"/>
                          </a:solidFill>
                        </a:rPr>
                        <a:t>的分组显示出来</a:t>
                      </a:r>
                      <a:endParaRPr sz="3600" dirty="0">
                        <a:solidFill>
                          <a:srgbClr val="222222"/>
                        </a:solidFill>
                      </a:endParaRPr>
                    </a:p>
                  </a:txBody>
                  <a:tcPr marL="152400" marR="152400" marT="38100" marB="38100" anchor="ctr" horzOverflow="overflow">
                    <a:lnL w="12700">
                      <a:solidFill>
                        <a:srgbClr val="888888"/>
                      </a:solidFill>
                      <a:miter lim="400000"/>
                    </a:lnL>
                    <a:lnR w="12700">
                      <a:solidFill>
                        <a:srgbClr val="888888"/>
                      </a:solidFill>
                      <a:miter lim="400000"/>
                    </a:lnR>
                    <a:lnT w="12700">
                      <a:solidFill>
                        <a:srgbClr val="888888"/>
                      </a:solidFill>
                      <a:miter lim="400000"/>
                    </a:lnT>
                    <a:lnB w="12700">
                      <a:solidFill>
                        <a:srgbClr val="888888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/>
          </p:cNvSpPr>
          <p:nvPr>
            <p:ph type="title"/>
          </p:nvPr>
        </p:nvSpPr>
        <p:spPr>
          <a:xfrm>
            <a:off x="41264" y="748100"/>
            <a:ext cx="16427472" cy="1301393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整体使用SQL</a:t>
            </a:r>
            <a:endParaRPr dirty="0"/>
          </a:p>
        </p:txBody>
      </p:sp>
      <p:graphicFrame>
        <p:nvGraphicFramePr>
          <p:cNvPr id="125" name="Table 125"/>
          <p:cNvGraphicFramePr/>
          <p:nvPr>
            <p:extLst>
              <p:ext uri="{D42A27DB-BD31-4B8C-83A1-F6EECF244321}">
                <p14:modId xmlns:p14="http://schemas.microsoft.com/office/powerpoint/2010/main" val="580822804"/>
              </p:ext>
            </p:extLst>
          </p:nvPr>
        </p:nvGraphicFramePr>
        <p:xfrm>
          <a:off x="1198216" y="2415705"/>
          <a:ext cx="13249472" cy="445008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3198668"/>
                <a:gridCol w="10050804"/>
              </a:tblGrid>
              <a:tr h="438298">
                <a:tc>
                  <a:txBody>
                    <a:bodyPr/>
                    <a:lstStyle/>
                    <a:p>
                      <a:pPr indent="457200"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200" b="1" dirty="0" err="1">
                          <a:solidFill>
                            <a:srgbClr val="FFF8F8"/>
                          </a:solidFill>
                        </a:rPr>
                        <a:t>类型</a:t>
                      </a:r>
                      <a:endParaRPr sz="3200" b="1" dirty="0">
                        <a:solidFill>
                          <a:srgbClr val="FFF8F8"/>
                        </a:solidFill>
                      </a:endParaRPr>
                    </a:p>
                  </a:txBody>
                  <a:tcPr marL="0" marR="0" marT="0" marB="0" anchor="ctr" horzOverflow="overflow">
                    <a:lnB w="12700">
                      <a:solidFill>
                        <a:srgbClr val="888888"/>
                      </a:solidFill>
                      <a:miter lim="400000"/>
                    </a:lnB>
                    <a:solidFill>
                      <a:srgbClr val="39B647"/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200" b="1" dirty="0" err="1">
                          <a:solidFill>
                            <a:srgbClr val="FFF8F8"/>
                          </a:solidFill>
                        </a:rPr>
                        <a:t>说明</a:t>
                      </a:r>
                      <a:endParaRPr sz="3200" b="1" dirty="0">
                        <a:solidFill>
                          <a:srgbClr val="FFF8F8"/>
                        </a:solidFill>
                      </a:endParaRPr>
                    </a:p>
                  </a:txBody>
                  <a:tcPr marL="0" marR="0" marT="0" marB="0" anchor="ctr" horzOverflow="overflow">
                    <a:lnB w="12700">
                      <a:solidFill>
                        <a:srgbClr val="888888"/>
                      </a:solidFill>
                      <a:miter lim="400000"/>
                    </a:lnB>
                    <a:solidFill>
                      <a:srgbClr val="39B647"/>
                    </a:solidFill>
                  </a:tcPr>
                </a:tc>
              </a:tr>
              <a:tr h="563021">
                <a:tc>
                  <a:txBody>
                    <a:bodyPr/>
                    <a:lstStyle/>
                    <a:p>
                      <a:pPr algn="l">
                        <a:lnSpc>
                          <a:spcPts val="4600"/>
                        </a:lnSpc>
                        <a:defRPr sz="1800"/>
                      </a:pPr>
                      <a:r>
                        <a:rPr sz="3200">
                          <a:solidFill>
                            <a:srgbClr val="222222"/>
                          </a:solidFill>
                        </a:rPr>
                        <a:t>select</a:t>
                      </a:r>
                    </a:p>
                  </a:txBody>
                  <a:tcPr marL="152400" marR="152400" marT="38100" marB="38100" anchor="ctr" horzOverflow="overflow">
                    <a:lnL w="12700">
                      <a:solidFill>
                        <a:srgbClr val="888888"/>
                      </a:solidFill>
                      <a:miter lim="400000"/>
                    </a:lnL>
                    <a:lnR w="12700">
                      <a:solidFill>
                        <a:srgbClr val="888888"/>
                      </a:solidFill>
                      <a:miter lim="400000"/>
                    </a:lnR>
                    <a:lnT w="12700">
                      <a:solidFill>
                        <a:srgbClr val="888888"/>
                      </a:solidFill>
                      <a:miter lim="400000"/>
                    </a:lnT>
                    <a:lnB w="12700">
                      <a:solidFill>
                        <a:srgbClr val="88888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600"/>
                        </a:lnSpc>
                        <a:defRPr sz="1800"/>
                      </a:pPr>
                      <a:r>
                        <a:rPr sz="3200">
                          <a:solidFill>
                            <a:srgbClr val="222222"/>
                          </a:solidFill>
                        </a:rPr>
                        <a:t>选择的列</a:t>
                      </a:r>
                    </a:p>
                  </a:txBody>
                  <a:tcPr marL="152400" marR="152400" marT="38100" marB="38100" anchor="ctr" horzOverflow="overflow">
                    <a:lnL w="12700">
                      <a:solidFill>
                        <a:srgbClr val="888888"/>
                      </a:solidFill>
                      <a:miter lim="400000"/>
                    </a:lnL>
                    <a:lnR w="12700">
                      <a:solidFill>
                        <a:srgbClr val="888888"/>
                      </a:solidFill>
                      <a:miter lim="400000"/>
                    </a:lnR>
                    <a:lnT w="12700">
                      <a:solidFill>
                        <a:srgbClr val="888888"/>
                      </a:solidFill>
                      <a:miter lim="400000"/>
                    </a:lnT>
                    <a:lnB w="12700">
                      <a:solidFill>
                        <a:srgbClr val="888888"/>
                      </a:solidFill>
                      <a:miter lim="400000"/>
                    </a:lnB>
                  </a:tcPr>
                </a:tc>
              </a:tr>
              <a:tr h="563021">
                <a:tc>
                  <a:txBody>
                    <a:bodyPr/>
                    <a:lstStyle/>
                    <a:p>
                      <a:pPr algn="l">
                        <a:lnSpc>
                          <a:spcPts val="4600"/>
                        </a:lnSpc>
                        <a:defRPr sz="1800"/>
                      </a:pPr>
                      <a:r>
                        <a:rPr sz="3200">
                          <a:solidFill>
                            <a:srgbClr val="222222"/>
                          </a:solidFill>
                        </a:rPr>
                        <a:t>from</a:t>
                      </a:r>
                    </a:p>
                  </a:txBody>
                  <a:tcPr marL="152400" marR="152400" marT="38100" marB="38100" anchor="ctr" horzOverflow="overflow">
                    <a:lnL w="12700">
                      <a:solidFill>
                        <a:srgbClr val="888888"/>
                      </a:solidFill>
                      <a:miter lim="400000"/>
                    </a:lnL>
                    <a:lnR w="12700">
                      <a:solidFill>
                        <a:srgbClr val="888888"/>
                      </a:solidFill>
                      <a:miter lim="400000"/>
                    </a:lnR>
                    <a:lnT w="12700">
                      <a:solidFill>
                        <a:srgbClr val="888888"/>
                      </a:solidFill>
                      <a:miter lim="400000"/>
                    </a:lnT>
                    <a:lnB w="12700">
                      <a:solidFill>
                        <a:srgbClr val="888888"/>
                      </a:solidFill>
                      <a:miter lim="400000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600"/>
                        </a:lnSpc>
                        <a:defRPr sz="1800"/>
                      </a:pPr>
                      <a:r>
                        <a:rPr sz="3200" dirty="0">
                          <a:solidFill>
                            <a:srgbClr val="222222"/>
                          </a:solidFill>
                        </a:rPr>
                        <a:t>表</a:t>
                      </a:r>
                    </a:p>
                  </a:txBody>
                  <a:tcPr marL="152400" marR="152400" marT="38100" marB="38100" anchor="ctr" horzOverflow="overflow">
                    <a:lnL w="12700">
                      <a:solidFill>
                        <a:srgbClr val="888888"/>
                      </a:solidFill>
                      <a:miter lim="400000"/>
                    </a:lnL>
                    <a:lnR w="12700">
                      <a:solidFill>
                        <a:srgbClr val="888888"/>
                      </a:solidFill>
                      <a:miter lim="400000"/>
                    </a:lnR>
                    <a:lnT w="12700">
                      <a:solidFill>
                        <a:srgbClr val="888888"/>
                      </a:solidFill>
                      <a:miter lim="400000"/>
                    </a:lnT>
                    <a:lnB w="12700">
                      <a:solidFill>
                        <a:srgbClr val="888888"/>
                      </a:solidFill>
                      <a:miter lim="400000"/>
                    </a:lnB>
                    <a:solidFill>
                      <a:srgbClr val="F1F1F1"/>
                    </a:solidFill>
                  </a:tcPr>
                </a:tc>
              </a:tr>
              <a:tr h="563021">
                <a:tc>
                  <a:txBody>
                    <a:bodyPr/>
                    <a:lstStyle/>
                    <a:p>
                      <a:pPr algn="l">
                        <a:lnSpc>
                          <a:spcPts val="4600"/>
                        </a:lnSpc>
                        <a:defRPr sz="1800"/>
                      </a:pPr>
                      <a:r>
                        <a:rPr sz="3200">
                          <a:solidFill>
                            <a:srgbClr val="222222"/>
                          </a:solidFill>
                        </a:rPr>
                        <a:t>where</a:t>
                      </a:r>
                    </a:p>
                  </a:txBody>
                  <a:tcPr marL="152400" marR="152400" marT="38100" marB="38100" anchor="ctr" horzOverflow="overflow">
                    <a:lnL w="12700">
                      <a:solidFill>
                        <a:srgbClr val="888888"/>
                      </a:solidFill>
                      <a:miter lim="400000"/>
                    </a:lnL>
                    <a:lnR w="12700">
                      <a:solidFill>
                        <a:srgbClr val="888888"/>
                      </a:solidFill>
                      <a:miter lim="400000"/>
                    </a:lnR>
                    <a:lnT w="12700">
                      <a:solidFill>
                        <a:srgbClr val="888888"/>
                      </a:solidFill>
                      <a:miter lim="400000"/>
                    </a:lnT>
                    <a:lnB w="12700">
                      <a:solidFill>
                        <a:srgbClr val="88888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600"/>
                        </a:lnSpc>
                        <a:defRPr sz="1800"/>
                      </a:pPr>
                      <a:r>
                        <a:rPr sz="3200">
                          <a:solidFill>
                            <a:srgbClr val="222222"/>
                          </a:solidFill>
                        </a:rPr>
                        <a:t>查询的条件</a:t>
                      </a:r>
                    </a:p>
                  </a:txBody>
                  <a:tcPr marL="152400" marR="152400" marT="38100" marB="38100" anchor="ctr" horzOverflow="overflow">
                    <a:lnL w="12700">
                      <a:solidFill>
                        <a:srgbClr val="888888"/>
                      </a:solidFill>
                      <a:miter lim="400000"/>
                    </a:lnL>
                    <a:lnR w="12700">
                      <a:solidFill>
                        <a:srgbClr val="888888"/>
                      </a:solidFill>
                      <a:miter lim="400000"/>
                    </a:lnR>
                    <a:lnT w="12700">
                      <a:solidFill>
                        <a:srgbClr val="888888"/>
                      </a:solidFill>
                      <a:miter lim="400000"/>
                    </a:lnT>
                    <a:lnB w="12700">
                      <a:solidFill>
                        <a:srgbClr val="888888"/>
                      </a:solidFill>
                      <a:miter lim="400000"/>
                    </a:lnB>
                  </a:tcPr>
                </a:tc>
              </a:tr>
              <a:tr h="563021">
                <a:tc>
                  <a:txBody>
                    <a:bodyPr/>
                    <a:lstStyle/>
                    <a:p>
                      <a:pPr algn="l">
                        <a:lnSpc>
                          <a:spcPts val="4600"/>
                        </a:lnSpc>
                        <a:defRPr sz="1800"/>
                      </a:pPr>
                      <a:r>
                        <a:rPr sz="3200">
                          <a:solidFill>
                            <a:srgbClr val="222222"/>
                          </a:solidFill>
                        </a:rPr>
                        <a:t>group by</a:t>
                      </a:r>
                    </a:p>
                  </a:txBody>
                  <a:tcPr marL="152400" marR="152400" marT="38100" marB="38100" anchor="ctr" horzOverflow="overflow">
                    <a:lnL w="12700">
                      <a:solidFill>
                        <a:srgbClr val="888888"/>
                      </a:solidFill>
                      <a:miter lim="400000"/>
                    </a:lnL>
                    <a:lnR w="12700">
                      <a:solidFill>
                        <a:srgbClr val="888888"/>
                      </a:solidFill>
                      <a:miter lim="400000"/>
                    </a:lnR>
                    <a:lnT w="12700">
                      <a:solidFill>
                        <a:srgbClr val="888888"/>
                      </a:solidFill>
                      <a:miter lim="400000"/>
                    </a:lnT>
                    <a:lnB w="12700">
                      <a:solidFill>
                        <a:srgbClr val="88888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600"/>
                        </a:lnSpc>
                        <a:defRPr sz="1800"/>
                      </a:pPr>
                      <a:r>
                        <a:rPr sz="3200">
                          <a:solidFill>
                            <a:srgbClr val="222222"/>
                          </a:solidFill>
                        </a:rPr>
                        <a:t>分组属性 having 分组过滤的条件</a:t>
                      </a:r>
                    </a:p>
                  </a:txBody>
                  <a:tcPr marL="152400" marR="152400" marT="38100" marB="38100" anchor="ctr" horzOverflow="overflow">
                    <a:lnL w="12700">
                      <a:solidFill>
                        <a:srgbClr val="888888"/>
                      </a:solidFill>
                      <a:miter lim="400000"/>
                    </a:lnL>
                    <a:lnR w="12700">
                      <a:solidFill>
                        <a:srgbClr val="888888"/>
                      </a:solidFill>
                      <a:miter lim="400000"/>
                    </a:lnR>
                    <a:lnT w="12700">
                      <a:solidFill>
                        <a:srgbClr val="888888"/>
                      </a:solidFill>
                      <a:miter lim="400000"/>
                    </a:lnT>
                    <a:lnB w="12700">
                      <a:solidFill>
                        <a:srgbClr val="888888"/>
                      </a:solidFill>
                      <a:miter lim="400000"/>
                    </a:lnB>
                  </a:tcPr>
                </a:tc>
              </a:tr>
              <a:tr h="563021">
                <a:tc>
                  <a:txBody>
                    <a:bodyPr/>
                    <a:lstStyle/>
                    <a:p>
                      <a:pPr algn="l">
                        <a:lnSpc>
                          <a:spcPts val="4600"/>
                        </a:lnSpc>
                        <a:defRPr sz="1800"/>
                      </a:pPr>
                      <a:r>
                        <a:rPr sz="3200">
                          <a:solidFill>
                            <a:srgbClr val="222222"/>
                          </a:solidFill>
                        </a:rPr>
                        <a:t>order by</a:t>
                      </a:r>
                    </a:p>
                  </a:txBody>
                  <a:tcPr marL="152400" marR="152400" marT="38100" marB="38100" anchor="ctr" horzOverflow="overflow">
                    <a:lnL w="12700">
                      <a:solidFill>
                        <a:srgbClr val="888888"/>
                      </a:solidFill>
                      <a:miter lim="400000"/>
                    </a:lnL>
                    <a:lnR w="12700">
                      <a:solidFill>
                        <a:srgbClr val="888888"/>
                      </a:solidFill>
                      <a:miter lim="400000"/>
                    </a:lnR>
                    <a:lnT w="12700">
                      <a:solidFill>
                        <a:srgbClr val="888888"/>
                      </a:solidFill>
                      <a:miter lim="400000"/>
                    </a:lnT>
                    <a:lnB w="12700">
                      <a:solidFill>
                        <a:srgbClr val="88888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600"/>
                        </a:lnSpc>
                        <a:defRPr sz="1800"/>
                      </a:pPr>
                      <a:r>
                        <a:rPr sz="3200">
                          <a:solidFill>
                            <a:srgbClr val="222222"/>
                          </a:solidFill>
                        </a:rPr>
                        <a:t>排序属性</a:t>
                      </a:r>
                    </a:p>
                  </a:txBody>
                  <a:tcPr marL="152400" marR="152400" marT="38100" marB="38100" anchor="ctr" horzOverflow="overflow">
                    <a:lnL w="12700">
                      <a:solidFill>
                        <a:srgbClr val="888888"/>
                      </a:solidFill>
                      <a:miter lim="400000"/>
                    </a:lnL>
                    <a:lnR w="12700">
                      <a:solidFill>
                        <a:srgbClr val="888888"/>
                      </a:solidFill>
                      <a:miter lim="400000"/>
                    </a:lnR>
                    <a:lnT w="12700">
                      <a:solidFill>
                        <a:srgbClr val="888888"/>
                      </a:solidFill>
                      <a:miter lim="400000"/>
                    </a:lnT>
                    <a:lnB w="12700">
                      <a:solidFill>
                        <a:srgbClr val="888888"/>
                      </a:solidFill>
                      <a:miter lim="400000"/>
                    </a:lnB>
                  </a:tcPr>
                </a:tc>
              </a:tr>
              <a:tr h="563021">
                <a:tc>
                  <a:txBody>
                    <a:bodyPr/>
                    <a:lstStyle/>
                    <a:p>
                      <a:pPr algn="l">
                        <a:lnSpc>
                          <a:spcPts val="4600"/>
                        </a:lnSpc>
                        <a:defRPr sz="1800"/>
                      </a:pPr>
                      <a:r>
                        <a:rPr sz="3200">
                          <a:solidFill>
                            <a:srgbClr val="222222"/>
                          </a:solidFill>
                        </a:rPr>
                        <a:t>limit</a:t>
                      </a:r>
                    </a:p>
                  </a:txBody>
                  <a:tcPr marL="152400" marR="152400" marT="38100" marB="38100" anchor="ctr" horzOverflow="overflow">
                    <a:lnL w="12700">
                      <a:solidFill>
                        <a:srgbClr val="888888"/>
                      </a:solidFill>
                      <a:miter lim="400000"/>
                    </a:lnL>
                    <a:lnR w="12700">
                      <a:solidFill>
                        <a:srgbClr val="888888"/>
                      </a:solidFill>
                      <a:miter lim="400000"/>
                    </a:lnR>
                    <a:lnT w="12700">
                      <a:solidFill>
                        <a:srgbClr val="888888"/>
                      </a:solidFill>
                      <a:miter lim="400000"/>
                    </a:lnT>
                    <a:lnB w="12700">
                      <a:solidFill>
                        <a:srgbClr val="88888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600"/>
                        </a:lnSpc>
                        <a:defRPr sz="1800"/>
                      </a:pPr>
                      <a:r>
                        <a:rPr sz="3200" dirty="0" err="1">
                          <a:solidFill>
                            <a:srgbClr val="222222"/>
                          </a:solidFill>
                        </a:rPr>
                        <a:t>起始记录位置，取记录的条数</a:t>
                      </a:r>
                      <a:endParaRPr sz="3200" dirty="0">
                        <a:solidFill>
                          <a:srgbClr val="222222"/>
                        </a:solidFill>
                      </a:endParaRPr>
                    </a:p>
                  </a:txBody>
                  <a:tcPr marL="152400" marR="152400" marT="38100" marB="38100" anchor="ctr" horzOverflow="overflow">
                    <a:lnL w="12700">
                      <a:solidFill>
                        <a:srgbClr val="888888"/>
                      </a:solidFill>
                      <a:miter lim="400000"/>
                    </a:lnL>
                    <a:lnR w="12700">
                      <a:solidFill>
                        <a:srgbClr val="888888"/>
                      </a:solidFill>
                      <a:miter lim="400000"/>
                    </a:lnR>
                    <a:lnT w="12700">
                      <a:solidFill>
                        <a:srgbClr val="888888"/>
                      </a:solidFill>
                      <a:miter lim="400000"/>
                    </a:lnT>
                    <a:lnB w="12700">
                      <a:solidFill>
                        <a:srgbClr val="888888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5" name="Shape 128"/>
          <p:cNvSpPr>
            <a:spLocks noGrp="1"/>
          </p:cNvSpPr>
          <p:nvPr>
            <p:ph type="body" idx="1"/>
          </p:nvPr>
        </p:nvSpPr>
        <p:spPr>
          <a:xfrm>
            <a:off x="982193" y="7024216"/>
            <a:ext cx="13465496" cy="2168669"/>
          </a:xfrm>
          <a:prstGeom prst="rect">
            <a:avLst/>
          </a:prstGeom>
        </p:spPr>
        <p:txBody>
          <a:bodyPr>
            <a:normAutofit fontScale="77500" lnSpcReduction="20000"/>
          </a:bodyPr>
          <a:lstStyle/>
          <a:p>
            <a:pPr marL="752610" indent="-377960" defTabSz="799252">
              <a:spcBef>
                <a:spcPts val="600"/>
              </a:spcBef>
              <a:defRPr sz="2714"/>
            </a:pPr>
            <a:r>
              <a:rPr lang="zh-CN" altLang="en-US" sz="3600" dirty="0" smtClean="0"/>
              <a:t>要求：</a:t>
            </a:r>
            <a:endParaRPr lang="en-US" altLang="zh-CN" sz="3600" dirty="0" smtClean="0"/>
          </a:p>
          <a:p>
            <a:pPr marL="1107946" lvl="2" indent="-377960" defTabSz="799252">
              <a:spcBef>
                <a:spcPts val="600"/>
              </a:spcBef>
              <a:defRPr sz="2714"/>
            </a:pPr>
            <a:r>
              <a:rPr lang="zh-CN" altLang="en-US" sz="3600" dirty="0" smtClean="0"/>
              <a:t>在</a:t>
            </a:r>
            <a:r>
              <a:rPr lang="en-US" altLang="zh-CN" sz="3600" dirty="0" smtClean="0"/>
              <a:t>star</a:t>
            </a:r>
            <a:r>
              <a:rPr lang="zh-CN" altLang="en-US" sz="3600" dirty="0" smtClean="0"/>
              <a:t>表中找出</a:t>
            </a:r>
            <a:r>
              <a:rPr lang="zh-CN" altLang="en-US" sz="3600" dirty="0"/>
              <a:t>年龄</a:t>
            </a:r>
            <a:r>
              <a:rPr lang="zh-CN" altLang="en-US" sz="3600" dirty="0" smtClean="0"/>
              <a:t>大于</a:t>
            </a:r>
            <a:r>
              <a:rPr lang="en-US" altLang="zh-CN" sz="3600" dirty="0" smtClean="0"/>
              <a:t>30</a:t>
            </a:r>
            <a:r>
              <a:rPr lang="zh-CN" altLang="en-US" sz="3600" dirty="0" smtClean="0"/>
              <a:t>的明星</a:t>
            </a:r>
            <a:endParaRPr lang="en-US" altLang="zh-CN" sz="3600" dirty="0" smtClean="0"/>
          </a:p>
          <a:p>
            <a:pPr marL="1107946" lvl="2" indent="-377960" defTabSz="799252">
              <a:spcBef>
                <a:spcPts val="600"/>
              </a:spcBef>
              <a:defRPr sz="2714"/>
            </a:pPr>
            <a:r>
              <a:rPr lang="zh-CN" altLang="en-US" sz="3600" dirty="0" smtClean="0"/>
              <a:t>按照省份分组</a:t>
            </a:r>
            <a:endParaRPr lang="en-US" altLang="zh-CN" sz="3600" dirty="0" smtClean="0"/>
          </a:p>
          <a:p>
            <a:pPr marL="1107946" lvl="2" indent="-377960" defTabSz="799252">
              <a:spcBef>
                <a:spcPts val="600"/>
              </a:spcBef>
              <a:defRPr sz="2714"/>
            </a:pPr>
            <a:r>
              <a:rPr lang="zh-CN" altLang="en-US" sz="3600" dirty="0" smtClean="0"/>
              <a:t>找到明星个数大于</a:t>
            </a:r>
            <a:r>
              <a:rPr lang="en-US" altLang="zh-CN" sz="3600" dirty="0" smtClean="0"/>
              <a:t>1</a:t>
            </a:r>
            <a:r>
              <a:rPr lang="zh-CN" altLang="en-US" sz="3600" dirty="0" smtClean="0"/>
              <a:t>的省份</a:t>
            </a:r>
            <a:endParaRPr lang="en-US" altLang="zh-CN" sz="3600" dirty="0" smtClean="0"/>
          </a:p>
          <a:p>
            <a:pPr marL="1107946" lvl="2" indent="-377960" defTabSz="799252">
              <a:spcBef>
                <a:spcPts val="600"/>
              </a:spcBef>
              <a:defRPr sz="2714"/>
            </a:pPr>
            <a:r>
              <a:rPr lang="zh-CN" altLang="en-US" sz="3600" dirty="0" smtClean="0"/>
              <a:t>找到个数第二多的省份及个数</a:t>
            </a:r>
            <a:endParaRPr sz="360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5" animBg="1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/>
          </p:cNvSpPr>
          <p:nvPr>
            <p:ph type="title"/>
          </p:nvPr>
        </p:nvSpPr>
        <p:spPr>
          <a:xfrm>
            <a:off x="41264" y="748100"/>
            <a:ext cx="16427472" cy="1301393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基础查询</a:t>
            </a:r>
            <a:endParaRPr dirty="0"/>
          </a:p>
        </p:txBody>
      </p:sp>
      <p:graphicFrame>
        <p:nvGraphicFramePr>
          <p:cNvPr id="63" name="Table 63"/>
          <p:cNvGraphicFramePr/>
          <p:nvPr>
            <p:extLst>
              <p:ext uri="{D42A27DB-BD31-4B8C-83A1-F6EECF244321}">
                <p14:modId xmlns:p14="http://schemas.microsoft.com/office/powerpoint/2010/main" val="999994779"/>
              </p:ext>
            </p:extLst>
          </p:nvPr>
        </p:nvGraphicFramePr>
        <p:xfrm>
          <a:off x="2566368" y="3423816"/>
          <a:ext cx="11376315" cy="3031478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3024336"/>
                <a:gridCol w="8351979"/>
              </a:tblGrid>
              <a:tr h="870768">
                <a:tc>
                  <a:txBody>
                    <a:bodyPr/>
                    <a:lstStyle/>
                    <a:p>
                      <a:pPr indent="457200"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 dirty="0" err="1">
                          <a:solidFill>
                            <a:srgbClr val="FFF8F8"/>
                          </a:solidFill>
                        </a:rPr>
                        <a:t>类别</a:t>
                      </a:r>
                      <a:endParaRPr sz="3600" b="1" dirty="0">
                        <a:solidFill>
                          <a:srgbClr val="FFF8F8"/>
                        </a:solidFill>
                      </a:endParaRPr>
                    </a:p>
                  </a:txBody>
                  <a:tcPr marL="0" marR="0" marT="0" marB="0" anchor="ctr" horzOverflow="overflow">
                    <a:lnB w="12700">
                      <a:solidFill>
                        <a:srgbClr val="888888"/>
                      </a:solidFill>
                      <a:miter lim="400000"/>
                    </a:lnB>
                    <a:solidFill>
                      <a:srgbClr val="39B647"/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 dirty="0" err="1">
                          <a:solidFill>
                            <a:srgbClr val="FFF8F8"/>
                          </a:solidFill>
                        </a:rPr>
                        <a:t>详细解释</a:t>
                      </a:r>
                      <a:endParaRPr sz="3600" b="1" dirty="0">
                        <a:solidFill>
                          <a:srgbClr val="FFF8F8"/>
                        </a:solidFill>
                      </a:endParaRPr>
                    </a:p>
                  </a:txBody>
                  <a:tcPr marL="0" marR="0" marT="0" marB="0" anchor="ctr" horzOverflow="overflow">
                    <a:lnB w="12700">
                      <a:solidFill>
                        <a:srgbClr val="888888"/>
                      </a:solidFill>
                      <a:miter lim="400000"/>
                    </a:lnB>
                    <a:solidFill>
                      <a:srgbClr val="39B647"/>
                    </a:solidFill>
                  </a:tcPr>
                </a:tc>
              </a:tr>
              <a:tr h="673124">
                <a:tc>
                  <a:txBody>
                    <a:bodyPr/>
                    <a:lstStyle/>
                    <a:p>
                      <a:pPr algn="l">
                        <a:lnSpc>
                          <a:spcPts val="4600"/>
                        </a:lnSpc>
                        <a:defRPr sz="1800"/>
                      </a:pPr>
                      <a:r>
                        <a:rPr sz="3600">
                          <a:solidFill>
                            <a:srgbClr val="222222"/>
                          </a:solidFill>
                        </a:rPr>
                        <a:t>基本语法</a:t>
                      </a:r>
                    </a:p>
                  </a:txBody>
                  <a:tcPr marL="152400" marR="152400" marT="38100" marB="38100" anchor="ctr" horzOverflow="overflow">
                    <a:lnL w="12700">
                      <a:solidFill>
                        <a:srgbClr val="888888"/>
                      </a:solidFill>
                      <a:miter lim="400000"/>
                    </a:lnL>
                    <a:lnR w="12700">
                      <a:solidFill>
                        <a:srgbClr val="888888"/>
                      </a:solidFill>
                      <a:miter lim="400000"/>
                    </a:lnR>
                    <a:lnT w="12700">
                      <a:solidFill>
                        <a:srgbClr val="888888"/>
                      </a:solidFill>
                      <a:miter lim="400000"/>
                    </a:lnT>
                    <a:lnB w="12700">
                      <a:solidFill>
                        <a:srgbClr val="88888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600"/>
                        </a:lnSpc>
                        <a:defRPr sz="1800"/>
                      </a:pPr>
                      <a:r>
                        <a:rPr sz="3600">
                          <a:solidFill>
                            <a:srgbClr val="222222"/>
                          </a:solidFill>
                        </a:rPr>
                        <a:t>select * from 表;</a:t>
                      </a:r>
                    </a:p>
                  </a:txBody>
                  <a:tcPr marL="152400" marR="152400" marT="38100" marB="38100" anchor="ctr" horzOverflow="overflow">
                    <a:lnL w="12700">
                      <a:solidFill>
                        <a:srgbClr val="888888"/>
                      </a:solidFill>
                      <a:miter lim="400000"/>
                    </a:lnL>
                    <a:lnR w="12700">
                      <a:solidFill>
                        <a:srgbClr val="888888"/>
                      </a:solidFill>
                      <a:miter lim="400000"/>
                    </a:lnR>
                    <a:lnT w="12700">
                      <a:solidFill>
                        <a:srgbClr val="888888"/>
                      </a:solidFill>
                      <a:miter lim="400000"/>
                    </a:lnT>
                    <a:lnB w="12700">
                      <a:solidFill>
                        <a:srgbClr val="888888"/>
                      </a:solidFill>
                      <a:miter lim="400000"/>
                    </a:lnB>
                  </a:tcPr>
                </a:tc>
              </a:tr>
              <a:tr h="743793">
                <a:tc>
                  <a:txBody>
                    <a:bodyPr/>
                    <a:lstStyle/>
                    <a:p>
                      <a:pPr algn="l">
                        <a:lnSpc>
                          <a:spcPts val="4600"/>
                        </a:lnSpc>
                        <a:defRPr sz="1800"/>
                      </a:pPr>
                      <a:r>
                        <a:rPr sz="3600">
                          <a:solidFill>
                            <a:srgbClr val="222222"/>
                          </a:solidFill>
                        </a:rPr>
                        <a:t>示例</a:t>
                      </a:r>
                    </a:p>
                  </a:txBody>
                  <a:tcPr marL="152400" marR="152400" marT="38100" marB="38100" anchor="ctr" horzOverflow="overflow">
                    <a:lnL w="12700">
                      <a:solidFill>
                        <a:srgbClr val="888888"/>
                      </a:solidFill>
                      <a:miter lim="400000"/>
                    </a:lnL>
                    <a:lnR w="12700">
                      <a:solidFill>
                        <a:srgbClr val="888888"/>
                      </a:solidFill>
                      <a:miter lim="400000"/>
                    </a:lnR>
                    <a:lnT w="12700">
                      <a:solidFill>
                        <a:srgbClr val="888888"/>
                      </a:solidFill>
                      <a:miter lim="400000"/>
                    </a:lnT>
                    <a:lnB w="12700">
                      <a:solidFill>
                        <a:srgbClr val="88888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600"/>
                        </a:lnSpc>
                        <a:defRPr sz="1800"/>
                      </a:pPr>
                      <a:r>
                        <a:rPr sz="3600" dirty="0">
                          <a:solidFill>
                            <a:srgbClr val="222222"/>
                          </a:solidFill>
                        </a:rPr>
                        <a:t>select * from </a:t>
                      </a:r>
                      <a:r>
                        <a:rPr lang="en-US" sz="3600" dirty="0" smtClean="0">
                          <a:solidFill>
                            <a:srgbClr val="222222"/>
                          </a:solidFill>
                        </a:rPr>
                        <a:t>star</a:t>
                      </a:r>
                      <a:r>
                        <a:rPr sz="3600" dirty="0" smtClean="0">
                          <a:solidFill>
                            <a:srgbClr val="222222"/>
                          </a:solidFill>
                        </a:rPr>
                        <a:t>;</a:t>
                      </a:r>
                      <a:endParaRPr sz="3600" dirty="0">
                        <a:solidFill>
                          <a:srgbClr val="222222"/>
                        </a:solidFill>
                      </a:endParaRPr>
                    </a:p>
                  </a:txBody>
                  <a:tcPr marL="152400" marR="152400" marT="38100" marB="38100" anchor="ctr" horzOverflow="overflow">
                    <a:lnL w="12700">
                      <a:solidFill>
                        <a:srgbClr val="888888"/>
                      </a:solidFill>
                      <a:miter lim="400000"/>
                    </a:lnL>
                    <a:lnR w="12700">
                      <a:solidFill>
                        <a:srgbClr val="888888"/>
                      </a:solidFill>
                      <a:miter lim="400000"/>
                    </a:lnR>
                    <a:lnT w="12700">
                      <a:solidFill>
                        <a:srgbClr val="888888"/>
                      </a:solidFill>
                      <a:miter lim="400000"/>
                    </a:lnT>
                    <a:lnB w="12700">
                      <a:solidFill>
                        <a:srgbClr val="888888"/>
                      </a:solidFill>
                      <a:miter lim="400000"/>
                    </a:lnB>
                  </a:tcPr>
                </a:tc>
              </a:tr>
              <a:tr h="743793">
                <a:tc>
                  <a:txBody>
                    <a:bodyPr/>
                    <a:lstStyle/>
                    <a:p>
                      <a:pPr algn="l">
                        <a:lnSpc>
                          <a:spcPts val="4600"/>
                        </a:lnSpc>
                        <a:defRPr sz="1800"/>
                      </a:pPr>
                      <a:r>
                        <a:rPr sz="3600">
                          <a:solidFill>
                            <a:srgbClr val="222222"/>
                          </a:solidFill>
                        </a:rPr>
                        <a:t>示例说明</a:t>
                      </a:r>
                    </a:p>
                  </a:txBody>
                  <a:tcPr marL="152400" marR="152400" marT="38100" marB="38100" anchor="ctr" horzOverflow="overflow">
                    <a:lnL w="12700">
                      <a:solidFill>
                        <a:srgbClr val="888888"/>
                      </a:solidFill>
                      <a:miter lim="400000"/>
                    </a:lnL>
                    <a:lnR w="12700">
                      <a:solidFill>
                        <a:srgbClr val="888888"/>
                      </a:solidFill>
                      <a:miter lim="400000"/>
                    </a:lnR>
                    <a:lnT w="12700">
                      <a:solidFill>
                        <a:srgbClr val="888888"/>
                      </a:solidFill>
                      <a:miter lim="400000"/>
                    </a:lnT>
                    <a:lnB w="12700">
                      <a:solidFill>
                        <a:srgbClr val="88888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600"/>
                        </a:lnSpc>
                        <a:defRPr sz="1800"/>
                      </a:pPr>
                      <a:r>
                        <a:rPr sz="3600" dirty="0" err="1" smtClean="0">
                          <a:solidFill>
                            <a:srgbClr val="222222"/>
                          </a:solidFill>
                        </a:rPr>
                        <a:t>查询</a:t>
                      </a:r>
                      <a:r>
                        <a:rPr lang="en-US" sz="3600" dirty="0" err="1" smtClean="0">
                          <a:solidFill>
                            <a:srgbClr val="222222"/>
                          </a:solidFill>
                        </a:rPr>
                        <a:t>star</a:t>
                      </a:r>
                      <a:r>
                        <a:rPr sz="3600" dirty="0" err="1" smtClean="0">
                          <a:solidFill>
                            <a:srgbClr val="222222"/>
                          </a:solidFill>
                        </a:rPr>
                        <a:t>表中所有字段中的所有结果</a:t>
                      </a:r>
                      <a:endParaRPr sz="3600" dirty="0">
                        <a:solidFill>
                          <a:srgbClr val="222222"/>
                        </a:solidFill>
                      </a:endParaRPr>
                    </a:p>
                  </a:txBody>
                  <a:tcPr marL="152400" marR="152400" marT="38100" marB="38100" anchor="ctr" horzOverflow="overflow">
                    <a:lnL w="12700">
                      <a:solidFill>
                        <a:srgbClr val="888888"/>
                      </a:solidFill>
                      <a:miter lim="400000"/>
                    </a:lnL>
                    <a:lnR w="12700">
                      <a:solidFill>
                        <a:srgbClr val="888888"/>
                      </a:solidFill>
                      <a:miter lim="400000"/>
                    </a:lnR>
                    <a:lnT w="12700">
                      <a:solidFill>
                        <a:srgbClr val="888888"/>
                      </a:solidFill>
                      <a:miter lim="400000"/>
                    </a:lnT>
                    <a:lnB w="12700">
                      <a:solidFill>
                        <a:srgbClr val="888888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title"/>
          </p:nvPr>
        </p:nvSpPr>
        <p:spPr>
          <a:xfrm>
            <a:off x="41264" y="748100"/>
            <a:ext cx="16427472" cy="1301393"/>
          </a:xfrm>
          <a:prstGeom prst="rect">
            <a:avLst/>
          </a:prstGeom>
        </p:spPr>
        <p:txBody>
          <a:bodyPr/>
          <a:lstStyle/>
          <a:p>
            <a:r>
              <a:t>指定字段查询</a:t>
            </a:r>
          </a:p>
        </p:txBody>
      </p:sp>
      <p:graphicFrame>
        <p:nvGraphicFramePr>
          <p:cNvPr id="66" name="Table 66"/>
          <p:cNvGraphicFramePr/>
          <p:nvPr>
            <p:extLst>
              <p:ext uri="{D42A27DB-BD31-4B8C-83A1-F6EECF244321}">
                <p14:modId xmlns:p14="http://schemas.microsoft.com/office/powerpoint/2010/main" val="2729848326"/>
              </p:ext>
            </p:extLst>
          </p:nvPr>
        </p:nvGraphicFramePr>
        <p:xfrm>
          <a:off x="2566368" y="3423816"/>
          <a:ext cx="11376315" cy="3031478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2941668"/>
                <a:gridCol w="8434647"/>
              </a:tblGrid>
              <a:tr h="870768">
                <a:tc>
                  <a:txBody>
                    <a:bodyPr/>
                    <a:lstStyle/>
                    <a:p>
                      <a:pPr indent="457200"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 dirty="0" err="1">
                          <a:solidFill>
                            <a:srgbClr val="FFF8F8"/>
                          </a:solidFill>
                        </a:rPr>
                        <a:t>类别</a:t>
                      </a:r>
                      <a:endParaRPr sz="3600" b="1" dirty="0">
                        <a:solidFill>
                          <a:srgbClr val="FFF8F8"/>
                        </a:solidFill>
                      </a:endParaRPr>
                    </a:p>
                  </a:txBody>
                  <a:tcPr marL="0" marR="0" marT="0" marB="0" anchor="ctr" horzOverflow="overflow">
                    <a:lnB w="12700">
                      <a:solidFill>
                        <a:srgbClr val="888888"/>
                      </a:solidFill>
                      <a:miter lim="400000"/>
                    </a:lnB>
                    <a:solidFill>
                      <a:srgbClr val="39B647"/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>
                          <a:solidFill>
                            <a:srgbClr val="FFF8F8"/>
                          </a:solidFill>
                        </a:rPr>
                        <a:t>详细解释</a:t>
                      </a:r>
                    </a:p>
                  </a:txBody>
                  <a:tcPr marL="0" marR="0" marT="0" marB="0" anchor="ctr" horzOverflow="overflow">
                    <a:lnB w="12700">
                      <a:solidFill>
                        <a:srgbClr val="888888"/>
                      </a:solidFill>
                      <a:miter lim="400000"/>
                    </a:lnB>
                    <a:solidFill>
                      <a:srgbClr val="39B647"/>
                    </a:solidFill>
                  </a:tcPr>
                </a:tc>
              </a:tr>
              <a:tr h="673124">
                <a:tc>
                  <a:txBody>
                    <a:bodyPr/>
                    <a:lstStyle/>
                    <a:p>
                      <a:pPr algn="l">
                        <a:lnSpc>
                          <a:spcPts val="4600"/>
                        </a:lnSpc>
                        <a:defRPr sz="1800"/>
                      </a:pPr>
                      <a:r>
                        <a:rPr sz="3600">
                          <a:solidFill>
                            <a:srgbClr val="222222"/>
                          </a:solidFill>
                        </a:rPr>
                        <a:t>基本语法</a:t>
                      </a:r>
                    </a:p>
                  </a:txBody>
                  <a:tcPr marL="152400" marR="152400" marT="38100" marB="38100" anchor="ctr" horzOverflow="overflow">
                    <a:lnL w="12700">
                      <a:solidFill>
                        <a:srgbClr val="888888"/>
                      </a:solidFill>
                      <a:miter lim="400000"/>
                    </a:lnL>
                    <a:lnR w="12700">
                      <a:solidFill>
                        <a:srgbClr val="888888"/>
                      </a:solidFill>
                      <a:miter lim="400000"/>
                    </a:lnR>
                    <a:lnT w="12700">
                      <a:solidFill>
                        <a:srgbClr val="888888"/>
                      </a:solidFill>
                      <a:miter lim="400000"/>
                    </a:lnT>
                    <a:lnB w="12700">
                      <a:solidFill>
                        <a:srgbClr val="88888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600"/>
                        </a:lnSpc>
                        <a:defRPr sz="1800"/>
                      </a:pPr>
                      <a:r>
                        <a:rPr sz="3600">
                          <a:solidFill>
                            <a:srgbClr val="222222"/>
                          </a:solidFill>
                        </a:rPr>
                        <a:t>select 字段 from 表;</a:t>
                      </a:r>
                    </a:p>
                  </a:txBody>
                  <a:tcPr marL="152400" marR="152400" marT="38100" marB="38100" anchor="ctr" horzOverflow="overflow">
                    <a:lnL w="12700">
                      <a:solidFill>
                        <a:srgbClr val="888888"/>
                      </a:solidFill>
                      <a:miter lim="400000"/>
                    </a:lnL>
                    <a:lnR w="12700">
                      <a:solidFill>
                        <a:srgbClr val="888888"/>
                      </a:solidFill>
                      <a:miter lim="400000"/>
                    </a:lnR>
                    <a:lnT w="12700">
                      <a:solidFill>
                        <a:srgbClr val="888888"/>
                      </a:solidFill>
                      <a:miter lim="400000"/>
                    </a:lnT>
                    <a:lnB w="12700">
                      <a:solidFill>
                        <a:srgbClr val="888888"/>
                      </a:solidFill>
                      <a:miter lim="400000"/>
                    </a:lnB>
                  </a:tcPr>
                </a:tc>
              </a:tr>
              <a:tr h="743793">
                <a:tc>
                  <a:txBody>
                    <a:bodyPr/>
                    <a:lstStyle/>
                    <a:p>
                      <a:pPr algn="l">
                        <a:lnSpc>
                          <a:spcPts val="4600"/>
                        </a:lnSpc>
                        <a:defRPr sz="1800"/>
                      </a:pPr>
                      <a:r>
                        <a:rPr sz="3600">
                          <a:solidFill>
                            <a:srgbClr val="222222"/>
                          </a:solidFill>
                        </a:rPr>
                        <a:t>示例</a:t>
                      </a:r>
                    </a:p>
                  </a:txBody>
                  <a:tcPr marL="152400" marR="152400" marT="38100" marB="38100" anchor="ctr" horzOverflow="overflow">
                    <a:lnL w="12700">
                      <a:solidFill>
                        <a:srgbClr val="888888"/>
                      </a:solidFill>
                      <a:miter lim="400000"/>
                    </a:lnL>
                    <a:lnR w="12700">
                      <a:solidFill>
                        <a:srgbClr val="888888"/>
                      </a:solidFill>
                      <a:miter lim="400000"/>
                    </a:lnR>
                    <a:lnT w="12700">
                      <a:solidFill>
                        <a:srgbClr val="888888"/>
                      </a:solidFill>
                      <a:miter lim="400000"/>
                    </a:lnT>
                    <a:lnB w="12700">
                      <a:solidFill>
                        <a:srgbClr val="88888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600"/>
                        </a:lnSpc>
                        <a:defRPr sz="1800"/>
                      </a:pPr>
                      <a:r>
                        <a:rPr sz="3600" dirty="0">
                          <a:solidFill>
                            <a:srgbClr val="222222"/>
                          </a:solidFill>
                        </a:rPr>
                        <a:t>select </a:t>
                      </a:r>
                      <a:r>
                        <a:rPr sz="3600" dirty="0" smtClean="0">
                          <a:solidFill>
                            <a:srgbClr val="222222"/>
                          </a:solidFill>
                        </a:rPr>
                        <a:t>id, name,</a:t>
                      </a:r>
                      <a:r>
                        <a:rPr lang="en-US" sz="3600" dirty="0" smtClean="0">
                          <a:solidFill>
                            <a:srgbClr val="222222"/>
                          </a:solidFill>
                        </a:rPr>
                        <a:t> money </a:t>
                      </a:r>
                      <a:r>
                        <a:rPr sz="3600" dirty="0" smtClean="0">
                          <a:solidFill>
                            <a:srgbClr val="222222"/>
                          </a:solidFill>
                        </a:rPr>
                        <a:t>from </a:t>
                      </a:r>
                      <a:r>
                        <a:rPr lang="en-US" sz="3600" dirty="0" smtClean="0">
                          <a:solidFill>
                            <a:srgbClr val="222222"/>
                          </a:solidFill>
                        </a:rPr>
                        <a:t>star</a:t>
                      </a:r>
                      <a:r>
                        <a:rPr sz="3600" dirty="0" smtClean="0">
                          <a:solidFill>
                            <a:srgbClr val="222222"/>
                          </a:solidFill>
                        </a:rPr>
                        <a:t>;</a:t>
                      </a:r>
                      <a:endParaRPr sz="3600" dirty="0">
                        <a:solidFill>
                          <a:srgbClr val="222222"/>
                        </a:solidFill>
                      </a:endParaRPr>
                    </a:p>
                  </a:txBody>
                  <a:tcPr marL="152400" marR="152400" marT="38100" marB="38100" anchor="ctr" horzOverflow="overflow">
                    <a:lnL w="12700">
                      <a:solidFill>
                        <a:srgbClr val="888888"/>
                      </a:solidFill>
                      <a:miter lim="400000"/>
                    </a:lnL>
                    <a:lnR w="12700">
                      <a:solidFill>
                        <a:srgbClr val="888888"/>
                      </a:solidFill>
                      <a:miter lim="400000"/>
                    </a:lnR>
                    <a:lnT w="12700">
                      <a:solidFill>
                        <a:srgbClr val="888888"/>
                      </a:solidFill>
                      <a:miter lim="400000"/>
                    </a:lnT>
                    <a:lnB w="12700">
                      <a:solidFill>
                        <a:srgbClr val="888888"/>
                      </a:solidFill>
                      <a:miter lim="400000"/>
                    </a:lnB>
                  </a:tcPr>
                </a:tc>
              </a:tr>
              <a:tr h="743793">
                <a:tc>
                  <a:txBody>
                    <a:bodyPr/>
                    <a:lstStyle/>
                    <a:p>
                      <a:pPr algn="l">
                        <a:lnSpc>
                          <a:spcPts val="4600"/>
                        </a:lnSpc>
                        <a:defRPr sz="1800"/>
                      </a:pPr>
                      <a:r>
                        <a:rPr sz="3600">
                          <a:solidFill>
                            <a:srgbClr val="222222"/>
                          </a:solidFill>
                        </a:rPr>
                        <a:t>示例说明</a:t>
                      </a:r>
                    </a:p>
                  </a:txBody>
                  <a:tcPr marL="152400" marR="152400" marT="38100" marB="38100" anchor="ctr" horzOverflow="overflow">
                    <a:lnL w="12700">
                      <a:solidFill>
                        <a:srgbClr val="888888"/>
                      </a:solidFill>
                      <a:miter lim="400000"/>
                    </a:lnL>
                    <a:lnR w="12700">
                      <a:solidFill>
                        <a:srgbClr val="888888"/>
                      </a:solidFill>
                      <a:miter lim="400000"/>
                    </a:lnR>
                    <a:lnT w="12700">
                      <a:solidFill>
                        <a:srgbClr val="888888"/>
                      </a:solidFill>
                      <a:miter lim="400000"/>
                    </a:lnT>
                    <a:lnB w="12700">
                      <a:solidFill>
                        <a:srgbClr val="88888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600"/>
                        </a:lnSpc>
                        <a:defRPr sz="1800"/>
                      </a:pPr>
                      <a:r>
                        <a:rPr sz="3600" dirty="0" err="1" smtClean="0">
                          <a:solidFill>
                            <a:srgbClr val="222222"/>
                          </a:solidFill>
                        </a:rPr>
                        <a:t>查询</a:t>
                      </a:r>
                      <a:r>
                        <a:rPr lang="en-US" sz="3600" dirty="0" err="1" smtClean="0">
                          <a:solidFill>
                            <a:srgbClr val="222222"/>
                          </a:solidFill>
                        </a:rPr>
                        <a:t>star</a:t>
                      </a:r>
                      <a:r>
                        <a:rPr sz="3600" dirty="0" err="1" smtClean="0">
                          <a:solidFill>
                            <a:srgbClr val="222222"/>
                          </a:solidFill>
                        </a:rPr>
                        <a:t>表中</a:t>
                      </a:r>
                      <a:r>
                        <a:rPr sz="3600" dirty="0" err="1">
                          <a:solidFill>
                            <a:srgbClr val="222222"/>
                          </a:solidFill>
                        </a:rPr>
                        <a:t>id</a:t>
                      </a:r>
                      <a:r>
                        <a:rPr sz="3600" dirty="0" smtClean="0">
                          <a:solidFill>
                            <a:srgbClr val="222222"/>
                          </a:solidFill>
                        </a:rPr>
                        <a:t>,</a:t>
                      </a:r>
                      <a:r>
                        <a:rPr lang="en-US" sz="3600" dirty="0" smtClean="0">
                          <a:solidFill>
                            <a:srgbClr val="222222"/>
                          </a:solidFill>
                        </a:rPr>
                        <a:t> </a:t>
                      </a:r>
                      <a:r>
                        <a:rPr sz="3600" dirty="0" smtClean="0">
                          <a:solidFill>
                            <a:srgbClr val="222222"/>
                          </a:solidFill>
                        </a:rPr>
                        <a:t>username</a:t>
                      </a:r>
                      <a:r>
                        <a:rPr sz="3600" dirty="0">
                          <a:solidFill>
                            <a:srgbClr val="222222"/>
                          </a:solidFill>
                        </a:rPr>
                        <a:t>, </a:t>
                      </a:r>
                      <a:r>
                        <a:rPr lang="en-US" altLang="zh-CN" sz="3600" dirty="0" err="1" smtClean="0">
                          <a:solidFill>
                            <a:srgbClr val="222222"/>
                          </a:solidFill>
                        </a:rPr>
                        <a:t>money</a:t>
                      </a:r>
                      <a:r>
                        <a:rPr sz="3600" dirty="0" err="1" smtClean="0">
                          <a:solidFill>
                            <a:srgbClr val="222222"/>
                          </a:solidFill>
                        </a:rPr>
                        <a:t>字段</a:t>
                      </a:r>
                      <a:endParaRPr sz="3600" dirty="0">
                        <a:solidFill>
                          <a:srgbClr val="222222"/>
                        </a:solidFill>
                      </a:endParaRPr>
                    </a:p>
                  </a:txBody>
                  <a:tcPr marL="152400" marR="152400" marT="38100" marB="38100" anchor="ctr" horzOverflow="overflow">
                    <a:lnL w="12700">
                      <a:solidFill>
                        <a:srgbClr val="888888"/>
                      </a:solidFill>
                      <a:miter lim="400000"/>
                    </a:lnL>
                    <a:lnR w="12700">
                      <a:solidFill>
                        <a:srgbClr val="888888"/>
                      </a:solidFill>
                      <a:miter lim="400000"/>
                    </a:lnR>
                    <a:lnT w="12700">
                      <a:solidFill>
                        <a:srgbClr val="888888"/>
                      </a:solidFill>
                      <a:miter lim="400000"/>
                    </a:lnT>
                    <a:lnB w="12700">
                      <a:solidFill>
                        <a:srgbClr val="888888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/>
          </p:cNvSpPr>
          <p:nvPr>
            <p:ph type="title"/>
          </p:nvPr>
        </p:nvSpPr>
        <p:spPr>
          <a:xfrm>
            <a:off x="41264" y="748100"/>
            <a:ext cx="16427472" cy="1301393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指定</a:t>
            </a:r>
            <a:r>
              <a:rPr dirty="0" err="1" smtClean="0"/>
              <a:t>字段</a:t>
            </a:r>
            <a:r>
              <a:rPr lang="zh-CN" altLang="en-US" dirty="0" smtClean="0"/>
              <a:t>组合</a:t>
            </a:r>
            <a:r>
              <a:rPr dirty="0" err="1" smtClean="0"/>
              <a:t>不重复记录</a:t>
            </a:r>
            <a:endParaRPr dirty="0"/>
          </a:p>
        </p:txBody>
      </p:sp>
      <p:graphicFrame>
        <p:nvGraphicFramePr>
          <p:cNvPr id="69" name="Table 69"/>
          <p:cNvGraphicFramePr/>
          <p:nvPr>
            <p:extLst>
              <p:ext uri="{D42A27DB-BD31-4B8C-83A1-F6EECF244321}">
                <p14:modId xmlns:p14="http://schemas.microsoft.com/office/powerpoint/2010/main" val="3178433374"/>
              </p:ext>
            </p:extLst>
          </p:nvPr>
        </p:nvGraphicFramePr>
        <p:xfrm>
          <a:off x="2566368" y="3351808"/>
          <a:ext cx="11376315" cy="3031478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2952328"/>
                <a:gridCol w="8423987"/>
              </a:tblGrid>
              <a:tr h="870768">
                <a:tc>
                  <a:txBody>
                    <a:bodyPr/>
                    <a:lstStyle/>
                    <a:p>
                      <a:pPr indent="457200"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 dirty="0" err="1">
                          <a:solidFill>
                            <a:srgbClr val="FFF8F8"/>
                          </a:solidFill>
                        </a:rPr>
                        <a:t>类别</a:t>
                      </a:r>
                      <a:endParaRPr sz="3600" b="1" dirty="0">
                        <a:solidFill>
                          <a:srgbClr val="FFF8F8"/>
                        </a:solidFill>
                      </a:endParaRPr>
                    </a:p>
                  </a:txBody>
                  <a:tcPr marL="0" marR="0" marT="0" marB="0" anchor="ctr" horzOverflow="overflow">
                    <a:lnB w="12700">
                      <a:solidFill>
                        <a:srgbClr val="888888"/>
                      </a:solidFill>
                      <a:miter lim="400000"/>
                    </a:lnB>
                    <a:solidFill>
                      <a:srgbClr val="39B647"/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 dirty="0" err="1">
                          <a:solidFill>
                            <a:srgbClr val="FFF8F8"/>
                          </a:solidFill>
                        </a:rPr>
                        <a:t>详细解释</a:t>
                      </a:r>
                      <a:endParaRPr sz="3600" b="1" dirty="0">
                        <a:solidFill>
                          <a:srgbClr val="FFF8F8"/>
                        </a:solidFill>
                      </a:endParaRPr>
                    </a:p>
                  </a:txBody>
                  <a:tcPr marL="0" marR="0" marT="0" marB="0" anchor="ctr" horzOverflow="overflow">
                    <a:lnB w="12700">
                      <a:solidFill>
                        <a:srgbClr val="888888"/>
                      </a:solidFill>
                      <a:miter lim="400000"/>
                    </a:lnB>
                    <a:solidFill>
                      <a:srgbClr val="39B647"/>
                    </a:solidFill>
                  </a:tcPr>
                </a:tc>
              </a:tr>
              <a:tr h="673124">
                <a:tc>
                  <a:txBody>
                    <a:bodyPr/>
                    <a:lstStyle/>
                    <a:p>
                      <a:pPr algn="l">
                        <a:lnSpc>
                          <a:spcPts val="4600"/>
                        </a:lnSpc>
                        <a:defRPr sz="1800"/>
                      </a:pPr>
                      <a:r>
                        <a:rPr sz="3600">
                          <a:solidFill>
                            <a:srgbClr val="222222"/>
                          </a:solidFill>
                        </a:rPr>
                        <a:t>基本语法</a:t>
                      </a:r>
                    </a:p>
                  </a:txBody>
                  <a:tcPr marL="152400" marR="152400" marT="38100" marB="38100" anchor="ctr" horzOverflow="overflow">
                    <a:lnL w="12700">
                      <a:solidFill>
                        <a:srgbClr val="888888"/>
                      </a:solidFill>
                      <a:miter lim="400000"/>
                    </a:lnL>
                    <a:lnR w="12700">
                      <a:solidFill>
                        <a:srgbClr val="888888"/>
                      </a:solidFill>
                      <a:miter lim="400000"/>
                    </a:lnR>
                    <a:lnT w="12700">
                      <a:solidFill>
                        <a:srgbClr val="888888"/>
                      </a:solidFill>
                      <a:miter lim="400000"/>
                    </a:lnT>
                    <a:lnB w="12700">
                      <a:solidFill>
                        <a:srgbClr val="88888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600"/>
                        </a:lnSpc>
                        <a:defRPr sz="1800"/>
                      </a:pPr>
                      <a:r>
                        <a:rPr sz="3600">
                          <a:solidFill>
                            <a:srgbClr val="222222"/>
                          </a:solidFill>
                        </a:rPr>
                        <a:t>select distinct 字段 from 表;</a:t>
                      </a:r>
                    </a:p>
                  </a:txBody>
                  <a:tcPr marL="152400" marR="152400" marT="38100" marB="38100" anchor="ctr" horzOverflow="overflow">
                    <a:lnL w="12700">
                      <a:solidFill>
                        <a:srgbClr val="888888"/>
                      </a:solidFill>
                      <a:miter lim="400000"/>
                    </a:lnL>
                    <a:lnR w="12700">
                      <a:solidFill>
                        <a:srgbClr val="888888"/>
                      </a:solidFill>
                      <a:miter lim="400000"/>
                    </a:lnR>
                    <a:lnT w="12700">
                      <a:solidFill>
                        <a:srgbClr val="888888"/>
                      </a:solidFill>
                      <a:miter lim="400000"/>
                    </a:lnT>
                    <a:lnB w="12700">
                      <a:solidFill>
                        <a:srgbClr val="888888"/>
                      </a:solidFill>
                      <a:miter lim="400000"/>
                    </a:lnB>
                  </a:tcPr>
                </a:tc>
              </a:tr>
              <a:tr h="743793">
                <a:tc>
                  <a:txBody>
                    <a:bodyPr/>
                    <a:lstStyle/>
                    <a:p>
                      <a:pPr algn="l">
                        <a:lnSpc>
                          <a:spcPts val="4600"/>
                        </a:lnSpc>
                        <a:defRPr sz="1800"/>
                      </a:pPr>
                      <a:r>
                        <a:rPr sz="3600">
                          <a:solidFill>
                            <a:srgbClr val="222222"/>
                          </a:solidFill>
                        </a:rPr>
                        <a:t>示例</a:t>
                      </a:r>
                    </a:p>
                  </a:txBody>
                  <a:tcPr marL="152400" marR="152400" marT="38100" marB="38100" anchor="ctr" horzOverflow="overflow">
                    <a:lnL w="12700">
                      <a:solidFill>
                        <a:srgbClr val="888888"/>
                      </a:solidFill>
                      <a:miter lim="400000"/>
                    </a:lnL>
                    <a:lnR w="12700">
                      <a:solidFill>
                        <a:srgbClr val="888888"/>
                      </a:solidFill>
                      <a:miter lim="400000"/>
                    </a:lnR>
                    <a:lnT w="12700">
                      <a:solidFill>
                        <a:srgbClr val="888888"/>
                      </a:solidFill>
                      <a:miter lim="400000"/>
                    </a:lnT>
                    <a:lnB w="12700">
                      <a:solidFill>
                        <a:srgbClr val="88888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600"/>
                        </a:lnSpc>
                        <a:defRPr sz="1800"/>
                      </a:pPr>
                      <a:r>
                        <a:rPr sz="3600" dirty="0">
                          <a:solidFill>
                            <a:srgbClr val="222222"/>
                          </a:solidFill>
                        </a:rPr>
                        <a:t>select distinct </a:t>
                      </a:r>
                      <a:r>
                        <a:rPr sz="3600" dirty="0" smtClean="0">
                          <a:solidFill>
                            <a:srgbClr val="222222"/>
                          </a:solidFill>
                        </a:rPr>
                        <a:t>age</a:t>
                      </a:r>
                      <a:r>
                        <a:rPr lang="en-US" sz="3600" dirty="0" smtClean="0">
                          <a:solidFill>
                            <a:srgbClr val="222222"/>
                          </a:solidFill>
                        </a:rPr>
                        <a:t>,</a:t>
                      </a:r>
                      <a:r>
                        <a:rPr lang="en-US" sz="3600" baseline="0" dirty="0" smtClean="0">
                          <a:solidFill>
                            <a:srgbClr val="222222"/>
                          </a:solidFill>
                        </a:rPr>
                        <a:t> </a:t>
                      </a:r>
                      <a:r>
                        <a:rPr lang="en-US" altLang="zh-CN" sz="3600" dirty="0" smtClean="0">
                          <a:solidFill>
                            <a:srgbClr val="222222"/>
                          </a:solidFill>
                        </a:rPr>
                        <a:t>sex</a:t>
                      </a:r>
                      <a:r>
                        <a:rPr sz="3600" dirty="0" smtClean="0">
                          <a:solidFill>
                            <a:srgbClr val="222222"/>
                          </a:solidFill>
                        </a:rPr>
                        <a:t> from </a:t>
                      </a:r>
                      <a:r>
                        <a:rPr lang="en-US" sz="3600" dirty="0" smtClean="0">
                          <a:solidFill>
                            <a:srgbClr val="222222"/>
                          </a:solidFill>
                        </a:rPr>
                        <a:t>star</a:t>
                      </a:r>
                      <a:r>
                        <a:rPr sz="3600" dirty="0" smtClean="0">
                          <a:solidFill>
                            <a:srgbClr val="222222"/>
                          </a:solidFill>
                        </a:rPr>
                        <a:t>;</a:t>
                      </a:r>
                      <a:endParaRPr sz="3600" dirty="0">
                        <a:solidFill>
                          <a:srgbClr val="222222"/>
                        </a:solidFill>
                      </a:endParaRPr>
                    </a:p>
                  </a:txBody>
                  <a:tcPr marL="152400" marR="152400" marT="38100" marB="38100" anchor="ctr" horzOverflow="overflow">
                    <a:lnL w="12700">
                      <a:solidFill>
                        <a:srgbClr val="888888"/>
                      </a:solidFill>
                      <a:miter lim="400000"/>
                    </a:lnL>
                    <a:lnR w="12700">
                      <a:solidFill>
                        <a:srgbClr val="888888"/>
                      </a:solidFill>
                      <a:miter lim="400000"/>
                    </a:lnR>
                    <a:lnT w="12700">
                      <a:solidFill>
                        <a:srgbClr val="888888"/>
                      </a:solidFill>
                      <a:miter lim="400000"/>
                    </a:lnT>
                    <a:lnB w="12700">
                      <a:solidFill>
                        <a:srgbClr val="888888"/>
                      </a:solidFill>
                      <a:miter lim="400000"/>
                    </a:lnB>
                  </a:tcPr>
                </a:tc>
              </a:tr>
              <a:tr h="743793">
                <a:tc>
                  <a:txBody>
                    <a:bodyPr/>
                    <a:lstStyle/>
                    <a:p>
                      <a:pPr algn="l">
                        <a:lnSpc>
                          <a:spcPts val="4600"/>
                        </a:lnSpc>
                        <a:defRPr sz="1800"/>
                      </a:pPr>
                      <a:r>
                        <a:rPr sz="3600">
                          <a:solidFill>
                            <a:srgbClr val="222222"/>
                          </a:solidFill>
                        </a:rPr>
                        <a:t>示例说明</a:t>
                      </a:r>
                    </a:p>
                  </a:txBody>
                  <a:tcPr marL="152400" marR="152400" marT="38100" marB="38100" anchor="ctr" horzOverflow="overflow">
                    <a:lnL w="12700">
                      <a:solidFill>
                        <a:srgbClr val="888888"/>
                      </a:solidFill>
                      <a:miter lim="400000"/>
                    </a:lnL>
                    <a:lnR w="12700">
                      <a:solidFill>
                        <a:srgbClr val="888888"/>
                      </a:solidFill>
                      <a:miter lim="400000"/>
                    </a:lnR>
                    <a:lnT w="12700">
                      <a:solidFill>
                        <a:srgbClr val="888888"/>
                      </a:solidFill>
                      <a:miter lim="400000"/>
                    </a:lnT>
                    <a:lnB w="12700">
                      <a:solidFill>
                        <a:srgbClr val="88888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600"/>
                        </a:lnSpc>
                        <a:defRPr sz="1800"/>
                      </a:pPr>
                      <a:r>
                        <a:rPr sz="3600" dirty="0" err="1" smtClean="0">
                          <a:solidFill>
                            <a:srgbClr val="222222"/>
                          </a:solidFill>
                        </a:rPr>
                        <a:t>查询</a:t>
                      </a:r>
                      <a:r>
                        <a:rPr lang="en-US" sz="3600" dirty="0" err="1" smtClean="0">
                          <a:solidFill>
                            <a:srgbClr val="222222"/>
                          </a:solidFill>
                        </a:rPr>
                        <a:t>star</a:t>
                      </a:r>
                      <a:r>
                        <a:rPr sz="3600" dirty="0" err="1" smtClean="0">
                          <a:solidFill>
                            <a:srgbClr val="222222"/>
                          </a:solidFill>
                        </a:rPr>
                        <a:t>表中</a:t>
                      </a:r>
                      <a:r>
                        <a:rPr lang="en-US" sz="3600" dirty="0" err="1" smtClean="0">
                          <a:solidFill>
                            <a:srgbClr val="222222"/>
                          </a:solidFill>
                        </a:rPr>
                        <a:t>age</a:t>
                      </a:r>
                      <a:r>
                        <a:rPr lang="zh-CN" altLang="en-US" sz="3600" dirty="0" smtClean="0">
                          <a:solidFill>
                            <a:srgbClr val="222222"/>
                          </a:solidFill>
                        </a:rPr>
                        <a:t>和</a:t>
                      </a:r>
                      <a:r>
                        <a:rPr lang="en-US" altLang="zh-CN" sz="3600" dirty="0" smtClean="0">
                          <a:solidFill>
                            <a:srgbClr val="222222"/>
                          </a:solidFill>
                        </a:rPr>
                        <a:t>sex</a:t>
                      </a:r>
                      <a:r>
                        <a:rPr lang="zh-CN" altLang="en-US" sz="3600" dirty="0" smtClean="0">
                          <a:solidFill>
                            <a:srgbClr val="222222"/>
                          </a:solidFill>
                        </a:rPr>
                        <a:t>组合</a:t>
                      </a:r>
                      <a:r>
                        <a:rPr sz="3600" dirty="0" smtClean="0">
                          <a:solidFill>
                            <a:srgbClr val="222222"/>
                          </a:solidFill>
                        </a:rPr>
                        <a:t>的</a:t>
                      </a:r>
                      <a:r>
                        <a:rPr lang="zh-CN" altLang="en-US" sz="3600" dirty="0" smtClean="0">
                          <a:solidFill>
                            <a:srgbClr val="222222"/>
                          </a:solidFill>
                        </a:rPr>
                        <a:t>不重复</a:t>
                      </a:r>
                      <a:r>
                        <a:rPr sz="3600" dirty="0" err="1" smtClean="0">
                          <a:solidFill>
                            <a:srgbClr val="222222"/>
                          </a:solidFill>
                        </a:rPr>
                        <a:t>结果</a:t>
                      </a:r>
                      <a:endParaRPr sz="3600" dirty="0">
                        <a:solidFill>
                          <a:srgbClr val="222222"/>
                        </a:solidFill>
                      </a:endParaRPr>
                    </a:p>
                  </a:txBody>
                  <a:tcPr marL="152400" marR="152400" marT="38100" marB="38100" anchor="ctr" horzOverflow="overflow">
                    <a:lnL w="12700">
                      <a:solidFill>
                        <a:srgbClr val="888888"/>
                      </a:solidFill>
                      <a:miter lim="400000"/>
                    </a:lnL>
                    <a:lnR w="12700">
                      <a:solidFill>
                        <a:srgbClr val="888888"/>
                      </a:solidFill>
                      <a:miter lim="400000"/>
                    </a:lnR>
                    <a:lnT w="12700">
                      <a:solidFill>
                        <a:srgbClr val="888888"/>
                      </a:solidFill>
                      <a:miter lim="400000"/>
                    </a:lnT>
                    <a:lnB w="12700">
                      <a:solidFill>
                        <a:srgbClr val="888888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/>
          </p:cNvSpPr>
          <p:nvPr>
            <p:ph type="title"/>
          </p:nvPr>
        </p:nvSpPr>
        <p:spPr>
          <a:xfrm>
            <a:off x="41264" y="748100"/>
            <a:ext cx="16427472" cy="1301393"/>
          </a:xfrm>
          <a:prstGeom prst="rect">
            <a:avLst/>
          </a:prstGeom>
        </p:spPr>
        <p:txBody>
          <a:bodyPr/>
          <a:lstStyle/>
          <a:p>
            <a:r>
              <a:rPr dirty="0" err="1" smtClean="0"/>
              <a:t>条件查询</a:t>
            </a:r>
            <a:endParaRPr dirty="0"/>
          </a:p>
        </p:txBody>
      </p:sp>
      <p:graphicFrame>
        <p:nvGraphicFramePr>
          <p:cNvPr id="75" name="Table 75"/>
          <p:cNvGraphicFramePr/>
          <p:nvPr>
            <p:extLst>
              <p:ext uri="{D42A27DB-BD31-4B8C-83A1-F6EECF244321}">
                <p14:modId xmlns:p14="http://schemas.microsoft.com/office/powerpoint/2010/main" val="353114319"/>
              </p:ext>
            </p:extLst>
          </p:nvPr>
        </p:nvGraphicFramePr>
        <p:xfrm>
          <a:off x="2566368" y="3279800"/>
          <a:ext cx="11376315" cy="3031478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3206013"/>
                <a:gridCol w="8170302"/>
              </a:tblGrid>
              <a:tr h="870768">
                <a:tc>
                  <a:txBody>
                    <a:bodyPr/>
                    <a:lstStyle/>
                    <a:p>
                      <a:pPr indent="457200"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 dirty="0" err="1">
                          <a:solidFill>
                            <a:srgbClr val="FFF8F8"/>
                          </a:solidFill>
                        </a:rPr>
                        <a:t>类别</a:t>
                      </a:r>
                      <a:endParaRPr sz="3600" b="1" dirty="0">
                        <a:solidFill>
                          <a:srgbClr val="FFF8F8"/>
                        </a:solidFill>
                      </a:endParaRPr>
                    </a:p>
                  </a:txBody>
                  <a:tcPr marL="0" marR="0" marT="0" marB="0" anchor="ctr" horzOverflow="overflow">
                    <a:lnB w="12700">
                      <a:solidFill>
                        <a:srgbClr val="888888"/>
                      </a:solidFill>
                      <a:miter lim="400000"/>
                    </a:lnB>
                    <a:solidFill>
                      <a:srgbClr val="39B647"/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>
                          <a:solidFill>
                            <a:srgbClr val="FFF8F8"/>
                          </a:solidFill>
                        </a:rPr>
                        <a:t>详细解释</a:t>
                      </a:r>
                    </a:p>
                  </a:txBody>
                  <a:tcPr marL="0" marR="0" marT="0" marB="0" anchor="ctr" horzOverflow="overflow">
                    <a:lnB w="12700">
                      <a:solidFill>
                        <a:srgbClr val="888888"/>
                      </a:solidFill>
                      <a:miter lim="400000"/>
                    </a:lnB>
                    <a:solidFill>
                      <a:srgbClr val="39B647"/>
                    </a:solidFill>
                  </a:tcPr>
                </a:tc>
              </a:tr>
              <a:tr h="673124">
                <a:tc>
                  <a:txBody>
                    <a:bodyPr/>
                    <a:lstStyle/>
                    <a:p>
                      <a:pPr algn="l">
                        <a:lnSpc>
                          <a:spcPts val="4600"/>
                        </a:lnSpc>
                        <a:defRPr sz="1800"/>
                      </a:pPr>
                      <a:r>
                        <a:rPr sz="3600">
                          <a:solidFill>
                            <a:srgbClr val="222222"/>
                          </a:solidFill>
                        </a:rPr>
                        <a:t>基本语法</a:t>
                      </a:r>
                    </a:p>
                  </a:txBody>
                  <a:tcPr marL="152400" marR="152400" marT="38100" marB="38100" anchor="ctr" horzOverflow="overflow">
                    <a:lnL w="12700">
                      <a:solidFill>
                        <a:srgbClr val="888888"/>
                      </a:solidFill>
                      <a:miter lim="400000"/>
                    </a:lnL>
                    <a:lnR w="12700">
                      <a:solidFill>
                        <a:srgbClr val="888888"/>
                      </a:solidFill>
                      <a:miter lim="400000"/>
                    </a:lnR>
                    <a:lnT w="12700">
                      <a:solidFill>
                        <a:srgbClr val="888888"/>
                      </a:solidFill>
                      <a:miter lim="400000"/>
                    </a:lnT>
                    <a:lnB w="12700">
                      <a:solidFill>
                        <a:srgbClr val="88888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600"/>
                        </a:lnSpc>
                        <a:defRPr sz="1800"/>
                      </a:pPr>
                      <a:r>
                        <a:rPr sz="3600" dirty="0">
                          <a:solidFill>
                            <a:srgbClr val="222222"/>
                          </a:solidFill>
                        </a:rPr>
                        <a:t>select </a:t>
                      </a:r>
                      <a:r>
                        <a:rPr sz="3600" dirty="0" err="1">
                          <a:solidFill>
                            <a:srgbClr val="222222"/>
                          </a:solidFill>
                        </a:rPr>
                        <a:t>字段</a:t>
                      </a:r>
                      <a:r>
                        <a:rPr sz="3600" dirty="0">
                          <a:solidFill>
                            <a:srgbClr val="222222"/>
                          </a:solidFill>
                        </a:rPr>
                        <a:t> from 表 where </a:t>
                      </a:r>
                      <a:r>
                        <a:rPr lang="en-US" sz="3600" baseline="0" dirty="0" smtClean="0">
                          <a:solidFill>
                            <a:srgbClr val="222222"/>
                          </a:solidFill>
                        </a:rPr>
                        <a:t> </a:t>
                      </a:r>
                      <a:r>
                        <a:rPr sz="3600" dirty="0" err="1" smtClean="0">
                          <a:solidFill>
                            <a:srgbClr val="222222"/>
                          </a:solidFill>
                        </a:rPr>
                        <a:t>条件</a:t>
                      </a:r>
                      <a:r>
                        <a:rPr sz="3600" dirty="0">
                          <a:solidFill>
                            <a:srgbClr val="222222"/>
                          </a:solidFill>
                        </a:rPr>
                        <a:t>;</a:t>
                      </a:r>
                    </a:p>
                  </a:txBody>
                  <a:tcPr marL="152400" marR="152400" marT="38100" marB="38100" anchor="ctr" horzOverflow="overflow">
                    <a:lnL w="12700">
                      <a:solidFill>
                        <a:srgbClr val="888888"/>
                      </a:solidFill>
                      <a:miter lim="400000"/>
                    </a:lnL>
                    <a:lnR w="12700">
                      <a:solidFill>
                        <a:srgbClr val="888888"/>
                      </a:solidFill>
                      <a:miter lim="400000"/>
                    </a:lnR>
                    <a:lnT w="12700">
                      <a:solidFill>
                        <a:srgbClr val="888888"/>
                      </a:solidFill>
                      <a:miter lim="400000"/>
                    </a:lnT>
                    <a:lnB w="12700">
                      <a:solidFill>
                        <a:srgbClr val="888888"/>
                      </a:solidFill>
                      <a:miter lim="400000"/>
                    </a:lnB>
                  </a:tcPr>
                </a:tc>
              </a:tr>
              <a:tr h="743793">
                <a:tc>
                  <a:txBody>
                    <a:bodyPr/>
                    <a:lstStyle/>
                    <a:p>
                      <a:pPr algn="l">
                        <a:lnSpc>
                          <a:spcPts val="4600"/>
                        </a:lnSpc>
                        <a:defRPr sz="1800"/>
                      </a:pPr>
                      <a:r>
                        <a:rPr sz="3600">
                          <a:solidFill>
                            <a:srgbClr val="222222"/>
                          </a:solidFill>
                        </a:rPr>
                        <a:t>示例</a:t>
                      </a:r>
                    </a:p>
                  </a:txBody>
                  <a:tcPr marL="152400" marR="152400" marT="38100" marB="38100" anchor="ctr" horzOverflow="overflow">
                    <a:lnL w="12700">
                      <a:solidFill>
                        <a:srgbClr val="888888"/>
                      </a:solidFill>
                      <a:miter lim="400000"/>
                    </a:lnL>
                    <a:lnR w="12700">
                      <a:solidFill>
                        <a:srgbClr val="888888"/>
                      </a:solidFill>
                      <a:miter lim="400000"/>
                    </a:lnR>
                    <a:lnT w="12700">
                      <a:solidFill>
                        <a:srgbClr val="888888"/>
                      </a:solidFill>
                      <a:miter lim="400000"/>
                    </a:lnT>
                    <a:lnB w="12700">
                      <a:solidFill>
                        <a:srgbClr val="88888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600"/>
                        </a:lnSpc>
                        <a:defRPr sz="1800"/>
                      </a:pPr>
                      <a:r>
                        <a:rPr sz="3600" dirty="0">
                          <a:solidFill>
                            <a:srgbClr val="222222"/>
                          </a:solidFill>
                        </a:rPr>
                        <a:t>select * from </a:t>
                      </a:r>
                      <a:r>
                        <a:rPr lang="en-US" altLang="zh-CN" sz="3600" dirty="0" smtClean="0">
                          <a:solidFill>
                            <a:srgbClr val="222222"/>
                          </a:solidFill>
                        </a:rPr>
                        <a:t>star </a:t>
                      </a:r>
                      <a:r>
                        <a:rPr sz="3600" dirty="0" smtClean="0">
                          <a:solidFill>
                            <a:srgbClr val="222222"/>
                          </a:solidFill>
                        </a:rPr>
                        <a:t>where age=</a:t>
                      </a:r>
                      <a:r>
                        <a:rPr lang="en-US" sz="3600" dirty="0" smtClean="0">
                          <a:solidFill>
                            <a:srgbClr val="222222"/>
                          </a:solidFill>
                        </a:rPr>
                        <a:t>43</a:t>
                      </a:r>
                      <a:r>
                        <a:rPr sz="3600" dirty="0" smtClean="0">
                          <a:solidFill>
                            <a:srgbClr val="222222"/>
                          </a:solidFill>
                        </a:rPr>
                        <a:t>;</a:t>
                      </a:r>
                      <a:endParaRPr sz="3600" dirty="0">
                        <a:solidFill>
                          <a:srgbClr val="222222"/>
                        </a:solidFill>
                      </a:endParaRPr>
                    </a:p>
                  </a:txBody>
                  <a:tcPr marL="152400" marR="152400" marT="38100" marB="38100" anchor="ctr" horzOverflow="overflow">
                    <a:lnL w="12700">
                      <a:solidFill>
                        <a:srgbClr val="888888"/>
                      </a:solidFill>
                      <a:miter lim="400000"/>
                    </a:lnL>
                    <a:lnR w="12700">
                      <a:solidFill>
                        <a:srgbClr val="888888"/>
                      </a:solidFill>
                      <a:miter lim="400000"/>
                    </a:lnR>
                    <a:lnT w="12700">
                      <a:solidFill>
                        <a:srgbClr val="888888"/>
                      </a:solidFill>
                      <a:miter lim="400000"/>
                    </a:lnT>
                    <a:lnB w="12700">
                      <a:solidFill>
                        <a:srgbClr val="888888"/>
                      </a:solidFill>
                      <a:miter lim="400000"/>
                    </a:lnB>
                  </a:tcPr>
                </a:tc>
              </a:tr>
              <a:tr h="743793">
                <a:tc>
                  <a:txBody>
                    <a:bodyPr/>
                    <a:lstStyle/>
                    <a:p>
                      <a:pPr algn="l">
                        <a:lnSpc>
                          <a:spcPts val="4600"/>
                        </a:lnSpc>
                        <a:defRPr sz="1800"/>
                      </a:pPr>
                      <a:r>
                        <a:rPr sz="3600">
                          <a:solidFill>
                            <a:srgbClr val="222222"/>
                          </a:solidFill>
                        </a:rPr>
                        <a:t>示例说明</a:t>
                      </a:r>
                    </a:p>
                  </a:txBody>
                  <a:tcPr marL="152400" marR="152400" marT="38100" marB="38100" anchor="ctr" horzOverflow="overflow">
                    <a:lnL w="12700">
                      <a:solidFill>
                        <a:srgbClr val="888888"/>
                      </a:solidFill>
                      <a:miter lim="400000"/>
                    </a:lnL>
                    <a:lnR w="12700">
                      <a:solidFill>
                        <a:srgbClr val="888888"/>
                      </a:solidFill>
                      <a:miter lim="400000"/>
                    </a:lnR>
                    <a:lnT w="12700">
                      <a:solidFill>
                        <a:srgbClr val="888888"/>
                      </a:solidFill>
                      <a:miter lim="400000"/>
                    </a:lnT>
                    <a:lnB w="12700">
                      <a:solidFill>
                        <a:srgbClr val="88888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600"/>
                        </a:lnSpc>
                        <a:defRPr sz="1800"/>
                      </a:pPr>
                      <a:r>
                        <a:rPr sz="3600" dirty="0" smtClean="0">
                          <a:solidFill>
                            <a:srgbClr val="222222"/>
                          </a:solidFill>
                        </a:rPr>
                        <a:t>查询</a:t>
                      </a:r>
                      <a:r>
                        <a:rPr lang="en-US" sz="3600" dirty="0" smtClean="0">
                          <a:solidFill>
                            <a:srgbClr val="222222"/>
                          </a:solidFill>
                        </a:rPr>
                        <a:t>star</a:t>
                      </a:r>
                      <a:r>
                        <a:rPr sz="3600" dirty="0" smtClean="0">
                          <a:solidFill>
                            <a:srgbClr val="222222"/>
                          </a:solidFill>
                        </a:rPr>
                        <a:t>表中</a:t>
                      </a:r>
                      <a:r>
                        <a:rPr lang="en-US" altLang="zh-CN" sz="3600" dirty="0" smtClean="0">
                          <a:solidFill>
                            <a:srgbClr val="222222"/>
                          </a:solidFill>
                        </a:rPr>
                        <a:t>age</a:t>
                      </a:r>
                      <a:r>
                        <a:rPr sz="3600" dirty="0" smtClean="0">
                          <a:solidFill>
                            <a:srgbClr val="222222"/>
                          </a:solidFill>
                        </a:rPr>
                        <a:t>为</a:t>
                      </a:r>
                      <a:r>
                        <a:rPr lang="en-US" sz="3600" dirty="0" smtClean="0">
                          <a:solidFill>
                            <a:srgbClr val="222222"/>
                          </a:solidFill>
                        </a:rPr>
                        <a:t>43</a:t>
                      </a:r>
                      <a:r>
                        <a:rPr sz="3600" dirty="0" smtClean="0">
                          <a:solidFill>
                            <a:srgbClr val="222222"/>
                          </a:solidFill>
                        </a:rPr>
                        <a:t>的所有结果</a:t>
                      </a:r>
                      <a:endParaRPr sz="3600" dirty="0">
                        <a:solidFill>
                          <a:srgbClr val="222222"/>
                        </a:solidFill>
                      </a:endParaRPr>
                    </a:p>
                  </a:txBody>
                  <a:tcPr marL="152400" marR="152400" marT="38100" marB="38100" anchor="ctr" horzOverflow="overflow">
                    <a:lnL w="12700">
                      <a:solidFill>
                        <a:srgbClr val="888888"/>
                      </a:solidFill>
                      <a:miter lim="400000"/>
                    </a:lnL>
                    <a:lnR w="12700">
                      <a:solidFill>
                        <a:srgbClr val="888888"/>
                      </a:solidFill>
                      <a:miter lim="400000"/>
                    </a:lnR>
                    <a:lnT w="12700">
                      <a:solidFill>
                        <a:srgbClr val="888888"/>
                      </a:solidFill>
                      <a:miter lim="400000"/>
                    </a:lnT>
                    <a:lnB w="12700">
                      <a:solidFill>
                        <a:srgbClr val="888888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/>
          </p:cNvSpPr>
          <p:nvPr>
            <p:ph type="title"/>
          </p:nvPr>
        </p:nvSpPr>
        <p:spPr>
          <a:xfrm>
            <a:off x="41264" y="748100"/>
            <a:ext cx="16427472" cy="1301393"/>
          </a:xfrm>
          <a:prstGeom prst="rect">
            <a:avLst/>
          </a:prstGeom>
        </p:spPr>
        <p:txBody>
          <a:bodyPr/>
          <a:lstStyle/>
          <a:p>
            <a:r>
              <a:t>where后可接的条件</a:t>
            </a:r>
          </a:p>
        </p:txBody>
      </p:sp>
      <p:graphicFrame>
        <p:nvGraphicFramePr>
          <p:cNvPr id="78" name="Table 78"/>
          <p:cNvGraphicFramePr/>
          <p:nvPr>
            <p:extLst>
              <p:ext uri="{D42A27DB-BD31-4B8C-83A1-F6EECF244321}">
                <p14:modId xmlns:p14="http://schemas.microsoft.com/office/powerpoint/2010/main" val="2943082183"/>
              </p:ext>
            </p:extLst>
          </p:nvPr>
        </p:nvGraphicFramePr>
        <p:xfrm>
          <a:off x="2566369" y="1953145"/>
          <a:ext cx="11305256" cy="7819703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3185988"/>
                <a:gridCol w="8119268"/>
              </a:tblGrid>
              <a:tr h="594038">
                <a:tc>
                  <a:txBody>
                    <a:bodyPr/>
                    <a:lstStyle/>
                    <a:p>
                      <a:pPr indent="457200"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200" b="1" dirty="0" err="1">
                          <a:solidFill>
                            <a:srgbClr val="FFF8F8"/>
                          </a:solidFill>
                        </a:rPr>
                        <a:t>符号</a:t>
                      </a:r>
                      <a:endParaRPr sz="3200" b="1" dirty="0">
                        <a:solidFill>
                          <a:srgbClr val="FFF8F8"/>
                        </a:solidFill>
                      </a:endParaRPr>
                    </a:p>
                  </a:txBody>
                  <a:tcPr marL="0" marR="0" marT="0" marB="0" anchor="ctr" horzOverflow="overflow">
                    <a:lnB w="12700">
                      <a:solidFill>
                        <a:srgbClr val="888888"/>
                      </a:solidFill>
                      <a:miter lim="400000"/>
                    </a:lnB>
                    <a:solidFill>
                      <a:srgbClr val="39B647"/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200" b="1">
                          <a:solidFill>
                            <a:srgbClr val="FFF8F8"/>
                          </a:solidFill>
                        </a:rPr>
                        <a:t>说明</a:t>
                      </a:r>
                    </a:p>
                  </a:txBody>
                  <a:tcPr marL="0" marR="0" marT="0" marB="0" anchor="ctr" horzOverflow="overflow">
                    <a:lnB w="12700">
                      <a:solidFill>
                        <a:srgbClr val="888888"/>
                      </a:solidFill>
                      <a:miter lim="400000"/>
                    </a:lnB>
                    <a:solidFill>
                      <a:srgbClr val="39B647"/>
                    </a:solidFill>
                  </a:tcPr>
                </a:tc>
              </a:tr>
              <a:tr h="459205">
                <a:tc>
                  <a:txBody>
                    <a:bodyPr/>
                    <a:lstStyle/>
                    <a:p>
                      <a:pPr algn="l">
                        <a:lnSpc>
                          <a:spcPts val="4600"/>
                        </a:lnSpc>
                        <a:defRPr sz="1800"/>
                      </a:pPr>
                      <a:r>
                        <a:rPr sz="3200" dirty="0">
                          <a:solidFill>
                            <a:srgbClr val="222222"/>
                          </a:solidFill>
                        </a:rPr>
                        <a:t>&gt;</a:t>
                      </a:r>
                    </a:p>
                  </a:txBody>
                  <a:tcPr marL="152400" marR="152400" marT="38100" marB="38100" anchor="ctr" horzOverflow="overflow">
                    <a:lnL w="12700">
                      <a:solidFill>
                        <a:srgbClr val="888888"/>
                      </a:solidFill>
                      <a:miter lim="400000"/>
                    </a:lnL>
                    <a:lnR w="12700">
                      <a:solidFill>
                        <a:srgbClr val="888888"/>
                      </a:solidFill>
                      <a:miter lim="400000"/>
                    </a:lnR>
                    <a:lnT w="12700">
                      <a:solidFill>
                        <a:srgbClr val="888888"/>
                      </a:solidFill>
                      <a:miter lim="400000"/>
                    </a:lnT>
                    <a:lnB w="12700">
                      <a:solidFill>
                        <a:srgbClr val="888888"/>
                      </a:solidFill>
                      <a:miter lim="400000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600"/>
                        </a:lnSpc>
                        <a:defRPr sz="1800"/>
                      </a:pPr>
                      <a:r>
                        <a:rPr sz="3200">
                          <a:solidFill>
                            <a:srgbClr val="222222"/>
                          </a:solidFill>
                        </a:rPr>
                        <a:t>大于</a:t>
                      </a:r>
                    </a:p>
                  </a:txBody>
                  <a:tcPr marL="152400" marR="152400" marT="38100" marB="38100" anchor="ctr" horzOverflow="overflow">
                    <a:lnL w="12700">
                      <a:solidFill>
                        <a:srgbClr val="888888"/>
                      </a:solidFill>
                      <a:miter lim="400000"/>
                    </a:lnL>
                    <a:lnR w="12700">
                      <a:solidFill>
                        <a:srgbClr val="888888"/>
                      </a:solidFill>
                      <a:miter lim="400000"/>
                    </a:lnR>
                    <a:lnT w="12700">
                      <a:solidFill>
                        <a:srgbClr val="888888"/>
                      </a:solidFill>
                      <a:miter lim="400000"/>
                    </a:lnT>
                    <a:lnB w="12700">
                      <a:solidFill>
                        <a:srgbClr val="888888"/>
                      </a:solidFill>
                      <a:miter lim="400000"/>
                    </a:lnB>
                    <a:solidFill>
                      <a:srgbClr val="FFC000"/>
                    </a:solidFill>
                  </a:tcPr>
                </a:tc>
              </a:tr>
              <a:tr h="507416">
                <a:tc>
                  <a:txBody>
                    <a:bodyPr/>
                    <a:lstStyle/>
                    <a:p>
                      <a:pPr algn="l">
                        <a:lnSpc>
                          <a:spcPts val="4600"/>
                        </a:lnSpc>
                        <a:defRPr sz="1800"/>
                      </a:pPr>
                      <a:r>
                        <a:rPr sz="3200">
                          <a:solidFill>
                            <a:srgbClr val="222222"/>
                          </a:solidFill>
                        </a:rPr>
                        <a:t>&lt;</a:t>
                      </a:r>
                    </a:p>
                  </a:txBody>
                  <a:tcPr marL="152400" marR="152400" marT="38100" marB="38100" anchor="ctr" horzOverflow="overflow">
                    <a:lnL w="12700">
                      <a:solidFill>
                        <a:srgbClr val="888888"/>
                      </a:solidFill>
                      <a:miter lim="400000"/>
                    </a:lnL>
                    <a:lnR w="12700">
                      <a:solidFill>
                        <a:srgbClr val="888888"/>
                      </a:solidFill>
                      <a:miter lim="400000"/>
                    </a:lnR>
                    <a:lnT w="12700">
                      <a:solidFill>
                        <a:srgbClr val="888888"/>
                      </a:solidFill>
                      <a:miter lim="400000"/>
                    </a:lnT>
                    <a:lnB w="12700">
                      <a:solidFill>
                        <a:srgbClr val="888888"/>
                      </a:solidFill>
                      <a:miter lim="400000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600"/>
                        </a:lnSpc>
                        <a:defRPr sz="1800"/>
                      </a:pPr>
                      <a:r>
                        <a:rPr sz="3200">
                          <a:solidFill>
                            <a:srgbClr val="222222"/>
                          </a:solidFill>
                        </a:rPr>
                        <a:t>小于</a:t>
                      </a:r>
                    </a:p>
                  </a:txBody>
                  <a:tcPr marL="152400" marR="152400" marT="38100" marB="38100" anchor="ctr" horzOverflow="overflow">
                    <a:lnL w="12700">
                      <a:solidFill>
                        <a:srgbClr val="888888"/>
                      </a:solidFill>
                      <a:miter lim="400000"/>
                    </a:lnL>
                    <a:lnR w="12700">
                      <a:solidFill>
                        <a:srgbClr val="888888"/>
                      </a:solidFill>
                      <a:miter lim="400000"/>
                    </a:lnR>
                    <a:lnT w="12700">
                      <a:solidFill>
                        <a:srgbClr val="888888"/>
                      </a:solidFill>
                      <a:miter lim="400000"/>
                    </a:lnT>
                    <a:lnB w="12700">
                      <a:solidFill>
                        <a:srgbClr val="888888"/>
                      </a:solidFill>
                      <a:miter lim="400000"/>
                    </a:lnB>
                    <a:solidFill>
                      <a:srgbClr val="FFC000"/>
                    </a:solidFill>
                  </a:tcPr>
                </a:tc>
              </a:tr>
              <a:tr h="507416">
                <a:tc>
                  <a:txBody>
                    <a:bodyPr/>
                    <a:lstStyle/>
                    <a:p>
                      <a:pPr algn="l">
                        <a:lnSpc>
                          <a:spcPts val="4600"/>
                        </a:lnSpc>
                        <a:defRPr sz="1800"/>
                      </a:pPr>
                      <a:r>
                        <a:rPr sz="3200">
                          <a:solidFill>
                            <a:srgbClr val="222222"/>
                          </a:solidFill>
                        </a:rPr>
                        <a:t>&gt;=</a:t>
                      </a:r>
                    </a:p>
                  </a:txBody>
                  <a:tcPr marL="152400" marR="152400" marT="38100" marB="38100" anchor="ctr" horzOverflow="overflow">
                    <a:lnL w="12700">
                      <a:solidFill>
                        <a:srgbClr val="888888"/>
                      </a:solidFill>
                      <a:miter lim="400000"/>
                    </a:lnL>
                    <a:lnR w="12700">
                      <a:solidFill>
                        <a:srgbClr val="888888"/>
                      </a:solidFill>
                      <a:miter lim="400000"/>
                    </a:lnR>
                    <a:lnT w="12700">
                      <a:solidFill>
                        <a:srgbClr val="888888"/>
                      </a:solidFill>
                      <a:miter lim="400000"/>
                    </a:lnT>
                    <a:lnB w="12700">
                      <a:solidFill>
                        <a:srgbClr val="888888"/>
                      </a:solidFill>
                      <a:miter lim="400000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600"/>
                        </a:lnSpc>
                        <a:defRPr sz="1800"/>
                      </a:pPr>
                      <a:r>
                        <a:rPr sz="3200">
                          <a:solidFill>
                            <a:srgbClr val="222222"/>
                          </a:solidFill>
                        </a:rPr>
                        <a:t>大于等于</a:t>
                      </a:r>
                    </a:p>
                  </a:txBody>
                  <a:tcPr marL="152400" marR="152400" marT="38100" marB="38100" anchor="ctr" horzOverflow="overflow">
                    <a:lnL w="12700">
                      <a:solidFill>
                        <a:srgbClr val="888888"/>
                      </a:solidFill>
                      <a:miter lim="400000"/>
                    </a:lnL>
                    <a:lnR w="12700">
                      <a:solidFill>
                        <a:srgbClr val="888888"/>
                      </a:solidFill>
                      <a:miter lim="400000"/>
                    </a:lnR>
                    <a:lnT w="12700">
                      <a:solidFill>
                        <a:srgbClr val="888888"/>
                      </a:solidFill>
                      <a:miter lim="400000"/>
                    </a:lnT>
                    <a:lnB w="12700">
                      <a:solidFill>
                        <a:srgbClr val="888888"/>
                      </a:solidFill>
                      <a:miter lim="400000"/>
                    </a:lnB>
                    <a:solidFill>
                      <a:srgbClr val="FFC000"/>
                    </a:solidFill>
                  </a:tcPr>
                </a:tc>
              </a:tr>
              <a:tr h="507416">
                <a:tc>
                  <a:txBody>
                    <a:bodyPr/>
                    <a:lstStyle/>
                    <a:p>
                      <a:pPr algn="l">
                        <a:lnSpc>
                          <a:spcPts val="4600"/>
                        </a:lnSpc>
                        <a:defRPr sz="1800"/>
                      </a:pPr>
                      <a:r>
                        <a:rPr sz="3200">
                          <a:solidFill>
                            <a:srgbClr val="222222"/>
                          </a:solidFill>
                        </a:rPr>
                        <a:t>&lt;=</a:t>
                      </a:r>
                    </a:p>
                  </a:txBody>
                  <a:tcPr marL="152400" marR="152400" marT="38100" marB="38100" anchor="ctr" horzOverflow="overflow">
                    <a:lnL w="12700">
                      <a:solidFill>
                        <a:srgbClr val="888888"/>
                      </a:solidFill>
                      <a:miter lim="400000"/>
                    </a:lnL>
                    <a:lnR w="12700">
                      <a:solidFill>
                        <a:srgbClr val="888888"/>
                      </a:solidFill>
                      <a:miter lim="400000"/>
                    </a:lnR>
                    <a:lnT w="12700">
                      <a:solidFill>
                        <a:srgbClr val="888888"/>
                      </a:solidFill>
                      <a:miter lim="400000"/>
                    </a:lnT>
                    <a:lnB w="12700">
                      <a:solidFill>
                        <a:srgbClr val="888888"/>
                      </a:solidFill>
                      <a:miter lim="400000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600"/>
                        </a:lnSpc>
                        <a:defRPr sz="1800"/>
                      </a:pPr>
                      <a:r>
                        <a:rPr sz="3200">
                          <a:solidFill>
                            <a:srgbClr val="222222"/>
                          </a:solidFill>
                        </a:rPr>
                        <a:t>小于等于</a:t>
                      </a:r>
                    </a:p>
                  </a:txBody>
                  <a:tcPr marL="152400" marR="152400" marT="38100" marB="38100" anchor="ctr" horzOverflow="overflow">
                    <a:lnL w="12700">
                      <a:solidFill>
                        <a:srgbClr val="888888"/>
                      </a:solidFill>
                      <a:miter lim="400000"/>
                    </a:lnL>
                    <a:lnR w="12700">
                      <a:solidFill>
                        <a:srgbClr val="888888"/>
                      </a:solidFill>
                      <a:miter lim="400000"/>
                    </a:lnR>
                    <a:lnT w="12700">
                      <a:solidFill>
                        <a:srgbClr val="888888"/>
                      </a:solidFill>
                      <a:miter lim="400000"/>
                    </a:lnT>
                    <a:lnB w="12700">
                      <a:solidFill>
                        <a:srgbClr val="888888"/>
                      </a:solidFill>
                      <a:miter lim="400000"/>
                    </a:lnB>
                    <a:solidFill>
                      <a:srgbClr val="FFC000"/>
                    </a:solidFill>
                  </a:tcPr>
                </a:tc>
              </a:tr>
              <a:tr h="507416">
                <a:tc>
                  <a:txBody>
                    <a:bodyPr/>
                    <a:lstStyle/>
                    <a:p>
                      <a:pPr algn="l">
                        <a:lnSpc>
                          <a:spcPts val="4600"/>
                        </a:lnSpc>
                        <a:defRPr sz="1800"/>
                      </a:pPr>
                      <a:r>
                        <a:rPr sz="3200" dirty="0" smtClean="0">
                          <a:solidFill>
                            <a:srgbClr val="222222"/>
                          </a:solidFill>
                        </a:rPr>
                        <a:t>!=</a:t>
                      </a:r>
                      <a:r>
                        <a:rPr lang="en-US" sz="3200" dirty="0" smtClean="0">
                          <a:solidFill>
                            <a:srgbClr val="222222"/>
                          </a:solidFill>
                        </a:rPr>
                        <a:t>  </a:t>
                      </a:r>
                      <a:r>
                        <a:rPr lang="zh-CN" altLang="en-US" sz="3200" baseline="0" dirty="0" smtClean="0">
                          <a:solidFill>
                            <a:srgbClr val="222222"/>
                          </a:solidFill>
                        </a:rPr>
                        <a:t>或 </a:t>
                      </a:r>
                      <a:r>
                        <a:rPr lang="en-US" sz="3200" dirty="0" smtClean="0">
                          <a:solidFill>
                            <a:srgbClr val="222222"/>
                          </a:solidFill>
                        </a:rPr>
                        <a:t>&lt;&gt;</a:t>
                      </a:r>
                      <a:endParaRPr sz="3200" dirty="0">
                        <a:solidFill>
                          <a:srgbClr val="222222"/>
                        </a:solidFill>
                      </a:endParaRPr>
                    </a:p>
                  </a:txBody>
                  <a:tcPr marL="152400" marR="152400" marT="38100" marB="38100" anchor="ctr" horzOverflow="overflow">
                    <a:lnL w="12700">
                      <a:solidFill>
                        <a:srgbClr val="888888"/>
                      </a:solidFill>
                      <a:miter lim="400000"/>
                    </a:lnL>
                    <a:lnR w="12700">
                      <a:solidFill>
                        <a:srgbClr val="888888"/>
                      </a:solidFill>
                      <a:miter lim="400000"/>
                    </a:lnR>
                    <a:lnT w="12700">
                      <a:solidFill>
                        <a:srgbClr val="888888"/>
                      </a:solidFill>
                      <a:miter lim="400000"/>
                    </a:lnT>
                    <a:lnB w="12700">
                      <a:solidFill>
                        <a:srgbClr val="888888"/>
                      </a:solidFill>
                      <a:miter lim="400000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600"/>
                        </a:lnSpc>
                        <a:defRPr sz="1800"/>
                      </a:pPr>
                      <a:r>
                        <a:rPr sz="3200">
                          <a:solidFill>
                            <a:srgbClr val="222222"/>
                          </a:solidFill>
                        </a:rPr>
                        <a:t>不等于</a:t>
                      </a:r>
                    </a:p>
                  </a:txBody>
                  <a:tcPr marL="152400" marR="152400" marT="38100" marB="38100" anchor="ctr" horzOverflow="overflow">
                    <a:lnL w="12700">
                      <a:solidFill>
                        <a:srgbClr val="888888"/>
                      </a:solidFill>
                      <a:miter lim="400000"/>
                    </a:lnL>
                    <a:lnR w="12700">
                      <a:solidFill>
                        <a:srgbClr val="888888"/>
                      </a:solidFill>
                      <a:miter lim="400000"/>
                    </a:lnR>
                    <a:lnT w="12700">
                      <a:solidFill>
                        <a:srgbClr val="888888"/>
                      </a:solidFill>
                      <a:miter lim="400000"/>
                    </a:lnT>
                    <a:lnB w="12700">
                      <a:solidFill>
                        <a:srgbClr val="888888"/>
                      </a:solidFill>
                      <a:miter lim="400000"/>
                    </a:lnB>
                    <a:solidFill>
                      <a:srgbClr val="FFC000"/>
                    </a:solidFill>
                  </a:tcPr>
                </a:tc>
              </a:tr>
              <a:tr h="507416">
                <a:tc>
                  <a:txBody>
                    <a:bodyPr/>
                    <a:lstStyle/>
                    <a:p>
                      <a:pPr algn="l">
                        <a:lnSpc>
                          <a:spcPts val="4600"/>
                        </a:lnSpc>
                        <a:defRPr sz="1800"/>
                      </a:pPr>
                      <a:r>
                        <a:rPr sz="3200" dirty="0">
                          <a:solidFill>
                            <a:srgbClr val="222222"/>
                          </a:solidFill>
                        </a:rPr>
                        <a:t>=</a:t>
                      </a:r>
                    </a:p>
                  </a:txBody>
                  <a:tcPr marL="152400" marR="152400" marT="38100" marB="38100" anchor="ctr" horzOverflow="overflow">
                    <a:lnL w="12700">
                      <a:solidFill>
                        <a:srgbClr val="888888"/>
                      </a:solidFill>
                      <a:miter lim="400000"/>
                    </a:lnL>
                    <a:lnR w="12700">
                      <a:solidFill>
                        <a:srgbClr val="888888"/>
                      </a:solidFill>
                      <a:miter lim="400000"/>
                    </a:lnR>
                    <a:lnT w="12700">
                      <a:solidFill>
                        <a:srgbClr val="888888"/>
                      </a:solidFill>
                      <a:miter lim="400000"/>
                    </a:lnT>
                    <a:lnB w="12700">
                      <a:solidFill>
                        <a:srgbClr val="888888"/>
                      </a:solidFill>
                      <a:miter lim="400000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600"/>
                        </a:lnSpc>
                        <a:defRPr sz="1800"/>
                      </a:pPr>
                      <a:r>
                        <a:rPr sz="3200" dirty="0" err="1">
                          <a:solidFill>
                            <a:srgbClr val="222222"/>
                          </a:solidFill>
                        </a:rPr>
                        <a:t>等于</a:t>
                      </a:r>
                      <a:endParaRPr sz="3200" dirty="0">
                        <a:solidFill>
                          <a:srgbClr val="222222"/>
                        </a:solidFill>
                      </a:endParaRPr>
                    </a:p>
                  </a:txBody>
                  <a:tcPr marL="152400" marR="152400" marT="38100" marB="38100" anchor="ctr" horzOverflow="overflow">
                    <a:lnL w="12700">
                      <a:solidFill>
                        <a:srgbClr val="888888"/>
                      </a:solidFill>
                      <a:miter lim="400000"/>
                    </a:lnL>
                    <a:lnR w="12700">
                      <a:solidFill>
                        <a:srgbClr val="888888"/>
                      </a:solidFill>
                      <a:miter lim="400000"/>
                    </a:lnR>
                    <a:lnT w="12700">
                      <a:solidFill>
                        <a:srgbClr val="888888"/>
                      </a:solidFill>
                      <a:miter lim="400000"/>
                    </a:lnT>
                    <a:lnB w="12700">
                      <a:solidFill>
                        <a:srgbClr val="888888"/>
                      </a:solidFill>
                      <a:miter lim="400000"/>
                    </a:lnB>
                    <a:solidFill>
                      <a:srgbClr val="FFC000"/>
                    </a:solidFill>
                  </a:tcPr>
                </a:tc>
              </a:tr>
              <a:tr h="507416">
                <a:tc>
                  <a:txBody>
                    <a:bodyPr/>
                    <a:lstStyle/>
                    <a:p>
                      <a:pPr algn="l">
                        <a:lnSpc>
                          <a:spcPts val="4600"/>
                        </a:lnSpc>
                        <a:defRPr sz="1800"/>
                      </a:pPr>
                      <a:r>
                        <a:rPr sz="3200" dirty="0">
                          <a:solidFill>
                            <a:srgbClr val="222222"/>
                          </a:solidFill>
                        </a:rPr>
                        <a:t>or</a:t>
                      </a:r>
                    </a:p>
                  </a:txBody>
                  <a:tcPr marL="152400" marR="152400" marT="38100" marB="38100" anchor="ctr" horzOverflow="overflow">
                    <a:lnL w="12700">
                      <a:solidFill>
                        <a:srgbClr val="888888"/>
                      </a:solidFill>
                      <a:miter lim="400000"/>
                    </a:lnL>
                    <a:lnR w="12700">
                      <a:solidFill>
                        <a:srgbClr val="888888"/>
                      </a:solidFill>
                      <a:miter lim="400000"/>
                    </a:lnR>
                    <a:lnT w="12700">
                      <a:solidFill>
                        <a:srgbClr val="888888"/>
                      </a:solidFill>
                      <a:miter lim="400000"/>
                    </a:lnT>
                    <a:lnB w="12700">
                      <a:solidFill>
                        <a:srgbClr val="888888"/>
                      </a:solidFill>
                      <a:miter lim="400000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600"/>
                        </a:lnSpc>
                        <a:defRPr sz="1800"/>
                      </a:pPr>
                      <a:r>
                        <a:rPr sz="3200">
                          <a:solidFill>
                            <a:srgbClr val="222222"/>
                          </a:solidFill>
                        </a:rPr>
                        <a:t>或者</a:t>
                      </a:r>
                    </a:p>
                  </a:txBody>
                  <a:tcPr marL="152400" marR="152400" marT="38100" marB="38100" anchor="ctr" horzOverflow="overflow">
                    <a:lnL w="12700">
                      <a:solidFill>
                        <a:srgbClr val="888888"/>
                      </a:solidFill>
                      <a:miter lim="400000"/>
                    </a:lnL>
                    <a:lnR w="12700">
                      <a:solidFill>
                        <a:srgbClr val="888888"/>
                      </a:solidFill>
                      <a:miter lim="400000"/>
                    </a:lnR>
                    <a:lnT w="12700">
                      <a:solidFill>
                        <a:srgbClr val="888888"/>
                      </a:solidFill>
                      <a:miter lim="400000"/>
                    </a:lnT>
                    <a:lnB w="12700">
                      <a:solidFill>
                        <a:srgbClr val="888888"/>
                      </a:solidFill>
                      <a:miter lim="400000"/>
                    </a:lnB>
                    <a:solidFill>
                      <a:srgbClr val="00B0F0"/>
                    </a:solidFill>
                  </a:tcPr>
                </a:tc>
              </a:tr>
              <a:tr h="507416">
                <a:tc>
                  <a:txBody>
                    <a:bodyPr/>
                    <a:lstStyle/>
                    <a:p>
                      <a:pPr algn="l">
                        <a:lnSpc>
                          <a:spcPts val="4600"/>
                        </a:lnSpc>
                        <a:defRPr sz="1800"/>
                      </a:pPr>
                      <a:r>
                        <a:rPr sz="3200" dirty="0">
                          <a:solidFill>
                            <a:srgbClr val="222222"/>
                          </a:solidFill>
                        </a:rPr>
                        <a:t>and</a:t>
                      </a:r>
                    </a:p>
                  </a:txBody>
                  <a:tcPr marL="152400" marR="152400" marT="38100" marB="38100" anchor="ctr" horzOverflow="overflow">
                    <a:lnL w="12700">
                      <a:solidFill>
                        <a:srgbClr val="888888"/>
                      </a:solidFill>
                      <a:miter lim="400000"/>
                    </a:lnL>
                    <a:lnR w="12700">
                      <a:solidFill>
                        <a:srgbClr val="888888"/>
                      </a:solidFill>
                      <a:miter lim="400000"/>
                    </a:lnR>
                    <a:lnT w="12700">
                      <a:solidFill>
                        <a:srgbClr val="888888"/>
                      </a:solidFill>
                      <a:miter lim="400000"/>
                    </a:lnT>
                    <a:lnB w="12700" cap="flat" cmpd="sng" algn="ctr">
                      <a:solidFill>
                        <a:srgbClr val="888888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600"/>
                        </a:lnSpc>
                        <a:defRPr sz="1800"/>
                      </a:pPr>
                      <a:r>
                        <a:rPr sz="3200" dirty="0" err="1">
                          <a:solidFill>
                            <a:srgbClr val="222222"/>
                          </a:solidFill>
                        </a:rPr>
                        <a:t>并且</a:t>
                      </a:r>
                      <a:endParaRPr sz="3200" dirty="0">
                        <a:solidFill>
                          <a:srgbClr val="222222"/>
                        </a:solidFill>
                      </a:endParaRPr>
                    </a:p>
                  </a:txBody>
                  <a:tcPr marL="152400" marR="152400" marT="38100" marB="38100" anchor="ctr" horzOverflow="overflow">
                    <a:lnL w="12700">
                      <a:solidFill>
                        <a:srgbClr val="888888"/>
                      </a:solidFill>
                      <a:miter lim="400000"/>
                    </a:lnL>
                    <a:lnR w="12700">
                      <a:solidFill>
                        <a:srgbClr val="888888"/>
                      </a:solidFill>
                      <a:miter lim="400000"/>
                    </a:lnR>
                    <a:lnT w="12700">
                      <a:solidFill>
                        <a:srgbClr val="888888"/>
                      </a:solidFill>
                      <a:miter lim="400000"/>
                    </a:lnT>
                    <a:lnB w="12700" cap="flat" cmpd="sng" algn="ctr">
                      <a:solidFill>
                        <a:srgbClr val="888888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507416">
                <a:tc>
                  <a:txBody>
                    <a:bodyPr/>
                    <a:lstStyle/>
                    <a:p>
                      <a:pPr algn="l">
                        <a:lnSpc>
                          <a:spcPts val="4600"/>
                        </a:lnSpc>
                        <a:defRPr sz="1800"/>
                      </a:pPr>
                      <a:r>
                        <a:rPr lang="en-US" altLang="zh-CN" sz="3200" dirty="0" smtClean="0">
                          <a:solidFill>
                            <a:srgbClr val="222222"/>
                          </a:solidFill>
                        </a:rPr>
                        <a:t>between and</a:t>
                      </a:r>
                      <a:endParaRPr sz="3200" dirty="0">
                        <a:solidFill>
                          <a:srgbClr val="222222"/>
                        </a:solidFill>
                      </a:endParaRPr>
                    </a:p>
                  </a:txBody>
                  <a:tcPr marL="152400" marR="152400" marT="38100" marB="38100" anchor="ctr" horzOverflow="overflow">
                    <a:lnL w="12700">
                      <a:solidFill>
                        <a:srgbClr val="888888"/>
                      </a:solidFill>
                      <a:miter lim="400000"/>
                    </a:lnL>
                    <a:lnR w="12700" cap="flat" cmpd="sng" algn="ctr">
                      <a:solidFill>
                        <a:srgbClr val="888888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888888"/>
                      </a:solidFill>
                      <a:miter lim="400000"/>
                    </a:lnT>
                    <a:lnB w="12700" cap="flat" cmpd="sng" algn="ctr">
                      <a:solidFill>
                        <a:srgbClr val="888888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600"/>
                        </a:lnSpc>
                        <a:defRPr sz="1800"/>
                      </a:pPr>
                      <a:r>
                        <a:rPr lang="zh-CN" altLang="en-US" sz="3200" dirty="0" smtClean="0">
                          <a:solidFill>
                            <a:srgbClr val="222222"/>
                          </a:solidFill>
                        </a:rPr>
                        <a:t>在某个闭区间</a:t>
                      </a:r>
                      <a:endParaRPr sz="3200" dirty="0">
                        <a:solidFill>
                          <a:srgbClr val="222222"/>
                        </a:solidFill>
                      </a:endParaRPr>
                    </a:p>
                  </a:txBody>
                  <a:tcPr marL="152400" marR="152400" marT="38100" marB="38100" anchor="ctr" horzOverflow="overflow">
                    <a:lnL w="12700" cap="flat" cmpd="sng" algn="ctr">
                      <a:solidFill>
                        <a:srgbClr val="888888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>
                      <a:solidFill>
                        <a:srgbClr val="888888"/>
                      </a:solidFill>
                      <a:miter lim="400000"/>
                    </a:lnR>
                    <a:lnT w="12700">
                      <a:solidFill>
                        <a:srgbClr val="888888"/>
                      </a:solidFill>
                      <a:miter lim="400000"/>
                    </a:lnT>
                    <a:lnB w="12700" cap="flat" cmpd="sng" algn="ctr">
                      <a:solidFill>
                        <a:srgbClr val="888888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</a:tr>
              <a:tr h="117609">
                <a:tc>
                  <a:txBody>
                    <a:bodyPr/>
                    <a:lstStyle/>
                    <a:p>
                      <a:pPr algn="l">
                        <a:lnSpc>
                          <a:spcPts val="4600"/>
                        </a:lnSpc>
                        <a:defRPr sz="1800"/>
                      </a:pPr>
                      <a:r>
                        <a:rPr lang="en-US" altLang="zh-CN" sz="3200" dirty="0" smtClean="0">
                          <a:solidFill>
                            <a:srgbClr val="222222"/>
                          </a:solidFill>
                        </a:rPr>
                        <a:t>In / not in</a:t>
                      </a:r>
                      <a:r>
                        <a:rPr lang="en-US" altLang="zh-CN" sz="3200" baseline="0" dirty="0" smtClean="0">
                          <a:solidFill>
                            <a:srgbClr val="222222"/>
                          </a:solidFill>
                        </a:rPr>
                        <a:t> </a:t>
                      </a:r>
                      <a:endParaRPr sz="3200" dirty="0">
                        <a:solidFill>
                          <a:srgbClr val="222222"/>
                        </a:solidFill>
                      </a:endParaRPr>
                    </a:p>
                  </a:txBody>
                  <a:tcPr marL="152400" marR="152400" marT="38100" marB="38100" anchor="ctr" horzOverflow="overflow">
                    <a:lnL w="12700">
                      <a:solidFill>
                        <a:srgbClr val="888888"/>
                      </a:solidFill>
                      <a:miter lim="400000"/>
                    </a:lnL>
                    <a:lnR w="12700" cap="flat" cmpd="sng" algn="ctr">
                      <a:solidFill>
                        <a:srgbClr val="888888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888888"/>
                      </a:solidFill>
                      <a:miter lim="400000"/>
                    </a:lnT>
                    <a:lnB w="12700" cap="flat" cmpd="sng" algn="ctr">
                      <a:solidFill>
                        <a:srgbClr val="888888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600"/>
                        </a:lnSpc>
                        <a:defRPr sz="1800"/>
                      </a:pPr>
                      <a:r>
                        <a:rPr lang="zh-CN" altLang="en-US" sz="3200" dirty="0" smtClean="0">
                          <a:solidFill>
                            <a:srgbClr val="222222"/>
                          </a:solidFill>
                        </a:rPr>
                        <a:t>在</a:t>
                      </a:r>
                      <a:r>
                        <a:rPr lang="en-US" altLang="zh-CN" sz="3200" dirty="0" smtClean="0">
                          <a:solidFill>
                            <a:srgbClr val="222222"/>
                          </a:solidFill>
                        </a:rPr>
                        <a:t>/</a:t>
                      </a:r>
                      <a:r>
                        <a:rPr lang="zh-CN" altLang="en-US" sz="3200" dirty="0" smtClean="0">
                          <a:solidFill>
                            <a:srgbClr val="222222"/>
                          </a:solidFill>
                        </a:rPr>
                        <a:t>不在指定的集合中</a:t>
                      </a:r>
                      <a:endParaRPr sz="3200" dirty="0">
                        <a:solidFill>
                          <a:srgbClr val="222222"/>
                        </a:solidFill>
                      </a:endParaRPr>
                    </a:p>
                  </a:txBody>
                  <a:tcPr marL="152400" marR="152400" marT="38100" marB="38100" anchor="ctr" horzOverflow="overflow">
                    <a:lnL w="12700" cap="flat" cmpd="sng" algn="ctr">
                      <a:solidFill>
                        <a:srgbClr val="888888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>
                      <a:solidFill>
                        <a:srgbClr val="888888"/>
                      </a:solidFill>
                      <a:miter lim="400000"/>
                    </a:lnR>
                    <a:lnT w="12700">
                      <a:solidFill>
                        <a:srgbClr val="888888"/>
                      </a:solidFill>
                      <a:miter lim="400000"/>
                    </a:lnT>
                    <a:lnB w="12700" cap="flat" cmpd="sng" algn="ctr">
                      <a:solidFill>
                        <a:srgbClr val="888888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</a:tr>
              <a:tr h="117609">
                <a:tc>
                  <a:txBody>
                    <a:bodyPr/>
                    <a:lstStyle/>
                    <a:p>
                      <a:pPr algn="l">
                        <a:lnSpc>
                          <a:spcPts val="4600"/>
                        </a:lnSpc>
                        <a:defRPr sz="1800"/>
                      </a:pPr>
                      <a:r>
                        <a:rPr lang="en-US" altLang="zh-CN" sz="3200" dirty="0" smtClean="0">
                          <a:solidFill>
                            <a:srgbClr val="222222"/>
                          </a:solidFill>
                        </a:rPr>
                        <a:t>like</a:t>
                      </a:r>
                      <a:endParaRPr sz="3200" dirty="0">
                        <a:solidFill>
                          <a:srgbClr val="222222"/>
                        </a:solidFill>
                      </a:endParaRPr>
                    </a:p>
                  </a:txBody>
                  <a:tcPr marL="152400" marR="152400" marT="38100" marB="38100" anchor="ctr" horzOverflow="overflow">
                    <a:lnL w="12700">
                      <a:solidFill>
                        <a:srgbClr val="888888"/>
                      </a:solidFill>
                      <a:miter lim="400000"/>
                    </a:lnL>
                    <a:lnR w="12700" cap="flat" cmpd="sng" algn="ctr">
                      <a:solidFill>
                        <a:srgbClr val="888888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888888"/>
                      </a:solidFill>
                      <a:miter lim="400000"/>
                    </a:lnT>
                    <a:lnB w="12700">
                      <a:solidFill>
                        <a:srgbClr val="888888"/>
                      </a:solidFill>
                      <a:miter lim="400000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600"/>
                        </a:lnSpc>
                        <a:defRPr sz="1800"/>
                      </a:pPr>
                      <a:r>
                        <a:rPr lang="zh-CN" altLang="en-US" sz="3200" dirty="0" smtClean="0">
                          <a:solidFill>
                            <a:srgbClr val="222222"/>
                          </a:solidFill>
                        </a:rPr>
                        <a:t>模糊查询</a:t>
                      </a:r>
                      <a:endParaRPr sz="3200" dirty="0">
                        <a:solidFill>
                          <a:srgbClr val="222222"/>
                        </a:solidFill>
                      </a:endParaRPr>
                    </a:p>
                  </a:txBody>
                  <a:tcPr marL="152400" marR="152400" marT="38100" marB="38100" anchor="ctr" horzOverflow="overflow">
                    <a:lnL w="12700" cap="flat" cmpd="sng" algn="ctr">
                      <a:solidFill>
                        <a:srgbClr val="888888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>
                      <a:solidFill>
                        <a:srgbClr val="888888"/>
                      </a:solidFill>
                      <a:miter lim="400000"/>
                    </a:lnR>
                    <a:lnT w="12700">
                      <a:solidFill>
                        <a:srgbClr val="888888"/>
                      </a:solidFill>
                      <a:miter lim="400000"/>
                    </a:lnT>
                    <a:lnB w="12700">
                      <a:solidFill>
                        <a:srgbClr val="888888"/>
                      </a:solidFill>
                      <a:miter lim="400000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/>
          </p:cNvSpPr>
          <p:nvPr>
            <p:ph type="title"/>
          </p:nvPr>
        </p:nvSpPr>
        <p:spPr>
          <a:xfrm>
            <a:off x="41264" y="748100"/>
            <a:ext cx="16427472" cy="1301393"/>
          </a:xfrm>
          <a:prstGeom prst="rect">
            <a:avLst/>
          </a:prstGeom>
        </p:spPr>
        <p:txBody>
          <a:bodyPr/>
          <a:lstStyle/>
          <a:p>
            <a:r>
              <a:t>举例</a:t>
            </a:r>
          </a:p>
        </p:txBody>
      </p:sp>
      <p:graphicFrame>
        <p:nvGraphicFramePr>
          <p:cNvPr id="81" name="Table 81"/>
          <p:cNvGraphicFramePr/>
          <p:nvPr>
            <p:extLst>
              <p:ext uri="{D42A27DB-BD31-4B8C-83A1-F6EECF244321}">
                <p14:modId xmlns:p14="http://schemas.microsoft.com/office/powerpoint/2010/main" val="1019418025"/>
              </p:ext>
            </p:extLst>
          </p:nvPr>
        </p:nvGraphicFramePr>
        <p:xfrm>
          <a:off x="1702272" y="2769471"/>
          <a:ext cx="13105456" cy="5838919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2263024"/>
                <a:gridCol w="10842432"/>
              </a:tblGrid>
              <a:tr h="966081">
                <a:tc>
                  <a:txBody>
                    <a:bodyPr/>
                    <a:lstStyle/>
                    <a:p>
                      <a:pPr indent="457200"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 dirty="0" err="1">
                          <a:solidFill>
                            <a:srgbClr val="FFF8F8"/>
                          </a:solidFill>
                        </a:rPr>
                        <a:t>类型</a:t>
                      </a:r>
                      <a:endParaRPr sz="3600" b="1" dirty="0">
                        <a:solidFill>
                          <a:srgbClr val="FFF8F8"/>
                        </a:solidFill>
                      </a:endParaRPr>
                    </a:p>
                  </a:txBody>
                  <a:tcPr marL="0" marR="0" marT="0" marB="0" anchor="ctr" horzOverflow="overflow">
                    <a:lnB w="12700">
                      <a:solidFill>
                        <a:srgbClr val="888888"/>
                      </a:solidFill>
                      <a:miter lim="400000"/>
                    </a:lnB>
                    <a:solidFill>
                      <a:srgbClr val="39B647"/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 dirty="0" err="1">
                          <a:solidFill>
                            <a:srgbClr val="FFF8F8"/>
                          </a:solidFill>
                        </a:rPr>
                        <a:t>说明</a:t>
                      </a:r>
                      <a:endParaRPr sz="3600" b="1" dirty="0">
                        <a:solidFill>
                          <a:srgbClr val="FFF8F8"/>
                        </a:solidFill>
                      </a:endParaRPr>
                    </a:p>
                  </a:txBody>
                  <a:tcPr marL="0" marR="0" marT="0" marB="0" anchor="ctr" horzOverflow="overflow">
                    <a:lnB w="12700">
                      <a:solidFill>
                        <a:srgbClr val="888888"/>
                      </a:solidFill>
                      <a:miter lim="400000"/>
                    </a:lnB>
                    <a:solidFill>
                      <a:srgbClr val="39B647"/>
                    </a:solidFill>
                  </a:tcPr>
                </a:tc>
              </a:tr>
              <a:tr h="746803">
                <a:tc>
                  <a:txBody>
                    <a:bodyPr/>
                    <a:lstStyle/>
                    <a:p>
                      <a:pPr algn="l">
                        <a:lnSpc>
                          <a:spcPts val="4600"/>
                        </a:lnSpc>
                        <a:defRPr sz="1800"/>
                      </a:pPr>
                      <a:r>
                        <a:rPr sz="3600" dirty="0" err="1">
                          <a:solidFill>
                            <a:srgbClr val="222222"/>
                          </a:solidFill>
                        </a:rPr>
                        <a:t>示例</a:t>
                      </a:r>
                      <a:endParaRPr sz="3600" dirty="0">
                        <a:solidFill>
                          <a:srgbClr val="222222"/>
                        </a:solidFill>
                      </a:endParaRPr>
                    </a:p>
                  </a:txBody>
                  <a:tcPr marL="152400" marR="152400" marT="38100" marB="38100" anchor="ctr" horzOverflow="overflow">
                    <a:lnL w="12700">
                      <a:solidFill>
                        <a:srgbClr val="888888"/>
                      </a:solidFill>
                      <a:miter lim="400000"/>
                    </a:lnL>
                    <a:lnR w="12700">
                      <a:solidFill>
                        <a:srgbClr val="888888"/>
                      </a:solidFill>
                      <a:miter lim="400000"/>
                    </a:lnR>
                    <a:lnT w="12700">
                      <a:solidFill>
                        <a:srgbClr val="888888"/>
                      </a:solidFill>
                      <a:miter lim="400000"/>
                    </a:lnT>
                    <a:lnB w="12700">
                      <a:solidFill>
                        <a:srgbClr val="88888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600"/>
                        </a:lnSpc>
                        <a:defRPr sz="1800"/>
                      </a:pPr>
                      <a:r>
                        <a:rPr sz="3600" dirty="0">
                          <a:solidFill>
                            <a:srgbClr val="222222"/>
                          </a:solidFill>
                        </a:rPr>
                        <a:t>select * from </a:t>
                      </a:r>
                      <a:r>
                        <a:rPr lang="en-US" altLang="zh-CN" sz="3600" dirty="0" smtClean="0">
                          <a:solidFill>
                            <a:srgbClr val="222222"/>
                          </a:solidFill>
                        </a:rPr>
                        <a:t>star </a:t>
                      </a:r>
                      <a:r>
                        <a:rPr sz="3600" dirty="0" smtClean="0">
                          <a:solidFill>
                            <a:srgbClr val="222222"/>
                          </a:solidFill>
                        </a:rPr>
                        <a:t>where id&lt;10 </a:t>
                      </a:r>
                      <a:r>
                        <a:rPr sz="3600" dirty="0">
                          <a:solidFill>
                            <a:srgbClr val="222222"/>
                          </a:solidFill>
                        </a:rPr>
                        <a:t>and province='</a:t>
                      </a:r>
                      <a:r>
                        <a:rPr sz="3600" dirty="0" err="1">
                          <a:solidFill>
                            <a:srgbClr val="222222"/>
                          </a:solidFill>
                        </a:rPr>
                        <a:t>湖北</a:t>
                      </a:r>
                      <a:r>
                        <a:rPr sz="3600" dirty="0" smtClean="0">
                          <a:solidFill>
                            <a:srgbClr val="222222"/>
                          </a:solidFill>
                        </a:rPr>
                        <a:t>'</a:t>
                      </a:r>
                      <a:r>
                        <a:rPr lang="en-US" sz="3600" dirty="0" smtClean="0">
                          <a:solidFill>
                            <a:srgbClr val="222222"/>
                          </a:solidFill>
                        </a:rPr>
                        <a:t>;</a:t>
                      </a:r>
                      <a:endParaRPr sz="3600" dirty="0">
                        <a:solidFill>
                          <a:srgbClr val="222222"/>
                        </a:solidFill>
                      </a:endParaRPr>
                    </a:p>
                  </a:txBody>
                  <a:tcPr marL="152400" marR="152400" marT="38100" marB="38100" anchor="ctr" horzOverflow="overflow">
                    <a:lnL w="12700">
                      <a:solidFill>
                        <a:srgbClr val="888888"/>
                      </a:solidFill>
                      <a:miter lim="400000"/>
                    </a:lnL>
                    <a:lnR w="12700">
                      <a:solidFill>
                        <a:srgbClr val="888888"/>
                      </a:solidFill>
                      <a:miter lim="400000"/>
                    </a:lnR>
                    <a:lnT w="12700">
                      <a:solidFill>
                        <a:srgbClr val="888888"/>
                      </a:solidFill>
                      <a:miter lim="400000"/>
                    </a:lnT>
                    <a:lnB w="12700">
                      <a:solidFill>
                        <a:srgbClr val="888888"/>
                      </a:solidFill>
                      <a:miter lim="400000"/>
                    </a:lnB>
                  </a:tcPr>
                </a:tc>
              </a:tr>
              <a:tr h="825207">
                <a:tc>
                  <a:txBody>
                    <a:bodyPr/>
                    <a:lstStyle/>
                    <a:p>
                      <a:pPr algn="l">
                        <a:lnSpc>
                          <a:spcPts val="4600"/>
                        </a:lnSpc>
                        <a:defRPr sz="1800"/>
                      </a:pPr>
                      <a:r>
                        <a:rPr sz="3600">
                          <a:solidFill>
                            <a:srgbClr val="222222"/>
                          </a:solidFill>
                        </a:rPr>
                        <a:t>说明</a:t>
                      </a:r>
                    </a:p>
                  </a:txBody>
                  <a:tcPr marL="152400" marR="152400" marT="38100" marB="38100" anchor="ctr" horzOverflow="overflow">
                    <a:lnL w="12700">
                      <a:solidFill>
                        <a:srgbClr val="888888"/>
                      </a:solidFill>
                      <a:miter lim="400000"/>
                    </a:lnL>
                    <a:lnR w="12700">
                      <a:solidFill>
                        <a:srgbClr val="888888"/>
                      </a:solidFill>
                      <a:miter lim="400000"/>
                    </a:lnR>
                    <a:lnT w="12700">
                      <a:solidFill>
                        <a:srgbClr val="888888"/>
                      </a:solidFill>
                      <a:miter lim="400000"/>
                    </a:lnT>
                    <a:lnB w="12700" cap="flat" cmpd="sng" algn="ctr">
                      <a:solidFill>
                        <a:srgbClr val="888888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600"/>
                        </a:lnSpc>
                        <a:defRPr sz="1800"/>
                      </a:pPr>
                      <a:r>
                        <a:rPr sz="3600" dirty="0" err="1" smtClean="0">
                          <a:solidFill>
                            <a:srgbClr val="222222"/>
                          </a:solidFill>
                        </a:rPr>
                        <a:t>查询</a:t>
                      </a:r>
                      <a:r>
                        <a:rPr lang="en-US" sz="3600" dirty="0" err="1" smtClean="0">
                          <a:solidFill>
                            <a:srgbClr val="222222"/>
                          </a:solidFill>
                        </a:rPr>
                        <a:t>star</a:t>
                      </a:r>
                      <a:r>
                        <a:rPr lang="zh-CN" altLang="en-US" sz="3600" dirty="0" smtClean="0">
                          <a:solidFill>
                            <a:srgbClr val="222222"/>
                          </a:solidFill>
                        </a:rPr>
                        <a:t>表中</a:t>
                      </a:r>
                      <a:r>
                        <a:rPr sz="3600" dirty="0" smtClean="0">
                          <a:solidFill>
                            <a:srgbClr val="222222"/>
                          </a:solidFill>
                        </a:rPr>
                        <a:t>所有id</a:t>
                      </a:r>
                      <a:r>
                        <a:rPr sz="3600" dirty="0">
                          <a:solidFill>
                            <a:srgbClr val="222222"/>
                          </a:solidFill>
                        </a:rPr>
                        <a:t>小于</a:t>
                      </a:r>
                      <a:r>
                        <a:rPr sz="3600" dirty="0" smtClean="0">
                          <a:solidFill>
                            <a:srgbClr val="222222"/>
                          </a:solidFill>
                        </a:rPr>
                        <a:t>10并且</a:t>
                      </a:r>
                      <a:r>
                        <a:rPr lang="en-US" altLang="zh-CN" sz="3600" dirty="0" smtClean="0">
                          <a:solidFill>
                            <a:srgbClr val="222222"/>
                          </a:solidFill>
                        </a:rPr>
                        <a:t>province</a:t>
                      </a:r>
                      <a:r>
                        <a:rPr lang="zh-CN" altLang="en-US" sz="3600" dirty="0" smtClean="0">
                          <a:solidFill>
                            <a:srgbClr val="222222"/>
                          </a:solidFill>
                        </a:rPr>
                        <a:t>为</a:t>
                      </a:r>
                      <a:r>
                        <a:rPr sz="3600" dirty="0" err="1" smtClean="0">
                          <a:solidFill>
                            <a:srgbClr val="222222"/>
                          </a:solidFill>
                        </a:rPr>
                        <a:t>湖北</a:t>
                      </a:r>
                      <a:endParaRPr sz="3600" dirty="0">
                        <a:solidFill>
                          <a:srgbClr val="222222"/>
                        </a:solidFill>
                      </a:endParaRPr>
                    </a:p>
                  </a:txBody>
                  <a:tcPr marL="152400" marR="152400" marT="38100" marB="38100" anchor="ctr" horzOverflow="overflow">
                    <a:lnL w="12700">
                      <a:solidFill>
                        <a:srgbClr val="888888"/>
                      </a:solidFill>
                      <a:miter lim="400000"/>
                    </a:lnL>
                    <a:lnR w="12700">
                      <a:solidFill>
                        <a:srgbClr val="888888"/>
                      </a:solidFill>
                      <a:miter lim="400000"/>
                    </a:lnR>
                    <a:lnT w="12700">
                      <a:solidFill>
                        <a:srgbClr val="888888"/>
                      </a:solidFill>
                      <a:miter lim="400000"/>
                    </a:lnT>
                    <a:lnB w="12700" cap="flat" cmpd="sng" algn="ctr">
                      <a:solidFill>
                        <a:srgbClr val="888888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</a:tcPr>
                </a:tc>
              </a:tr>
              <a:tr h="825207">
                <a:tc>
                  <a:txBody>
                    <a:bodyPr/>
                    <a:lstStyle/>
                    <a:p>
                      <a:pPr algn="l">
                        <a:lnSpc>
                          <a:spcPts val="4600"/>
                        </a:lnSpc>
                        <a:defRPr sz="1800"/>
                      </a:pPr>
                      <a:r>
                        <a:rPr sz="3600" dirty="0" err="1">
                          <a:solidFill>
                            <a:srgbClr val="222222"/>
                          </a:solidFill>
                        </a:rPr>
                        <a:t>示例</a:t>
                      </a:r>
                      <a:endParaRPr sz="3600" dirty="0">
                        <a:solidFill>
                          <a:srgbClr val="222222"/>
                        </a:solidFill>
                      </a:endParaRPr>
                    </a:p>
                  </a:txBody>
                  <a:tcPr marL="152400" marR="152400" marT="38100" marB="38100" anchor="ctr" horzOverflow="overflow">
                    <a:lnL w="12700">
                      <a:solidFill>
                        <a:srgbClr val="888888"/>
                      </a:solidFill>
                      <a:miter lim="400000"/>
                    </a:lnL>
                    <a:lnR w="12700" cap="flat" cmpd="sng" algn="ctr">
                      <a:solidFill>
                        <a:srgbClr val="888888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888888"/>
                      </a:solidFill>
                      <a:miter lim="400000"/>
                    </a:lnT>
                    <a:lnB w="12700" cap="flat" cmpd="sng" algn="ctr">
                      <a:solidFill>
                        <a:srgbClr val="888888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600"/>
                        </a:lnSpc>
                        <a:defRPr sz="1800"/>
                      </a:pPr>
                      <a:r>
                        <a:rPr sz="3600" dirty="0">
                          <a:solidFill>
                            <a:srgbClr val="222222"/>
                          </a:solidFill>
                        </a:rPr>
                        <a:t>select * from </a:t>
                      </a:r>
                      <a:r>
                        <a:rPr lang="en-US" altLang="zh-CN" sz="3600" dirty="0" smtClean="0">
                          <a:solidFill>
                            <a:srgbClr val="222222"/>
                          </a:solidFill>
                        </a:rPr>
                        <a:t>star </a:t>
                      </a:r>
                      <a:r>
                        <a:rPr sz="3600" dirty="0" smtClean="0">
                          <a:solidFill>
                            <a:srgbClr val="222222"/>
                          </a:solidFill>
                        </a:rPr>
                        <a:t>where id</a:t>
                      </a:r>
                      <a:r>
                        <a:rPr lang="en-US" sz="3600" dirty="0" smtClean="0">
                          <a:solidFill>
                            <a:srgbClr val="222222"/>
                          </a:solidFill>
                        </a:rPr>
                        <a:t> </a:t>
                      </a:r>
                      <a:r>
                        <a:rPr lang="en-US" altLang="zh-CN" sz="3600" dirty="0" smtClean="0">
                          <a:solidFill>
                            <a:srgbClr val="222222"/>
                          </a:solidFill>
                        </a:rPr>
                        <a:t>between 3 and 10;</a:t>
                      </a:r>
                      <a:endParaRPr sz="3600" dirty="0">
                        <a:solidFill>
                          <a:srgbClr val="222222"/>
                        </a:solidFill>
                      </a:endParaRPr>
                    </a:p>
                  </a:txBody>
                  <a:tcPr marL="152400" marR="152400" marT="38100" marB="38100" anchor="ctr" horzOverflow="overflow">
                    <a:lnL w="12700" cap="flat" cmpd="sng" algn="ctr">
                      <a:solidFill>
                        <a:srgbClr val="888888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>
                      <a:solidFill>
                        <a:srgbClr val="888888"/>
                      </a:solidFill>
                      <a:miter lim="400000"/>
                    </a:lnR>
                    <a:lnT w="12700">
                      <a:solidFill>
                        <a:srgbClr val="888888"/>
                      </a:solidFill>
                      <a:miter lim="400000"/>
                    </a:lnT>
                    <a:lnB w="12700" cap="flat" cmpd="sng" algn="ctr">
                      <a:solidFill>
                        <a:srgbClr val="888888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</a:tcPr>
                </a:tc>
              </a:tr>
              <a:tr h="825207">
                <a:tc>
                  <a:txBody>
                    <a:bodyPr/>
                    <a:lstStyle/>
                    <a:p>
                      <a:pPr algn="l">
                        <a:lnSpc>
                          <a:spcPts val="4600"/>
                        </a:lnSpc>
                        <a:defRPr sz="1800"/>
                      </a:pPr>
                      <a:r>
                        <a:rPr sz="3600">
                          <a:solidFill>
                            <a:srgbClr val="222222"/>
                          </a:solidFill>
                        </a:rPr>
                        <a:t>说明</a:t>
                      </a:r>
                    </a:p>
                  </a:txBody>
                  <a:tcPr marL="152400" marR="152400" marT="38100" marB="38100" anchor="ctr" horzOverflow="overflow">
                    <a:lnL w="12700">
                      <a:solidFill>
                        <a:srgbClr val="888888"/>
                      </a:solidFill>
                      <a:miter lim="400000"/>
                    </a:lnL>
                    <a:lnR w="12700" cap="flat" cmpd="sng" algn="ctr">
                      <a:solidFill>
                        <a:srgbClr val="888888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888888"/>
                      </a:solidFill>
                      <a:miter lim="400000"/>
                    </a:lnT>
                    <a:lnB w="12700" cap="flat" cmpd="sng" algn="ctr">
                      <a:solidFill>
                        <a:srgbClr val="888888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600"/>
                        </a:lnSpc>
                        <a:defRPr sz="1800"/>
                      </a:pPr>
                      <a:r>
                        <a:rPr sz="3600" dirty="0" err="1" smtClean="0">
                          <a:solidFill>
                            <a:srgbClr val="222222"/>
                          </a:solidFill>
                        </a:rPr>
                        <a:t>查询</a:t>
                      </a:r>
                      <a:r>
                        <a:rPr lang="en-US" sz="3600" dirty="0" err="1" smtClean="0">
                          <a:solidFill>
                            <a:srgbClr val="222222"/>
                          </a:solidFill>
                        </a:rPr>
                        <a:t>star</a:t>
                      </a:r>
                      <a:r>
                        <a:rPr lang="zh-CN" altLang="en-US" sz="3600" dirty="0" smtClean="0">
                          <a:solidFill>
                            <a:srgbClr val="222222"/>
                          </a:solidFill>
                        </a:rPr>
                        <a:t>表中</a:t>
                      </a:r>
                      <a:r>
                        <a:rPr sz="3600" dirty="0" err="1" smtClean="0">
                          <a:solidFill>
                            <a:srgbClr val="222222"/>
                          </a:solidFill>
                        </a:rPr>
                        <a:t>所有id</a:t>
                      </a:r>
                      <a:r>
                        <a:rPr lang="zh-CN" altLang="en-US" sz="3600" dirty="0" smtClean="0">
                          <a:solidFill>
                            <a:srgbClr val="222222"/>
                          </a:solidFill>
                        </a:rPr>
                        <a:t>在</a:t>
                      </a:r>
                      <a:r>
                        <a:rPr lang="en-US" altLang="zh-CN" sz="3600" dirty="0" smtClean="0">
                          <a:solidFill>
                            <a:srgbClr val="222222"/>
                          </a:solidFill>
                        </a:rPr>
                        <a:t>[3, 10]</a:t>
                      </a:r>
                      <a:r>
                        <a:rPr lang="zh-CN" altLang="en-US" sz="3600" dirty="0" smtClean="0">
                          <a:solidFill>
                            <a:srgbClr val="222222"/>
                          </a:solidFill>
                        </a:rPr>
                        <a:t>的闭区间的记录</a:t>
                      </a:r>
                      <a:endParaRPr sz="3600" dirty="0">
                        <a:solidFill>
                          <a:srgbClr val="222222"/>
                        </a:solidFill>
                      </a:endParaRPr>
                    </a:p>
                  </a:txBody>
                  <a:tcPr marL="152400" marR="152400" marT="38100" marB="38100" anchor="ctr" horzOverflow="overflow">
                    <a:lnL w="12700" cap="flat" cmpd="sng" algn="ctr">
                      <a:solidFill>
                        <a:srgbClr val="888888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>
                      <a:solidFill>
                        <a:srgbClr val="888888"/>
                      </a:solidFill>
                      <a:miter lim="400000"/>
                    </a:lnR>
                    <a:lnT w="12700">
                      <a:solidFill>
                        <a:srgbClr val="888888"/>
                      </a:solidFill>
                      <a:miter lim="400000"/>
                    </a:lnT>
                    <a:lnB w="12700" cap="flat" cmpd="sng" algn="ctr">
                      <a:solidFill>
                        <a:srgbClr val="888888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</a:tcPr>
                </a:tc>
              </a:tr>
              <a:tr h="825207">
                <a:tc>
                  <a:txBody>
                    <a:bodyPr/>
                    <a:lstStyle/>
                    <a:p>
                      <a:pPr algn="l">
                        <a:lnSpc>
                          <a:spcPts val="4600"/>
                        </a:lnSpc>
                        <a:defRPr sz="1800"/>
                      </a:pPr>
                      <a:r>
                        <a:rPr sz="3600" dirty="0" err="1">
                          <a:solidFill>
                            <a:srgbClr val="222222"/>
                          </a:solidFill>
                        </a:rPr>
                        <a:t>示例</a:t>
                      </a:r>
                      <a:endParaRPr sz="3600" dirty="0">
                        <a:solidFill>
                          <a:srgbClr val="222222"/>
                        </a:solidFill>
                      </a:endParaRPr>
                    </a:p>
                  </a:txBody>
                  <a:tcPr marL="152400" marR="152400" marT="38100" marB="38100" anchor="ctr" horzOverflow="overflow">
                    <a:lnL w="12700">
                      <a:solidFill>
                        <a:srgbClr val="888888"/>
                      </a:solidFill>
                      <a:miter lim="400000"/>
                    </a:lnL>
                    <a:lnR w="12700" cap="flat" cmpd="sng" algn="ctr">
                      <a:solidFill>
                        <a:srgbClr val="888888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888888"/>
                      </a:solidFill>
                      <a:miter lim="400000"/>
                    </a:lnT>
                    <a:lnB w="12700" cap="flat" cmpd="sng" algn="ctr">
                      <a:solidFill>
                        <a:srgbClr val="888888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600"/>
                        </a:lnSpc>
                        <a:defRPr sz="1800"/>
                      </a:pPr>
                      <a:r>
                        <a:rPr sz="3600" dirty="0">
                          <a:solidFill>
                            <a:srgbClr val="222222"/>
                          </a:solidFill>
                        </a:rPr>
                        <a:t>select * from </a:t>
                      </a:r>
                      <a:r>
                        <a:rPr lang="en-US" altLang="zh-CN" sz="3600" dirty="0" smtClean="0">
                          <a:solidFill>
                            <a:srgbClr val="222222"/>
                          </a:solidFill>
                        </a:rPr>
                        <a:t>star </a:t>
                      </a:r>
                      <a:r>
                        <a:rPr sz="3600" dirty="0" smtClean="0">
                          <a:solidFill>
                            <a:srgbClr val="222222"/>
                          </a:solidFill>
                        </a:rPr>
                        <a:t>where id</a:t>
                      </a:r>
                      <a:r>
                        <a:rPr lang="en-US" sz="3600" dirty="0" smtClean="0">
                          <a:solidFill>
                            <a:srgbClr val="222222"/>
                          </a:solidFill>
                        </a:rPr>
                        <a:t> </a:t>
                      </a:r>
                      <a:r>
                        <a:rPr lang="en-US" altLang="zh-CN" sz="3600" dirty="0" smtClean="0">
                          <a:solidFill>
                            <a:srgbClr val="222222"/>
                          </a:solidFill>
                        </a:rPr>
                        <a:t>in(3,4,8,10);</a:t>
                      </a:r>
                      <a:endParaRPr sz="3600" dirty="0">
                        <a:solidFill>
                          <a:srgbClr val="222222"/>
                        </a:solidFill>
                      </a:endParaRPr>
                    </a:p>
                  </a:txBody>
                  <a:tcPr marL="152400" marR="152400" marT="38100" marB="38100" anchor="ctr" horzOverflow="overflow">
                    <a:lnL w="12700" cap="flat" cmpd="sng" algn="ctr">
                      <a:solidFill>
                        <a:srgbClr val="888888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>
                      <a:solidFill>
                        <a:srgbClr val="888888"/>
                      </a:solidFill>
                      <a:miter lim="400000"/>
                    </a:lnR>
                    <a:lnT w="12700">
                      <a:solidFill>
                        <a:srgbClr val="888888"/>
                      </a:solidFill>
                      <a:miter lim="400000"/>
                    </a:lnT>
                    <a:lnB w="12700" cap="flat" cmpd="sng" algn="ctr">
                      <a:solidFill>
                        <a:srgbClr val="888888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</a:tcPr>
                </a:tc>
              </a:tr>
              <a:tr h="825207">
                <a:tc>
                  <a:txBody>
                    <a:bodyPr/>
                    <a:lstStyle/>
                    <a:p>
                      <a:pPr algn="l">
                        <a:lnSpc>
                          <a:spcPts val="4600"/>
                        </a:lnSpc>
                        <a:defRPr sz="1800"/>
                      </a:pPr>
                      <a:r>
                        <a:rPr sz="3600">
                          <a:solidFill>
                            <a:srgbClr val="222222"/>
                          </a:solidFill>
                        </a:rPr>
                        <a:t>说明</a:t>
                      </a:r>
                    </a:p>
                  </a:txBody>
                  <a:tcPr marL="152400" marR="152400" marT="38100" marB="38100" anchor="ctr" horzOverflow="overflow">
                    <a:lnL w="12700">
                      <a:solidFill>
                        <a:srgbClr val="888888"/>
                      </a:solidFill>
                      <a:miter lim="400000"/>
                    </a:lnL>
                    <a:lnR w="12700" cap="flat" cmpd="sng" algn="ctr">
                      <a:solidFill>
                        <a:srgbClr val="888888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888888"/>
                      </a:solidFill>
                      <a:miter lim="400000"/>
                    </a:lnT>
                    <a:lnB w="12700">
                      <a:solidFill>
                        <a:srgbClr val="88888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600"/>
                        </a:lnSpc>
                        <a:defRPr sz="1800"/>
                      </a:pPr>
                      <a:r>
                        <a:rPr sz="3600" dirty="0" err="1" smtClean="0">
                          <a:solidFill>
                            <a:srgbClr val="222222"/>
                          </a:solidFill>
                        </a:rPr>
                        <a:t>查询</a:t>
                      </a:r>
                      <a:r>
                        <a:rPr lang="en-US" sz="3600" dirty="0" err="1" smtClean="0">
                          <a:solidFill>
                            <a:srgbClr val="222222"/>
                          </a:solidFill>
                        </a:rPr>
                        <a:t>star</a:t>
                      </a:r>
                      <a:r>
                        <a:rPr lang="zh-CN" altLang="en-US" sz="3600" dirty="0" smtClean="0">
                          <a:solidFill>
                            <a:srgbClr val="222222"/>
                          </a:solidFill>
                        </a:rPr>
                        <a:t>表中</a:t>
                      </a:r>
                      <a:r>
                        <a:rPr sz="3600" dirty="0" err="1" smtClean="0">
                          <a:solidFill>
                            <a:srgbClr val="222222"/>
                          </a:solidFill>
                        </a:rPr>
                        <a:t>所有id</a:t>
                      </a:r>
                      <a:r>
                        <a:rPr lang="zh-CN" altLang="en-US" sz="3600" dirty="0" smtClean="0">
                          <a:solidFill>
                            <a:srgbClr val="222222"/>
                          </a:solidFill>
                        </a:rPr>
                        <a:t>在指定集合中的记录</a:t>
                      </a:r>
                      <a:endParaRPr sz="3600" dirty="0">
                        <a:solidFill>
                          <a:srgbClr val="222222"/>
                        </a:solidFill>
                      </a:endParaRPr>
                    </a:p>
                  </a:txBody>
                  <a:tcPr marL="152400" marR="152400" marT="38100" marB="38100" anchor="ctr" horzOverflow="overflow">
                    <a:lnL w="12700" cap="flat" cmpd="sng" algn="ctr">
                      <a:solidFill>
                        <a:srgbClr val="888888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>
                      <a:solidFill>
                        <a:srgbClr val="888888"/>
                      </a:solidFill>
                      <a:miter lim="400000"/>
                    </a:lnR>
                    <a:lnT w="12700">
                      <a:solidFill>
                        <a:srgbClr val="888888"/>
                      </a:solidFill>
                      <a:miter lim="400000"/>
                    </a:lnT>
                    <a:lnB w="12700">
                      <a:solidFill>
                        <a:srgbClr val="888888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title"/>
          </p:nvPr>
        </p:nvSpPr>
        <p:spPr>
          <a:xfrm>
            <a:off x="41264" y="748100"/>
            <a:ext cx="16427472" cy="1301393"/>
          </a:xfrm>
          <a:prstGeom prst="rect">
            <a:avLst/>
          </a:prstGeom>
        </p:spPr>
        <p:txBody>
          <a:bodyPr/>
          <a:lstStyle/>
          <a:p>
            <a:r>
              <a:t>结果集排序</a:t>
            </a:r>
          </a:p>
        </p:txBody>
      </p:sp>
      <p:graphicFrame>
        <p:nvGraphicFramePr>
          <p:cNvPr id="84" name="Table 84"/>
          <p:cNvGraphicFramePr/>
          <p:nvPr>
            <p:extLst>
              <p:ext uri="{D42A27DB-BD31-4B8C-83A1-F6EECF244321}">
                <p14:modId xmlns:p14="http://schemas.microsoft.com/office/powerpoint/2010/main" val="182230254"/>
              </p:ext>
            </p:extLst>
          </p:nvPr>
        </p:nvGraphicFramePr>
        <p:xfrm>
          <a:off x="982192" y="2703736"/>
          <a:ext cx="14329592" cy="3031478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2808312"/>
                <a:gridCol w="11521280"/>
              </a:tblGrid>
              <a:tr h="870768">
                <a:tc>
                  <a:txBody>
                    <a:bodyPr/>
                    <a:lstStyle/>
                    <a:p>
                      <a:pPr indent="457200"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200" b="1" dirty="0" err="1">
                          <a:solidFill>
                            <a:srgbClr val="FFF8F8"/>
                          </a:solidFill>
                        </a:rPr>
                        <a:t>类型</a:t>
                      </a:r>
                      <a:endParaRPr sz="3200" b="1" dirty="0">
                        <a:solidFill>
                          <a:srgbClr val="FFF8F8"/>
                        </a:solidFill>
                      </a:endParaRPr>
                    </a:p>
                  </a:txBody>
                  <a:tcPr marL="0" marR="0" marT="0" marB="0" anchor="ctr" horzOverflow="overflow">
                    <a:lnB w="12700">
                      <a:solidFill>
                        <a:srgbClr val="888888"/>
                      </a:solidFill>
                      <a:miter lim="400000"/>
                    </a:lnB>
                    <a:solidFill>
                      <a:srgbClr val="39B647"/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200" b="1">
                          <a:solidFill>
                            <a:srgbClr val="FFF8F8"/>
                          </a:solidFill>
                        </a:rPr>
                        <a:t>说明</a:t>
                      </a:r>
                    </a:p>
                  </a:txBody>
                  <a:tcPr marL="0" marR="0" marT="0" marB="0" anchor="ctr" horzOverflow="overflow">
                    <a:lnB w="12700">
                      <a:solidFill>
                        <a:srgbClr val="888888"/>
                      </a:solidFill>
                      <a:miter lim="400000"/>
                    </a:lnB>
                    <a:solidFill>
                      <a:srgbClr val="39B647"/>
                    </a:solidFill>
                  </a:tcPr>
                </a:tc>
              </a:tr>
              <a:tr h="673124">
                <a:tc>
                  <a:txBody>
                    <a:bodyPr/>
                    <a:lstStyle/>
                    <a:p>
                      <a:pPr algn="l">
                        <a:lnSpc>
                          <a:spcPts val="4600"/>
                        </a:lnSpc>
                        <a:defRPr sz="1800"/>
                      </a:pPr>
                      <a:r>
                        <a:rPr sz="3200">
                          <a:solidFill>
                            <a:srgbClr val="222222"/>
                          </a:solidFill>
                        </a:rPr>
                        <a:t>基本语法</a:t>
                      </a:r>
                    </a:p>
                  </a:txBody>
                  <a:tcPr marL="152400" marR="152400" marT="38100" marB="38100" anchor="ctr" horzOverflow="overflow">
                    <a:lnL w="12700">
                      <a:solidFill>
                        <a:srgbClr val="888888"/>
                      </a:solidFill>
                      <a:miter lim="400000"/>
                    </a:lnL>
                    <a:lnR w="12700">
                      <a:solidFill>
                        <a:srgbClr val="888888"/>
                      </a:solidFill>
                      <a:miter lim="400000"/>
                    </a:lnR>
                    <a:lnT w="12700">
                      <a:solidFill>
                        <a:srgbClr val="888888"/>
                      </a:solidFill>
                      <a:miter lim="400000"/>
                    </a:lnT>
                    <a:lnB w="12700">
                      <a:solidFill>
                        <a:srgbClr val="88888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600"/>
                        </a:lnSpc>
                        <a:defRPr sz="1800"/>
                      </a:pPr>
                      <a:r>
                        <a:rPr sz="3200">
                          <a:solidFill>
                            <a:srgbClr val="222222"/>
                          </a:solidFill>
                        </a:rPr>
                        <a:t>select 字段 from 表 order by 字段 排序关键词</a:t>
                      </a:r>
                    </a:p>
                  </a:txBody>
                  <a:tcPr marL="152400" marR="152400" marT="38100" marB="38100" anchor="ctr" horzOverflow="overflow">
                    <a:lnL w="12700">
                      <a:solidFill>
                        <a:srgbClr val="888888"/>
                      </a:solidFill>
                      <a:miter lim="400000"/>
                    </a:lnL>
                    <a:lnR w="12700">
                      <a:solidFill>
                        <a:srgbClr val="888888"/>
                      </a:solidFill>
                      <a:miter lim="400000"/>
                    </a:lnR>
                    <a:lnT w="12700">
                      <a:solidFill>
                        <a:srgbClr val="888888"/>
                      </a:solidFill>
                      <a:miter lim="400000"/>
                    </a:lnT>
                    <a:lnB w="12700">
                      <a:solidFill>
                        <a:srgbClr val="888888"/>
                      </a:solidFill>
                      <a:miter lim="400000"/>
                    </a:lnB>
                  </a:tcPr>
                </a:tc>
              </a:tr>
              <a:tr h="743793">
                <a:tc>
                  <a:txBody>
                    <a:bodyPr/>
                    <a:lstStyle/>
                    <a:p>
                      <a:pPr algn="l">
                        <a:lnSpc>
                          <a:spcPts val="4600"/>
                        </a:lnSpc>
                        <a:defRPr sz="1800"/>
                      </a:pPr>
                      <a:r>
                        <a:rPr sz="3200">
                          <a:solidFill>
                            <a:srgbClr val="222222"/>
                          </a:solidFill>
                        </a:rPr>
                        <a:t>示例</a:t>
                      </a:r>
                    </a:p>
                  </a:txBody>
                  <a:tcPr marL="152400" marR="152400" marT="38100" marB="38100" anchor="ctr" horzOverflow="overflow">
                    <a:lnL w="12700">
                      <a:solidFill>
                        <a:srgbClr val="888888"/>
                      </a:solidFill>
                      <a:miter lim="400000"/>
                    </a:lnL>
                    <a:lnR w="12700">
                      <a:solidFill>
                        <a:srgbClr val="888888"/>
                      </a:solidFill>
                      <a:miter lim="400000"/>
                    </a:lnR>
                    <a:lnT w="12700">
                      <a:solidFill>
                        <a:srgbClr val="888888"/>
                      </a:solidFill>
                      <a:miter lim="400000"/>
                    </a:lnT>
                    <a:lnB w="12700">
                      <a:solidFill>
                        <a:srgbClr val="88888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600"/>
                        </a:lnSpc>
                        <a:defRPr sz="1800"/>
                      </a:pPr>
                      <a:r>
                        <a:rPr sz="3200" dirty="0">
                          <a:solidFill>
                            <a:srgbClr val="222222"/>
                          </a:solidFill>
                        </a:rPr>
                        <a:t>select id</a:t>
                      </a:r>
                      <a:r>
                        <a:rPr sz="3200" dirty="0" smtClean="0">
                          <a:solidFill>
                            <a:srgbClr val="222222"/>
                          </a:solidFill>
                        </a:rPr>
                        <a:t>, name</a:t>
                      </a:r>
                      <a:r>
                        <a:rPr sz="3200" dirty="0">
                          <a:solidFill>
                            <a:srgbClr val="222222"/>
                          </a:solidFill>
                        </a:rPr>
                        <a:t>, </a:t>
                      </a:r>
                      <a:r>
                        <a:rPr lang="en-US" altLang="zh-CN" sz="3200" dirty="0" smtClean="0">
                          <a:solidFill>
                            <a:srgbClr val="222222"/>
                          </a:solidFill>
                        </a:rPr>
                        <a:t>money </a:t>
                      </a:r>
                      <a:r>
                        <a:rPr sz="3200" dirty="0" smtClean="0">
                          <a:solidFill>
                            <a:srgbClr val="222222"/>
                          </a:solidFill>
                        </a:rPr>
                        <a:t>from </a:t>
                      </a:r>
                      <a:r>
                        <a:rPr lang="en-US" sz="3200" dirty="0" smtClean="0">
                          <a:solidFill>
                            <a:srgbClr val="222222"/>
                          </a:solidFill>
                        </a:rPr>
                        <a:t>star </a:t>
                      </a:r>
                      <a:r>
                        <a:rPr sz="3200" dirty="0" smtClean="0">
                          <a:solidFill>
                            <a:srgbClr val="222222"/>
                          </a:solidFill>
                        </a:rPr>
                        <a:t>order </a:t>
                      </a:r>
                      <a:r>
                        <a:rPr sz="3200" dirty="0">
                          <a:solidFill>
                            <a:srgbClr val="222222"/>
                          </a:solidFill>
                        </a:rPr>
                        <a:t>by </a:t>
                      </a:r>
                      <a:r>
                        <a:rPr lang="en-US" sz="3200" dirty="0" smtClean="0">
                          <a:solidFill>
                            <a:srgbClr val="222222"/>
                          </a:solidFill>
                        </a:rPr>
                        <a:t>money </a:t>
                      </a:r>
                      <a:r>
                        <a:rPr sz="3200" dirty="0" err="1" smtClean="0">
                          <a:solidFill>
                            <a:srgbClr val="222222"/>
                          </a:solidFill>
                        </a:rPr>
                        <a:t>desc</a:t>
                      </a:r>
                      <a:r>
                        <a:rPr sz="3200" dirty="0">
                          <a:solidFill>
                            <a:srgbClr val="222222"/>
                          </a:solidFill>
                        </a:rPr>
                        <a:t>;</a:t>
                      </a:r>
                    </a:p>
                  </a:txBody>
                  <a:tcPr marL="152400" marR="152400" marT="38100" marB="38100" anchor="ctr" horzOverflow="overflow">
                    <a:lnL w="12700">
                      <a:solidFill>
                        <a:srgbClr val="888888"/>
                      </a:solidFill>
                      <a:miter lim="400000"/>
                    </a:lnL>
                    <a:lnR w="12700">
                      <a:solidFill>
                        <a:srgbClr val="888888"/>
                      </a:solidFill>
                      <a:miter lim="400000"/>
                    </a:lnR>
                    <a:lnT w="12700">
                      <a:solidFill>
                        <a:srgbClr val="888888"/>
                      </a:solidFill>
                      <a:miter lim="400000"/>
                    </a:lnT>
                    <a:lnB w="12700">
                      <a:solidFill>
                        <a:srgbClr val="888888"/>
                      </a:solidFill>
                      <a:miter lim="400000"/>
                    </a:lnB>
                  </a:tcPr>
                </a:tc>
              </a:tr>
              <a:tr h="743793">
                <a:tc>
                  <a:txBody>
                    <a:bodyPr/>
                    <a:lstStyle/>
                    <a:p>
                      <a:pPr algn="l">
                        <a:lnSpc>
                          <a:spcPts val="4600"/>
                        </a:lnSpc>
                        <a:defRPr sz="1800"/>
                      </a:pPr>
                      <a:r>
                        <a:rPr sz="3200">
                          <a:solidFill>
                            <a:srgbClr val="222222"/>
                          </a:solidFill>
                        </a:rPr>
                        <a:t>示例说明</a:t>
                      </a:r>
                    </a:p>
                  </a:txBody>
                  <a:tcPr marL="152400" marR="152400" marT="38100" marB="38100" anchor="ctr" horzOverflow="overflow">
                    <a:lnL w="12700">
                      <a:solidFill>
                        <a:srgbClr val="888888"/>
                      </a:solidFill>
                      <a:miter lim="400000"/>
                    </a:lnL>
                    <a:lnR w="12700">
                      <a:solidFill>
                        <a:srgbClr val="888888"/>
                      </a:solidFill>
                      <a:miter lim="400000"/>
                    </a:lnR>
                    <a:lnT w="12700">
                      <a:solidFill>
                        <a:srgbClr val="888888"/>
                      </a:solidFill>
                      <a:miter lim="400000"/>
                    </a:lnT>
                    <a:lnB w="12700">
                      <a:solidFill>
                        <a:srgbClr val="88888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600"/>
                        </a:lnSpc>
                        <a:defRPr sz="1800"/>
                      </a:pPr>
                      <a:r>
                        <a:rPr sz="3200" dirty="0" err="1" smtClean="0">
                          <a:solidFill>
                            <a:srgbClr val="222222"/>
                          </a:solidFill>
                        </a:rPr>
                        <a:t>查询</a:t>
                      </a:r>
                      <a:r>
                        <a:rPr lang="en-US" sz="3200" dirty="0" err="1" smtClean="0">
                          <a:solidFill>
                            <a:srgbClr val="222222"/>
                          </a:solidFill>
                        </a:rPr>
                        <a:t>star</a:t>
                      </a:r>
                      <a:r>
                        <a:rPr sz="3200" dirty="0" err="1" smtClean="0">
                          <a:solidFill>
                            <a:srgbClr val="222222"/>
                          </a:solidFill>
                        </a:rPr>
                        <a:t>表中的</a:t>
                      </a:r>
                      <a:r>
                        <a:rPr sz="3200" dirty="0" err="1">
                          <a:solidFill>
                            <a:srgbClr val="222222"/>
                          </a:solidFill>
                        </a:rPr>
                        <a:t>id</a:t>
                      </a:r>
                      <a:r>
                        <a:rPr sz="3200" dirty="0" smtClean="0">
                          <a:solidFill>
                            <a:srgbClr val="222222"/>
                          </a:solidFill>
                        </a:rPr>
                        <a:t>, name,</a:t>
                      </a:r>
                      <a:r>
                        <a:rPr lang="en-US" sz="3200" dirty="0" smtClean="0">
                          <a:solidFill>
                            <a:srgbClr val="222222"/>
                          </a:solidFill>
                        </a:rPr>
                        <a:t> </a:t>
                      </a:r>
                      <a:r>
                        <a:rPr lang="en-US" altLang="zh-CN" sz="3200" dirty="0" err="1" smtClean="0">
                          <a:solidFill>
                            <a:srgbClr val="222222"/>
                          </a:solidFill>
                        </a:rPr>
                        <a:t>money</a:t>
                      </a:r>
                      <a:r>
                        <a:rPr sz="3200" dirty="0" err="1" smtClean="0">
                          <a:solidFill>
                            <a:srgbClr val="222222"/>
                          </a:solidFill>
                        </a:rPr>
                        <a:t>字段</a:t>
                      </a:r>
                      <a:r>
                        <a:rPr sz="3200" dirty="0" err="1">
                          <a:solidFill>
                            <a:srgbClr val="222222"/>
                          </a:solidFill>
                        </a:rPr>
                        <a:t>，按照余额进行降序排序</a:t>
                      </a:r>
                      <a:endParaRPr sz="3200" dirty="0">
                        <a:solidFill>
                          <a:srgbClr val="222222"/>
                        </a:solidFill>
                      </a:endParaRPr>
                    </a:p>
                  </a:txBody>
                  <a:tcPr marL="152400" marR="152400" marT="38100" marB="38100" anchor="ctr" horzOverflow="overflow">
                    <a:lnL w="12700">
                      <a:solidFill>
                        <a:srgbClr val="888888"/>
                      </a:solidFill>
                      <a:miter lim="400000"/>
                    </a:lnL>
                    <a:lnR w="12700">
                      <a:solidFill>
                        <a:srgbClr val="888888"/>
                      </a:solidFill>
                      <a:miter lim="400000"/>
                    </a:lnR>
                    <a:lnT w="12700">
                      <a:solidFill>
                        <a:srgbClr val="888888"/>
                      </a:solidFill>
                      <a:miter lim="400000"/>
                    </a:lnT>
                    <a:lnB w="12700">
                      <a:solidFill>
                        <a:srgbClr val="888888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graphicFrame>
        <p:nvGraphicFramePr>
          <p:cNvPr id="85" name="Table 85"/>
          <p:cNvGraphicFramePr/>
          <p:nvPr>
            <p:extLst>
              <p:ext uri="{D42A27DB-BD31-4B8C-83A1-F6EECF244321}">
                <p14:modId xmlns:p14="http://schemas.microsoft.com/office/powerpoint/2010/main" val="651843879"/>
              </p:ext>
            </p:extLst>
          </p:nvPr>
        </p:nvGraphicFramePr>
        <p:xfrm>
          <a:off x="982192" y="5944096"/>
          <a:ext cx="14329592" cy="2287685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2808312"/>
                <a:gridCol w="11521280"/>
              </a:tblGrid>
              <a:tr h="870768">
                <a:tc>
                  <a:txBody>
                    <a:bodyPr/>
                    <a:lstStyle/>
                    <a:p>
                      <a:pPr indent="457200"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200" b="1" dirty="0" err="1">
                          <a:solidFill>
                            <a:srgbClr val="FFF8F8"/>
                          </a:solidFill>
                        </a:rPr>
                        <a:t>关键词</a:t>
                      </a:r>
                      <a:endParaRPr sz="3200" b="1" dirty="0">
                        <a:solidFill>
                          <a:srgbClr val="FFF8F8"/>
                        </a:solidFill>
                      </a:endParaRPr>
                    </a:p>
                  </a:txBody>
                  <a:tcPr marL="0" marR="0" marT="0" marB="0" anchor="ctr" horzOverflow="overflow">
                    <a:lnB w="12700">
                      <a:solidFill>
                        <a:srgbClr val="888888"/>
                      </a:solidFill>
                      <a:miter lim="400000"/>
                    </a:lnB>
                    <a:solidFill>
                      <a:srgbClr val="39B647"/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200" b="1" dirty="0" err="1">
                          <a:solidFill>
                            <a:srgbClr val="FFF8F8"/>
                          </a:solidFill>
                        </a:rPr>
                        <a:t>说明</a:t>
                      </a:r>
                      <a:endParaRPr sz="3200" b="1" dirty="0">
                        <a:solidFill>
                          <a:srgbClr val="FFF8F8"/>
                        </a:solidFill>
                      </a:endParaRPr>
                    </a:p>
                  </a:txBody>
                  <a:tcPr marL="0" marR="0" marT="0" marB="0" anchor="ctr" horzOverflow="overflow">
                    <a:lnB w="12700">
                      <a:solidFill>
                        <a:srgbClr val="888888"/>
                      </a:solidFill>
                      <a:miter lim="400000"/>
                    </a:lnB>
                    <a:solidFill>
                      <a:srgbClr val="39B647"/>
                    </a:solidFill>
                  </a:tcPr>
                </a:tc>
              </a:tr>
              <a:tr h="673124">
                <a:tc>
                  <a:txBody>
                    <a:bodyPr/>
                    <a:lstStyle/>
                    <a:p>
                      <a:pPr algn="l">
                        <a:lnSpc>
                          <a:spcPts val="4600"/>
                        </a:lnSpc>
                        <a:defRPr sz="1800"/>
                      </a:pPr>
                      <a:r>
                        <a:rPr sz="3200">
                          <a:solidFill>
                            <a:srgbClr val="222222"/>
                          </a:solidFill>
                        </a:rPr>
                        <a:t>asc</a:t>
                      </a:r>
                    </a:p>
                  </a:txBody>
                  <a:tcPr marL="152400" marR="152400" marT="38100" marB="38100" anchor="ctr" horzOverflow="overflow">
                    <a:lnL w="12700">
                      <a:solidFill>
                        <a:srgbClr val="888888"/>
                      </a:solidFill>
                      <a:miter lim="400000"/>
                    </a:lnL>
                    <a:lnR w="12700">
                      <a:solidFill>
                        <a:srgbClr val="888888"/>
                      </a:solidFill>
                      <a:miter lim="400000"/>
                    </a:lnR>
                    <a:lnT w="12700">
                      <a:solidFill>
                        <a:srgbClr val="888888"/>
                      </a:solidFill>
                      <a:miter lim="400000"/>
                    </a:lnT>
                    <a:lnB w="12700">
                      <a:solidFill>
                        <a:srgbClr val="88888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600"/>
                        </a:lnSpc>
                        <a:defRPr sz="1800"/>
                      </a:pPr>
                      <a:r>
                        <a:rPr sz="3200">
                          <a:solidFill>
                            <a:srgbClr val="222222"/>
                          </a:solidFill>
                        </a:rPr>
                        <a:t>升序排列，从小到大（默认）</a:t>
                      </a:r>
                    </a:p>
                  </a:txBody>
                  <a:tcPr marL="152400" marR="152400" marT="38100" marB="38100" anchor="ctr" horzOverflow="overflow">
                    <a:lnL w="12700">
                      <a:solidFill>
                        <a:srgbClr val="888888"/>
                      </a:solidFill>
                      <a:miter lim="400000"/>
                    </a:lnL>
                    <a:lnR w="12700">
                      <a:solidFill>
                        <a:srgbClr val="888888"/>
                      </a:solidFill>
                      <a:miter lim="400000"/>
                    </a:lnR>
                    <a:lnT w="12700">
                      <a:solidFill>
                        <a:srgbClr val="888888"/>
                      </a:solidFill>
                      <a:miter lim="400000"/>
                    </a:lnT>
                    <a:lnB w="12700">
                      <a:solidFill>
                        <a:srgbClr val="888888"/>
                      </a:solidFill>
                      <a:miter lim="400000"/>
                    </a:lnB>
                  </a:tcPr>
                </a:tc>
              </a:tr>
              <a:tr h="743793">
                <a:tc>
                  <a:txBody>
                    <a:bodyPr/>
                    <a:lstStyle/>
                    <a:p>
                      <a:pPr algn="l">
                        <a:lnSpc>
                          <a:spcPts val="4600"/>
                        </a:lnSpc>
                        <a:defRPr sz="1800"/>
                      </a:pPr>
                      <a:r>
                        <a:rPr sz="3200">
                          <a:solidFill>
                            <a:srgbClr val="222222"/>
                          </a:solidFill>
                        </a:rPr>
                        <a:t>desc</a:t>
                      </a:r>
                    </a:p>
                  </a:txBody>
                  <a:tcPr marL="152400" marR="152400" marT="38100" marB="38100" anchor="ctr" horzOverflow="overflow">
                    <a:lnL w="12700">
                      <a:solidFill>
                        <a:srgbClr val="888888"/>
                      </a:solidFill>
                      <a:miter lim="400000"/>
                    </a:lnL>
                    <a:lnR w="12700">
                      <a:solidFill>
                        <a:srgbClr val="888888"/>
                      </a:solidFill>
                      <a:miter lim="400000"/>
                    </a:lnR>
                    <a:lnT w="12700">
                      <a:solidFill>
                        <a:srgbClr val="888888"/>
                      </a:solidFill>
                      <a:miter lim="400000"/>
                    </a:lnT>
                    <a:lnB w="12700">
                      <a:solidFill>
                        <a:srgbClr val="88888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600"/>
                        </a:lnSpc>
                        <a:defRPr sz="1800"/>
                      </a:pPr>
                      <a:r>
                        <a:rPr sz="3200" dirty="0" err="1">
                          <a:solidFill>
                            <a:srgbClr val="222222"/>
                          </a:solidFill>
                        </a:rPr>
                        <a:t>降序排列，从大到小</a:t>
                      </a:r>
                      <a:endParaRPr sz="3200" dirty="0">
                        <a:solidFill>
                          <a:srgbClr val="222222"/>
                        </a:solidFill>
                      </a:endParaRPr>
                    </a:p>
                  </a:txBody>
                  <a:tcPr marL="152400" marR="152400" marT="38100" marB="38100" anchor="ctr" horzOverflow="overflow">
                    <a:lnL w="12700">
                      <a:solidFill>
                        <a:srgbClr val="888888"/>
                      </a:solidFill>
                      <a:miter lim="400000"/>
                    </a:lnL>
                    <a:lnR w="12700">
                      <a:solidFill>
                        <a:srgbClr val="888888"/>
                      </a:solidFill>
                      <a:miter lim="400000"/>
                    </a:lnR>
                    <a:lnT w="12700">
                      <a:solidFill>
                        <a:srgbClr val="888888"/>
                      </a:solidFill>
                      <a:miter lim="400000"/>
                    </a:lnT>
                    <a:lnB w="12700">
                      <a:solidFill>
                        <a:srgbClr val="888888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/>
          </p:cNvSpPr>
          <p:nvPr>
            <p:ph type="title"/>
          </p:nvPr>
        </p:nvSpPr>
        <p:spPr>
          <a:xfrm>
            <a:off x="41264" y="748100"/>
            <a:ext cx="16427472" cy="1301393"/>
          </a:xfrm>
          <a:prstGeom prst="rect">
            <a:avLst/>
          </a:prstGeom>
        </p:spPr>
        <p:txBody>
          <a:bodyPr/>
          <a:lstStyle/>
          <a:p>
            <a:r>
              <a:t>多字段排序</a:t>
            </a:r>
          </a:p>
        </p:txBody>
      </p:sp>
      <p:graphicFrame>
        <p:nvGraphicFramePr>
          <p:cNvPr id="88" name="Table 88"/>
          <p:cNvGraphicFramePr/>
          <p:nvPr>
            <p:extLst>
              <p:ext uri="{D42A27DB-BD31-4B8C-83A1-F6EECF244321}">
                <p14:modId xmlns:p14="http://schemas.microsoft.com/office/powerpoint/2010/main" val="968409453"/>
              </p:ext>
            </p:extLst>
          </p:nvPr>
        </p:nvGraphicFramePr>
        <p:xfrm>
          <a:off x="1054200" y="3207792"/>
          <a:ext cx="14491672" cy="3532285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2023428"/>
                <a:gridCol w="12468244"/>
              </a:tblGrid>
              <a:tr h="870768">
                <a:tc>
                  <a:txBody>
                    <a:bodyPr/>
                    <a:lstStyle/>
                    <a:p>
                      <a:pPr indent="457200"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200" b="1" dirty="0" err="1">
                          <a:solidFill>
                            <a:srgbClr val="FFF8F8"/>
                          </a:solidFill>
                        </a:rPr>
                        <a:t>类型</a:t>
                      </a:r>
                      <a:endParaRPr sz="3200" b="1" dirty="0">
                        <a:solidFill>
                          <a:srgbClr val="FFF8F8"/>
                        </a:solidFill>
                      </a:endParaRPr>
                    </a:p>
                  </a:txBody>
                  <a:tcPr marL="0" marR="0" marT="0" marB="0" anchor="ctr" horzOverflow="overflow">
                    <a:lnB w="12700">
                      <a:solidFill>
                        <a:srgbClr val="888888"/>
                      </a:solidFill>
                      <a:miter lim="400000"/>
                    </a:lnB>
                    <a:solidFill>
                      <a:srgbClr val="39B647"/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200" b="1">
                          <a:solidFill>
                            <a:srgbClr val="FFF8F8"/>
                          </a:solidFill>
                        </a:rPr>
                        <a:t>说明</a:t>
                      </a:r>
                    </a:p>
                  </a:txBody>
                  <a:tcPr marL="0" marR="0" marT="0" marB="0" anchor="ctr" horzOverflow="overflow">
                    <a:lnB w="12700">
                      <a:solidFill>
                        <a:srgbClr val="888888"/>
                      </a:solidFill>
                      <a:miter lim="400000"/>
                    </a:lnB>
                    <a:solidFill>
                      <a:srgbClr val="39B647"/>
                    </a:solidFill>
                  </a:tcPr>
                </a:tc>
              </a:tr>
              <a:tr h="673124">
                <a:tc>
                  <a:txBody>
                    <a:bodyPr/>
                    <a:lstStyle/>
                    <a:p>
                      <a:pPr algn="l">
                        <a:lnSpc>
                          <a:spcPts val="4600"/>
                        </a:lnSpc>
                        <a:defRPr sz="1800"/>
                      </a:pPr>
                      <a:r>
                        <a:rPr sz="3200">
                          <a:solidFill>
                            <a:srgbClr val="222222"/>
                          </a:solidFill>
                        </a:rPr>
                        <a:t>基本语法</a:t>
                      </a:r>
                    </a:p>
                  </a:txBody>
                  <a:tcPr marL="152400" marR="152400" marT="38100" marB="38100" anchor="ctr" horzOverflow="overflow">
                    <a:lnL w="12700">
                      <a:solidFill>
                        <a:srgbClr val="888888"/>
                      </a:solidFill>
                      <a:miter lim="400000"/>
                    </a:lnL>
                    <a:lnR w="12700">
                      <a:solidFill>
                        <a:srgbClr val="888888"/>
                      </a:solidFill>
                      <a:miter lim="400000"/>
                    </a:lnR>
                    <a:lnT w="12700">
                      <a:solidFill>
                        <a:srgbClr val="888888"/>
                      </a:solidFill>
                      <a:miter lim="400000"/>
                    </a:lnT>
                    <a:lnB w="12700">
                      <a:solidFill>
                        <a:srgbClr val="88888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600"/>
                        </a:lnSpc>
                        <a:defRPr sz="1800"/>
                      </a:pPr>
                      <a:r>
                        <a:rPr sz="3200" dirty="0">
                          <a:solidFill>
                            <a:srgbClr val="222222"/>
                          </a:solidFill>
                        </a:rPr>
                        <a:t>select </a:t>
                      </a:r>
                      <a:r>
                        <a:rPr sz="3200" dirty="0" err="1">
                          <a:solidFill>
                            <a:srgbClr val="222222"/>
                          </a:solidFill>
                        </a:rPr>
                        <a:t>字段</a:t>
                      </a:r>
                      <a:r>
                        <a:rPr sz="3200" dirty="0">
                          <a:solidFill>
                            <a:srgbClr val="222222"/>
                          </a:solidFill>
                        </a:rPr>
                        <a:t> from 表 order by 字段1 </a:t>
                      </a:r>
                      <a:r>
                        <a:rPr lang="en-US" altLang="zh-CN" sz="3200" dirty="0" err="1" smtClean="0">
                          <a:solidFill>
                            <a:srgbClr val="222222"/>
                          </a:solidFill>
                        </a:rPr>
                        <a:t>desc|asc</a:t>
                      </a:r>
                      <a:r>
                        <a:rPr sz="3200" dirty="0" smtClean="0">
                          <a:solidFill>
                            <a:srgbClr val="222222"/>
                          </a:solidFill>
                        </a:rPr>
                        <a:t>,</a:t>
                      </a:r>
                      <a:r>
                        <a:rPr lang="en-US" sz="3200" dirty="0" smtClean="0">
                          <a:solidFill>
                            <a:srgbClr val="222222"/>
                          </a:solidFill>
                        </a:rPr>
                        <a:t> </a:t>
                      </a:r>
                      <a:r>
                        <a:rPr sz="3200" dirty="0" smtClean="0">
                          <a:solidFill>
                            <a:srgbClr val="222222"/>
                          </a:solidFill>
                        </a:rPr>
                        <a:t>... </a:t>
                      </a:r>
                      <a:r>
                        <a:rPr lang="en-US" sz="3200" dirty="0" smtClean="0">
                          <a:solidFill>
                            <a:srgbClr val="222222"/>
                          </a:solidFill>
                        </a:rPr>
                        <a:t>,</a:t>
                      </a:r>
                      <a:r>
                        <a:rPr sz="3200" dirty="0" err="1" smtClean="0">
                          <a:solidFill>
                            <a:srgbClr val="222222"/>
                          </a:solidFill>
                        </a:rPr>
                        <a:t>字段</a:t>
                      </a:r>
                      <a:r>
                        <a:rPr sz="3200" dirty="0" err="1">
                          <a:solidFill>
                            <a:srgbClr val="222222"/>
                          </a:solidFill>
                        </a:rPr>
                        <a:t>n</a:t>
                      </a:r>
                      <a:r>
                        <a:rPr sz="3200" dirty="0">
                          <a:solidFill>
                            <a:srgbClr val="222222"/>
                          </a:solidFill>
                        </a:rPr>
                        <a:t> </a:t>
                      </a:r>
                      <a:r>
                        <a:rPr sz="3200" dirty="0" err="1">
                          <a:solidFill>
                            <a:srgbClr val="222222"/>
                          </a:solidFill>
                        </a:rPr>
                        <a:t>desc|asc</a:t>
                      </a:r>
                      <a:r>
                        <a:rPr sz="3200" dirty="0">
                          <a:solidFill>
                            <a:srgbClr val="222222"/>
                          </a:solidFill>
                        </a:rPr>
                        <a:t>;</a:t>
                      </a:r>
                    </a:p>
                  </a:txBody>
                  <a:tcPr marL="152400" marR="152400" marT="38100" marB="38100" anchor="ctr" horzOverflow="overflow">
                    <a:lnL w="12700">
                      <a:solidFill>
                        <a:srgbClr val="888888"/>
                      </a:solidFill>
                      <a:miter lim="400000"/>
                    </a:lnL>
                    <a:lnR w="12700">
                      <a:solidFill>
                        <a:srgbClr val="888888"/>
                      </a:solidFill>
                      <a:miter lim="400000"/>
                    </a:lnR>
                    <a:lnT w="12700">
                      <a:solidFill>
                        <a:srgbClr val="888888"/>
                      </a:solidFill>
                      <a:miter lim="400000"/>
                    </a:lnT>
                    <a:lnB w="12700">
                      <a:solidFill>
                        <a:srgbClr val="888888"/>
                      </a:solidFill>
                      <a:miter lim="400000"/>
                    </a:lnB>
                  </a:tcPr>
                </a:tc>
              </a:tr>
              <a:tr h="743793">
                <a:tc>
                  <a:txBody>
                    <a:bodyPr/>
                    <a:lstStyle/>
                    <a:p>
                      <a:pPr algn="l">
                        <a:lnSpc>
                          <a:spcPts val="4600"/>
                        </a:lnSpc>
                        <a:defRPr sz="1800"/>
                      </a:pPr>
                      <a:r>
                        <a:rPr sz="3200">
                          <a:solidFill>
                            <a:srgbClr val="222222"/>
                          </a:solidFill>
                        </a:rPr>
                        <a:t>示例</a:t>
                      </a:r>
                    </a:p>
                  </a:txBody>
                  <a:tcPr marL="152400" marR="152400" marT="38100" marB="38100" anchor="ctr" horzOverflow="overflow">
                    <a:lnL w="12700">
                      <a:solidFill>
                        <a:srgbClr val="888888"/>
                      </a:solidFill>
                      <a:miter lim="400000"/>
                    </a:lnL>
                    <a:lnR w="12700">
                      <a:solidFill>
                        <a:srgbClr val="888888"/>
                      </a:solidFill>
                      <a:miter lim="400000"/>
                    </a:lnR>
                    <a:lnT w="12700">
                      <a:solidFill>
                        <a:srgbClr val="888888"/>
                      </a:solidFill>
                      <a:miter lim="400000"/>
                    </a:lnT>
                    <a:lnB w="12700">
                      <a:solidFill>
                        <a:srgbClr val="88888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600"/>
                        </a:lnSpc>
                        <a:defRPr sz="1800"/>
                      </a:pPr>
                      <a:r>
                        <a:rPr sz="3200" dirty="0">
                          <a:solidFill>
                            <a:srgbClr val="222222"/>
                          </a:solidFill>
                        </a:rPr>
                        <a:t>select </a:t>
                      </a:r>
                      <a:r>
                        <a:rPr sz="3200" dirty="0" smtClean="0">
                          <a:solidFill>
                            <a:srgbClr val="222222"/>
                          </a:solidFill>
                        </a:rPr>
                        <a:t>id,</a:t>
                      </a:r>
                      <a:r>
                        <a:rPr lang="en-US" sz="3200" baseline="0" dirty="0" smtClean="0">
                          <a:solidFill>
                            <a:srgbClr val="222222"/>
                          </a:solidFill>
                        </a:rPr>
                        <a:t> </a:t>
                      </a:r>
                      <a:r>
                        <a:rPr sz="3200" dirty="0" smtClean="0">
                          <a:solidFill>
                            <a:srgbClr val="222222"/>
                          </a:solidFill>
                        </a:rPr>
                        <a:t>name</a:t>
                      </a:r>
                      <a:r>
                        <a:rPr sz="3200" dirty="0">
                          <a:solidFill>
                            <a:srgbClr val="222222"/>
                          </a:solidFill>
                        </a:rPr>
                        <a:t>, </a:t>
                      </a:r>
                      <a:r>
                        <a:rPr lang="en-US" sz="3200" dirty="0" smtClean="0">
                          <a:solidFill>
                            <a:srgbClr val="222222"/>
                          </a:solidFill>
                        </a:rPr>
                        <a:t>money </a:t>
                      </a:r>
                      <a:r>
                        <a:rPr sz="3200" dirty="0" smtClean="0">
                          <a:solidFill>
                            <a:srgbClr val="222222"/>
                          </a:solidFill>
                        </a:rPr>
                        <a:t>from </a:t>
                      </a:r>
                      <a:r>
                        <a:rPr lang="en-US" sz="3200" dirty="0" smtClean="0">
                          <a:solidFill>
                            <a:srgbClr val="222222"/>
                          </a:solidFill>
                        </a:rPr>
                        <a:t>star </a:t>
                      </a:r>
                      <a:r>
                        <a:rPr sz="3200" dirty="0" smtClean="0">
                          <a:solidFill>
                            <a:srgbClr val="222222"/>
                          </a:solidFill>
                        </a:rPr>
                        <a:t>order </a:t>
                      </a:r>
                      <a:r>
                        <a:rPr sz="3200" dirty="0">
                          <a:solidFill>
                            <a:srgbClr val="222222"/>
                          </a:solidFill>
                        </a:rPr>
                        <a:t>by </a:t>
                      </a:r>
                      <a:r>
                        <a:rPr lang="en-US" sz="3200" dirty="0" smtClean="0">
                          <a:solidFill>
                            <a:srgbClr val="222222"/>
                          </a:solidFill>
                        </a:rPr>
                        <a:t>money </a:t>
                      </a:r>
                      <a:r>
                        <a:rPr sz="3200" dirty="0" err="1" smtClean="0">
                          <a:solidFill>
                            <a:srgbClr val="222222"/>
                          </a:solidFill>
                        </a:rPr>
                        <a:t>desc</a:t>
                      </a:r>
                      <a:r>
                        <a:rPr sz="3200" dirty="0" smtClean="0">
                          <a:solidFill>
                            <a:srgbClr val="222222"/>
                          </a:solidFill>
                        </a:rPr>
                        <a:t>,</a:t>
                      </a:r>
                      <a:r>
                        <a:rPr lang="en-US" sz="3200" dirty="0" smtClean="0">
                          <a:solidFill>
                            <a:srgbClr val="222222"/>
                          </a:solidFill>
                        </a:rPr>
                        <a:t> </a:t>
                      </a:r>
                      <a:r>
                        <a:rPr sz="3200" dirty="0" smtClean="0">
                          <a:solidFill>
                            <a:srgbClr val="222222"/>
                          </a:solidFill>
                        </a:rPr>
                        <a:t>age </a:t>
                      </a:r>
                      <a:r>
                        <a:rPr sz="3200" dirty="0" err="1">
                          <a:solidFill>
                            <a:srgbClr val="222222"/>
                          </a:solidFill>
                        </a:rPr>
                        <a:t>asc</a:t>
                      </a:r>
                      <a:r>
                        <a:rPr sz="3200" dirty="0">
                          <a:solidFill>
                            <a:srgbClr val="222222"/>
                          </a:solidFill>
                        </a:rPr>
                        <a:t>;</a:t>
                      </a:r>
                    </a:p>
                  </a:txBody>
                  <a:tcPr marL="152400" marR="152400" marT="38100" marB="38100" anchor="ctr" horzOverflow="overflow">
                    <a:lnL w="12700">
                      <a:solidFill>
                        <a:srgbClr val="888888"/>
                      </a:solidFill>
                      <a:miter lim="400000"/>
                    </a:lnL>
                    <a:lnR w="12700">
                      <a:solidFill>
                        <a:srgbClr val="888888"/>
                      </a:solidFill>
                      <a:miter lim="400000"/>
                    </a:lnR>
                    <a:lnT w="12700">
                      <a:solidFill>
                        <a:srgbClr val="888888"/>
                      </a:solidFill>
                      <a:miter lim="400000"/>
                    </a:lnT>
                    <a:lnB w="12700">
                      <a:solidFill>
                        <a:srgbClr val="888888"/>
                      </a:solidFill>
                      <a:miter lim="400000"/>
                    </a:lnB>
                  </a:tcPr>
                </a:tc>
              </a:tr>
              <a:tr h="743793">
                <a:tc>
                  <a:txBody>
                    <a:bodyPr/>
                    <a:lstStyle/>
                    <a:p>
                      <a:pPr algn="l">
                        <a:lnSpc>
                          <a:spcPts val="4600"/>
                        </a:lnSpc>
                        <a:defRPr sz="1800"/>
                      </a:pPr>
                      <a:r>
                        <a:rPr sz="3200">
                          <a:solidFill>
                            <a:srgbClr val="222222"/>
                          </a:solidFill>
                        </a:rPr>
                        <a:t>示例说明</a:t>
                      </a:r>
                    </a:p>
                  </a:txBody>
                  <a:tcPr marL="152400" marR="152400" marT="38100" marB="38100" anchor="ctr" horzOverflow="overflow">
                    <a:lnL w="12700">
                      <a:solidFill>
                        <a:srgbClr val="888888"/>
                      </a:solidFill>
                      <a:miter lim="400000"/>
                    </a:lnL>
                    <a:lnR w="12700">
                      <a:solidFill>
                        <a:srgbClr val="888888"/>
                      </a:solidFill>
                      <a:miter lim="400000"/>
                    </a:lnR>
                    <a:lnT w="12700">
                      <a:solidFill>
                        <a:srgbClr val="888888"/>
                      </a:solidFill>
                      <a:miter lim="400000"/>
                    </a:lnT>
                    <a:lnB w="12700">
                      <a:solidFill>
                        <a:srgbClr val="88888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600"/>
                        </a:lnSpc>
                        <a:defRPr sz="1800"/>
                      </a:pPr>
                      <a:r>
                        <a:rPr sz="3200" dirty="0" err="1" smtClean="0">
                          <a:solidFill>
                            <a:srgbClr val="222222"/>
                          </a:solidFill>
                        </a:rPr>
                        <a:t>查询</a:t>
                      </a:r>
                      <a:r>
                        <a:rPr lang="en-US" sz="3200" dirty="0" err="1" smtClean="0">
                          <a:solidFill>
                            <a:srgbClr val="222222"/>
                          </a:solidFill>
                        </a:rPr>
                        <a:t>star</a:t>
                      </a:r>
                      <a:r>
                        <a:rPr sz="3200" dirty="0" err="1" smtClean="0">
                          <a:solidFill>
                            <a:srgbClr val="222222"/>
                          </a:solidFill>
                        </a:rPr>
                        <a:t>表中的id</a:t>
                      </a:r>
                      <a:r>
                        <a:rPr sz="3200" dirty="0" smtClean="0">
                          <a:solidFill>
                            <a:srgbClr val="222222"/>
                          </a:solidFill>
                        </a:rPr>
                        <a:t>,</a:t>
                      </a:r>
                      <a:r>
                        <a:rPr lang="en-US" sz="3200" dirty="0" smtClean="0">
                          <a:solidFill>
                            <a:srgbClr val="222222"/>
                          </a:solidFill>
                        </a:rPr>
                        <a:t> </a:t>
                      </a:r>
                      <a:r>
                        <a:rPr sz="3200" dirty="0" smtClean="0">
                          <a:solidFill>
                            <a:srgbClr val="222222"/>
                          </a:solidFill>
                        </a:rPr>
                        <a:t>name,</a:t>
                      </a:r>
                      <a:r>
                        <a:rPr lang="en-US" sz="3200" dirty="0" smtClean="0">
                          <a:solidFill>
                            <a:srgbClr val="222222"/>
                          </a:solidFill>
                        </a:rPr>
                        <a:t> </a:t>
                      </a:r>
                      <a:r>
                        <a:rPr lang="en-US" altLang="zh-CN" sz="3200" dirty="0" err="1" smtClean="0">
                          <a:solidFill>
                            <a:srgbClr val="222222"/>
                          </a:solidFill>
                        </a:rPr>
                        <a:t>money</a:t>
                      </a:r>
                      <a:r>
                        <a:rPr sz="3200" dirty="0" err="1" smtClean="0">
                          <a:solidFill>
                            <a:srgbClr val="222222"/>
                          </a:solidFill>
                        </a:rPr>
                        <a:t>字段</a:t>
                      </a:r>
                      <a:r>
                        <a:rPr sz="3200" dirty="0" err="1">
                          <a:solidFill>
                            <a:srgbClr val="222222"/>
                          </a:solidFill>
                        </a:rPr>
                        <a:t>，按照余额进行降序排序,若余额全都一样，则再使用age进行升序排序</a:t>
                      </a:r>
                      <a:endParaRPr sz="3200" dirty="0">
                        <a:solidFill>
                          <a:srgbClr val="222222"/>
                        </a:solidFill>
                      </a:endParaRPr>
                    </a:p>
                  </a:txBody>
                  <a:tcPr marL="152400" marR="152400" marT="38100" marB="38100" anchor="ctr" horzOverflow="overflow">
                    <a:lnL w="12700">
                      <a:solidFill>
                        <a:srgbClr val="888888"/>
                      </a:solidFill>
                      <a:miter lim="400000"/>
                    </a:lnL>
                    <a:lnR w="12700">
                      <a:solidFill>
                        <a:srgbClr val="888888"/>
                      </a:solidFill>
                      <a:miter lim="400000"/>
                    </a:lnR>
                    <a:lnT w="12700">
                      <a:solidFill>
                        <a:srgbClr val="888888"/>
                      </a:solidFill>
                      <a:miter lim="400000"/>
                    </a:lnT>
                    <a:lnB w="12700">
                      <a:solidFill>
                        <a:srgbClr val="888888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8F8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254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8F8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254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8958" tIns="48958" rIns="48958" bIns="48958" numCol="1" spcCol="38100" rtlCol="0" anchor="ctr">
        <a:spAutoFit/>
      </a:bodyPr>
      <a:lstStyle>
        <a:defPPr marL="0" marR="0" indent="0" algn="l" defTabSz="1354665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254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8958" tIns="48958" rIns="48958" bIns="48958" numCol="1" spcCol="38100" rtlCol="0" anchor="t">
        <a:spAutoFit/>
      </a:bodyPr>
      <a:lstStyle>
        <a:defPPr marL="0" marR="0" indent="0" algn="l" defTabSz="1354665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254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8F8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254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8958" tIns="48958" rIns="48958" bIns="48958" numCol="1" spcCol="38100" rtlCol="0" anchor="ctr">
        <a:spAutoFit/>
      </a:bodyPr>
      <a:lstStyle>
        <a:defPPr marL="0" marR="0" indent="0" algn="l" defTabSz="1354665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254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8958" tIns="48958" rIns="48958" bIns="48958" numCol="1" spcCol="38100" rtlCol="0" anchor="t">
        <a:spAutoFit/>
      </a:bodyPr>
      <a:lstStyle>
        <a:defPPr marL="0" marR="0" indent="0" algn="l" defTabSz="1354665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463</TotalTime>
  <Words>728</Words>
  <Application>Microsoft Office PowerPoint</Application>
  <PresentationFormat>自定义</PresentationFormat>
  <Paragraphs>213</Paragraphs>
  <Slides>20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1" baseType="lpstr">
      <vt:lpstr>Office 主题</vt:lpstr>
      <vt:lpstr>数据库之DQL</vt:lpstr>
      <vt:lpstr>基础查询</vt:lpstr>
      <vt:lpstr>指定字段查询</vt:lpstr>
      <vt:lpstr>指定字段组合不重复记录</vt:lpstr>
      <vt:lpstr>条件查询</vt:lpstr>
      <vt:lpstr>where后可接的条件</vt:lpstr>
      <vt:lpstr>举例</vt:lpstr>
      <vt:lpstr>结果集排序</vt:lpstr>
      <vt:lpstr>多字段排序</vt:lpstr>
      <vt:lpstr>限制查询的结果集</vt:lpstr>
      <vt:lpstr>限制排序后的结果集</vt:lpstr>
      <vt:lpstr>结果集区间选择</vt:lpstr>
      <vt:lpstr>用limit解决分页</vt:lpstr>
      <vt:lpstr>常用统计函数</vt:lpstr>
      <vt:lpstr>统计函数使用</vt:lpstr>
      <vt:lpstr>分组</vt:lpstr>
      <vt:lpstr>分组统计</vt:lpstr>
      <vt:lpstr>结果集过滤</vt:lpstr>
      <vt:lpstr>整体使用SQL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增、删、改、查</dc:title>
  <cp:lastModifiedBy>ZBLi</cp:lastModifiedBy>
  <cp:revision>145</cp:revision>
  <dcterms:modified xsi:type="dcterms:W3CDTF">2016-09-11T08:05:42Z</dcterms:modified>
</cp:coreProperties>
</file>