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7" r:id="rId15"/>
    <p:sldId id="298" r:id="rId16"/>
    <p:sldId id="299" r:id="rId17"/>
    <p:sldId id="300" r:id="rId18"/>
    <p:sldId id="296" r:id="rId19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8F8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8F8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44" autoAdjust="0"/>
  </p:normalViewPr>
  <p:slideViewPr>
    <p:cSldViewPr>
      <p:cViewPr varScale="1">
        <p:scale>
          <a:sx n="51" d="100"/>
          <a:sy n="51" d="100"/>
        </p:scale>
        <p:origin x="-522" y="-90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9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54665" latinLnBrk="0">
      <a:defRPr sz="1600">
        <a:latin typeface="+mn-lt"/>
        <a:ea typeface="+mn-ea"/>
        <a:cs typeface="+mn-cs"/>
        <a:sym typeface="Calibri"/>
      </a:defRPr>
    </a:lvl1pPr>
    <a:lvl2pPr indent="228600" defTabSz="1354665" latinLnBrk="0">
      <a:defRPr sz="1600">
        <a:latin typeface="+mn-lt"/>
        <a:ea typeface="+mn-ea"/>
        <a:cs typeface="+mn-cs"/>
        <a:sym typeface="Calibri"/>
      </a:defRPr>
    </a:lvl2pPr>
    <a:lvl3pPr indent="457200" defTabSz="1354665" latinLnBrk="0">
      <a:defRPr sz="1600">
        <a:latin typeface="+mn-lt"/>
        <a:ea typeface="+mn-ea"/>
        <a:cs typeface="+mn-cs"/>
        <a:sym typeface="Calibri"/>
      </a:defRPr>
    </a:lvl3pPr>
    <a:lvl4pPr indent="685800" defTabSz="1354665" latinLnBrk="0">
      <a:defRPr sz="1600">
        <a:latin typeface="+mn-lt"/>
        <a:ea typeface="+mn-ea"/>
        <a:cs typeface="+mn-cs"/>
        <a:sym typeface="Calibri"/>
      </a:defRPr>
    </a:lvl4pPr>
    <a:lvl5pPr indent="914400" defTabSz="1354665" latinLnBrk="0">
      <a:defRPr sz="1600">
        <a:latin typeface="+mn-lt"/>
        <a:ea typeface="+mn-ea"/>
        <a:cs typeface="+mn-cs"/>
        <a:sym typeface="Calibri"/>
      </a:defRPr>
    </a:lvl5pPr>
    <a:lvl6pPr indent="1143000" defTabSz="1354665" latinLnBrk="0">
      <a:defRPr sz="1600">
        <a:latin typeface="+mn-lt"/>
        <a:ea typeface="+mn-ea"/>
        <a:cs typeface="+mn-cs"/>
        <a:sym typeface="Calibri"/>
      </a:defRPr>
    </a:lvl6pPr>
    <a:lvl7pPr indent="1371600" defTabSz="1354665" latinLnBrk="0">
      <a:defRPr sz="1600">
        <a:latin typeface="+mn-lt"/>
        <a:ea typeface="+mn-ea"/>
        <a:cs typeface="+mn-cs"/>
        <a:sym typeface="Calibri"/>
      </a:defRPr>
    </a:lvl7pPr>
    <a:lvl8pPr indent="1600200" defTabSz="1354665" latinLnBrk="0">
      <a:defRPr sz="1600">
        <a:latin typeface="+mn-lt"/>
        <a:ea typeface="+mn-ea"/>
        <a:cs typeface="+mn-cs"/>
        <a:sym typeface="Calibri"/>
      </a:defRPr>
    </a:lvl8pPr>
    <a:lvl9pPr indent="1828800" defTabSz="1354665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name,price</a:t>
            </a:r>
            <a:r>
              <a:rPr lang="en-US" altLang="zh-CN" baseline="0" dirty="0" smtClean="0"/>
              <a:t> from user right join goods on </a:t>
            </a:r>
            <a:r>
              <a:rPr lang="en-US" altLang="zh-CN" baseline="0" dirty="0" err="1" smtClean="0"/>
              <a:t>user.gid</a:t>
            </a:r>
            <a:r>
              <a:rPr lang="en-US" altLang="zh-CN" baseline="0" dirty="0" smtClean="0"/>
              <a:t>=</a:t>
            </a:r>
            <a:r>
              <a:rPr lang="en-US" altLang="zh-CN" baseline="0" dirty="0" err="1" smtClean="0"/>
              <a:t>goods.gid</a:t>
            </a:r>
            <a:r>
              <a:rPr lang="en-US" altLang="zh-CN" baseline="0" dirty="0" smtClean="0"/>
              <a:t> where username is null;</a:t>
            </a:r>
          </a:p>
          <a:p>
            <a:r>
              <a:rPr lang="en-US" altLang="zh-CN" baseline="0" dirty="0" smtClean="0"/>
              <a:t>select category, count(*) as count from user join goods on </a:t>
            </a:r>
            <a:r>
              <a:rPr lang="en-US" altLang="zh-CN" baseline="0" dirty="0" err="1" smtClean="0"/>
              <a:t>user.gid</a:t>
            </a:r>
            <a:r>
              <a:rPr lang="en-US" altLang="zh-CN" baseline="0" dirty="0" smtClean="0"/>
              <a:t>=</a:t>
            </a:r>
            <a:r>
              <a:rPr lang="en-US" altLang="zh-CN" baseline="0" dirty="0" err="1" smtClean="0"/>
              <a:t>goods.gid</a:t>
            </a:r>
            <a:r>
              <a:rPr lang="en-US" altLang="zh-CN" baseline="0" dirty="0" smtClean="0"/>
              <a:t> group by category order by count </a:t>
            </a:r>
            <a:r>
              <a:rPr lang="en-US" altLang="zh-CN" baseline="0" dirty="0" err="1" smtClean="0"/>
              <a:t>desc</a:t>
            </a:r>
            <a:r>
              <a:rPr lang="en-US" altLang="zh-CN" baseline="0" dirty="0" smtClean="0"/>
              <a:t> limit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7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/>
                <a:ea typeface="Broadway"/>
                <a:cs typeface="Broadway"/>
                <a:sym typeface="Broadway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275610" marR="0" indent="-640610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1pPr>
      <a:lvl2pPr marL="1122946" marR="0" indent="-614947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2pPr>
      <a:lvl3pPr marL="1630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3pPr>
      <a:lvl4pPr marL="2138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4pPr>
      <a:lvl5pPr marL="2646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5pPr>
      <a:lvl6pPr marL="3154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6pPr>
      <a:lvl7pPr marL="3662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7pPr>
      <a:lvl8pPr marL="4170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8pPr>
      <a:lvl9pPr marL="4678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数据库之</a:t>
            </a:r>
            <a:r>
              <a:rPr lang="en-US" smtClean="0"/>
              <a:t>DQL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记录联合</a:t>
            </a:r>
          </a:p>
        </p:txBody>
      </p:sp>
      <p:graphicFrame>
        <p:nvGraphicFramePr>
          <p:cNvPr id="157" name="Table 157"/>
          <p:cNvGraphicFramePr/>
          <p:nvPr>
            <p:extLst>
              <p:ext uri="{D42A27DB-BD31-4B8C-83A1-F6EECF244321}">
                <p14:modId xmlns:p14="http://schemas.microsoft.com/office/powerpoint/2010/main" val="457650821"/>
              </p:ext>
            </p:extLst>
          </p:nvPr>
        </p:nvGraphicFramePr>
        <p:xfrm>
          <a:off x="1126208" y="2703736"/>
          <a:ext cx="14053733" cy="29480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56384"/>
                <a:gridCol w="1059734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select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语句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1 union[all]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select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语句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2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16348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左连接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union 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右连接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将商品表中的信息和用户表中的信息的组合在一起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1098104" y="6304136"/>
            <a:ext cx="14771159" cy="157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958" tIns="48958" rIns="48958" bIns="48958">
            <a:spAutoFit/>
          </a:bodyPr>
          <a:lstStyle/>
          <a:p>
            <a:r>
              <a:rPr sz="3200" dirty="0" err="1"/>
              <a:t>使用</a:t>
            </a:r>
            <a:r>
              <a:rPr sz="3200" dirty="0"/>
              <a:t> union 和 union all </a:t>
            </a:r>
            <a:r>
              <a:rPr sz="3200" dirty="0" err="1"/>
              <a:t>关键字，将两个表的数据按照一定的查询条件查询出来后</a:t>
            </a:r>
            <a:r>
              <a:rPr sz="3200" dirty="0" smtClean="0"/>
              <a:t>，</a:t>
            </a:r>
            <a:endParaRPr lang="en-US" sz="3200" dirty="0" smtClean="0"/>
          </a:p>
          <a:p>
            <a:r>
              <a:rPr sz="3200" dirty="0" err="1" smtClean="0"/>
              <a:t>将结果合并到一起显示</a:t>
            </a:r>
            <a:r>
              <a:rPr sz="3200" dirty="0" err="1"/>
              <a:t>。两者主要的区别是把结果直接合并在一起</a:t>
            </a:r>
            <a:r>
              <a:rPr sz="3200" dirty="0" smtClean="0"/>
              <a:t>，</a:t>
            </a:r>
            <a:endParaRPr lang="en-US" sz="3200" dirty="0" smtClean="0"/>
          </a:p>
          <a:p>
            <a:r>
              <a:rPr sz="3200" dirty="0" smtClean="0"/>
              <a:t>而 </a:t>
            </a:r>
            <a:r>
              <a:rPr sz="3200" dirty="0"/>
              <a:t>union </a:t>
            </a:r>
            <a:r>
              <a:rPr sz="3200" dirty="0" err="1"/>
              <a:t>是将</a:t>
            </a:r>
            <a:r>
              <a:rPr sz="3200" dirty="0"/>
              <a:t> union all </a:t>
            </a:r>
            <a:r>
              <a:rPr sz="3200" dirty="0" err="1"/>
              <a:t>后的结果进行一次distinct，去除重复记录后的结果</a:t>
            </a:r>
            <a:r>
              <a:rPr sz="3200"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修改更新</a:t>
            </a:r>
          </a:p>
        </p:txBody>
      </p:sp>
      <p:graphicFrame>
        <p:nvGraphicFramePr>
          <p:cNvPr id="161" name="Table 161"/>
          <p:cNvGraphicFramePr/>
          <p:nvPr>
            <p:extLst>
              <p:ext uri="{D42A27DB-BD31-4B8C-83A1-F6EECF244321}">
                <p14:modId xmlns:p14="http://schemas.microsoft.com/office/powerpoint/2010/main" val="3997308031"/>
              </p:ext>
            </p:extLst>
          </p:nvPr>
        </p:nvGraphicFramePr>
        <p:xfrm>
          <a:off x="1342232" y="3063776"/>
          <a:ext cx="14053733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64296"/>
                <a:gridCol w="11389437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update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set 字段1=值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1,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…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=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值n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where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update money set balance=balance-500 where userid = 15;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修改money表，将balance余额减500。要求userid为15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两个表同时更新</a:t>
            </a:r>
            <a:endParaRPr dirty="0"/>
          </a:p>
        </p:txBody>
      </p:sp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248824672"/>
              </p:ext>
            </p:extLst>
          </p:nvPr>
        </p:nvGraphicFramePr>
        <p:xfrm>
          <a:off x="1198216" y="2775744"/>
          <a:ext cx="14053733" cy="40330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04256"/>
                <a:gridCol w="11749477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update 表1,表2 set 字段1=值1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…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=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值n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where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update user u, goods g set 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u.gid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=0, 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g.price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=1799 where u.id=8 and 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u.gid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=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g.gid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user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表的别名设置为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u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将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goods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表的别名设置为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；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将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u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表的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gid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改为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0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表的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price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改为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1799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。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执行条件是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：u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.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id 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=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8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并且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gid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相等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1264" y="80511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清空表记录</a:t>
            </a:r>
          </a:p>
        </p:txBody>
      </p:sp>
      <p:graphicFrame>
        <p:nvGraphicFramePr>
          <p:cNvPr id="170" name="Table 170"/>
          <p:cNvGraphicFramePr/>
          <p:nvPr>
            <p:extLst>
              <p:ext uri="{D42A27DB-BD31-4B8C-83A1-F6EECF244321}">
                <p14:modId xmlns:p14="http://schemas.microsoft.com/office/powerpoint/2010/main" val="1691607204"/>
              </p:ext>
            </p:extLst>
          </p:nvPr>
        </p:nvGraphicFramePr>
        <p:xfrm>
          <a:off x="1228133" y="3564259"/>
          <a:ext cx="14053733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0483"/>
                <a:gridCol w="10483250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truncate table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truncate table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user;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清空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user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表的数据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，并且让自增的id从1开始自增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Shape 146"/>
          <p:cNvSpPr/>
          <p:nvPr/>
        </p:nvSpPr>
        <p:spPr>
          <a:xfrm>
            <a:off x="1270224" y="7384256"/>
            <a:ext cx="13639438" cy="6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958" tIns="48958" rIns="48958" bIns="48958">
            <a:spAutoFit/>
          </a:bodyPr>
          <a:lstStyle/>
          <a:p>
            <a:r>
              <a:rPr lang="zh-CN" altLang="en-US" sz="3600" dirty="0" smtClean="0"/>
              <a:t>说明：</a:t>
            </a:r>
            <a:r>
              <a:rPr lang="en-US" altLang="zh-CN" sz="3600" dirty="0" smtClean="0"/>
              <a:t>delete</a:t>
            </a:r>
            <a:r>
              <a:rPr lang="zh-CN" altLang="en-US" sz="3600" dirty="0" smtClean="0"/>
              <a:t>删除表中的所有数据，自增的</a:t>
            </a:r>
            <a:r>
              <a:rPr lang="en-US" altLang="zh-CN" sz="3600" dirty="0" smtClean="0"/>
              <a:t>id</a:t>
            </a:r>
            <a:r>
              <a:rPr lang="zh-CN" altLang="en-US" sz="3600" dirty="0" smtClean="0"/>
              <a:t>会继续从原有的值增加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1264" y="80511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创建用户</a:t>
            </a:r>
            <a:endParaRPr dirty="0"/>
          </a:p>
        </p:txBody>
      </p:sp>
      <p:graphicFrame>
        <p:nvGraphicFramePr>
          <p:cNvPr id="170" name="Table 170"/>
          <p:cNvGraphicFramePr/>
          <p:nvPr>
            <p:extLst>
              <p:ext uri="{D42A27DB-BD31-4B8C-83A1-F6EECF244321}">
                <p14:modId xmlns:p14="http://schemas.microsoft.com/office/powerpoint/2010/main" val="3125213200"/>
              </p:ext>
            </p:extLst>
          </p:nvPr>
        </p:nvGraphicFramePr>
        <p:xfrm>
          <a:off x="1198216" y="3351808"/>
          <a:ext cx="14053733" cy="460851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0483"/>
                <a:gridCol w="10483250"/>
              </a:tblGrid>
              <a:tr h="13237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102329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Create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 user ‘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用户名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’@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‘用户地址’ 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identified by ‘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密码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354665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Create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 user ‘test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192.168.10.1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 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identified by ‘12345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lang="zh-CN" altLang="en-US" sz="3600" dirty="0" smtClean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创建用户，并且设置密码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60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1264" y="80511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用户</a:t>
            </a:r>
            <a:endParaRPr dirty="0"/>
          </a:p>
        </p:txBody>
      </p:sp>
      <p:graphicFrame>
        <p:nvGraphicFramePr>
          <p:cNvPr id="170" name="Table 170"/>
          <p:cNvGraphicFramePr/>
          <p:nvPr>
            <p:extLst>
              <p:ext uri="{D42A27DB-BD31-4B8C-83A1-F6EECF244321}">
                <p14:modId xmlns:p14="http://schemas.microsoft.com/office/powerpoint/2010/main" val="4151409958"/>
              </p:ext>
            </p:extLst>
          </p:nvPr>
        </p:nvGraphicFramePr>
        <p:xfrm>
          <a:off x="1198216" y="3351808"/>
          <a:ext cx="14053733" cy="460851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0483"/>
                <a:gridCol w="10483250"/>
              </a:tblGrid>
              <a:tr h="13237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102329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drop user ‘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用户名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’@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‘用户地址’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354665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drop user ‘test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192.168.10.1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lang="zh-CN" altLang="en-US" sz="3600" dirty="0" smtClean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删除用户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020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1264" y="80511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授予权限</a:t>
            </a:r>
            <a:endParaRPr dirty="0"/>
          </a:p>
        </p:txBody>
      </p:sp>
      <p:graphicFrame>
        <p:nvGraphicFramePr>
          <p:cNvPr id="170" name="Table 170"/>
          <p:cNvGraphicFramePr/>
          <p:nvPr>
            <p:extLst>
              <p:ext uri="{D42A27DB-BD31-4B8C-83A1-F6EECF244321}">
                <p14:modId xmlns:p14="http://schemas.microsoft.com/office/powerpoint/2010/main" val="1338384186"/>
              </p:ext>
            </p:extLst>
          </p:nvPr>
        </p:nvGraphicFramePr>
        <p:xfrm>
          <a:off x="1198216" y="3351808"/>
          <a:ext cx="14053733" cy="460851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0483"/>
                <a:gridCol w="10483250"/>
              </a:tblGrid>
              <a:tr h="13237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102329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grant 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权限 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on *.* to ‘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用户名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’@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‘用户地址’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grant 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权限 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on *.* to ‘test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192.168.10.1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lang="zh-CN" altLang="en-US"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给用户权限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36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1264" y="80511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剥夺</a:t>
            </a:r>
            <a:r>
              <a:rPr lang="zh-CN" altLang="en-US" dirty="0" smtClean="0"/>
              <a:t>权限</a:t>
            </a:r>
            <a:endParaRPr dirty="0"/>
          </a:p>
        </p:txBody>
      </p:sp>
      <p:graphicFrame>
        <p:nvGraphicFramePr>
          <p:cNvPr id="170" name="Table 170"/>
          <p:cNvGraphicFramePr/>
          <p:nvPr>
            <p:extLst>
              <p:ext uri="{D42A27DB-BD31-4B8C-83A1-F6EECF244321}">
                <p14:modId xmlns:p14="http://schemas.microsoft.com/office/powerpoint/2010/main" val="2008802783"/>
              </p:ext>
            </p:extLst>
          </p:nvPr>
        </p:nvGraphicFramePr>
        <p:xfrm>
          <a:off x="1198216" y="3351808"/>
          <a:ext cx="14053733" cy="460851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0483"/>
                <a:gridCol w="10483250"/>
              </a:tblGrid>
              <a:tr h="13237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102329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revoke 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权限 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on *.*  from ‘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用户名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’@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‘用户地址’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revoke 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权限 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on *.* from ‘test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@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‘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192.168.10.1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’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lang="zh-CN" altLang="en-US"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113072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收回用户权限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30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45130" y="2631728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52610" indent="-377960" defTabSz="799252">
              <a:lnSpc>
                <a:spcPct val="150000"/>
              </a:lnSpc>
              <a:spcBef>
                <a:spcPts val="600"/>
              </a:spcBef>
              <a:defRPr sz="2714"/>
            </a:pPr>
            <a:r>
              <a:rPr sz="3600" dirty="0" err="1"/>
              <a:t>很多时候在实际的业务中我们不只是查询一张表</a:t>
            </a:r>
            <a:r>
              <a:rPr sz="3600" dirty="0" smtClean="0"/>
              <a:t>。</a:t>
            </a:r>
            <a:r>
              <a:rPr lang="zh-CN" altLang="en-US" sz="3600" dirty="0" smtClean="0"/>
              <a:t>如：</a:t>
            </a:r>
            <a:endParaRPr lang="en-US" altLang="zh-CN" sz="3600" dirty="0"/>
          </a:p>
          <a:p>
            <a:pPr marL="1107946" lvl="2" indent="-377960" defTabSz="799252">
              <a:lnSpc>
                <a:spcPct val="150000"/>
              </a:lnSpc>
              <a:spcBef>
                <a:spcPts val="600"/>
              </a:spcBef>
              <a:defRPr sz="2714"/>
            </a:pPr>
            <a:r>
              <a:rPr sz="3600" dirty="0" err="1" smtClean="0"/>
              <a:t>在电子商务系统中</a:t>
            </a:r>
            <a:r>
              <a:rPr sz="3600" dirty="0" err="1"/>
              <a:t>，</a:t>
            </a:r>
            <a:r>
              <a:rPr sz="3600" dirty="0" err="1" smtClean="0"/>
              <a:t>查询哪些</a:t>
            </a:r>
            <a:r>
              <a:rPr lang="zh-CN" altLang="en-US" sz="3600" dirty="0"/>
              <a:t>商品没有</a:t>
            </a:r>
            <a:r>
              <a:rPr sz="3600" dirty="0" err="1" smtClean="0"/>
              <a:t>用户购买</a:t>
            </a:r>
            <a:r>
              <a:rPr sz="3600" dirty="0" smtClean="0"/>
              <a:t>。</a:t>
            </a:r>
            <a:endParaRPr lang="en-US" sz="3600" dirty="0" smtClean="0"/>
          </a:p>
          <a:p>
            <a:pPr marL="1107946" lvl="2" indent="-377960" defTabSz="799252">
              <a:lnSpc>
                <a:spcPct val="150000"/>
              </a:lnSpc>
              <a:spcBef>
                <a:spcPts val="600"/>
              </a:spcBef>
              <a:defRPr sz="2714"/>
            </a:pPr>
            <a:r>
              <a:rPr sz="3600" dirty="0" err="1" smtClean="0"/>
              <a:t>银行中可</a:t>
            </a:r>
            <a:r>
              <a:rPr lang="zh-CN" altLang="en-US" sz="3600" dirty="0" smtClean="0"/>
              <a:t>以</a:t>
            </a:r>
            <a:r>
              <a:rPr sz="3600" dirty="0" err="1" smtClean="0"/>
              <a:t>查询违规记录</a:t>
            </a:r>
            <a:r>
              <a:rPr sz="3600" dirty="0" err="1"/>
              <a:t>，</a:t>
            </a:r>
            <a:r>
              <a:rPr sz="3600" dirty="0" err="1" smtClean="0"/>
              <a:t>同时查询出用户的</a:t>
            </a:r>
            <a:r>
              <a:rPr lang="zh-CN" altLang="en-US" sz="3600" dirty="0" smtClean="0"/>
              <a:t>基本信息</a:t>
            </a:r>
            <a:endParaRPr lang="en-US" altLang="zh-CN" sz="3600" dirty="0"/>
          </a:p>
          <a:p>
            <a:pPr marL="1107946" lvl="2" indent="-377960" defTabSz="799252">
              <a:lnSpc>
                <a:spcPct val="150000"/>
              </a:lnSpc>
              <a:spcBef>
                <a:spcPts val="600"/>
              </a:spcBef>
              <a:defRPr sz="2714"/>
            </a:pPr>
            <a:r>
              <a:rPr sz="3600" dirty="0" err="1" smtClean="0"/>
              <a:t>查询中奖信息</a:t>
            </a:r>
            <a:r>
              <a:rPr lang="zh-CN" altLang="en-US" sz="3600" dirty="0" smtClean="0"/>
              <a:t>，同时查询</a:t>
            </a:r>
            <a:r>
              <a:rPr sz="3600" dirty="0" err="1" smtClean="0"/>
              <a:t>中奖人员的基本信息</a:t>
            </a:r>
            <a:r>
              <a:rPr sz="3600" dirty="0"/>
              <a:t>。</a:t>
            </a:r>
          </a:p>
          <a:p>
            <a:pPr marL="374650" indent="0" defTabSz="799252">
              <a:lnSpc>
                <a:spcPct val="150000"/>
              </a:lnSpc>
              <a:spcBef>
                <a:spcPts val="600"/>
              </a:spcBef>
              <a:buNone/>
              <a:defRPr sz="2714"/>
            </a:pPr>
            <a:endParaRPr sz="3600" dirty="0"/>
          </a:p>
          <a:p>
            <a:pPr marL="752610" indent="-377960" defTabSz="799252">
              <a:lnSpc>
                <a:spcPct val="150000"/>
              </a:lnSpc>
              <a:spcBef>
                <a:spcPts val="600"/>
              </a:spcBef>
              <a:defRPr sz="2714"/>
            </a:pPr>
            <a:r>
              <a:rPr sz="3600" dirty="0" err="1" smtClean="0"/>
              <a:t>而上述业务中需要多表联合在一起查询</a:t>
            </a:r>
            <a:r>
              <a:rPr sz="3600" dirty="0" smtClean="0"/>
              <a:t>，</a:t>
            </a:r>
            <a:r>
              <a:rPr lang="zh-CN" altLang="en-US" sz="3600" dirty="0" smtClean="0"/>
              <a:t>其</a:t>
            </a:r>
            <a:r>
              <a:rPr sz="3600" dirty="0" err="1" smtClean="0"/>
              <a:t>本质</a:t>
            </a:r>
            <a:r>
              <a:rPr lang="zh-CN" altLang="en-US" sz="3600" dirty="0" smtClean="0"/>
              <a:t>就</a:t>
            </a:r>
            <a:r>
              <a:rPr sz="3600" dirty="0" err="1" smtClean="0"/>
              <a:t>是表连接</a:t>
            </a:r>
            <a:r>
              <a:rPr sz="3600" dirty="0"/>
              <a:t>。</a:t>
            </a:r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多表联合查询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/>
            </a:pPr>
            <a:r>
              <a:rPr sz="4000" dirty="0" smtClean="0"/>
              <a:t>内</a:t>
            </a:r>
            <a:r>
              <a:rPr lang="zh-CN" altLang="en-US" sz="4000" dirty="0"/>
              <a:t>连接</a:t>
            </a:r>
            <a:endParaRPr sz="4000" dirty="0"/>
          </a:p>
          <a:p>
            <a:pPr marL="2164610" lvl="3" indent="-640610">
              <a:buChar char="•"/>
              <a:defRPr sz="2500"/>
            </a:pPr>
            <a:r>
              <a:rPr lang="zh-CN" altLang="en-US" sz="3600" dirty="0"/>
              <a:t>选出</a:t>
            </a:r>
            <a:r>
              <a:rPr sz="3600" dirty="0" err="1" smtClean="0"/>
              <a:t>两个表中存在</a:t>
            </a:r>
            <a:r>
              <a:rPr lang="zh-CN" altLang="en-US" sz="3600" dirty="0"/>
              <a:t>连接</a:t>
            </a:r>
            <a:r>
              <a:rPr sz="3600" dirty="0" err="1" smtClean="0"/>
              <a:t>关系的字段符合</a:t>
            </a:r>
            <a:r>
              <a:rPr lang="zh-CN" altLang="en-US" sz="3600" dirty="0" smtClean="0"/>
              <a:t>连接</a:t>
            </a:r>
            <a:r>
              <a:rPr sz="3600" dirty="0" err="1" smtClean="0"/>
              <a:t>关系的那些记录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2164610" lvl="3" indent="-640610">
              <a:buChar char="•"/>
              <a:defRPr sz="2500"/>
            </a:pPr>
            <a:endParaRPr sz="3600" dirty="0"/>
          </a:p>
          <a:p>
            <a:pPr>
              <a:defRPr sz="3500"/>
            </a:pPr>
            <a:r>
              <a:rPr sz="4000" dirty="0" smtClean="0"/>
              <a:t>外</a:t>
            </a:r>
            <a:r>
              <a:rPr lang="zh-CN" altLang="en-US" sz="4000" dirty="0"/>
              <a:t>连接</a:t>
            </a:r>
            <a:endParaRPr sz="4000" dirty="0" smtClean="0"/>
          </a:p>
          <a:p>
            <a:pPr marL="2164610" lvl="3" indent="-640610">
              <a:buChar char="•"/>
              <a:defRPr sz="2500"/>
            </a:pPr>
            <a:r>
              <a:rPr sz="3600" dirty="0" err="1" smtClean="0"/>
              <a:t>会选出其他不匹配的记录，分为外左</a:t>
            </a:r>
            <a:r>
              <a:rPr lang="zh-CN" altLang="en-US" sz="3600" dirty="0" smtClean="0"/>
              <a:t>连接</a:t>
            </a:r>
            <a:r>
              <a:rPr sz="3600" dirty="0" err="1" smtClean="0"/>
              <a:t>和外右</a:t>
            </a:r>
            <a:r>
              <a:rPr lang="zh-CN" altLang="en-US" sz="3600" dirty="0" smtClean="0"/>
              <a:t>连接</a:t>
            </a:r>
            <a:r>
              <a:rPr sz="3600" dirty="0" smtClean="0"/>
              <a:t>。</a:t>
            </a:r>
            <a:endParaRPr sz="3600" dirty="0"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多表联合查询分类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表结构展示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92" y="3097269"/>
            <a:ext cx="7027663" cy="473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22" y="3097268"/>
            <a:ext cx="5727001" cy="473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隐式</a:t>
            </a:r>
            <a:r>
              <a:rPr dirty="0" err="1" smtClean="0"/>
              <a:t>内连接</a:t>
            </a:r>
            <a:endParaRPr dirty="0"/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1364350952"/>
              </p:ext>
            </p:extLst>
          </p:nvPr>
        </p:nvGraphicFramePr>
        <p:xfrm>
          <a:off x="1126208" y="2847752"/>
          <a:ext cx="14053734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24336"/>
                <a:gridCol w="11029398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select 表1.字段 [as 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别名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],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n.字段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 from 表1 [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别名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],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 where 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username,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  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name</a:t>
                      </a:r>
                      <a:r>
                        <a:rPr lang="en-US" altLang="zh-CN" sz="28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user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goods 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where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user.</a:t>
                      </a:r>
                      <a:r>
                        <a:rPr lang="en-US" sz="28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=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goods.</a:t>
                      </a:r>
                      <a:r>
                        <a:rPr lang="en-US" sz="28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用户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表中哪些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用户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购买过商品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并将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商品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信息显示出来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Shape 146"/>
          <p:cNvSpPr/>
          <p:nvPr/>
        </p:nvSpPr>
        <p:spPr>
          <a:xfrm>
            <a:off x="1126208" y="6592168"/>
            <a:ext cx="11880944" cy="6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958" tIns="48958" rIns="48958" bIns="48958">
            <a:spAutoFit/>
          </a:bodyPr>
          <a:lstStyle/>
          <a:p>
            <a:r>
              <a:rPr lang="zh-CN" altLang="en-US" sz="3600" dirty="0" smtClean="0"/>
              <a:t>说明：以上方式称为隐式内连接，因为没有出现</a:t>
            </a:r>
            <a:r>
              <a:rPr lang="en-US" altLang="zh-CN" sz="3600" dirty="0" smtClean="0"/>
              <a:t>join</a:t>
            </a:r>
            <a:r>
              <a:rPr lang="zh-CN" altLang="en-US" sz="3600" dirty="0" smtClean="0"/>
              <a:t>关键字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显式</a:t>
            </a:r>
            <a:r>
              <a:rPr dirty="0" err="1" smtClean="0"/>
              <a:t>内连接</a:t>
            </a:r>
            <a:endParaRPr dirty="0"/>
          </a:p>
        </p:txBody>
      </p:sp>
      <p:graphicFrame>
        <p:nvGraphicFramePr>
          <p:cNvPr id="142" name="Table 142"/>
          <p:cNvGraphicFramePr/>
          <p:nvPr>
            <p:extLst>
              <p:ext uri="{D42A27DB-BD31-4B8C-83A1-F6EECF244321}">
                <p14:modId xmlns:p14="http://schemas.microsoft.com/office/powerpoint/2010/main" val="2152142896"/>
              </p:ext>
            </p:extLst>
          </p:nvPr>
        </p:nvGraphicFramePr>
        <p:xfrm>
          <a:off x="1054200" y="3135784"/>
          <a:ext cx="14053734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970392"/>
                <a:gridCol w="11083342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select 表1.字段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[as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别名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],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n.字段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 from 表1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inner join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2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on 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select username,  name</a:t>
                      </a:r>
                      <a:r>
                        <a:rPr lang="en-US" altLang="zh-CN" sz="28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from user</a:t>
                      </a:r>
                      <a:r>
                        <a:rPr lang="en-US" altLang="zh-CN" sz="2800" baseline="0" dirty="0" smtClean="0">
                          <a:solidFill>
                            <a:srgbClr val="222222"/>
                          </a:solidFill>
                        </a:rPr>
                        <a:t> inner join 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goods on </a:t>
                      </a:r>
                      <a:r>
                        <a:rPr lang="en-US" altLang="zh-CN" sz="2800" dirty="0" err="1" smtClean="0">
                          <a:solidFill>
                            <a:srgbClr val="222222"/>
                          </a:solidFill>
                        </a:rPr>
                        <a:t>user.gid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=</a:t>
                      </a:r>
                      <a:r>
                        <a:rPr lang="en-US" altLang="zh-CN" sz="2800" dirty="0" err="1" smtClean="0">
                          <a:solidFill>
                            <a:srgbClr val="222222"/>
                          </a:solidFill>
                        </a:rPr>
                        <a:t>goods.gid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lang="en-US" altLang="zh-CN"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查询用户表中哪些用户购买过商品，并将商品信息显示出来</a:t>
                      </a:r>
                      <a:endParaRPr lang="zh-CN" altLang="en-US"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Shape 146"/>
          <p:cNvSpPr/>
          <p:nvPr/>
        </p:nvSpPr>
        <p:spPr>
          <a:xfrm>
            <a:off x="1111953" y="7040339"/>
            <a:ext cx="13581730" cy="6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958" tIns="48958" rIns="48958" bIns="48958">
            <a:spAutoFit/>
          </a:bodyPr>
          <a:lstStyle/>
          <a:p>
            <a:r>
              <a:rPr lang="zh-CN" altLang="en-US" sz="3600" dirty="0" smtClean="0"/>
              <a:t>说明：以上方式的</a:t>
            </a:r>
            <a:r>
              <a:rPr lang="en-US" altLang="zh-CN" sz="3600" dirty="0" smtClean="0"/>
              <a:t>inner</a:t>
            </a:r>
            <a:r>
              <a:rPr lang="zh-CN" altLang="en-US" sz="3600" dirty="0" smtClean="0"/>
              <a:t>关键字换成</a:t>
            </a:r>
            <a:r>
              <a:rPr lang="en-US" altLang="zh-CN" sz="3600" dirty="0" smtClean="0"/>
              <a:t>cross</a:t>
            </a:r>
            <a:r>
              <a:rPr lang="zh-CN" altLang="en-US" sz="3600" dirty="0" smtClean="0"/>
              <a:t>同样可以，其实也可以省略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外连接之左连接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362986053"/>
              </p:ext>
            </p:extLst>
          </p:nvPr>
        </p:nvGraphicFramePr>
        <p:xfrm>
          <a:off x="1198216" y="3207792"/>
          <a:ext cx="14006817" cy="333352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46634"/>
                <a:gridCol w="11960183"/>
              </a:tblGrid>
              <a:tr h="1000431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7335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select 表1.字段 [as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别名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],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n.字段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from 表1 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left join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表n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on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854548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select * from user left join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goods 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on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user.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=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goods.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5188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以左边为主，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查询哪些用户购买过商品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并将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商品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信息显示出来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6" name="Shape 146"/>
          <p:cNvSpPr/>
          <p:nvPr/>
        </p:nvSpPr>
        <p:spPr>
          <a:xfrm>
            <a:off x="883455" y="7321870"/>
            <a:ext cx="14872147" cy="6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958" tIns="48958" rIns="48958" bIns="48958">
            <a:spAutoFit/>
          </a:bodyPr>
          <a:lstStyle/>
          <a:p>
            <a:r>
              <a:rPr sz="3600" dirty="0" err="1"/>
              <a:t>左连接：</a:t>
            </a:r>
            <a:r>
              <a:rPr sz="3600" dirty="0" err="1" smtClean="0"/>
              <a:t>包含所有的左边表中的记录甚至是右边表中没有和它匹配的记录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外连接之右连接</a:t>
            </a:r>
          </a:p>
        </p:txBody>
      </p:sp>
      <p:graphicFrame>
        <p:nvGraphicFramePr>
          <p:cNvPr id="149" name="Table 149"/>
          <p:cNvGraphicFramePr/>
          <p:nvPr>
            <p:extLst>
              <p:ext uri="{D42A27DB-BD31-4B8C-83A1-F6EECF244321}">
                <p14:modId xmlns:p14="http://schemas.microsoft.com/office/powerpoint/2010/main" val="3443386154"/>
              </p:ext>
            </p:extLst>
          </p:nvPr>
        </p:nvGraphicFramePr>
        <p:xfrm>
          <a:off x="1198216" y="2847752"/>
          <a:ext cx="14053733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85988"/>
                <a:gridCol w="12067745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select 表1.字段 [as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别名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],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n.字段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from 表1 right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join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on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select * from user right join goods on 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user.gid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 = 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goods.gid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lang="en-US" altLang="zh-CN"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以右边为主，查询哪些商品有用户购买，并将用户信息显示出来</a:t>
                      </a:r>
                      <a:endParaRPr lang="zh-CN" altLang="en-US"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992886" y="6088112"/>
            <a:ext cx="14894962" cy="34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958" tIns="48958" rIns="48958" bIns="48958">
            <a:spAutoFit/>
          </a:bodyPr>
          <a:lstStyle/>
          <a:p>
            <a:r>
              <a:rPr sz="3600" dirty="0" err="1"/>
              <a:t>右连接：</a:t>
            </a:r>
            <a:r>
              <a:rPr sz="3600" dirty="0" err="1" smtClean="0"/>
              <a:t>包含所有的右边表中的记录甚至是</a:t>
            </a:r>
            <a:r>
              <a:rPr lang="zh-CN" altLang="en-US" sz="3600" dirty="0" smtClean="0"/>
              <a:t>左</a:t>
            </a:r>
            <a:r>
              <a:rPr sz="3600" dirty="0" err="1" smtClean="0"/>
              <a:t>边表中没有和它匹配的记录</a:t>
            </a:r>
            <a:endParaRPr lang="en-US" sz="3600" dirty="0" smtClean="0"/>
          </a:p>
          <a:p>
            <a:endParaRPr lang="en-US" sz="3600" dirty="0"/>
          </a:p>
          <a:p>
            <a:r>
              <a:rPr lang="zh-CN" altLang="en-US" sz="3600" dirty="0" smtClean="0"/>
              <a:t>思考：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、请选出哪些商品没有被购买过？？？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、找出那类商品是本月销量冠军？？？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、找出销量冠军产品及价格？？？</a:t>
            </a:r>
            <a:endParaRPr lang="en-US" altLang="zh-CN" sz="3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子</a:t>
            </a:r>
            <a:r>
              <a:rPr lang="en-US" dirty="0"/>
              <a:t>(</a:t>
            </a:r>
            <a:r>
              <a:rPr lang="zh-CN" altLang="en-US" dirty="0" smtClean="0"/>
              <a:t>嵌套</a:t>
            </a:r>
            <a:r>
              <a:rPr lang="en-US" altLang="zh-CN" dirty="0" smtClean="0"/>
              <a:t>)</a:t>
            </a:r>
            <a:r>
              <a:rPr dirty="0" err="1" smtClean="0"/>
              <a:t>查询</a:t>
            </a:r>
            <a:endParaRPr dirty="0"/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3050238053"/>
              </p:ext>
            </p:extLst>
          </p:nvPr>
        </p:nvGraphicFramePr>
        <p:xfrm>
          <a:off x="1221579" y="2649168"/>
          <a:ext cx="14306229" cy="45190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16997"/>
                <a:gridCol w="11089232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from 表 where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in(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示例1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user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where 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in (1,3,4);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示例1说明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按照id 查询指定用户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示例2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user where </a:t>
                      </a:r>
                      <a:r>
                        <a:rPr lang="en-US" altLang="zh-CN" sz="36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in (select 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g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goods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示例2说明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将购买过商品的用户信息显示出来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Shape 146"/>
          <p:cNvSpPr/>
          <p:nvPr/>
        </p:nvSpPr>
        <p:spPr>
          <a:xfrm>
            <a:off x="1600338" y="7384256"/>
            <a:ext cx="7485510" cy="6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958" tIns="48958" rIns="48958" bIns="48958">
            <a:spAutoFit/>
          </a:bodyPr>
          <a:lstStyle/>
          <a:p>
            <a:r>
              <a:rPr lang="zh-CN" altLang="en-US" sz="3600" dirty="0" smtClean="0"/>
              <a:t>找出最</a:t>
            </a:r>
            <a:r>
              <a:rPr lang="zh-CN" altLang="en-US" sz="3600" dirty="0"/>
              <a:t>富有</a:t>
            </a:r>
            <a:r>
              <a:rPr lang="zh-CN" altLang="en-US" sz="3600" dirty="0" smtClean="0"/>
              <a:t>的明星的名字及现有资金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772</Words>
  <Application>Microsoft Office PowerPoint</Application>
  <PresentationFormat>自定义</PresentationFormat>
  <Paragraphs>152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数据库之DQL</vt:lpstr>
      <vt:lpstr>多表联合查询</vt:lpstr>
      <vt:lpstr>多表联合查询分类</vt:lpstr>
      <vt:lpstr>表结构展示</vt:lpstr>
      <vt:lpstr>隐式内连接</vt:lpstr>
      <vt:lpstr>显式内连接</vt:lpstr>
      <vt:lpstr>外连接之左连接</vt:lpstr>
      <vt:lpstr>外连接之右连接</vt:lpstr>
      <vt:lpstr>子(嵌套)查询</vt:lpstr>
      <vt:lpstr>记录联合</vt:lpstr>
      <vt:lpstr>修改更新</vt:lpstr>
      <vt:lpstr>两个表同时更新</vt:lpstr>
      <vt:lpstr>清空表记录</vt:lpstr>
      <vt:lpstr>创建用户</vt:lpstr>
      <vt:lpstr>删除用户</vt:lpstr>
      <vt:lpstr>授予权限</vt:lpstr>
      <vt:lpstr>剥夺权限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增、删、改、查</dc:title>
  <cp:lastModifiedBy>ZBLi</cp:lastModifiedBy>
  <cp:revision>201</cp:revision>
  <dcterms:modified xsi:type="dcterms:W3CDTF">2016-09-11T09:10:57Z</dcterms:modified>
</cp:coreProperties>
</file>