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7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0:41:36.7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6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6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8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2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3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1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16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0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2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w3schools.com/css/css_grid_item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w3schools.com/css/css_grid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bbc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9C1BA-0459-7586-4FEC-EB332229E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6075" b="1540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FEB8BA9-1318-4E8C-8B1D-E9A639A3B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</a:rPr>
              <a:t>Grid</a:t>
            </a:r>
            <a:endParaRPr lang="en-IL" sz="8000">
              <a:solidFill>
                <a:schemeClr val="bg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0A1F500-579C-FA66-CC17-73F44653C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r>
              <a:rPr lang="he-IL" sz="3200" dirty="0">
                <a:solidFill>
                  <a:schemeClr val="bg1"/>
                </a:solidFill>
              </a:rPr>
              <a:t>נערך ע"י: גילי מנחם</a:t>
            </a:r>
            <a:endParaRPr lang="en-IL" sz="3200" dirty="0">
              <a:solidFill>
                <a:schemeClr val="bg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65DFF15C-5B29-3B8D-EC65-A629AC76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Grid Ite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7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A76FA8C6-342A-42B3-B50C-DE81A40B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grid-column</a:t>
            </a:r>
            <a:endParaRPr lang="en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960599D-8CEA-98C1-B92F-FDE007E5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572000" cy="4251960"/>
          </a:xfrm>
        </p:spPr>
        <p:txBody>
          <a:bodyPr/>
          <a:lstStyle/>
          <a:p>
            <a:r>
              <a:rPr lang="en-US" b="0" i="0" dirty="0"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grid-column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Make "item1" start on column 1 and end before column 5:</a:t>
            </a:r>
            <a:endParaRPr lang="en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5039AAF-9355-898C-1B69-D3A0B863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484" y="2828614"/>
            <a:ext cx="727811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0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E12929-84D2-BEF9-F89F-2F6D5659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046785" cy="4251960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grid-row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 grid-row property defines on which row to place an item.</a:t>
            </a:r>
          </a:p>
          <a:p>
            <a:pPr marL="0" indent="0">
              <a:buNone/>
            </a:pPr>
            <a:r>
              <a:rPr lang="en-US" dirty="0"/>
              <a:t>You define where the item will start, and where the item will end.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95819D-9068-F930-27CB-EC5B86F73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43189"/>
            <a:ext cx="29354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grid-row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DC4DAA8-0EAE-EAB6-D8A5-4AE203E5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3672"/>
            <a:ext cx="5530572" cy="27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3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C440DD-F5F5-215E-477F-AE5F4E6A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grid-area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2062E2-65A8-6582-5FF3-D0746272D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39" y="1941107"/>
            <a:ext cx="5175738" cy="425196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.item8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2 / 5 / 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The grid-area property can be used as a shorthand property for the grid-row-start, grid-column-start, grid-row-end and the grid-column-end properties.</a:t>
            </a:r>
            <a:endParaRPr lang="en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FC87091-10A2-8049-9841-4F6AC3389E10}"/>
              </a:ext>
            </a:extLst>
          </p:cNvPr>
          <p:cNvSpPr txBox="1"/>
          <p:nvPr/>
        </p:nvSpPr>
        <p:spPr>
          <a:xfrm>
            <a:off x="5474677" y="10279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Make "item8" start on row-line 1 and column-line 2, and end on row-line 5 and column line 6:</a:t>
            </a:r>
            <a:endParaRPr lang="en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755D165-6CA7-A98E-3C2E-9EDD276F0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862" y="2265791"/>
            <a:ext cx="4834546" cy="39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1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5BF927-7C55-40C2-E4E3-E2F6AA68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Naming Grid Items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D563C8-E852-14DA-7571-0EB498E6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grid-area property can also be used to assign names to grid items.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https://www.w3schools.com/css/css_grid_item.asp</a:t>
            </a:r>
            <a:endParaRPr lang="en-US" dirty="0"/>
          </a:p>
          <a:p>
            <a:endParaRPr lang="en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1954643-5AC8-2887-99B0-30844C05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3492"/>
            <a:ext cx="726858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6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4657D1-2486-3FA3-0CD1-BDE2586D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hlinkClick r:id="rId2"/>
              </a:rPr>
              <a:t>משימה 2: 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ECF99A-975B-F81C-B27B-9E6084B7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r" rtl="1"/>
            <a:r>
              <a:rPr lang="he-IL" dirty="0"/>
              <a:t>צרו עמוד זהה ל</a:t>
            </a:r>
            <a:r>
              <a:rPr lang="en-US" dirty="0"/>
              <a:t>BBC</a:t>
            </a:r>
            <a:r>
              <a:rPr lang="he-IL" dirty="0"/>
              <a:t> מבחינת </a:t>
            </a:r>
            <a:r>
              <a:rPr lang="en-US" dirty="0"/>
              <a:t>flex</a:t>
            </a:r>
            <a:r>
              <a:rPr lang="he-IL" dirty="0"/>
              <a:t> ו</a:t>
            </a:r>
            <a:r>
              <a:rPr lang="en-US" dirty="0"/>
              <a:t>grid</a:t>
            </a:r>
            <a:endParaRPr lang="he-IL" dirty="0"/>
          </a:p>
          <a:p>
            <a:pPr algn="r" rtl="1"/>
            <a:r>
              <a:rPr lang="he-IL" dirty="0"/>
              <a:t>העמוד צריך לכלול:</a:t>
            </a:r>
          </a:p>
          <a:p>
            <a:pPr algn="r" rtl="1"/>
            <a:r>
              <a:rPr lang="he-IL" dirty="0"/>
              <a:t>שורת </a:t>
            </a:r>
            <a:r>
              <a:rPr lang="en-US" dirty="0"/>
              <a:t>nav</a:t>
            </a:r>
            <a:r>
              <a:rPr lang="he-IL" dirty="0"/>
              <a:t> (התוכן של השורה לא חייב להיות זהה, רק שתכלול לוגו, </a:t>
            </a:r>
            <a:r>
              <a:rPr lang="en-US" dirty="0"/>
              <a:t>sign in</a:t>
            </a:r>
            <a:r>
              <a:rPr lang="he-IL" dirty="0"/>
              <a:t>, לפחות שלוש לשוניות, וחיפוש)</a:t>
            </a:r>
          </a:p>
          <a:p>
            <a:pPr algn="r" rtl="1"/>
            <a:r>
              <a:rPr lang="he-IL" dirty="0"/>
              <a:t>כותרת </a:t>
            </a:r>
            <a:r>
              <a:rPr lang="en-US" dirty="0"/>
              <a:t>welcome</a:t>
            </a:r>
            <a:endParaRPr lang="he-IL" dirty="0"/>
          </a:p>
          <a:p>
            <a:pPr algn="r" rtl="1"/>
            <a:r>
              <a:rPr lang="he-IL" dirty="0"/>
              <a:t>חמש כתבות ב</a:t>
            </a:r>
            <a:r>
              <a:rPr lang="en-US" dirty="0"/>
              <a:t>div </a:t>
            </a:r>
            <a:r>
              <a:rPr lang="he-IL" dirty="0"/>
              <a:t> העליון לפי הצורה של האתר.</a:t>
            </a:r>
          </a:p>
          <a:p>
            <a:pPr algn="r" rtl="1"/>
            <a:r>
              <a:rPr lang="he-IL" dirty="0"/>
              <a:t>שש כתבות ב</a:t>
            </a:r>
            <a:r>
              <a:rPr lang="en-US" dirty="0"/>
              <a:t>div </a:t>
            </a:r>
            <a:r>
              <a:rPr lang="he-IL" dirty="0"/>
              <a:t> התחתון לפי המורה של האתר.</a:t>
            </a:r>
          </a:p>
          <a:p>
            <a:pPr algn="r" rtl="1"/>
            <a:r>
              <a:rPr lang="he-IL" dirty="0"/>
              <a:t>הכותרות צריכות לכלול תמונה, כותרת וטקסט.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אתגר 1: כותרת וטקסט על התמונה בחמישייה הראשונה.</a:t>
            </a:r>
          </a:p>
          <a:p>
            <a:pPr algn="r" rtl="1"/>
            <a:r>
              <a:rPr lang="he-IL" dirty="0"/>
              <a:t>אתגר 2: שימוש באייקונים (קווים קטנים, חיפוש, </a:t>
            </a:r>
            <a:r>
              <a:rPr lang="en-US" dirty="0"/>
              <a:t>sign in</a:t>
            </a:r>
            <a:r>
              <a:rPr lang="he-IL" dirty="0"/>
              <a:t>)</a:t>
            </a:r>
            <a:endParaRPr lang="en-US" dirty="0"/>
          </a:p>
          <a:p>
            <a:pPr algn="r" rtl="1"/>
            <a:r>
              <a:rPr lang="he-IL" dirty="0"/>
              <a:t>אתגר 3: מעל לכל שלוש כתבות יש כותרת, כתבו גם אותה.</a:t>
            </a:r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456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C1E88B-E38B-7B32-D6FC-BAB1CDEC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A8CE7D-0BA3-C245-EEC3-BE31EE48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C3829D2-8AE2-2F83-B9E3-44C1CC78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390"/>
            <a:ext cx="12192000" cy="61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4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733BC36-581D-B84B-C7CD-9EE429A4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 rtl="1"/>
            <a:r>
              <a:rPr lang="he-IL" sz="5600" dirty="0">
                <a:hlinkClick r:id="rId2"/>
              </a:rPr>
              <a:t>בסיס</a:t>
            </a:r>
            <a:endParaRPr lang="en-IL" sz="56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C34DA6"/>
          </a:solidFill>
          <a:ln w="38100" cap="rnd">
            <a:solidFill>
              <a:srgbClr val="C34DA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29E025-2D31-0451-9886-B8434036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1800" b="0" i="0">
                <a:effectLst/>
                <a:latin typeface="Consolas" panose="020B0609020204030204" pitchFamily="49" charset="0"/>
              </a:rPr>
              <a:t>&lt;div class="grid-container"&gt;</a:t>
            </a:r>
            <a:br>
              <a:rPr lang="en-US" sz="1800"/>
            </a:br>
            <a:r>
              <a:rPr lang="en-US" sz="1800" b="0" i="0">
                <a:effectLst/>
                <a:latin typeface="Consolas" panose="020B0609020204030204" pitchFamily="49" charset="0"/>
              </a:rPr>
              <a:t>  &lt;div class="grid-item"&gt;1&lt;/div&gt;</a:t>
            </a:r>
            <a:br>
              <a:rPr lang="en-US" sz="1800"/>
            </a:br>
            <a:r>
              <a:rPr lang="en-US" sz="1800" b="0" i="0">
                <a:effectLst/>
                <a:latin typeface="Consolas" panose="020B0609020204030204" pitchFamily="49" charset="0"/>
              </a:rPr>
              <a:t>  &lt;div class="grid-item"&gt;2&lt;/div&gt;</a:t>
            </a:r>
            <a:br>
              <a:rPr lang="en-US" sz="1800"/>
            </a:br>
            <a:r>
              <a:rPr lang="en-US" sz="1800" b="0" i="0">
                <a:effectLst/>
                <a:latin typeface="Consolas" panose="020B0609020204030204" pitchFamily="49" charset="0"/>
              </a:rPr>
              <a:t>  &lt;div class="grid-item"&gt;3&lt;/div&gt;</a:t>
            </a:r>
            <a:br>
              <a:rPr lang="en-US" sz="1800"/>
            </a:br>
            <a:r>
              <a:rPr lang="en-US" sz="1800" b="0" i="0">
                <a:effectLst/>
                <a:latin typeface="Consolas" panose="020B0609020204030204" pitchFamily="49" charset="0"/>
              </a:rPr>
              <a:t>  &lt;div class="grid-item"&gt;4&lt;/div&gt;</a:t>
            </a:r>
            <a:br>
              <a:rPr lang="en-US" sz="1800"/>
            </a:br>
            <a:r>
              <a:rPr lang="en-US" sz="1800" b="0" i="0">
                <a:effectLst/>
                <a:latin typeface="Consolas" panose="020B0609020204030204" pitchFamily="49" charset="0"/>
              </a:rPr>
              <a:t>  &lt;div class="grid-item"&gt;5&lt;/div&gt;</a:t>
            </a:r>
            <a:br>
              <a:rPr lang="en-US" sz="1800"/>
            </a:br>
            <a:r>
              <a:rPr lang="en-US" sz="1800" b="0" i="0">
                <a:effectLst/>
                <a:latin typeface="Consolas" panose="020B0609020204030204" pitchFamily="49" charset="0"/>
              </a:rPr>
              <a:t>  &lt;div class="grid-item"&gt;6&lt;/div&gt;</a:t>
            </a:r>
            <a:br>
              <a:rPr lang="en-US" sz="1800"/>
            </a:br>
            <a:r>
              <a:rPr lang="en-US" sz="1800" b="0" i="0">
                <a:effectLst/>
                <a:latin typeface="Consolas" panose="020B0609020204030204" pitchFamily="49" charset="0"/>
              </a:rPr>
              <a:t>  &lt;div class="grid-item"&gt;7&lt;/div&gt;</a:t>
            </a:r>
            <a:br>
              <a:rPr lang="en-US" sz="1800"/>
            </a:br>
            <a:r>
              <a:rPr lang="en-US" sz="1800" b="0" i="0">
                <a:effectLst/>
                <a:latin typeface="Consolas" panose="020B0609020204030204" pitchFamily="49" charset="0"/>
              </a:rPr>
              <a:t>  &lt;div class="grid-item"&gt;8&lt;/div&gt;</a:t>
            </a:r>
            <a:br>
              <a:rPr lang="en-US" sz="1800"/>
            </a:br>
            <a:r>
              <a:rPr lang="en-US" sz="1800" b="0" i="0">
                <a:effectLst/>
                <a:latin typeface="Consolas" panose="020B0609020204030204" pitchFamily="49" charset="0"/>
              </a:rPr>
              <a:t>  &lt;div class="grid-item"&gt;9&lt;/div&gt;</a:t>
            </a:r>
            <a:br>
              <a:rPr lang="en-US" sz="1800"/>
            </a:br>
            <a:r>
              <a:rPr lang="en-US" sz="1800" b="0" i="0">
                <a:effectLst/>
                <a:latin typeface="Consolas" panose="020B0609020204030204" pitchFamily="49" charset="0"/>
              </a:rPr>
              <a:t>&lt;/div&gt;</a:t>
            </a:r>
            <a:endParaRPr lang="en-IL" sz="18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תמונה 4" descr="תמונה שמכילה טקסט, שמים, ריבוע&#10;&#10;התיאור נוצר באופן אוטומטי">
            <a:extLst>
              <a:ext uri="{FF2B5EF4-FFF2-40B4-BE49-F238E27FC236}">
                <a16:creationId xmlns:a16="http://schemas.microsoft.com/office/drawing/2014/main" id="{14D23832-7B2A-2C27-9421-67E6AB01B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048" y="2071081"/>
            <a:ext cx="5458968" cy="27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7DD3FB-57A1-533F-F1CD-92F95513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Grid Columns 					Grid Rows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3D3D74-1B41-AB6A-9440-75A10558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EBF38D4-891B-8525-CEDE-B3661442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9384"/>
            <a:ext cx="4724641" cy="456349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73B7948-B385-1374-5FF6-3DC3913F6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67" y="1929384"/>
            <a:ext cx="5564696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6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B79406-42DC-05F5-4318-7A6E9C0E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Grid Gaps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8FD528-1077-EF2C-ED7F-298CC3FE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column-gap</a:t>
            </a:r>
          </a:p>
          <a:p>
            <a:r>
              <a:rPr lang="en-US" dirty="0"/>
              <a:t>row-gap</a:t>
            </a:r>
          </a:p>
          <a:p>
            <a:r>
              <a:rPr lang="en-US" dirty="0"/>
              <a:t>Gap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gap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 100px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4D9E146-14D6-66BC-0C83-6B3DE741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0" y="2299525"/>
            <a:ext cx="5849185" cy="419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9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51BF31-DB39-E55F-6887-ECDF2890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Grid Lines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8BA226-3085-5952-5456-2AAEAC2C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29384"/>
            <a:ext cx="5257800" cy="425196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Refer to line numbers when placing a grid item in a grid container:</a:t>
            </a: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36DD92E-86DD-C6F6-ACED-6F072F5CF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49" y="2331720"/>
            <a:ext cx="5115167" cy="40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8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65DFF15C-5B29-3B8D-EC65-A629AC76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Grid Container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4014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2E898FEA-746F-60FD-E3FE-658F98F0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לאחר שרשמנו </a:t>
            </a:r>
            <a:r>
              <a:rPr lang="en-US" dirty="0"/>
              <a:t>display: grid</a:t>
            </a:r>
            <a:r>
              <a:rPr lang="he-IL" dirty="0"/>
              <a:t> או </a:t>
            </a:r>
            <a:r>
              <a:rPr lang="en-US" dirty="0"/>
              <a:t>inline-grid</a:t>
            </a:r>
            <a:endParaRPr lang="en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C89D47F-56A9-6AD8-32F9-F034A838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5A5C5"/>
                </a:solidFill>
                <a:effectLst/>
                <a:latin typeface="Consolas" panose="020B0609020204030204" pitchFamily="49" charset="0"/>
              </a:rPr>
              <a:t> grid-template-columns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auto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r" rtl="1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כמות העמודות, ומהו רוחבן ביחס להורה</a:t>
            </a:r>
          </a:p>
          <a:p>
            <a:pPr algn="l"/>
            <a:r>
              <a:rPr lang="en-US" b="0" i="0" dirty="0">
                <a:solidFill>
                  <a:srgbClr val="C5A5C5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80px 200px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he-IL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גובה וכמות השורות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271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0EB511-5CCE-3D2D-CFC7-E3F81904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ניתן להשתמש ב</a:t>
            </a:r>
            <a:r>
              <a:rPr lang="en-US" dirty="0"/>
              <a:t>justify content </a:t>
            </a:r>
            <a:r>
              <a:rPr lang="he-IL" dirty="0"/>
              <a:t> </a:t>
            </a:r>
            <a:r>
              <a:rPr lang="he-IL" dirty="0" err="1"/>
              <a:t>וב</a:t>
            </a:r>
            <a:r>
              <a:rPr lang="en-US" dirty="0"/>
              <a:t>align-items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0B3E55-BAC3-7ECB-230C-6A25FDD25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רק במידה והגובה של כלל התוכן קטן מהגובה של ה</a:t>
            </a:r>
            <a:r>
              <a:rPr lang="en-US" dirty="0"/>
              <a:t>container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0276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C8B806-6779-5C43-4AD7-EECE9C5C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משימה: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80C38F-DDD6-2DCD-AFE0-16A1E1F9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>
                <a:hlinkClick r:id="rId2"/>
              </a:rPr>
              <a:t>https://www.bbc.com/</a:t>
            </a:r>
            <a:endParaRPr lang="en-US" dirty="0"/>
          </a:p>
          <a:p>
            <a:pPr algn="r" rtl="1"/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FDCAC32-EF1A-55A3-2653-46444411C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4" y="2033836"/>
            <a:ext cx="6824663" cy="45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809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6"/>
      </a:accent1>
      <a:accent2>
        <a:srgbClr val="9D3BB1"/>
      </a:accent2>
      <a:accent3>
        <a:srgbClr val="7E4DC3"/>
      </a:accent3>
      <a:accent4>
        <a:srgbClr val="4444B5"/>
      </a:accent4>
      <a:accent5>
        <a:srgbClr val="4D7EC3"/>
      </a:accent5>
      <a:accent6>
        <a:srgbClr val="3B9EB1"/>
      </a:accent6>
      <a:hlink>
        <a:srgbClr val="3F5FBF"/>
      </a:hlink>
      <a:folHlink>
        <a:srgbClr val="7F7F7F"/>
      </a:folHlink>
    </a:clrScheme>
    <a:fontScheme name="Custom 2">
      <a:majorFont>
        <a:latin typeface="Narkisim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510</Words>
  <Application>Microsoft Office PowerPoint</Application>
  <PresentationFormat>מסך רחב</PresentationFormat>
  <Paragraphs>55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Narkisim</vt:lpstr>
      <vt:lpstr>Segoe UI</vt:lpstr>
      <vt:lpstr>Verdana</vt:lpstr>
      <vt:lpstr>SketchyVTI</vt:lpstr>
      <vt:lpstr>Grid</vt:lpstr>
      <vt:lpstr>בסיס</vt:lpstr>
      <vt:lpstr>Grid Columns      Grid Rows</vt:lpstr>
      <vt:lpstr>Grid Gaps</vt:lpstr>
      <vt:lpstr>Grid Lines</vt:lpstr>
      <vt:lpstr>CSS Grid Container</vt:lpstr>
      <vt:lpstr>לאחר שרשמנו display: grid או inline-grid</vt:lpstr>
      <vt:lpstr>ניתן להשתמש בjustify content  ובalign-items</vt:lpstr>
      <vt:lpstr>משימה:</vt:lpstr>
      <vt:lpstr>CSS Grid Item</vt:lpstr>
      <vt:lpstr>grid-column</vt:lpstr>
      <vt:lpstr>grid-row  </vt:lpstr>
      <vt:lpstr>grid-area</vt:lpstr>
      <vt:lpstr>Naming Grid Items</vt:lpstr>
      <vt:lpstr>משימה 2: 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</dc:title>
  <dc:creator>גילי מנחם</dc:creator>
  <cp:lastModifiedBy>גילי מנחם</cp:lastModifiedBy>
  <cp:revision>1</cp:revision>
  <dcterms:created xsi:type="dcterms:W3CDTF">2022-11-16T10:40:03Z</dcterms:created>
  <dcterms:modified xsi:type="dcterms:W3CDTF">2022-11-16T11:16:45Z</dcterms:modified>
</cp:coreProperties>
</file>