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257" r:id="rId4"/>
    <p:sldId id="270" r:id="rId5"/>
    <p:sldId id="269" r:id="rId6"/>
    <p:sldId id="262" r:id="rId7"/>
    <p:sldId id="260" r:id="rId8"/>
    <p:sldId id="273" r:id="rId9"/>
    <p:sldId id="274" r:id="rId10"/>
    <p:sldId id="275" r:id="rId11"/>
    <p:sldId id="280" r:id="rId12"/>
    <p:sldId id="276" r:id="rId13"/>
    <p:sldId id="282" r:id="rId14"/>
    <p:sldId id="277" r:id="rId15"/>
    <p:sldId id="279" r:id="rId16"/>
    <p:sldId id="278" r:id="rId17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35CAC-B730-4A3A-A680-E50E3AC784E5}" v="436" dt="2020-12-11T17:22:38.49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81" d="100"/>
          <a:sy n="81" d="100"/>
        </p:scale>
        <p:origin x="662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pt-BR" noProof="0" dirty="0" err="1"/>
            <a:t>Search</a:t>
          </a:r>
          <a:endParaRPr lang="pt-BR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t-BR" noProof="0" dirty="0"/>
            <a:t>Construído para indexação e pesquisa em dados </a:t>
          </a:r>
          <a:r>
            <a:rPr lang="pt-BR" noProof="0" dirty="0" err="1"/>
            <a:t>semi</a:t>
          </a:r>
          <a:r>
            <a:rPr lang="pt-BR" noProof="0" dirty="0"/>
            <a:t> estruturados. Alta performance e baixa latência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t-BR" noProof="0" dirty="0" err="1"/>
            <a:t>Column</a:t>
          </a:r>
          <a:endParaRPr lang="pt-B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t-BR" noProof="0" dirty="0"/>
            <a:t> Armazena dados em linhas, muito </a:t>
          </a:r>
          <a:r>
            <a:rPr lang="pt-BR" noProof="0" dirty="0" err="1"/>
            <a:t>rapido</a:t>
          </a:r>
          <a:r>
            <a:rPr lang="pt-BR" noProof="0" dirty="0"/>
            <a:t>. Utilizado para </a:t>
          </a:r>
          <a:r>
            <a:rPr lang="pt-BR" noProof="0" dirty="0" err="1"/>
            <a:t>consutas</a:t>
          </a:r>
          <a:r>
            <a:rPr lang="pt-BR" noProof="0" dirty="0"/>
            <a:t> </a:t>
          </a:r>
          <a:r>
            <a:rPr lang="pt-BR" noProof="0" dirty="0" err="1"/>
            <a:t>analiticas</a:t>
          </a:r>
          <a:endParaRPr lang="pt-BR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pt-BR" noProof="0" dirty="0"/>
            <a:t>Cassandra e </a:t>
          </a:r>
          <a:r>
            <a:rPr lang="pt-BR" noProof="0" dirty="0" err="1"/>
            <a:t>Hbase</a:t>
          </a:r>
          <a:endParaRPr lang="pt-B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pt-BR" noProof="0" dirty="0" err="1"/>
            <a:t>Graph</a:t>
          </a:r>
          <a:endParaRPr lang="pt-BR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pt-BR" noProof="0" dirty="0"/>
            <a:t> Dados em </a:t>
          </a:r>
          <a:r>
            <a:rPr lang="pt-BR" noProof="0" dirty="0" err="1"/>
            <a:t>vertices</a:t>
          </a:r>
          <a:r>
            <a:rPr lang="pt-BR" noProof="0" dirty="0"/>
            <a:t> e arestas. Utilizado por aplicativos que precisam de dados altamente relacionados. Utilizado em redes sociais, </a:t>
          </a:r>
          <a:r>
            <a:rPr lang="pt-BR" noProof="0" dirty="0" err="1"/>
            <a:t>deteccao</a:t>
          </a:r>
          <a:r>
            <a:rPr lang="pt-BR" noProof="0" dirty="0"/>
            <a:t> de fraudes e mecanismos de reconhecimento e </a:t>
          </a:r>
          <a:r>
            <a:rPr lang="pt-BR" noProof="0" dirty="0" err="1"/>
            <a:t>graficos</a:t>
          </a:r>
          <a:r>
            <a:rPr lang="pt-BR" noProof="0" dirty="0"/>
            <a:t> de conhecimento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861C5FF5-3387-4582-9ED1-8BB670205331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97AD9D0C-232C-4A89-9248-4B187F9FF457}" type="parTrans" cxnId="{2083D9C2-CD95-44BD-9618-23181CB5E971}">
      <dgm:prSet/>
      <dgm:spPr/>
      <dgm:t>
        <a:bodyPr/>
        <a:lstStyle/>
        <a:p>
          <a:endParaRPr lang="pt-BR"/>
        </a:p>
      </dgm:t>
    </dgm:pt>
    <dgm:pt modelId="{E0DE3AB2-1B77-4028-B835-B88BB56213A8}" type="sibTrans" cxnId="{2083D9C2-CD95-44BD-9618-23181CB5E971}">
      <dgm:prSet/>
      <dgm:spPr/>
      <dgm:t>
        <a:bodyPr/>
        <a:lstStyle/>
        <a:p>
          <a:endParaRPr lang="pt-BR"/>
        </a:p>
      </dgm:t>
    </dgm:pt>
    <dgm:pt modelId="{8E94FD0D-B08F-4363-A8A5-756DD02E57A4}">
      <dgm:prSet phldrT="[Text]"/>
      <dgm:spPr/>
      <dgm:t>
        <a:bodyPr rtlCol="0"/>
        <a:lstStyle/>
        <a:p>
          <a:pPr rtl="0"/>
          <a:r>
            <a:rPr lang="pt-BR" noProof="0" dirty="0" err="1"/>
            <a:t>Ex</a:t>
          </a:r>
          <a:r>
            <a:rPr lang="pt-BR" noProof="0" dirty="0"/>
            <a:t>.:</a:t>
          </a:r>
          <a:r>
            <a:rPr lang="pt-BR" noProof="0" dirty="0" err="1"/>
            <a:t>Amazon</a:t>
          </a:r>
          <a:r>
            <a:rPr lang="pt-BR" noProof="0" dirty="0"/>
            <a:t> ES e </a:t>
          </a:r>
          <a:r>
            <a:rPr lang="pt-BR" noProof="0" dirty="0" err="1"/>
            <a:t>Elasticsearch</a:t>
          </a:r>
          <a:endParaRPr lang="pt-BR" noProof="0" dirty="0"/>
        </a:p>
      </dgm:t>
    </dgm:pt>
    <dgm:pt modelId="{F17395FB-E705-4F78-9B7F-96A050348D56}" type="parTrans" cxnId="{FB76AA2B-8A33-4CCE-93DA-5B5195552DB8}">
      <dgm:prSet/>
      <dgm:spPr/>
      <dgm:t>
        <a:bodyPr/>
        <a:lstStyle/>
        <a:p>
          <a:endParaRPr lang="pt-BR"/>
        </a:p>
      </dgm:t>
    </dgm:pt>
    <dgm:pt modelId="{002ED78A-CD3A-46F1-9177-81F98492214A}" type="sibTrans" cxnId="{FB76AA2B-8A33-4CCE-93DA-5B5195552DB8}">
      <dgm:prSet/>
      <dgm:spPr/>
      <dgm:t>
        <a:bodyPr/>
        <a:lstStyle/>
        <a:p>
          <a:endParaRPr lang="pt-BR"/>
        </a:p>
      </dgm:t>
    </dgm:pt>
    <dgm:pt modelId="{7DB1C9F6-AF2C-404B-B008-E739FEF1C079}">
      <dgm:prSet phldrT="[Text]"/>
      <dgm:spPr/>
      <dgm:t>
        <a:bodyPr rtlCol="0"/>
        <a:lstStyle/>
        <a:p>
          <a:pPr rtl="0"/>
          <a:r>
            <a:rPr lang="pt-BR" noProof="0" dirty="0"/>
            <a:t>Ex.: </a:t>
          </a:r>
          <a:r>
            <a:rPr lang="pt-BR" noProof="0" dirty="0" err="1"/>
            <a:t>PropertyGrapy</a:t>
          </a:r>
          <a:r>
            <a:rPr lang="pt-BR" noProof="0" dirty="0"/>
            <a:t> e RDF - Ferramentas para gerenciamento = Neo4J e </a:t>
          </a:r>
          <a:r>
            <a:rPr lang="pt-BR" noProof="0" dirty="0" err="1"/>
            <a:t>Giraph</a:t>
          </a:r>
          <a:endParaRPr lang="pt-BR" noProof="0" dirty="0"/>
        </a:p>
      </dgm:t>
    </dgm:pt>
    <dgm:pt modelId="{989CFF28-8577-4CAD-B32F-A971F086526C}" type="parTrans" cxnId="{8C73A358-4C26-4ED5-8CCC-B6ABC9E78CE0}">
      <dgm:prSet/>
      <dgm:spPr/>
      <dgm:t>
        <a:bodyPr/>
        <a:lstStyle/>
        <a:p>
          <a:endParaRPr lang="pt-BR"/>
        </a:p>
      </dgm:t>
    </dgm:pt>
    <dgm:pt modelId="{BFC913CC-F682-40F2-8733-E7031F706A50}" type="sibTrans" cxnId="{8C73A358-4C26-4ED5-8CCC-B6ABC9E78CE0}">
      <dgm:prSet/>
      <dgm:spPr/>
      <dgm:t>
        <a:bodyPr/>
        <a:lstStyle/>
        <a:p>
          <a:endParaRPr lang="pt-BR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ScaleY="51800" custLinFactNeighborX="-524" custLinFactNeighborY="166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 custScaleY="36682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 custScaleY="60129" custLinFactNeighborY="-8960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 custScaleY="44943" custLinFactNeighborY="-1500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 custScaleY="58868" custLinFactNeighborY="-4666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 custScaleY="26629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9D1A413-0164-46FB-9637-B5A2482DFDD1}" type="presOf" srcId="{8E94FD0D-B08F-4363-A8A5-756DD02E57A4}" destId="{CD5F6E02-AD43-4E7A-935B-DDF5D6C74800}" srcOrd="0" destOrd="2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B76AA2B-8A33-4CCE-93DA-5B5195552DB8}" srcId="{477D14C5-CED9-4CFC-B338-DFB0C8090B9F}" destId="{8E94FD0D-B08F-4363-A8A5-756DD02E57A4}" srcOrd="2" destOrd="0" parTransId="{F17395FB-E705-4F78-9B7F-96A050348D56}" sibTransId="{002ED78A-CD3A-46F1-9177-81F98492214A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1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C73A358-4C26-4ED5-8CCC-B6ABC9E78CE0}" srcId="{CC6B7442-0B72-4EF2-9F13-1325B51AFF9F}" destId="{7DB1C9F6-AF2C-404B-B008-E739FEF1C079}" srcOrd="1" destOrd="0" parTransId="{989CFF28-8577-4CAD-B32F-A971F086526C}" sibTransId="{BFC913CC-F682-40F2-8733-E7031F706A50}"/>
    <dgm:cxn modelId="{87AD0085-41E8-4E29-BBED-9D1036577237}" type="presOf" srcId="{C111C18A-FD96-4E63-821A-54D70D8DC65F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2083D9C2-CD95-44BD-9618-23181CB5E971}" srcId="{477D14C5-CED9-4CFC-B338-DFB0C8090B9F}" destId="{861C5FF5-3387-4582-9ED1-8BB670205331}" srcOrd="0" destOrd="0" parTransId="{97AD9D0C-232C-4A89-9248-4B187F9FF457}" sibTransId="{E0DE3AB2-1B77-4028-B835-B88BB56213A8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66F63DD6-C093-4F57-9F2E-3274077B09CD}" type="presOf" srcId="{861C5FF5-3387-4582-9ED1-8BB670205331}" destId="{CD5F6E02-AD43-4E7A-935B-DDF5D6C74800}" srcOrd="0" destOrd="0" presId="urn:microsoft.com/office/officeart/2005/8/layout/vList2"/>
    <dgm:cxn modelId="{0E53D0F1-B473-481A-8EB7-5E53C89C5AAC}" type="presOf" srcId="{7DB1C9F6-AF2C-404B-B008-E739FEF1C079}" destId="{08B7B17B-8600-44B0-B235-389E5D71D804}" srcOrd="0" destOrd="1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pt-BR" noProof="0" dirty="0"/>
            <a:t>Key-</a:t>
          </a:r>
          <a:r>
            <a:rPr lang="pt-BR" noProof="0" dirty="0" err="1"/>
            <a:t>Value</a:t>
          </a:r>
          <a:endParaRPr lang="pt-BR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t-BR" noProof="0" dirty="0"/>
            <a:t>Muito utilizando estratégias de cache, em jogos, publicidade online e em </a:t>
          </a:r>
          <a:r>
            <a:rPr lang="pt-BR" noProof="0" dirty="0" err="1"/>
            <a:t>IoT</a:t>
          </a:r>
          <a:endParaRPr lang="pt-BR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t-BR" noProof="0" dirty="0" err="1"/>
            <a:t>Documents</a:t>
          </a:r>
          <a:endParaRPr lang="pt-B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t-BR" noProof="0" dirty="0"/>
            <a:t>Utilizado para armazenar tipos complexos de dados, podendo ser chave-valor - como em formatos </a:t>
          </a:r>
          <a:r>
            <a:rPr lang="pt-BR" noProof="0" dirty="0" err="1"/>
            <a:t>Json</a:t>
          </a:r>
          <a:r>
            <a:rPr lang="pt-BR" noProof="0" dirty="0"/>
            <a:t>. Cada documento é uma unidade.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pt-BR" noProof="0" dirty="0" err="1"/>
            <a:t>Ex</a:t>
          </a:r>
          <a:r>
            <a:rPr lang="pt-BR" noProof="0" dirty="0"/>
            <a:t>.:</a:t>
          </a:r>
          <a:r>
            <a:rPr lang="pt-BR" noProof="0" dirty="0" err="1"/>
            <a:t>MongoDB</a:t>
          </a:r>
          <a:r>
            <a:rPr lang="pt-BR" noProof="0" dirty="0"/>
            <a:t> e </a:t>
          </a:r>
          <a:r>
            <a:rPr lang="pt-BR" noProof="0" dirty="0" err="1"/>
            <a:t>CouchDb</a:t>
          </a:r>
          <a:endParaRPr lang="pt-B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BC0FDFE0-5AB5-4A77-824A-7200E85DA181}">
      <dgm:prSet/>
      <dgm:spPr/>
      <dgm:t>
        <a:bodyPr/>
        <a:lstStyle/>
        <a:p>
          <a:pPr rtl="0"/>
          <a:r>
            <a:rPr lang="it-IT" noProof="0" dirty="0"/>
            <a:t>Ex.: MemchaceD, Riak, Ncache e Redis</a:t>
          </a:r>
          <a:endParaRPr lang="pt-BR" noProof="0" dirty="0"/>
        </a:p>
      </dgm:t>
    </dgm:pt>
    <dgm:pt modelId="{6DA39A48-FDEA-4671-9BB4-154F324DBC09}" type="parTrans" cxnId="{E0D2F295-1421-4E3D-BDD4-5BFD7EBB5FA2}">
      <dgm:prSet/>
      <dgm:spPr/>
      <dgm:t>
        <a:bodyPr/>
        <a:lstStyle/>
        <a:p>
          <a:endParaRPr lang="pt-BR"/>
        </a:p>
      </dgm:t>
    </dgm:pt>
    <dgm:pt modelId="{56D70478-BE6B-4559-9882-82E8ACD6E8BD}" type="sibTrans" cxnId="{E0D2F295-1421-4E3D-BDD4-5BFD7EBB5FA2}">
      <dgm:prSet/>
      <dgm:spPr/>
      <dgm:t>
        <a:bodyPr/>
        <a:lstStyle/>
        <a:p>
          <a:endParaRPr lang="pt-BR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2" custScaleY="31303" custLinFactNeighborX="81034" custLinFactNeighborY="-15056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2" custScaleY="9691" custLinFactNeighborY="-30638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2" custScaleY="36819" custLinFactNeighborY="-36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2" custScaleY="9355" custLinFactNeighborY="15695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E0D2F295-1421-4E3D-BDD4-5BFD7EBB5FA2}" srcId="{477D14C5-CED9-4CFC-B338-DFB0C8090B9F}" destId="{BC0FDFE0-5AB5-4A77-824A-7200E85DA181}" srcOrd="1" destOrd="0" parTransId="{6DA39A48-FDEA-4671-9BB4-154F324DBC09}" sibTransId="{56D70478-BE6B-4559-9882-82E8ACD6E8BD}"/>
    <dgm:cxn modelId="{347DC29F-44F5-4434-9481-347154C09E4C}" type="presOf" srcId="{BC0FDFE0-5AB5-4A77-824A-7200E85DA181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16931"/>
          <a:ext cx="4419600" cy="4348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 err="1"/>
            <a:t>Search</a:t>
          </a:r>
          <a:endParaRPr lang="pt-BR" sz="1700" kern="1200" noProof="0" dirty="0"/>
        </a:p>
      </dsp:txBody>
      <dsp:txXfrm>
        <a:off x="21228" y="238159"/>
        <a:ext cx="4377144" cy="392392"/>
      </dsp:txXfrm>
    </dsp:sp>
    <dsp:sp modelId="{CD5F6E02-AD43-4E7A-935B-DDF5D6C74800}">
      <dsp:nvSpPr>
        <dsp:cNvPr id="0" name=""/>
        <dsp:cNvSpPr/>
      </dsp:nvSpPr>
      <dsp:spPr>
        <a:xfrm>
          <a:off x="0" y="596356"/>
          <a:ext cx="4419600" cy="122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Construído para indexação e pesquisa em dados </a:t>
          </a:r>
          <a:r>
            <a:rPr lang="pt-BR" sz="1300" kern="1200" noProof="0" dirty="0" err="1"/>
            <a:t>semi</a:t>
          </a:r>
          <a:r>
            <a:rPr lang="pt-BR" sz="1300" kern="1200" noProof="0" dirty="0"/>
            <a:t> estruturados. Alta performance e baixa latência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 err="1"/>
            <a:t>Ex</a:t>
          </a:r>
          <a:r>
            <a:rPr lang="pt-BR" sz="1300" kern="1200" noProof="0" dirty="0"/>
            <a:t>.:</a:t>
          </a:r>
          <a:r>
            <a:rPr lang="pt-BR" sz="1300" kern="1200" noProof="0" dirty="0" err="1"/>
            <a:t>Amazon</a:t>
          </a:r>
          <a:r>
            <a:rPr lang="pt-BR" sz="1300" kern="1200" noProof="0" dirty="0"/>
            <a:t> ES e </a:t>
          </a:r>
          <a:r>
            <a:rPr lang="pt-BR" sz="1300" kern="1200" noProof="0" dirty="0" err="1"/>
            <a:t>Elasticsearch</a:t>
          </a:r>
          <a:endParaRPr lang="pt-BR" sz="1300" kern="1200" noProof="0" dirty="0"/>
        </a:p>
      </dsp:txBody>
      <dsp:txXfrm>
        <a:off x="0" y="596356"/>
        <a:ext cx="4419600" cy="1222501"/>
      </dsp:txXfrm>
    </dsp:sp>
    <dsp:sp modelId="{81203336-F3DE-4B3A-BCF4-0F68C23AC2BB}">
      <dsp:nvSpPr>
        <dsp:cNvPr id="0" name=""/>
        <dsp:cNvSpPr/>
      </dsp:nvSpPr>
      <dsp:spPr>
        <a:xfrm>
          <a:off x="0" y="1633849"/>
          <a:ext cx="4419600" cy="5047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 err="1"/>
            <a:t>Column</a:t>
          </a:r>
          <a:endParaRPr lang="pt-BR" sz="1700" kern="1200" noProof="0" dirty="0"/>
        </a:p>
      </dsp:txBody>
      <dsp:txXfrm>
        <a:off x="24641" y="1658490"/>
        <a:ext cx="4370318" cy="455485"/>
      </dsp:txXfrm>
    </dsp:sp>
    <dsp:sp modelId="{782956A5-ADC8-4959-B856-589B9D9B9635}">
      <dsp:nvSpPr>
        <dsp:cNvPr id="0" name=""/>
        <dsp:cNvSpPr/>
      </dsp:nvSpPr>
      <dsp:spPr>
        <a:xfrm>
          <a:off x="0" y="2311033"/>
          <a:ext cx="4419600" cy="92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 Armazena dados em linhas, muito </a:t>
          </a:r>
          <a:r>
            <a:rPr lang="pt-BR" sz="1300" kern="1200" noProof="0" dirty="0" err="1"/>
            <a:t>rapido</a:t>
          </a:r>
          <a:r>
            <a:rPr lang="pt-BR" sz="1300" kern="1200" noProof="0" dirty="0"/>
            <a:t>. Utilizado para </a:t>
          </a:r>
          <a:r>
            <a:rPr lang="pt-BR" sz="1300" kern="1200" noProof="0" dirty="0" err="1"/>
            <a:t>consutas</a:t>
          </a:r>
          <a:r>
            <a:rPr lang="pt-BR" sz="1300" kern="1200" noProof="0" dirty="0"/>
            <a:t> </a:t>
          </a:r>
          <a:r>
            <a:rPr lang="pt-BR" sz="1300" kern="1200" noProof="0" dirty="0" err="1"/>
            <a:t>analiticas</a:t>
          </a:r>
          <a:endParaRPr lang="pt-B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Cassandra e </a:t>
          </a:r>
          <a:r>
            <a:rPr lang="pt-BR" sz="1300" kern="1200" noProof="0" dirty="0" err="1"/>
            <a:t>Hbase</a:t>
          </a:r>
          <a:endParaRPr lang="pt-BR" sz="1300" kern="1200" noProof="0" dirty="0"/>
        </a:p>
      </dsp:txBody>
      <dsp:txXfrm>
        <a:off x="0" y="2311033"/>
        <a:ext cx="4419600" cy="927994"/>
      </dsp:txXfrm>
    </dsp:sp>
    <dsp:sp modelId="{D64CB5D5-837D-47FC-9E42-A26D800BC695}">
      <dsp:nvSpPr>
        <dsp:cNvPr id="0" name=""/>
        <dsp:cNvSpPr/>
      </dsp:nvSpPr>
      <dsp:spPr>
        <a:xfrm>
          <a:off x="0" y="3014983"/>
          <a:ext cx="4419600" cy="49418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 err="1"/>
            <a:t>Graph</a:t>
          </a:r>
          <a:endParaRPr lang="pt-BR" sz="1700" kern="1200" noProof="0" dirty="0"/>
        </a:p>
      </dsp:txBody>
      <dsp:txXfrm>
        <a:off x="24124" y="3039107"/>
        <a:ext cx="4371352" cy="445934"/>
      </dsp:txXfrm>
    </dsp:sp>
    <dsp:sp modelId="{08B7B17B-8600-44B0-B235-389E5D71D804}">
      <dsp:nvSpPr>
        <dsp:cNvPr id="0" name=""/>
        <dsp:cNvSpPr/>
      </dsp:nvSpPr>
      <dsp:spPr>
        <a:xfrm>
          <a:off x="0" y="3745801"/>
          <a:ext cx="4419600" cy="135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 Dados em </a:t>
          </a:r>
          <a:r>
            <a:rPr lang="pt-BR" sz="1300" kern="1200" noProof="0" dirty="0" err="1"/>
            <a:t>vertices</a:t>
          </a:r>
          <a:r>
            <a:rPr lang="pt-BR" sz="1300" kern="1200" noProof="0" dirty="0"/>
            <a:t> e arestas. Utilizado por aplicativos que precisam de dados altamente relacionados. Utilizado em redes sociais, </a:t>
          </a:r>
          <a:r>
            <a:rPr lang="pt-BR" sz="1300" kern="1200" noProof="0" dirty="0" err="1"/>
            <a:t>deteccao</a:t>
          </a:r>
          <a:r>
            <a:rPr lang="pt-BR" sz="1300" kern="1200" noProof="0" dirty="0"/>
            <a:t> de fraudes e mecanismos de reconhecimento e </a:t>
          </a:r>
          <a:r>
            <a:rPr lang="pt-BR" sz="1300" kern="1200" noProof="0" dirty="0" err="1"/>
            <a:t>graficos</a:t>
          </a:r>
          <a:r>
            <a:rPr lang="pt-BR" sz="1300" kern="1200" noProof="0" dirty="0"/>
            <a:t> de conhecimento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Ex.: </a:t>
          </a:r>
          <a:r>
            <a:rPr lang="pt-BR" sz="1300" kern="1200" noProof="0" dirty="0" err="1"/>
            <a:t>PropertyGrapy</a:t>
          </a:r>
          <a:r>
            <a:rPr lang="pt-BR" sz="1300" kern="1200" noProof="0" dirty="0"/>
            <a:t> e RDF - Ferramentas para gerenciamento = Neo4J e </a:t>
          </a:r>
          <a:r>
            <a:rPr lang="pt-BR" sz="1300" kern="1200" noProof="0" dirty="0" err="1"/>
            <a:t>Giraph</a:t>
          </a:r>
          <a:endParaRPr lang="pt-BR" sz="1300" kern="1200" noProof="0" dirty="0"/>
        </a:p>
      </dsp:txBody>
      <dsp:txXfrm>
        <a:off x="0" y="3745801"/>
        <a:ext cx="4419600" cy="1350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4419600" cy="4654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Key-</a:t>
          </a:r>
          <a:r>
            <a:rPr lang="pt-BR" sz="1800" kern="1200" noProof="0" dirty="0" err="1"/>
            <a:t>Value</a:t>
          </a:r>
          <a:endParaRPr lang="pt-BR" sz="1800" kern="1200" noProof="0" dirty="0"/>
        </a:p>
      </dsp:txBody>
      <dsp:txXfrm>
        <a:off x="22724" y="22724"/>
        <a:ext cx="4374152" cy="420049"/>
      </dsp:txXfrm>
    </dsp:sp>
    <dsp:sp modelId="{CD5F6E02-AD43-4E7A-935B-DDF5D6C74800}">
      <dsp:nvSpPr>
        <dsp:cNvPr id="0" name=""/>
        <dsp:cNvSpPr/>
      </dsp:nvSpPr>
      <dsp:spPr>
        <a:xfrm>
          <a:off x="0" y="770307"/>
          <a:ext cx="4419600" cy="82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2860" rIns="128016" bIns="2286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noProof="0" dirty="0"/>
            <a:t>Muito utilizando estratégias de cache, em jogos, publicidade online e em </a:t>
          </a:r>
          <a:r>
            <a:rPr lang="pt-BR" sz="1400" kern="1200" noProof="0" dirty="0" err="1"/>
            <a:t>IoT</a:t>
          </a:r>
          <a:endParaRPr lang="pt-BR" sz="1400" kern="1200" noProof="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noProof="0" dirty="0"/>
            <a:t>Ex.: MemchaceD, Riak, Ncache e Redis</a:t>
          </a:r>
          <a:endParaRPr lang="pt-BR" sz="1400" kern="1200" noProof="0" dirty="0"/>
        </a:p>
      </dsp:txBody>
      <dsp:txXfrm>
        <a:off x="0" y="770307"/>
        <a:ext cx="4419600" cy="820870"/>
      </dsp:txXfrm>
    </dsp:sp>
    <dsp:sp modelId="{81203336-F3DE-4B3A-BCF4-0F68C23AC2BB}">
      <dsp:nvSpPr>
        <dsp:cNvPr id="0" name=""/>
        <dsp:cNvSpPr/>
      </dsp:nvSpPr>
      <dsp:spPr>
        <a:xfrm>
          <a:off x="0" y="2043274"/>
          <a:ext cx="4419600" cy="5475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 err="1"/>
            <a:t>Documents</a:t>
          </a:r>
          <a:endParaRPr lang="pt-BR" sz="1800" kern="1200" noProof="0" dirty="0"/>
        </a:p>
      </dsp:txBody>
      <dsp:txXfrm>
        <a:off x="26728" y="2070002"/>
        <a:ext cx="4366144" cy="494068"/>
      </dsp:txXfrm>
    </dsp:sp>
    <dsp:sp modelId="{782956A5-ADC8-4959-B856-589B9D9B9635}">
      <dsp:nvSpPr>
        <dsp:cNvPr id="0" name=""/>
        <dsp:cNvSpPr/>
      </dsp:nvSpPr>
      <dsp:spPr>
        <a:xfrm>
          <a:off x="0" y="2827705"/>
          <a:ext cx="4419600" cy="91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2860" rIns="128016" bIns="2286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noProof="0" dirty="0"/>
            <a:t>Utilizado para armazenar tipos complexos de dados, podendo ser chave-valor - como em formatos </a:t>
          </a:r>
          <a:r>
            <a:rPr lang="pt-BR" sz="1400" kern="1200" noProof="0" dirty="0" err="1"/>
            <a:t>Json</a:t>
          </a:r>
          <a:r>
            <a:rPr lang="pt-BR" sz="1400" kern="1200" noProof="0" dirty="0"/>
            <a:t>. Cada documento é uma unidade.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noProof="0" dirty="0" err="1"/>
            <a:t>Ex</a:t>
          </a:r>
          <a:r>
            <a:rPr lang="pt-BR" sz="1400" kern="1200" noProof="0" dirty="0"/>
            <a:t>.:</a:t>
          </a:r>
          <a:r>
            <a:rPr lang="pt-BR" sz="1400" kern="1200" noProof="0" dirty="0" err="1"/>
            <a:t>MongoDB</a:t>
          </a:r>
          <a:r>
            <a:rPr lang="pt-BR" sz="1400" kern="1200" noProof="0" dirty="0"/>
            <a:t> e </a:t>
          </a:r>
          <a:r>
            <a:rPr lang="pt-BR" sz="1400" kern="1200" noProof="0" dirty="0" err="1"/>
            <a:t>CouchDb</a:t>
          </a:r>
          <a:endParaRPr lang="pt-BR" sz="1400" kern="1200" noProof="0" dirty="0"/>
        </a:p>
      </dsp:txBody>
      <dsp:txXfrm>
        <a:off x="0" y="2827705"/>
        <a:ext cx="4419600" cy="912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70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66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dis - Wikipedia">
            <a:extLst>
              <a:ext uri="{FF2B5EF4-FFF2-40B4-BE49-F238E27FC236}">
                <a16:creationId xmlns:a16="http://schemas.microsoft.com/office/drawing/2014/main" id="{557950DE-7E52-4E88-907B-04F4CD0F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21" y="2209800"/>
            <a:ext cx="4873381" cy="16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&gt;7 Conceitos e tipos de dados suportados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22414" y="1752600"/>
            <a:ext cx="7924800" cy="49530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Estruturas simples – Não tem indexação.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 – Qualquer dado atômico;</a:t>
            </a:r>
          </a:p>
          <a:p>
            <a:pPr lvl="1"/>
            <a:r>
              <a:rPr lang="pt-BR" dirty="0" err="1"/>
              <a:t>List</a:t>
            </a:r>
            <a:r>
              <a:rPr lang="pt-BR" dirty="0"/>
              <a:t> – uma chave que aponta pra varias </a:t>
            </a:r>
            <a:r>
              <a:rPr lang="pt-BR" dirty="0" err="1"/>
              <a:t>strings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Sets – dados não indexados, contem a busca mais performática;</a:t>
            </a:r>
          </a:p>
          <a:p>
            <a:pPr lvl="1"/>
            <a:r>
              <a:rPr lang="pt-BR" dirty="0" err="1"/>
              <a:t>Hashes</a:t>
            </a:r>
            <a:r>
              <a:rPr lang="pt-BR" dirty="0"/>
              <a:t> – uma chave que aponta para uma chave-valor – ideal para armazenar objetos complexos, como um produto, um cliente;</a:t>
            </a:r>
          </a:p>
          <a:p>
            <a:pPr lvl="1"/>
            <a:r>
              <a:rPr lang="pt-BR" dirty="0" err="1"/>
              <a:t>Sorted</a:t>
            </a:r>
            <a:r>
              <a:rPr lang="pt-BR" dirty="0"/>
              <a:t> sets - ideal para sistemas de </a:t>
            </a:r>
            <a:r>
              <a:rPr lang="pt-BR" dirty="0" err="1"/>
              <a:t>rankin</a:t>
            </a:r>
            <a:r>
              <a:rPr lang="pt-BR" dirty="0"/>
              <a:t> – como likes do </a:t>
            </a:r>
            <a:r>
              <a:rPr lang="pt-BR" dirty="0" err="1"/>
              <a:t>youtube</a:t>
            </a:r>
            <a:endParaRPr lang="pt-BR" dirty="0"/>
          </a:p>
          <a:p>
            <a:pPr lvl="1"/>
            <a:endParaRPr lang="pt-BR" dirty="0"/>
          </a:p>
          <a:p>
            <a:pPr marL="301752" lvl="1" indent="0">
              <a:buNone/>
            </a:pPr>
            <a:endParaRPr lang="pt-BR" dirty="0"/>
          </a:p>
          <a:p>
            <a:r>
              <a:rPr lang="pt-BR" dirty="0" err="1"/>
              <a:t>publish</a:t>
            </a:r>
            <a:r>
              <a:rPr lang="pt-BR" dirty="0"/>
              <a:t>/</a:t>
            </a:r>
            <a:r>
              <a:rPr lang="pt-BR" dirty="0" err="1"/>
              <a:t>subscribe</a:t>
            </a:r>
            <a:endParaRPr lang="pt-BR" dirty="0"/>
          </a:p>
          <a:p>
            <a:pPr lvl="1"/>
            <a:r>
              <a:rPr lang="pt-BR" dirty="0"/>
              <a:t>Inscrição por </a:t>
            </a:r>
            <a:r>
              <a:rPr lang="pt-BR" dirty="0" err="1"/>
              <a:t>Channel</a:t>
            </a:r>
            <a:r>
              <a:rPr lang="pt-BR" dirty="0"/>
              <a:t>/</a:t>
            </a:r>
            <a:r>
              <a:rPr lang="pt-BR" dirty="0" err="1"/>
              <a:t>Queue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Estruturas especializadas</a:t>
            </a:r>
          </a:p>
          <a:p>
            <a:pPr lvl="1"/>
            <a:r>
              <a:rPr lang="pt-BR" dirty="0" err="1"/>
              <a:t>Hyperloglog</a:t>
            </a:r>
            <a:r>
              <a:rPr lang="pt-BR" dirty="0"/>
              <a:t> – Log/Trace</a:t>
            </a:r>
          </a:p>
          <a:p>
            <a:pPr lvl="1"/>
            <a:r>
              <a:rPr lang="pt-BR" dirty="0"/>
              <a:t>Bitmaps - Imagem</a:t>
            </a:r>
          </a:p>
          <a:p>
            <a:pPr lvl="1"/>
            <a:r>
              <a:rPr lang="pt-BR" dirty="0"/>
              <a:t>Índices </a:t>
            </a:r>
            <a:r>
              <a:rPr lang="pt-BR" dirty="0" err="1"/>
              <a:t>Geoespaciais</a:t>
            </a:r>
            <a:r>
              <a:rPr lang="pt-BR" dirty="0"/>
              <a:t> - Para calcular distancia entre dois pontos ou um ponto dentro de um determinado raio</a:t>
            </a:r>
          </a:p>
        </p:txBody>
      </p:sp>
    </p:spTree>
    <p:extLst>
      <p:ext uri="{BB962C8B-B14F-4D97-AF65-F5344CB8AC3E}">
        <p14:creationId xmlns:p14="http://schemas.microsoft.com/office/powerpoint/2010/main" val="24390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&gt;7.1 Quando ou para que usar o Redis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7924800" cy="441960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Cache de Sessão</a:t>
            </a:r>
          </a:p>
          <a:p>
            <a:pPr lvl="1"/>
            <a:r>
              <a:rPr lang="pt-BR" dirty="0"/>
              <a:t>Diferencial pois pode sincronizar com o banco de dados de forma periódica, conforme configuração</a:t>
            </a:r>
          </a:p>
          <a:p>
            <a:r>
              <a:rPr lang="pt-BR" dirty="0"/>
              <a:t>Cache de toda a pagina web (Full Page Cache – FPC)</a:t>
            </a:r>
          </a:p>
          <a:p>
            <a:pPr lvl="1"/>
            <a:r>
              <a:rPr lang="pt-BR" dirty="0"/>
              <a:t>Assim como o nativo do PHP</a:t>
            </a:r>
          </a:p>
          <a:p>
            <a:r>
              <a:rPr lang="pt-BR" dirty="0"/>
              <a:t>Filas/Pilha – FIFO/LIFO</a:t>
            </a:r>
          </a:p>
          <a:p>
            <a:pPr lvl="1"/>
            <a:r>
              <a:rPr lang="pt-BR" dirty="0"/>
              <a:t>Utilizando as listas, é possível inserir um valor no inicio da lista ou no final da lista</a:t>
            </a:r>
          </a:p>
          <a:p>
            <a:r>
              <a:rPr lang="pt-BR" dirty="0"/>
              <a:t>Classificação/Contagem</a:t>
            </a:r>
          </a:p>
          <a:p>
            <a:pPr lvl="1"/>
            <a:r>
              <a:rPr lang="pt-BR" dirty="0"/>
              <a:t>Poderosa funcionalidade de incremento ou decremento</a:t>
            </a:r>
          </a:p>
          <a:p>
            <a:r>
              <a:rPr lang="pt-BR" dirty="0" err="1"/>
              <a:t>Message</a:t>
            </a:r>
            <a:r>
              <a:rPr lang="pt-BR" dirty="0"/>
              <a:t> Broker</a:t>
            </a:r>
          </a:p>
          <a:p>
            <a:pPr lvl="1"/>
            <a:r>
              <a:rPr lang="pt-BR" dirty="0"/>
              <a:t>Conceitos de pub/sub por </a:t>
            </a:r>
            <a:r>
              <a:rPr lang="pt-BR" dirty="0" err="1"/>
              <a:t>queue</a:t>
            </a:r>
            <a:endParaRPr lang="pt-BR" dirty="0"/>
          </a:p>
          <a:p>
            <a:r>
              <a:rPr lang="pt-BR" dirty="0"/>
              <a:t>Geolocalização</a:t>
            </a:r>
          </a:p>
          <a:p>
            <a:pPr lvl="1"/>
            <a:r>
              <a:rPr lang="pt-BR" dirty="0"/>
              <a:t>Pesquisa por distancia ou componentes por área,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17004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&gt;8 Bibliotecas para utilização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9753600" cy="4419601"/>
          </a:xfrm>
        </p:spPr>
        <p:txBody>
          <a:bodyPr>
            <a:normAutofit/>
          </a:bodyPr>
          <a:lstStyle/>
          <a:p>
            <a:r>
              <a:rPr lang="en-US" dirty="0" err="1"/>
              <a:t>StackExchange.Redis</a:t>
            </a:r>
            <a:endParaRPr lang="en-US" dirty="0"/>
          </a:p>
          <a:p>
            <a:pPr lvl="1"/>
            <a:r>
              <a:rPr lang="en-US" dirty="0" err="1"/>
              <a:t>Recomendado</a:t>
            </a:r>
            <a:r>
              <a:rPr lang="en-US" dirty="0"/>
              <a:t> no site do Redis</a:t>
            </a:r>
          </a:p>
          <a:p>
            <a:r>
              <a:rPr lang="en-US" dirty="0" err="1"/>
              <a:t>ServiceStack.Redis</a:t>
            </a:r>
            <a:endParaRPr lang="en-US" dirty="0"/>
          </a:p>
          <a:p>
            <a:pPr lvl="1"/>
            <a:r>
              <a:rPr lang="en-US" dirty="0" err="1"/>
              <a:t>Limitacao</a:t>
            </a:r>
            <a:r>
              <a:rPr lang="en-US" dirty="0"/>
              <a:t> 6 mil </a:t>
            </a:r>
            <a:r>
              <a:rPr lang="en-US" dirty="0" err="1"/>
              <a:t>transações</a:t>
            </a:r>
            <a:r>
              <a:rPr lang="en-US" dirty="0"/>
              <a:t> por hora | Open Source mas </a:t>
            </a:r>
            <a:r>
              <a:rPr lang="en-US" dirty="0" err="1"/>
              <a:t>não</a:t>
            </a:r>
            <a:r>
              <a:rPr lang="en-US" dirty="0"/>
              <a:t> é free</a:t>
            </a:r>
          </a:p>
          <a:p>
            <a:r>
              <a:rPr lang="en-US" dirty="0" err="1"/>
              <a:t>NServiceKit</a:t>
            </a:r>
            <a:endParaRPr lang="en-US" dirty="0"/>
          </a:p>
          <a:p>
            <a:pPr lvl="1"/>
            <a:r>
              <a:rPr lang="en-US" dirty="0"/>
              <a:t>Fork do </a:t>
            </a:r>
            <a:r>
              <a:rPr lang="en-US" dirty="0" err="1"/>
              <a:t>ServiceStack.Redis</a:t>
            </a:r>
            <a:r>
              <a:rPr lang="en-US" dirty="0"/>
              <a:t> mas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limitação</a:t>
            </a:r>
            <a:r>
              <a:rPr lang="en-US" dirty="0"/>
              <a:t> de </a:t>
            </a:r>
            <a:r>
              <a:rPr lang="en-US" dirty="0" err="1"/>
              <a:t>transações</a:t>
            </a:r>
            <a:r>
              <a:rPr lang="en-US" dirty="0"/>
              <a:t> por hora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48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77CCA-9572-4DF7-9943-81F7ABB3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113" y="152400"/>
            <a:ext cx="4038598" cy="1020762"/>
          </a:xfrm>
        </p:spPr>
        <p:txBody>
          <a:bodyPr/>
          <a:lstStyle/>
          <a:p>
            <a:r>
              <a:rPr lang="pt-BR" dirty="0"/>
              <a:t> ?? Perguntas ??</a:t>
            </a:r>
          </a:p>
        </p:txBody>
      </p:sp>
      <p:pic>
        <p:nvPicPr>
          <p:cNvPr id="1028" name="Picture 4" descr="Perguntas &amp; Respostas - Email Corporativo">
            <a:extLst>
              <a:ext uri="{FF2B5EF4-FFF2-40B4-BE49-F238E27FC236}">
                <a16:creationId xmlns:a16="http://schemas.microsoft.com/office/drawing/2014/main" id="{283A0AE0-76B9-4C19-B283-278465EF9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00" y="1828800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81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152400"/>
            <a:ext cx="10286998" cy="1752600"/>
          </a:xfrm>
        </p:spPr>
        <p:txBody>
          <a:bodyPr>
            <a:normAutofit/>
          </a:bodyPr>
          <a:lstStyle/>
          <a:p>
            <a:r>
              <a:rPr lang="pt-BR" sz="2800" dirty="0"/>
              <a:t>&gt;9 Exemplos de utilizações nativa e implementadas para uso de cache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0F99E58F-09D3-48E8-BCBF-5A09886897F9}"/>
              </a:ext>
            </a:extLst>
          </p:cNvPr>
          <p:cNvSpPr txBox="1">
            <a:spLocks/>
          </p:cNvSpPr>
          <p:nvPr/>
        </p:nvSpPr>
        <p:spPr>
          <a:xfrm>
            <a:off x="912812" y="1752600"/>
            <a:ext cx="50292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Infraestrutura</a:t>
            </a:r>
            <a:r>
              <a:rPr lang="en-US" dirty="0"/>
              <a:t> Redis</a:t>
            </a:r>
          </a:p>
          <a:p>
            <a:pPr lvl="1"/>
            <a:r>
              <a:rPr lang="en-US" dirty="0"/>
              <a:t>Docker (Container Linux)</a:t>
            </a:r>
          </a:p>
          <a:p>
            <a:r>
              <a:rPr lang="en-US" dirty="0" err="1"/>
              <a:t>Infraestrutura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Azure Database</a:t>
            </a:r>
          </a:p>
          <a:p>
            <a:r>
              <a:rPr lang="en-US" dirty="0" err="1"/>
              <a:t>Aplicação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5– Arquitetura DDD</a:t>
            </a:r>
          </a:p>
          <a:p>
            <a:pPr lvl="2"/>
            <a:r>
              <a:rPr lang="en-US" dirty="0" err="1"/>
              <a:t>Pacotes</a:t>
            </a:r>
            <a:endParaRPr lang="en-US" dirty="0"/>
          </a:p>
          <a:p>
            <a:pPr lvl="3"/>
            <a:r>
              <a:rPr lang="en-US" dirty="0"/>
              <a:t>Auto Mapper</a:t>
            </a:r>
          </a:p>
          <a:p>
            <a:pPr lvl="3"/>
            <a:r>
              <a:rPr lang="en-US" dirty="0" err="1"/>
              <a:t>EntityFrameworkCore</a:t>
            </a:r>
            <a:r>
              <a:rPr lang="en-US" dirty="0"/>
              <a:t> (</a:t>
            </a:r>
            <a:r>
              <a:rPr lang="en-US" dirty="0" err="1"/>
              <a:t>FluentAPI</a:t>
            </a:r>
            <a:r>
              <a:rPr lang="en-US" dirty="0"/>
              <a:t> &amp; Seed)</a:t>
            </a:r>
          </a:p>
          <a:p>
            <a:pPr lvl="3"/>
            <a:r>
              <a:rPr lang="en-US" dirty="0"/>
              <a:t>Swagger</a:t>
            </a:r>
          </a:p>
          <a:p>
            <a:pPr lvl="3"/>
            <a:r>
              <a:rPr lang="en-US" dirty="0"/>
              <a:t>JWT – Json Web Token</a:t>
            </a:r>
          </a:p>
          <a:p>
            <a:pPr lvl="3"/>
            <a:r>
              <a:rPr lang="en-US" dirty="0"/>
              <a:t>Application Insights</a:t>
            </a:r>
          </a:p>
          <a:p>
            <a:pPr lvl="3"/>
            <a:endParaRPr lang="en-US" dirty="0"/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8B6CA0B2-B4C6-4606-B28B-5BBB2EA0339F}"/>
              </a:ext>
            </a:extLst>
          </p:cNvPr>
          <p:cNvSpPr txBox="1">
            <a:spLocks/>
          </p:cNvSpPr>
          <p:nvPr/>
        </p:nvSpPr>
        <p:spPr>
          <a:xfrm>
            <a:off x="7770812" y="3657600"/>
            <a:ext cx="3429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isolado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&gt;10.1 Referencias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8229600" cy="44196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https://hub.docker.com/_/redis/</a:t>
            </a:r>
          </a:p>
          <a:p>
            <a:r>
              <a:rPr lang="en-US" dirty="0"/>
              <a:t>https://www.youtube.com/watch?v=HMEwYxXFTjM</a:t>
            </a:r>
          </a:p>
          <a:p>
            <a:r>
              <a:rPr lang="en-US" dirty="0"/>
              <a:t>https://www.youtube.com/watch?v=58tazVSghA8</a:t>
            </a:r>
          </a:p>
          <a:p>
            <a:r>
              <a:rPr lang="en-US" dirty="0"/>
              <a:t>https://www.youtube.com/watch?v=sVCZo5B8ghE&amp;t=1</a:t>
            </a:r>
          </a:p>
          <a:p>
            <a:r>
              <a:rPr lang="en-US" dirty="0"/>
              <a:t>https://www.youtube.com/watch?v=aure5d3B88g</a:t>
            </a:r>
          </a:p>
          <a:p>
            <a:r>
              <a:rPr lang="en-US" dirty="0"/>
              <a:t>https://www.youtube.com/watch?v=1B64oqE8PLs</a:t>
            </a:r>
          </a:p>
          <a:p>
            <a:r>
              <a:rPr lang="en-US" dirty="0"/>
              <a:t>https://redis.io/commands</a:t>
            </a:r>
          </a:p>
          <a:p>
            <a:r>
              <a:rPr lang="en-US" dirty="0"/>
              <a:t>https://redis.io/topics/data-types</a:t>
            </a:r>
          </a:p>
          <a:p>
            <a:r>
              <a:rPr lang="en-US" dirty="0"/>
              <a:t>https://movile.blog/comecando-a-usar-redis-nas-suas-solucoes/</a:t>
            </a:r>
          </a:p>
          <a:p>
            <a:r>
              <a:rPr lang="en-US" dirty="0"/>
              <a:t>https://docs.redislabs.com/latest/rs/references/client_references/client_csharp/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7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&gt;10.2 Referencias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10972800" cy="4419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https://github.com/NServiceKit/NServiceKit</a:t>
            </a:r>
          </a:p>
          <a:p>
            <a:r>
              <a:rPr lang="en-US" dirty="0"/>
              <a:t>https://pt.wikipedia.org/wiki/Licen%C3%A7as_BSD_e_GPL</a:t>
            </a:r>
          </a:p>
          <a:p>
            <a:r>
              <a:rPr lang="en-US" dirty="0"/>
              <a:t>https://gago.io/blog/redis-importantes-features-pouco-comentadas/</a:t>
            </a:r>
          </a:p>
          <a:p>
            <a:r>
              <a:rPr lang="en-US" dirty="0"/>
              <a:t>https://docs.microsoft.com/pt-br/aspnet/core/performance/caching/distributed?view=aspnetcore-3.1</a:t>
            </a:r>
          </a:p>
          <a:p>
            <a:r>
              <a:rPr lang="en-US" dirty="0"/>
              <a:t>https://code-maze.com/migrations-and-seed-data-efcore/</a:t>
            </a:r>
          </a:p>
          <a:p>
            <a:r>
              <a:rPr lang="en-US" dirty="0"/>
              <a:t>https://db-engines.com/en/system/Memcached%3BNCache%3BRedis</a:t>
            </a:r>
          </a:p>
          <a:p>
            <a:r>
              <a:rPr lang="en-US" dirty="0"/>
              <a:t>https://db-engines.com/en/ranking</a:t>
            </a:r>
          </a:p>
          <a:p>
            <a:r>
              <a:rPr lang="en-US" dirty="0"/>
              <a:t>https://github.com/antirez/redis?ref=stackshare</a:t>
            </a:r>
          </a:p>
          <a:p>
            <a:r>
              <a:rPr lang="en-US" dirty="0"/>
              <a:t>https://github.com/memcached/memcached/blob/master/LICENSE</a:t>
            </a:r>
          </a:p>
          <a:p>
            <a:r>
              <a:rPr lang="en-US" dirty="0"/>
              <a:t>https://github.com/Alachisoft/NCache</a:t>
            </a:r>
          </a:p>
          <a:p>
            <a:r>
              <a:rPr lang="en-US" dirty="0"/>
              <a:t>https://en.wikipedia.org/wiki/HyperLogLog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0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2C7FE-5A35-4CD4-B6DA-0A7F2690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Felipe Augusto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0A27DA-EE68-417D-913F-7CE2D402F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33600"/>
            <a:ext cx="3048000" cy="3361604"/>
          </a:xfrm>
        </p:spPr>
      </p:pic>
      <p:pic>
        <p:nvPicPr>
          <p:cNvPr id="1026" name="Picture 2" descr="Avaliação de modernização da TI | Avanade">
            <a:extLst>
              <a:ext uri="{FF2B5EF4-FFF2-40B4-BE49-F238E27FC236}">
                <a16:creationId xmlns:a16="http://schemas.microsoft.com/office/drawing/2014/main" id="{08B8447E-38C9-4CC8-9BA9-9763B026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822280"/>
            <a:ext cx="2665413" cy="9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4621EA-668D-43C1-AA32-DD139B1E0F50}"/>
              </a:ext>
            </a:extLst>
          </p:cNvPr>
          <p:cNvSpPr txBox="1"/>
          <p:nvPr/>
        </p:nvSpPr>
        <p:spPr>
          <a:xfrm>
            <a:off x="4494212" y="2107202"/>
            <a:ext cx="7163436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Bacharel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pt-BR" sz="2400" dirty="0"/>
              <a:t>ciência</a:t>
            </a:r>
            <a:r>
              <a:rPr lang="en-US" sz="2400" dirty="0"/>
              <a:t> da </a:t>
            </a:r>
            <a:r>
              <a:rPr lang="en-US" sz="2400" dirty="0" err="1"/>
              <a:t>computação</a:t>
            </a:r>
            <a:r>
              <a:rPr lang="en-US" sz="2400" dirty="0"/>
              <a:t> - UGF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Pós</a:t>
            </a:r>
            <a:r>
              <a:rPr lang="en-US" sz="2400" dirty="0"/>
              <a:t> </a:t>
            </a:r>
            <a:r>
              <a:rPr lang="en-US" sz="2400" dirty="0" err="1"/>
              <a:t>graduando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arquitetura</a:t>
            </a:r>
            <a:r>
              <a:rPr lang="en-US" sz="2400" dirty="0"/>
              <a:t> de </a:t>
            </a:r>
            <a:r>
              <a:rPr lang="en-US" sz="2400" dirty="0" err="1"/>
              <a:t>sistemas</a:t>
            </a:r>
            <a:r>
              <a:rPr lang="en-US" sz="2400" dirty="0"/>
              <a:t> - INFNET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Arquiteto</a:t>
            </a:r>
            <a:r>
              <a:rPr lang="en-US" sz="2400" dirty="0"/>
              <a:t> de </a:t>
            </a:r>
            <a:r>
              <a:rPr lang="en-US" sz="2400" dirty="0" err="1"/>
              <a:t>solução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Avanade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https://github.com/felipementel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https://www.linkedin.com/in/felipementel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pt-BR" sz="24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E10624D-2E21-40FF-A7DD-45484288D3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01" y="404899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8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&gt;0 Agenda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2414" y="1781324"/>
            <a:ext cx="9144000" cy="4800600"/>
          </a:xfrm>
        </p:spPr>
        <p:txBody>
          <a:bodyPr rtlCol="0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Diferenças entre SQL e </a:t>
            </a:r>
            <a:r>
              <a:rPr lang="pt-BR" dirty="0" err="1"/>
              <a:t>NoSQL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Tipos de bancos de dados </a:t>
            </a:r>
            <a:r>
              <a:rPr lang="pt-BR" dirty="0" err="1"/>
              <a:t>NoSQL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Por que usar um banco de dados </a:t>
            </a:r>
            <a:r>
              <a:rPr lang="pt-BR" dirty="0" err="1"/>
              <a:t>NoSQL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Comparativo entre os principais players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História do Redis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Curiosidades sobre o Redis e porque usar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Conceitos e tipos de dados suportados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Bibliotecas para utilização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Exemplos de utilizações nativas e implementação para uso de cache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2" y="304800"/>
            <a:ext cx="10058400" cy="1020762"/>
          </a:xfrm>
        </p:spPr>
        <p:txBody>
          <a:bodyPr rtlCol="0"/>
          <a:lstStyle/>
          <a:p>
            <a:r>
              <a:rPr lang="pt-BR" dirty="0"/>
              <a:t>&gt;1 Diferenças entre SQL e </a:t>
            </a:r>
            <a:r>
              <a:rPr lang="pt-BR" dirty="0" err="1"/>
              <a:t>NoSQL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9902" y="1751162"/>
            <a:ext cx="4416552" cy="762000"/>
          </a:xfrm>
        </p:spPr>
        <p:txBody>
          <a:bodyPr rtlCol="0"/>
          <a:lstStyle/>
          <a:p>
            <a:r>
              <a:rPr lang="pt-BR" dirty="0"/>
              <a:t>SQL - </a:t>
            </a:r>
            <a:r>
              <a:rPr lang="pt-BR" sz="1400" dirty="0"/>
              <a:t>Standard Query </a:t>
            </a:r>
            <a:r>
              <a:rPr lang="pt-BR" sz="1400" dirty="0" err="1"/>
              <a:t>Language</a:t>
            </a:r>
            <a:r>
              <a:rPr lang="pt-BR" sz="1400" dirty="0"/>
              <a:t> - Criado pela IBM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590800"/>
            <a:ext cx="4416552" cy="3352801"/>
          </a:xfrm>
        </p:spPr>
        <p:txBody>
          <a:bodyPr rtlCol="0">
            <a:normAutofit/>
          </a:bodyPr>
          <a:lstStyle/>
          <a:p>
            <a:r>
              <a:rPr lang="pt-BR" sz="2000" dirty="0"/>
              <a:t>Linguagem padrão;</a:t>
            </a:r>
          </a:p>
          <a:p>
            <a:r>
              <a:rPr lang="pt-BR" sz="2000" dirty="0"/>
              <a:t>Baseados em </a:t>
            </a:r>
            <a:r>
              <a:rPr lang="pt-BR" sz="2000" dirty="0" err="1"/>
              <a:t>schemas</a:t>
            </a:r>
            <a:r>
              <a:rPr lang="pt-BR" sz="2000" dirty="0"/>
              <a:t>, então precisam de tabelas e colunas já criadas para serem utilizados;</a:t>
            </a:r>
          </a:p>
          <a:p>
            <a:r>
              <a:rPr lang="pt-BR" sz="2000" dirty="0"/>
              <a:t>Precisam de grande infraestrutura;</a:t>
            </a:r>
          </a:p>
          <a:p>
            <a:r>
              <a:rPr lang="pt-BR" sz="2000" dirty="0"/>
              <a:t>Não possibilita redundância de dados em clusters;</a:t>
            </a:r>
          </a:p>
          <a:p>
            <a:r>
              <a:rPr lang="pt-BR" sz="2000" dirty="0"/>
              <a:t>Códigos fechados;</a:t>
            </a:r>
          </a:p>
          <a:p>
            <a:endParaRPr lang="pt-BR" sz="14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2371" y="1752600"/>
            <a:ext cx="4416552" cy="762000"/>
          </a:xfrm>
        </p:spPr>
        <p:txBody>
          <a:bodyPr rtlCol="0"/>
          <a:lstStyle/>
          <a:p>
            <a:r>
              <a:rPr lang="pt-BR" dirty="0" err="1"/>
              <a:t>NoSQL</a:t>
            </a:r>
            <a:r>
              <a:rPr lang="pt-BR" dirty="0"/>
              <a:t> - 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Only</a:t>
            </a:r>
            <a:r>
              <a:rPr lang="pt-BR" sz="1400" dirty="0"/>
              <a:t> SQL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294967295"/>
          </p:nvPr>
        </p:nvSpPr>
        <p:spPr>
          <a:xfrm>
            <a:off x="6242371" y="2590800"/>
            <a:ext cx="4416552" cy="3352801"/>
          </a:xfrm>
        </p:spPr>
        <p:txBody>
          <a:bodyPr rtlCol="0">
            <a:normAutofit/>
          </a:bodyPr>
          <a:lstStyle/>
          <a:p>
            <a:r>
              <a:rPr lang="pt-BR" sz="2000" dirty="0"/>
              <a:t>Cada banco de dados tem a sua linguagem;</a:t>
            </a:r>
          </a:p>
          <a:p>
            <a:r>
              <a:rPr lang="pt-BR" sz="2000" dirty="0"/>
              <a:t>Não precisamos de nenhuma estrutura para poder utilizar;</a:t>
            </a:r>
          </a:p>
          <a:p>
            <a:r>
              <a:rPr lang="pt-BR" sz="2000" dirty="0"/>
              <a:t>Requisitos de hardwares são mínimos;</a:t>
            </a:r>
          </a:p>
          <a:p>
            <a:r>
              <a:rPr lang="pt-BR" sz="2000" dirty="0"/>
              <a:t>Possibilita a redundância em clusters;</a:t>
            </a:r>
          </a:p>
          <a:p>
            <a:r>
              <a:rPr lang="pt-BR" sz="2000" dirty="0"/>
              <a:t>Open </a:t>
            </a:r>
            <a:r>
              <a:rPr lang="pt-BR" sz="2000" dirty="0" err="1"/>
              <a:t>Source</a:t>
            </a:r>
            <a:r>
              <a:rPr lang="pt-BR" sz="2000" dirty="0"/>
              <a:t> e na grande maioria </a:t>
            </a:r>
            <a:r>
              <a:rPr lang="pt-BR" sz="2000" dirty="0" err="1"/>
              <a:t>free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726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812" y="274638"/>
            <a:ext cx="10134600" cy="1020762"/>
          </a:xfrm>
        </p:spPr>
        <p:txBody>
          <a:bodyPr rtlCol="0"/>
          <a:lstStyle/>
          <a:p>
            <a:r>
              <a:rPr lang="pt-BR" dirty="0"/>
              <a:t>&gt;2 Tipos de bancos de dados </a:t>
            </a:r>
            <a:r>
              <a:rPr lang="pt-BR" dirty="0" err="1"/>
              <a:t>NoSQL</a:t>
            </a:r>
            <a:endParaRPr lang="pt-BR" dirty="0"/>
          </a:p>
        </p:txBody>
      </p:sp>
      <p:graphicFrame>
        <p:nvGraphicFramePr>
          <p:cNvPr id="4" name="Espaço Reservado para Conteúdo 3" descr="Lista vertical de marcadores mostrando 3 grupos organizados um abaixo do outro, e pontos de marcadores estão presentes em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3429485"/>
              </p:ext>
            </p:extLst>
          </p:nvPr>
        </p:nvGraphicFramePr>
        <p:xfrm>
          <a:off x="6704012" y="1524000"/>
          <a:ext cx="441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Espaço Reservado para Conteúdo 3" descr="Lista vertical de marcadores mostrando 3 grupos organizados um abaixo do outro, e pontos de marcadores estão presentes em cada grupo.">
            <a:extLst>
              <a:ext uri="{FF2B5EF4-FFF2-40B4-BE49-F238E27FC236}">
                <a16:creationId xmlns:a16="http://schemas.microsoft.com/office/drawing/2014/main" id="{E4B774BF-6B0C-4488-9B89-F8C7C45B7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025693"/>
              </p:ext>
            </p:extLst>
          </p:nvPr>
        </p:nvGraphicFramePr>
        <p:xfrm>
          <a:off x="1370012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C4A04-6709-46E5-B3D2-C81E5F07A331}"/>
              </a:ext>
            </a:extLst>
          </p:cNvPr>
          <p:cNvSpPr txBox="1">
            <a:spLocks/>
          </p:cNvSpPr>
          <p:nvPr/>
        </p:nvSpPr>
        <p:spPr>
          <a:xfrm>
            <a:off x="1141412" y="308457"/>
            <a:ext cx="9220200" cy="6096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3&gt; Por que usar um banco de dados </a:t>
            </a:r>
            <a:r>
              <a:rPr lang="pt-BR" sz="2800" dirty="0" err="1"/>
              <a:t>NoSQL</a:t>
            </a:r>
            <a:endParaRPr lang="pt-BR" sz="2800" dirty="0"/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2BF894F7-AA41-4509-82BC-7FA7914AD525}"/>
              </a:ext>
            </a:extLst>
          </p:cNvPr>
          <p:cNvSpPr txBox="1">
            <a:spLocks/>
          </p:cNvSpPr>
          <p:nvPr/>
        </p:nvSpPr>
        <p:spPr>
          <a:xfrm>
            <a:off x="684212" y="1600200"/>
            <a:ext cx="3581401" cy="4572000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* Responder a mudanças de forma </a:t>
            </a:r>
            <a:r>
              <a:rPr lang="pt-BR" dirty="0" err="1"/>
              <a:t>Agil</a:t>
            </a:r>
            <a:r>
              <a:rPr lang="pt-BR" dirty="0"/>
              <a:t> : Como não é preciso alterar a "tabela" para comportar um novo tipo de dados e nem atualizar informações anteriores (por boa pratica sim, mas não por obrigação) para ter um padrão por informação, isso torna o desenvolvimento mais ágil.</a:t>
            </a:r>
          </a:p>
          <a:p>
            <a:r>
              <a:rPr lang="pt-BR" dirty="0"/>
              <a:t>* Pensados em escalabilidade horizontal (cluster/hosts), sem precisar de </a:t>
            </a:r>
            <a:r>
              <a:rPr lang="pt-BR" dirty="0" err="1"/>
              <a:t>joins</a:t>
            </a:r>
            <a:r>
              <a:rPr lang="pt-BR" dirty="0"/>
              <a:t> complexos</a:t>
            </a:r>
          </a:p>
          <a:p>
            <a:r>
              <a:rPr lang="pt-BR" dirty="0"/>
              <a:t>* Alta disponibilidade oferendo infraestrutura parruda com poucos hardwares</a:t>
            </a:r>
          </a:p>
          <a:p>
            <a:r>
              <a:rPr lang="pt-BR" dirty="0"/>
              <a:t>* Código aberto (</a:t>
            </a:r>
            <a:r>
              <a:rPr lang="pt-BR" dirty="0" err="1"/>
              <a:t>opensource</a:t>
            </a:r>
            <a:r>
              <a:rPr lang="pt-BR" dirty="0"/>
              <a:t>)</a:t>
            </a:r>
          </a:p>
          <a:p>
            <a:r>
              <a:rPr lang="pt-BR" dirty="0"/>
              <a:t>* Baixo custo operacional - pouco hardware para executar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2EA222-5E23-4ECD-A2C0-097F75C33275}"/>
              </a:ext>
            </a:extLst>
          </p:cNvPr>
          <p:cNvSpPr/>
          <p:nvPr/>
        </p:nvSpPr>
        <p:spPr>
          <a:xfrm>
            <a:off x="5079776" y="6211669"/>
            <a:ext cx="543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https://db-engines.com/en/ranking</a:t>
            </a:r>
          </a:p>
          <a:p>
            <a:r>
              <a:rPr lang="en-US" dirty="0"/>
              <a:t>https://db-engines.com/en/ranking/key-value+store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C09E25-EAC4-41CC-958B-6B177FE0D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2" y="1179291"/>
            <a:ext cx="6324600" cy="22535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7786E5C-D9BD-4BEC-ABD9-10DFFFFC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466152"/>
            <a:ext cx="6324600" cy="27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887" y="274638"/>
            <a:ext cx="9070525" cy="1020762"/>
          </a:xfrm>
        </p:spPr>
        <p:txBody>
          <a:bodyPr rtlCol="0">
            <a:normAutofit/>
          </a:bodyPr>
          <a:lstStyle/>
          <a:p>
            <a:r>
              <a:rPr lang="pt-BR" dirty="0"/>
              <a:t>4&gt; </a:t>
            </a:r>
            <a:r>
              <a:rPr lang="pt-BR" sz="2800" dirty="0"/>
              <a:t>Comparativo entre os principais players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64A043-26FE-4F36-BD55-2E28329D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46" y="1752600"/>
            <a:ext cx="11507806" cy="11717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C6B361D-30FD-445A-94A9-726DCA0CD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1" y="3366845"/>
            <a:ext cx="11469701" cy="11336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7ECE0E-88C2-47A7-819E-CAE82EDF4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56" y="4929129"/>
            <a:ext cx="1150780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&gt;5 História do Redis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75012" y="1752600"/>
            <a:ext cx="7924800" cy="4419601"/>
          </a:xfrm>
        </p:spPr>
        <p:txBody>
          <a:bodyPr/>
          <a:lstStyle/>
          <a:p>
            <a:r>
              <a:rPr lang="pt-BR" dirty="0"/>
              <a:t>Redis = Remote </a:t>
            </a:r>
            <a:r>
              <a:rPr lang="pt-BR" dirty="0" err="1"/>
              <a:t>Dictionary</a:t>
            </a:r>
            <a:r>
              <a:rPr lang="pt-BR" dirty="0"/>
              <a:t> Server</a:t>
            </a:r>
          </a:p>
          <a:p>
            <a:r>
              <a:rPr lang="pt-BR" dirty="0"/>
              <a:t>Nasceu em 2009 com um italiano chamado Salvatore </a:t>
            </a:r>
            <a:r>
              <a:rPr lang="pt-BR" dirty="0" err="1"/>
              <a:t>Sanfilippo</a:t>
            </a:r>
            <a:r>
              <a:rPr lang="pt-BR" dirty="0"/>
              <a:t>, conhecido como </a:t>
            </a:r>
            <a:r>
              <a:rPr lang="pt-BR" dirty="0" err="1"/>
              <a:t>Antirez</a:t>
            </a:r>
            <a:endParaRPr lang="pt-BR" dirty="0"/>
          </a:p>
          <a:p>
            <a:r>
              <a:rPr lang="pt-BR" dirty="0"/>
              <a:t>Nasceu pela demanda performance por analise de log na startup do </a:t>
            </a:r>
            <a:r>
              <a:rPr lang="pt-BR" dirty="0" err="1"/>
              <a:t>Antirez</a:t>
            </a:r>
            <a:endParaRPr lang="pt-BR" dirty="0"/>
          </a:p>
          <a:p>
            <a:r>
              <a:rPr lang="pt-BR" dirty="0"/>
              <a:t>Depois do sucesso, ele decidiu deixar o produto como open </a:t>
            </a:r>
            <a:r>
              <a:rPr lang="pt-BR" dirty="0" err="1"/>
              <a:t>source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151729-746E-4E2D-9E81-73F23A07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752600"/>
            <a:ext cx="2819399" cy="21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10798" cy="1020762"/>
          </a:xfrm>
        </p:spPr>
        <p:txBody>
          <a:bodyPr>
            <a:normAutofit/>
          </a:bodyPr>
          <a:lstStyle/>
          <a:p>
            <a:r>
              <a:rPr lang="pt-BR" dirty="0"/>
              <a:t>&gt;6 Curiosidades sobre o Redis e porque usar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7924800" cy="441960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Mesmo sendo armazenando os dados em memoria, caso o seu servidor seja desligado, existe a possibilidade dos dados serem sincronizados no banco de dados. É preciso apenas determinar de quanto em quanto tempo ele executará essa tarefa</a:t>
            </a:r>
          </a:p>
          <a:p>
            <a:r>
              <a:rPr lang="pt-BR" dirty="0"/>
              <a:t>Pode ser configurado para ter server em cluster, para caso um server não esteja disponível, o outro assuma</a:t>
            </a:r>
          </a:p>
          <a:p>
            <a:r>
              <a:rPr lang="pt-BR" dirty="0"/>
              <a:t>Suporta as principais linguagens de programação, como Java, C#, </a:t>
            </a:r>
            <a:r>
              <a:rPr lang="pt-BR" dirty="0" err="1"/>
              <a:t>Dart</a:t>
            </a:r>
            <a:r>
              <a:rPr lang="pt-BR" dirty="0"/>
              <a:t>, PHP, Lua, C, Elixir, Go, Node, Python, Ruby e outras </a:t>
            </a:r>
            <a:r>
              <a:rPr lang="pt-BR" dirty="0" err="1"/>
              <a:t>outras</a:t>
            </a:r>
            <a:endParaRPr lang="pt-BR" dirty="0"/>
          </a:p>
          <a:p>
            <a:r>
              <a:rPr lang="pt-BR" dirty="0"/>
              <a:t>Desenvolvido em ANSI C</a:t>
            </a:r>
          </a:p>
          <a:p>
            <a:r>
              <a:rPr lang="pt-BR" dirty="0"/>
              <a:t>Roda em Linux, BDS e OS X ou Containers - Linux é o mais recomendado</a:t>
            </a:r>
          </a:p>
          <a:p>
            <a:r>
              <a:rPr lang="pt-BR" dirty="0"/>
              <a:t>Em Windows não tem suporte, mas pode ser executado com o WSL - Windows </a:t>
            </a:r>
            <a:r>
              <a:rPr lang="pt-BR" dirty="0" err="1"/>
              <a:t>Subsystem</a:t>
            </a:r>
            <a:r>
              <a:rPr lang="pt-BR" dirty="0"/>
              <a:t> for Linux</a:t>
            </a:r>
          </a:p>
          <a:p>
            <a:r>
              <a:rPr lang="pt-BR" dirty="0"/>
              <a:t>Licença BSD</a:t>
            </a:r>
          </a:p>
        </p:txBody>
      </p:sp>
    </p:spTree>
    <p:extLst>
      <p:ext uri="{BB962C8B-B14F-4D97-AF65-F5344CB8AC3E}">
        <p14:creationId xmlns:p14="http://schemas.microsoft.com/office/powerpoint/2010/main" val="176968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2765</TotalTime>
  <Words>1249</Words>
  <Application>Microsoft Office PowerPoint</Application>
  <PresentationFormat>Personalizar</PresentationFormat>
  <Paragraphs>153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Quadro 16x9</vt:lpstr>
      <vt:lpstr>Apresentação do PowerPoint</vt:lpstr>
      <vt:lpstr>Felipe Augusto</vt:lpstr>
      <vt:lpstr>&gt;0 Agenda</vt:lpstr>
      <vt:lpstr>&gt;1 Diferenças entre SQL e NoSQL</vt:lpstr>
      <vt:lpstr>&gt;2 Tipos de bancos de dados NoSQL</vt:lpstr>
      <vt:lpstr>Apresentação do PowerPoint</vt:lpstr>
      <vt:lpstr>4&gt; Comparativo entre os principais players</vt:lpstr>
      <vt:lpstr>&gt;5 História do Redis</vt:lpstr>
      <vt:lpstr>&gt;6 Curiosidades sobre o Redis e porque usar</vt:lpstr>
      <vt:lpstr>&gt;7 Conceitos e tipos de dados suportados</vt:lpstr>
      <vt:lpstr>&gt;7.1 Quando ou para que usar o Redis</vt:lpstr>
      <vt:lpstr>&gt;8 Bibliotecas para utilização</vt:lpstr>
      <vt:lpstr> ?? Perguntas ??</vt:lpstr>
      <vt:lpstr>&gt;9 Exemplos de utilizações nativa e implementadas para uso de cache </vt:lpstr>
      <vt:lpstr>&gt;10.1 Referencias</vt:lpstr>
      <vt:lpstr>&gt;10.2 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Pimentel Augusto</dc:creator>
  <cp:lastModifiedBy>Felipe Pimentel Augusto</cp:lastModifiedBy>
  <cp:revision>41</cp:revision>
  <dcterms:created xsi:type="dcterms:W3CDTF">2020-05-03T17:31:22Z</dcterms:created>
  <dcterms:modified xsi:type="dcterms:W3CDTF">2021-02-04T22:19:53Z</dcterms:modified>
</cp:coreProperties>
</file>