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3" r:id="rId2"/>
    <p:sldMasterId id="2147483825" r:id="rId3"/>
  </p:sldMasterIdLst>
  <p:notesMasterIdLst>
    <p:notesMasterId r:id="rId15"/>
  </p:notesMasterIdLst>
  <p:sldIdLst>
    <p:sldId id="486" r:id="rId4"/>
    <p:sldId id="462" r:id="rId5"/>
    <p:sldId id="690" r:id="rId6"/>
    <p:sldId id="464" r:id="rId7"/>
    <p:sldId id="694" r:id="rId8"/>
    <p:sldId id="695" r:id="rId9"/>
    <p:sldId id="465" r:id="rId10"/>
    <p:sldId id="467" r:id="rId11"/>
    <p:sldId id="691" r:id="rId12"/>
    <p:sldId id="696" r:id="rId13"/>
    <p:sldId id="480" r:id="rId14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59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352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607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0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4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9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6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62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837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49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05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57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55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08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92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99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2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7480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3"/>
              <a:t>26/05/2020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053F-4205-439F-B829-BA821FBF09D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6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Elbow Connector 49"/>
          <p:cNvCxnSpPr>
            <a:stCxn id="41" idx="4"/>
          </p:cNvCxnSpPr>
          <p:nvPr/>
        </p:nvCxnSpPr>
        <p:spPr>
          <a:xfrm rot="5400000">
            <a:off x="3758856" y="449679"/>
            <a:ext cx="2175935" cy="5552267"/>
          </a:xfrm>
          <a:prstGeom prst="bentConnector2">
            <a:avLst/>
          </a:prstGeom>
          <a:ln w="28575">
            <a:solidFill>
              <a:srgbClr val="F8941D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3060660" y="1196297"/>
            <a:ext cx="1610910" cy="3527057"/>
          </a:xfrm>
          <a:prstGeom prst="bentConnector2">
            <a:avLst/>
          </a:prstGeom>
          <a:ln w="28575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1435502"/>
            <a:ext cx="1324326" cy="9228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0" y="2967849"/>
            <a:ext cx="1488539" cy="148853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1210084" y="2445745"/>
            <a:ext cx="4526" cy="47395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63" y="691816"/>
            <a:ext cx="1155600" cy="9430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00" y="691815"/>
            <a:ext cx="1155600" cy="9430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01" y="691271"/>
            <a:ext cx="1156936" cy="9441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0D7A7B-0D5C-4F52-A0B1-401A2C882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6794" y="201362"/>
            <a:ext cx="853514" cy="816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6CCBB7-F8C8-4359-A690-952B6507D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265" y="201362"/>
            <a:ext cx="798645" cy="8169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7B585-D8CC-489E-BB96-B0EE92E35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2464" y="201362"/>
            <a:ext cx="798645" cy="816935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7" idx="2"/>
          </p:cNvCxnSpPr>
          <p:nvPr/>
        </p:nvCxnSpPr>
        <p:spPr>
          <a:xfrm>
            <a:off x="2200706" y="2042150"/>
            <a:ext cx="14249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25704" y="1946457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A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12" name="Straight Connector 11"/>
          <p:cNvCxnSpPr>
            <a:stCxn id="7" idx="0"/>
          </p:cNvCxnSpPr>
          <p:nvPr/>
        </p:nvCxnSpPr>
        <p:spPr>
          <a:xfrm flipV="1">
            <a:off x="3721396" y="1725283"/>
            <a:ext cx="0" cy="22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533950" y="1946457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A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629643" y="1725283"/>
            <a:ext cx="0" cy="22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27261" y="1946457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5A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80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622954" y="1725283"/>
            <a:ext cx="0" cy="22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6678" y="4106029"/>
            <a:ext cx="1954381" cy="415498"/>
          </a:xfrm>
          <a:prstGeom prst="rect">
            <a:avLst/>
          </a:prstGeom>
          <a:solidFill>
            <a:srgbClr val="FF9933"/>
          </a:solidFill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GB" sz="2100" dirty="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s</a:t>
            </a:r>
            <a:r>
              <a:rPr lang="en-GB" sz="2100" dirty="0" err="1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qlservr.exe</a:t>
            </a:r>
            <a:endParaRPr lang="en-GB" sz="2100" dirty="0">
              <a:solidFill>
                <a:prstClr val="white"/>
              </a:solidFill>
              <a:latin typeface="Consolas" panose="020B0609020204030204" pitchFamily="49" charset="0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6749" y="3557527"/>
            <a:ext cx="1806905" cy="41549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GB" sz="210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console</a:t>
            </a:r>
            <a:r>
              <a:rPr lang="en-GB" sz="2100" dirty="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.exe</a:t>
            </a:r>
          </a:p>
        </p:txBody>
      </p:sp>
      <p:cxnSp>
        <p:nvCxnSpPr>
          <p:cNvPr id="39" name="Elbow Connector 38"/>
          <p:cNvCxnSpPr>
            <a:stCxn id="7" idx="4"/>
          </p:cNvCxnSpPr>
          <p:nvPr/>
        </p:nvCxnSpPr>
        <p:spPr>
          <a:xfrm rot="5400000">
            <a:off x="2103302" y="1608163"/>
            <a:ext cx="1088412" cy="2147777"/>
          </a:xfrm>
          <a:prstGeom prst="bentConnector2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9160" y="3018506"/>
            <a:ext cx="1364476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GB" sz="2100" dirty="0">
                <a:solidFill>
                  <a:prstClr val="white"/>
                </a:solidFill>
                <a:latin typeface="Consolas" panose="020B0609020204030204" pitchFamily="49" charset="0"/>
                <a:ea typeface=""/>
                <a:cs typeface="Arial" panose="020B0604020202020204" pitchFamily="34" charset="0"/>
                <a:sym typeface="Arial"/>
              </a:rPr>
              <a:t>w3wp.exe</a:t>
            </a:r>
          </a:p>
        </p:txBody>
      </p:sp>
      <p:cxnSp>
        <p:nvCxnSpPr>
          <p:cNvPr id="25" name="Straight Connector 24"/>
          <p:cNvCxnSpPr>
            <a:stCxn id="7" idx="6"/>
            <a:endCxn id="37" idx="2"/>
          </p:cNvCxnSpPr>
          <p:nvPr/>
        </p:nvCxnSpPr>
        <p:spPr>
          <a:xfrm>
            <a:off x="3817090" y="2042150"/>
            <a:ext cx="17168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6"/>
            <a:endCxn id="41" idx="2"/>
          </p:cNvCxnSpPr>
          <p:nvPr/>
        </p:nvCxnSpPr>
        <p:spPr>
          <a:xfrm>
            <a:off x="5725337" y="2042150"/>
            <a:ext cx="1801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0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1" grpId="0" animBg="1"/>
      <p:bldP spid="44" grpId="0" animBg="1"/>
      <p:bldP spid="46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4F144AE-5B4C-4CDA-99B0-A5B01547CA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95" y="3579176"/>
            <a:ext cx="1349615" cy="11014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95453B-FF28-4803-B605-361729BBC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" y="1371174"/>
            <a:ext cx="1546764" cy="107790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81A239-021B-448A-8E43-3058B47D3514}"/>
              </a:ext>
            </a:extLst>
          </p:cNvPr>
          <p:cNvCxnSpPr/>
          <p:nvPr/>
        </p:nvCxnSpPr>
        <p:spPr>
          <a:xfrm>
            <a:off x="1407439" y="2473148"/>
            <a:ext cx="0" cy="72803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2236741" y="4241213"/>
            <a:ext cx="525105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"/>
            <a:ext cx="9144000" cy="735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defTabSz="685783">
              <a:defRPr/>
            </a:pP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&gt; </a:t>
            </a:r>
            <a:r>
              <a:rPr lang="en-GB" sz="3375" dirty="0" err="1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docker</a:t>
            </a: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GB" sz="3375" b="1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container run</a:t>
            </a:r>
          </a:p>
        </p:txBody>
      </p:sp>
      <p:cxnSp>
        <p:nvCxnSpPr>
          <p:cNvPr id="19" name="Straight Arrow Connector 18"/>
          <p:cNvCxnSpPr>
            <a:cxnSpLocks/>
            <a:stCxn id="32" idx="1"/>
          </p:cNvCxnSpPr>
          <p:nvPr/>
        </p:nvCxnSpPr>
        <p:spPr>
          <a:xfrm flipH="1" flipV="1">
            <a:off x="1781032" y="3576761"/>
            <a:ext cx="2453492" cy="2415"/>
          </a:xfrm>
          <a:prstGeom prst="straightConnector1">
            <a:avLst/>
          </a:prstGeom>
          <a:ln w="57150">
            <a:solidFill>
              <a:srgbClr val="F794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0824" y="3397641"/>
            <a:ext cx="1069524" cy="415498"/>
          </a:xfrm>
          <a:prstGeom prst="rect">
            <a:avLst/>
          </a:prstGeom>
          <a:solidFill>
            <a:srgbClr val="F7941E"/>
          </a:solidFill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GB" sz="21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  <a:cs typeface="Arial" panose="020B0604020202020204" pitchFamily="34" charset="0"/>
                <a:sym typeface="Helvetica Neue"/>
              </a:rPr>
              <a:t>dotnet</a:t>
            </a:r>
            <a:endParaRPr lang="en-GB" sz="2100" dirty="0">
              <a:solidFill>
                <a:srgbClr val="FFFFFF">
                  <a:lumMod val="95000"/>
                </a:srgbClr>
              </a:solidFill>
              <a:latin typeface="Consolas" panose="020B0609020204030204" pitchFamily="49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4497B-92E3-4DCC-9936-D7A9C699BB73}"/>
              </a:ext>
            </a:extLst>
          </p:cNvPr>
          <p:cNvSpPr/>
          <p:nvPr/>
        </p:nvSpPr>
        <p:spPr>
          <a:xfrm>
            <a:off x="3932104" y="4074584"/>
            <a:ext cx="3096281" cy="31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18" name="Rectangle: Rounded Corners 29"/>
          <p:cNvSpPr/>
          <p:nvPr/>
        </p:nvSpPr>
        <p:spPr>
          <a:xfrm>
            <a:off x="3971671" y="1808018"/>
            <a:ext cx="3019863" cy="2882989"/>
          </a:xfrm>
          <a:prstGeom prst="roundRect">
            <a:avLst>
              <a:gd name="adj" fmla="val 3476"/>
            </a:avLst>
          </a:prstGeom>
          <a:solidFill>
            <a:schemeClr val="accent2">
              <a:lumMod val="20000"/>
              <a:lumOff val="80000"/>
              <a:alpha val="46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GB" sz="1350" dirty="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20" name="Rectangle: Rounded Corners 7"/>
          <p:cNvSpPr/>
          <p:nvPr/>
        </p:nvSpPr>
        <p:spPr>
          <a:xfrm>
            <a:off x="4234524" y="2685211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sym typeface="Helvetica Neue"/>
              </a:rPr>
              <a:t>ASP.NET Core</a:t>
            </a:r>
          </a:p>
        </p:txBody>
      </p:sp>
      <p:sp>
        <p:nvSpPr>
          <p:cNvPr id="28" name="Rectangle: Rounded Corners 9"/>
          <p:cNvSpPr/>
          <p:nvPr/>
        </p:nvSpPr>
        <p:spPr>
          <a:xfrm>
            <a:off x="4234524" y="2037200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FFC000">
                    <a:lumMod val="50000"/>
                  </a:srgbClr>
                </a:solidFill>
                <a:latin typeface="Calibri" panose="020F0502020204030204"/>
                <a:sym typeface="Helvetica Neue"/>
              </a:rPr>
              <a:t>Web App</a:t>
            </a:r>
          </a:p>
        </p:txBody>
      </p:sp>
      <p:sp>
        <p:nvSpPr>
          <p:cNvPr id="29" name="Rectangle: Rounded Corners 14"/>
          <p:cNvSpPr/>
          <p:nvPr/>
        </p:nvSpPr>
        <p:spPr>
          <a:xfrm>
            <a:off x="4234524" y="3980641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sym typeface="Helvetica Neue"/>
              </a:rPr>
              <a:t>Debian</a:t>
            </a:r>
          </a:p>
        </p:txBody>
      </p:sp>
      <p:sp>
        <p:nvSpPr>
          <p:cNvPr id="32" name="Rectangle: Rounded Corners 16"/>
          <p:cNvSpPr/>
          <p:nvPr/>
        </p:nvSpPr>
        <p:spPr>
          <a:xfrm>
            <a:off x="4234524" y="3332925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sym typeface="Helvetica Neue"/>
              </a:rPr>
              <a:t>.NET Core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34011C-D22E-4D92-911C-04D3E80C6C0A}"/>
              </a:ext>
            </a:extLst>
          </p:cNvPr>
          <p:cNvGrpSpPr/>
          <p:nvPr/>
        </p:nvGrpSpPr>
        <p:grpSpPr>
          <a:xfrm>
            <a:off x="563978" y="3201185"/>
            <a:ext cx="1596761" cy="1488539"/>
            <a:chOff x="14515530" y="718525"/>
            <a:chExt cx="4258030" cy="396943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68B723-59DF-4A92-91F6-B816C5FE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6BA4C2-EC7A-4441-976A-40DCBAACE90D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26" name="Picture 4" descr="Image result for tux linux logo">
              <a:extLst>
                <a:ext uri="{FF2B5EF4-FFF2-40B4-BE49-F238E27FC236}">
                  <a16:creationId xmlns:a16="http://schemas.microsoft.com/office/drawing/2014/main" id="{2A34B35C-3164-426D-8120-013F373EC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4" descr="Image result for tux linux logo">
            <a:extLst>
              <a:ext uri="{FF2B5EF4-FFF2-40B4-BE49-F238E27FC236}">
                <a16:creationId xmlns:a16="http://schemas.microsoft.com/office/drawing/2014/main" id="{642A49AF-E81A-4F4B-86BB-BE0E386D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44" y="4028150"/>
            <a:ext cx="350038" cy="4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7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18" grpId="0" animBg="1"/>
      <p:bldP spid="20" grpId="0" animBg="1"/>
      <p:bldP spid="28" grpId="0" animBg="1"/>
      <p:bldP spid="29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22D332-4A13-436D-90DB-C05EDF16428E}"/>
              </a:ext>
            </a:extLst>
          </p:cNvPr>
          <p:cNvGrpSpPr/>
          <p:nvPr/>
        </p:nvGrpSpPr>
        <p:grpSpPr>
          <a:xfrm>
            <a:off x="659399" y="3925900"/>
            <a:ext cx="7787100" cy="844221"/>
            <a:chOff x="659399" y="3152102"/>
            <a:chExt cx="7787100" cy="844221"/>
          </a:xfrm>
        </p:grpSpPr>
        <p:sp>
          <p:nvSpPr>
            <p:cNvPr id="6" name="TextBox 5"/>
            <p:cNvSpPr txBox="1"/>
            <p:nvPr/>
          </p:nvSpPr>
          <p:spPr>
            <a:xfrm>
              <a:off x="1978062" y="3251047"/>
              <a:ext cx="6468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3600" b="1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r>
                <a:rPr lang="en-US" sz="3600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running application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99" y="3152102"/>
              <a:ext cx="836615" cy="84422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2546C2-8FAE-40F8-B73A-EEFD5919528A}"/>
              </a:ext>
            </a:extLst>
          </p:cNvPr>
          <p:cNvGrpSpPr/>
          <p:nvPr/>
        </p:nvGrpSpPr>
        <p:grpSpPr>
          <a:xfrm>
            <a:off x="499866" y="1557443"/>
            <a:ext cx="7578798" cy="985802"/>
            <a:chOff x="567108" y="1962580"/>
            <a:chExt cx="7578798" cy="985802"/>
          </a:xfrm>
        </p:grpSpPr>
        <p:sp>
          <p:nvSpPr>
            <p:cNvPr id="4" name="TextBox 3"/>
            <p:cNvSpPr txBox="1"/>
            <p:nvPr/>
          </p:nvSpPr>
          <p:spPr>
            <a:xfrm>
              <a:off x="2036541" y="2132316"/>
              <a:ext cx="61093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3600" b="1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  <a:r>
                <a:rPr lang="en-US" sz="3600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packaged application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08" y="1962580"/>
              <a:ext cx="1138154" cy="98580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46085D-74C7-4F55-9853-5D602A12FE2B}"/>
              </a:ext>
            </a:extLst>
          </p:cNvPr>
          <p:cNvGrpSpPr/>
          <p:nvPr/>
        </p:nvGrpSpPr>
        <p:grpSpPr>
          <a:xfrm>
            <a:off x="659399" y="443835"/>
            <a:ext cx="7580151" cy="868653"/>
            <a:chOff x="745291" y="890207"/>
            <a:chExt cx="7580151" cy="868653"/>
          </a:xfrm>
        </p:grpSpPr>
        <p:sp>
          <p:nvSpPr>
            <p:cNvPr id="3" name="TextBox 2"/>
            <p:cNvSpPr txBox="1"/>
            <p:nvPr/>
          </p:nvSpPr>
          <p:spPr>
            <a:xfrm>
              <a:off x="2036541" y="1001368"/>
              <a:ext cx="6288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3600" b="1" dirty="0" err="1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Dockerfile</a:t>
              </a:r>
              <a:r>
                <a:rPr lang="en-US" sz="3600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deployment script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291" y="890207"/>
              <a:ext cx="781788" cy="86865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6B49F1-8CEC-46D4-96F6-FD89A9A288BA}"/>
              </a:ext>
            </a:extLst>
          </p:cNvPr>
          <p:cNvGrpSpPr/>
          <p:nvPr/>
        </p:nvGrpSpPr>
        <p:grpSpPr>
          <a:xfrm>
            <a:off x="545038" y="2788200"/>
            <a:ext cx="6093588" cy="892745"/>
            <a:chOff x="641674" y="2572627"/>
            <a:chExt cx="6093588" cy="8927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998954-47BB-4B97-A79C-05E8EA0B0CDA}"/>
                </a:ext>
              </a:extLst>
            </p:cNvPr>
            <p:cNvSpPr txBox="1"/>
            <p:nvPr/>
          </p:nvSpPr>
          <p:spPr>
            <a:xfrm>
              <a:off x="2036540" y="2695834"/>
              <a:ext cx="4698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3600" b="1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r>
                <a:rPr lang="en-US" sz="3600" dirty="0">
                  <a:solidFill>
                    <a:srgbClr val="1C2B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image store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305C91-3D1D-4016-92C9-247FD8EE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674" y="2572627"/>
              <a:ext cx="989021" cy="89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71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" y="1371174"/>
            <a:ext cx="1546764" cy="1077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4" y="3249331"/>
            <a:ext cx="1488539" cy="14885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 trans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70" y="3575480"/>
            <a:ext cx="1365321" cy="1114245"/>
          </a:xfrm>
          <a:prstGeom prst="rect">
            <a:avLst/>
          </a:prstGeom>
        </p:spPr>
      </p:pic>
      <p:sp>
        <p:nvSpPr>
          <p:cNvPr id="30" name="Rectangle: Rounded Corners 29"/>
          <p:cNvSpPr/>
          <p:nvPr/>
        </p:nvSpPr>
        <p:spPr>
          <a:xfrm>
            <a:off x="3297902" y="1176661"/>
            <a:ext cx="3019863" cy="3527306"/>
          </a:xfrm>
          <a:prstGeom prst="roundRect">
            <a:avLst>
              <a:gd name="adj" fmla="val 3476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GB" sz="1350" dirty="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3560756" y="2698171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5B9BD5"/>
                </a:solidFill>
                <a:latin typeface="Calibri" panose="020F0502020204030204"/>
                <a:sym typeface="Helvetica Neue"/>
              </a:rPr>
              <a:t>.NET Fx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68284" y="2050457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5B9BD5"/>
                </a:solidFill>
                <a:latin typeface="Calibri" panose="020F0502020204030204"/>
                <a:sym typeface="Helvetica Neue"/>
              </a:rPr>
              <a:t>ASP.NET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560756" y="1402742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44546A"/>
                </a:solidFill>
                <a:latin typeface="Calibri" panose="020F0502020204030204"/>
                <a:sym typeface="Helvetica Neue"/>
              </a:rPr>
              <a:t>Web App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560756" y="3993601"/>
            <a:ext cx="2539632" cy="492503"/>
          </a:xfrm>
          <a:prstGeom prst="roundRect">
            <a:avLst>
              <a:gd name="adj" fmla="val 13053"/>
            </a:avLst>
          </a:prstGeom>
          <a:solidFill>
            <a:srgbClr val="99CCFF"/>
          </a:solidFill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002060"/>
                </a:solidFill>
                <a:latin typeface="Calibri" panose="020F0502020204030204"/>
                <a:sym typeface="Helvetica Neue"/>
              </a:rPr>
              <a:t>Server Core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58" y="4075420"/>
            <a:ext cx="293045" cy="328861"/>
          </a:xfrm>
          <a:prstGeom prst="rect">
            <a:avLst/>
          </a:prstGeom>
        </p:spPr>
      </p:pic>
      <p:sp>
        <p:nvSpPr>
          <p:cNvPr id="17" name="Rectangle: Rounded Corners 16"/>
          <p:cNvSpPr/>
          <p:nvPr/>
        </p:nvSpPr>
        <p:spPr>
          <a:xfrm>
            <a:off x="3560756" y="3345885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5B9BD5"/>
                </a:solidFill>
                <a:latin typeface="Calibri" panose="020F0502020204030204"/>
                <a:sym typeface="Helvetica Neue"/>
              </a:rPr>
              <a:t>IIS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9144000" cy="735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defTabSz="685783">
              <a:defRPr/>
            </a:pP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Helvetica Neue"/>
              </a:rPr>
              <a:t>&gt; </a:t>
            </a:r>
            <a:r>
              <a:rPr lang="en-GB" sz="3375" dirty="0" err="1">
                <a:solidFill>
                  <a:srgbClr val="92D050"/>
                </a:solidFill>
                <a:latin typeface="Consolas" panose="020B0609020204030204" pitchFamily="49" charset="0"/>
                <a:sym typeface="Helvetica Neue"/>
              </a:rPr>
              <a:t>docker</a:t>
            </a: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Helvetica Neue"/>
              </a:rPr>
              <a:t> </a:t>
            </a:r>
            <a:r>
              <a:rPr lang="en-GB" sz="3375" b="1" dirty="0">
                <a:solidFill>
                  <a:srgbClr val="92D050"/>
                </a:solidFill>
                <a:latin typeface="Consolas" panose="020B0609020204030204" pitchFamily="49" charset="0"/>
                <a:sym typeface="Helvetica Neue"/>
              </a:rPr>
              <a:t>image</a:t>
            </a: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Helvetica Neue"/>
              </a:rPr>
              <a:t> </a:t>
            </a:r>
            <a:r>
              <a:rPr lang="en-GB" sz="3375" b="1" dirty="0">
                <a:solidFill>
                  <a:srgbClr val="92D050"/>
                </a:solidFill>
                <a:latin typeface="Consolas" panose="020B0609020204030204" pitchFamily="49" charset="0"/>
                <a:sym typeface="Helvetica Neue"/>
              </a:rPr>
              <a:t>build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8191" y="1811036"/>
            <a:ext cx="896554" cy="6747"/>
          </a:xfrm>
          <a:prstGeom prst="straightConnector1">
            <a:avLst/>
          </a:prstGeom>
          <a:ln w="571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50616" y="4233104"/>
            <a:ext cx="896554" cy="6747"/>
          </a:xfrm>
          <a:prstGeom prst="straightConnector1">
            <a:avLst/>
          </a:prstGeom>
          <a:ln w="571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07439" y="2473148"/>
            <a:ext cx="0" cy="72803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 animBg="1"/>
      <p:bldP spid="9" grpId="0" animBg="1"/>
      <p:bldP spid="10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08" y="106136"/>
            <a:ext cx="8662307" cy="4825093"/>
          </a:xfrm>
        </p:spPr>
        <p:txBody>
          <a:bodyPr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mcr.microsoft.com/dotnet/framework/aspnet:4.8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MyApp.msi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</a:t>
            </a:r>
          </a:p>
          <a:p>
            <a:pPr marL="0" indent="0">
              <a:spcBef>
                <a:spcPts val="450"/>
              </a:spcBef>
              <a:buNone/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RUN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msiexec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MyApp.msi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qn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2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08" y="106136"/>
            <a:ext cx="8662307" cy="4825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mcr.microsoft.com/dotnet/core/sdk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:3.1.300</a:t>
            </a:r>
            <a:r>
              <a:rPr lang="en-GB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builder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WORKDIR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 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RUN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dotnet publish -c Release -o /out 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ToDoList.csproj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657B83"/>
                </a:solidFill>
                <a:latin typeface="Consolas" panose="020B0609020204030204" pitchFamily="49" charset="0"/>
              </a:rPr>
              <a:t># app image</a:t>
            </a: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mcr.microsoft.com/dotnet/core/aspnet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:3.1.4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WORKDIR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ENTRYPOINT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GB" sz="1800" dirty="0">
                <a:solidFill>
                  <a:srgbClr val="2AA198"/>
                </a:solidFill>
                <a:latin typeface="Consolas" panose="020B0609020204030204" pitchFamily="49" charset="0"/>
              </a:rPr>
              <a:t>"dotnet"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GB" sz="1800" dirty="0">
                <a:solidFill>
                  <a:srgbClr val="2AA198"/>
                </a:solidFill>
                <a:latin typeface="Consolas" panose="020B0609020204030204" pitchFamily="49" charset="0"/>
              </a:rPr>
              <a:t>"ToDoList.dll"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--from=builder /out/ .</a:t>
            </a: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08" y="106136"/>
            <a:ext cx="8662307" cy="4825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mcr.microsoft.com/dotnet/core/sdk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:3.1.300</a:t>
            </a:r>
            <a:r>
              <a:rPr lang="en-GB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builder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WORKDIR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 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RUN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dotnet publish -c Release -o /out 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ToDoList.csproj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657B83"/>
                </a:solidFill>
                <a:latin typeface="Consolas" panose="020B0609020204030204" pitchFamily="49" charset="0"/>
              </a:rPr>
              <a:t># app image</a:t>
            </a: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mcr.microsoft.com/dotnet/core/aspnet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:3.1.4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WORKDIR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ENTRYPOINT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GB" sz="1800" dirty="0">
                <a:solidFill>
                  <a:srgbClr val="2AA198"/>
                </a:solidFill>
                <a:latin typeface="Consolas" panose="020B0609020204030204" pitchFamily="49" charset="0"/>
              </a:rPr>
              <a:t>"dotnet"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GB" sz="1800" dirty="0">
                <a:solidFill>
                  <a:srgbClr val="2AA198"/>
                </a:solidFill>
                <a:latin typeface="Consolas" panose="020B0609020204030204" pitchFamily="49" charset="0"/>
              </a:rPr>
              <a:t>"ToDoList.dll"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--from=builder /out/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.</a:t>
            </a: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398B80-3A40-4B88-9666-DAE3E03BDCCA}"/>
              </a:ext>
            </a:extLst>
          </p:cNvPr>
          <p:cNvSpPr/>
          <p:nvPr/>
        </p:nvSpPr>
        <p:spPr>
          <a:xfrm>
            <a:off x="7730966" y="136140"/>
            <a:ext cx="98584" cy="1711234"/>
          </a:xfrm>
          <a:prstGeom prst="rightBracket">
            <a:avLst>
              <a:gd name="adj" fmla="val 52169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08074" hangingPunct="0"/>
            <a:endParaRPr lang="en-US" sz="1200" b="1" kern="0">
              <a:solidFill>
                <a:prstClr val="black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5538" y="136140"/>
            <a:ext cx="7614012" cy="1711234"/>
          </a:xfrm>
          <a:prstGeom prst="roundRect">
            <a:avLst>
              <a:gd name="adj" fmla="val 5312"/>
            </a:avLst>
          </a:prstGeom>
          <a:solidFill>
            <a:srgbClr val="ED7D31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4" hangingPunct="0"/>
            <a:endParaRPr lang="en-US" sz="1200" b="1" kern="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174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08" y="106136"/>
            <a:ext cx="8662307" cy="4825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mcr.microsoft.com/dotnet/core/sdk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:3.1.300</a:t>
            </a:r>
            <a:r>
              <a:rPr lang="en-GB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builder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WORKDIR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 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RUN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dotnet publish -c Release -o /out 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ToDoList.csproj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657B83"/>
                </a:solidFill>
                <a:latin typeface="Consolas" panose="020B0609020204030204" pitchFamily="49" charset="0"/>
              </a:rPr>
              <a:t># app image</a:t>
            </a: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mcr.microsoft.com/dotnet/core/aspnet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:3.1.4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WORKDIR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ENTRYPOINT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GB" sz="1800" dirty="0">
                <a:solidFill>
                  <a:srgbClr val="2AA198"/>
                </a:solidFill>
                <a:latin typeface="Consolas" panose="020B0609020204030204" pitchFamily="49" charset="0"/>
              </a:rPr>
              <a:t>"dotnet"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GB" sz="1800" dirty="0">
                <a:solidFill>
                  <a:srgbClr val="2AA198"/>
                </a:solidFill>
                <a:latin typeface="Consolas" panose="020B0609020204030204" pitchFamily="49" charset="0"/>
              </a:rPr>
              <a:t>"ToDoList.dll"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</a:rPr>
              <a:t>COPY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--from=builder /out/</a:t>
            </a:r>
            <a:r>
              <a:rPr lang="en-GB" sz="18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.</a:t>
            </a: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398B80-3A40-4B88-9666-DAE3E03BDCCA}"/>
              </a:ext>
            </a:extLst>
          </p:cNvPr>
          <p:cNvSpPr/>
          <p:nvPr/>
        </p:nvSpPr>
        <p:spPr>
          <a:xfrm>
            <a:off x="7644527" y="136140"/>
            <a:ext cx="98584" cy="1582647"/>
          </a:xfrm>
          <a:prstGeom prst="rightBracket">
            <a:avLst>
              <a:gd name="adj" fmla="val 52169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08074" hangingPunct="0"/>
            <a:endParaRPr lang="en-US" sz="1200" b="1" kern="0">
              <a:solidFill>
                <a:prstClr val="black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8862D-E07A-4A08-96F7-D393C027BCF4}"/>
              </a:ext>
            </a:extLst>
          </p:cNvPr>
          <p:cNvSpPr/>
          <p:nvPr/>
        </p:nvSpPr>
        <p:spPr>
          <a:xfrm>
            <a:off x="7565231" y="0"/>
            <a:ext cx="677228" cy="206168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4" hangingPunct="0"/>
            <a:endParaRPr lang="en-US" sz="1200" b="1" kern="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408" y="2327842"/>
            <a:ext cx="6165184" cy="1954122"/>
          </a:xfrm>
          <a:prstGeom prst="roundRect">
            <a:avLst>
              <a:gd name="adj" fmla="val 5312"/>
            </a:avLst>
          </a:prstGeom>
          <a:solidFill>
            <a:srgbClr val="ED7D31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4" hangingPunct="0"/>
            <a:endParaRPr lang="en-US" sz="1200" b="1" kern="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00DE296A-CE99-4F4C-95BC-33B36B5355D8}"/>
              </a:ext>
            </a:extLst>
          </p:cNvPr>
          <p:cNvSpPr/>
          <p:nvPr/>
        </p:nvSpPr>
        <p:spPr>
          <a:xfrm>
            <a:off x="6385008" y="2327842"/>
            <a:ext cx="98584" cy="1954122"/>
          </a:xfrm>
          <a:prstGeom prst="rightBracket">
            <a:avLst>
              <a:gd name="adj" fmla="val 52169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08074" hangingPunct="0"/>
            <a:endParaRPr lang="en-US" sz="1200" b="1" kern="0">
              <a:solidFill>
                <a:prstClr val="black"/>
              </a:solidFill>
              <a:latin typeface="Calibri" panose="020F050202020403020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72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69" y="1253911"/>
            <a:ext cx="1365321" cy="1114245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2368191" y="1811036"/>
            <a:ext cx="896554" cy="674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7" y="2009218"/>
            <a:ext cx="2162972" cy="2162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8890" y="4335087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3000" dirty="0">
                <a:solidFill>
                  <a:prstClr val="black"/>
                </a:solidFill>
                <a:latin typeface="Consolas" panose="020B0609020204030204" pitchFamily="49" charset="0"/>
                <a:sym typeface="Helvetica Neue"/>
              </a:rPr>
              <a:t>hub.docker.com</a:t>
            </a:r>
          </a:p>
        </p:txBody>
      </p:sp>
      <p:cxnSp>
        <p:nvCxnSpPr>
          <p:cNvPr id="8" name="Connector: Curved 7"/>
          <p:cNvCxnSpPr>
            <a:endCxn id="3" idx="1"/>
          </p:cNvCxnSpPr>
          <p:nvPr/>
        </p:nvCxnSpPr>
        <p:spPr>
          <a:xfrm rot="16200000" flipH="1">
            <a:off x="4731436" y="1798593"/>
            <a:ext cx="722546" cy="1861675"/>
          </a:xfrm>
          <a:prstGeom prst="curved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"/>
            <a:ext cx="9144000" cy="735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defTabSz="685783">
              <a:defRPr/>
            </a:pP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&gt; </a:t>
            </a:r>
            <a:r>
              <a:rPr lang="en-GB" sz="3375" dirty="0" err="1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docker</a:t>
            </a: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GB" sz="3375" b="1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image</a:t>
            </a: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GB" sz="3375" b="1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push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" y="1371174"/>
            <a:ext cx="1546764" cy="10779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4" y="3249331"/>
            <a:ext cx="1488539" cy="148853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407439" y="2473148"/>
            <a:ext cx="0" cy="72803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C95453B-FF28-4803-B605-361729BBC3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" y="1371174"/>
            <a:ext cx="1546764" cy="10779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70CB4C4-9083-4A1D-B612-6A9A787CA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4" y="3249331"/>
            <a:ext cx="1488539" cy="148853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81A239-021B-448A-8E43-3058B47D3514}"/>
              </a:ext>
            </a:extLst>
          </p:cNvPr>
          <p:cNvCxnSpPr/>
          <p:nvPr/>
        </p:nvCxnSpPr>
        <p:spPr>
          <a:xfrm>
            <a:off x="1407439" y="2473148"/>
            <a:ext cx="0" cy="72803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2236741" y="4241213"/>
            <a:ext cx="5251058" cy="0"/>
          </a:xfrm>
          <a:prstGeom prst="straightConnector1">
            <a:avLst/>
          </a:prstGeom>
          <a:ln w="571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99" y="3576762"/>
            <a:ext cx="1365322" cy="11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35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defTabSz="685783">
              <a:defRPr/>
            </a:pP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&gt; </a:t>
            </a:r>
            <a:r>
              <a:rPr lang="en-GB" sz="3375" dirty="0" err="1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docker</a:t>
            </a:r>
            <a:r>
              <a:rPr lang="en-GB" sz="3375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 </a:t>
            </a:r>
            <a:r>
              <a:rPr lang="en-GB" sz="3375" b="1" dirty="0">
                <a:solidFill>
                  <a:srgbClr val="92D050"/>
                </a:solidFill>
                <a:latin typeface="Consolas" panose="020B0609020204030204" pitchFamily="49" charset="0"/>
                <a:sym typeface="Arial"/>
              </a:rPr>
              <a:t>container run</a:t>
            </a:r>
          </a:p>
        </p:txBody>
      </p:sp>
      <p:cxnSp>
        <p:nvCxnSpPr>
          <p:cNvPr id="19" name="Straight Arrow Connector 18"/>
          <p:cNvCxnSpPr>
            <a:cxnSpLocks/>
            <a:stCxn id="32" idx="1"/>
          </p:cNvCxnSpPr>
          <p:nvPr/>
        </p:nvCxnSpPr>
        <p:spPr>
          <a:xfrm flipH="1" flipV="1">
            <a:off x="1781032" y="3576761"/>
            <a:ext cx="2453492" cy="2415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0824" y="3397641"/>
            <a:ext cx="1364476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defTabSz="685783">
              <a:defRPr/>
            </a:pPr>
            <a:r>
              <a:rPr lang="en-GB" sz="210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  <a:cs typeface="Arial" panose="020B0604020202020204" pitchFamily="34" charset="0"/>
                <a:sym typeface="Helvetica Neue"/>
              </a:rPr>
              <a:t>w3wp</a:t>
            </a:r>
            <a:r>
              <a:rPr lang="en-GB" sz="21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  <a:cs typeface="Arial" panose="020B0604020202020204" pitchFamily="34" charset="0"/>
                <a:sym typeface="Arial"/>
              </a:rPr>
              <a:t>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4497B-92E3-4DCC-9936-D7A9C699BB73}"/>
              </a:ext>
            </a:extLst>
          </p:cNvPr>
          <p:cNvSpPr/>
          <p:nvPr/>
        </p:nvSpPr>
        <p:spPr>
          <a:xfrm>
            <a:off x="3932104" y="4074584"/>
            <a:ext cx="3096281" cy="31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18" name="Rectangle: Rounded Corners 29"/>
          <p:cNvSpPr/>
          <p:nvPr/>
        </p:nvSpPr>
        <p:spPr>
          <a:xfrm>
            <a:off x="3971671" y="1163701"/>
            <a:ext cx="3019863" cy="3527306"/>
          </a:xfrm>
          <a:prstGeom prst="roundRect">
            <a:avLst>
              <a:gd name="adj" fmla="val 3476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GB" sz="1350" dirty="0">
              <a:solidFill>
                <a:prstClr val="white"/>
              </a:solidFill>
              <a:latin typeface="Calibri" panose="020F0502020204030204"/>
              <a:sym typeface="Helvetica Neue"/>
            </a:endParaRPr>
          </a:p>
        </p:txBody>
      </p:sp>
      <p:sp>
        <p:nvSpPr>
          <p:cNvPr id="20" name="Rectangle: Rounded Corners 7"/>
          <p:cNvSpPr/>
          <p:nvPr/>
        </p:nvSpPr>
        <p:spPr>
          <a:xfrm>
            <a:off x="4234524" y="2685211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5B9BD5"/>
                </a:solidFill>
                <a:latin typeface="Calibri" panose="020F0502020204030204"/>
                <a:sym typeface="Helvetica Neue"/>
              </a:rPr>
              <a:t>.NET Fx</a:t>
            </a:r>
          </a:p>
        </p:txBody>
      </p:sp>
      <p:sp>
        <p:nvSpPr>
          <p:cNvPr id="27" name="Rectangle: Rounded Corners 8"/>
          <p:cNvSpPr/>
          <p:nvPr/>
        </p:nvSpPr>
        <p:spPr>
          <a:xfrm>
            <a:off x="4242052" y="2037497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5B9BD5"/>
                </a:solidFill>
                <a:latin typeface="Calibri" panose="020F0502020204030204"/>
                <a:sym typeface="Helvetica Neue"/>
              </a:rPr>
              <a:t>ASP.NET</a:t>
            </a:r>
          </a:p>
        </p:txBody>
      </p:sp>
      <p:sp>
        <p:nvSpPr>
          <p:cNvPr id="28" name="Rectangle: Rounded Corners 9"/>
          <p:cNvSpPr/>
          <p:nvPr/>
        </p:nvSpPr>
        <p:spPr>
          <a:xfrm>
            <a:off x="4234524" y="1389782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44546A"/>
                </a:solidFill>
                <a:latin typeface="Calibri" panose="020F0502020204030204"/>
                <a:sym typeface="Helvetica Neue"/>
              </a:rPr>
              <a:t>Web App</a:t>
            </a:r>
          </a:p>
        </p:txBody>
      </p:sp>
      <p:sp>
        <p:nvSpPr>
          <p:cNvPr id="29" name="Rectangle: Rounded Corners 14"/>
          <p:cNvSpPr/>
          <p:nvPr/>
        </p:nvSpPr>
        <p:spPr>
          <a:xfrm>
            <a:off x="4234524" y="3980641"/>
            <a:ext cx="2539632" cy="492503"/>
          </a:xfrm>
          <a:prstGeom prst="roundRect">
            <a:avLst>
              <a:gd name="adj" fmla="val 13053"/>
            </a:avLst>
          </a:prstGeom>
          <a:solidFill>
            <a:srgbClr val="99CCFF"/>
          </a:solidFill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002060"/>
                </a:solidFill>
                <a:latin typeface="Calibri" panose="020F0502020204030204"/>
                <a:sym typeface="Helvetica Neue"/>
              </a:rPr>
              <a:t>Server Core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26" y="4062460"/>
            <a:ext cx="293045" cy="328861"/>
          </a:xfrm>
          <a:prstGeom prst="rect">
            <a:avLst/>
          </a:prstGeom>
        </p:spPr>
      </p:pic>
      <p:sp>
        <p:nvSpPr>
          <p:cNvPr id="32" name="Rectangle: Rounded Corners 16"/>
          <p:cNvSpPr/>
          <p:nvPr/>
        </p:nvSpPr>
        <p:spPr>
          <a:xfrm>
            <a:off x="4234524" y="3332925"/>
            <a:ext cx="2539632" cy="492503"/>
          </a:xfrm>
          <a:prstGeom prst="roundRect">
            <a:avLst>
              <a:gd name="adj" fmla="val 13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783">
              <a:spcBef>
                <a:spcPts val="450"/>
              </a:spcBef>
              <a:defRPr/>
            </a:pPr>
            <a:r>
              <a:rPr lang="en-GB" sz="1800" dirty="0">
                <a:solidFill>
                  <a:srgbClr val="5B9BD5"/>
                </a:solidFill>
                <a:latin typeface="Calibri" panose="020F0502020204030204"/>
                <a:sym typeface="Helvetica Neue"/>
              </a:rPr>
              <a:t>IIS</a:t>
            </a:r>
          </a:p>
        </p:txBody>
      </p:sp>
    </p:spTree>
    <p:extLst>
      <p:ext uri="{BB962C8B-B14F-4D97-AF65-F5344CB8AC3E}">
        <p14:creationId xmlns:p14="http://schemas.microsoft.com/office/powerpoint/2010/main" val="108498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18" grpId="0" animBg="1"/>
      <p:bldP spid="20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C95453B-FF28-4803-B605-361729BBC3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" y="1371174"/>
            <a:ext cx="1546764" cy="107790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81A239-021B-448A-8E43-3058B47D3514}"/>
              </a:ext>
            </a:extLst>
          </p:cNvPr>
          <p:cNvCxnSpPr/>
          <p:nvPr/>
        </p:nvCxnSpPr>
        <p:spPr>
          <a:xfrm>
            <a:off x="1407439" y="2473148"/>
            <a:ext cx="0" cy="72803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34011C-D22E-4D92-911C-04D3E80C6C0A}"/>
              </a:ext>
            </a:extLst>
          </p:cNvPr>
          <p:cNvGrpSpPr/>
          <p:nvPr/>
        </p:nvGrpSpPr>
        <p:grpSpPr>
          <a:xfrm>
            <a:off x="563978" y="3201185"/>
            <a:ext cx="1596761" cy="1488539"/>
            <a:chOff x="14515530" y="718525"/>
            <a:chExt cx="4258030" cy="396943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68B723-59DF-4A92-91F6-B816C5FE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6BA4C2-EC7A-4441-976A-40DCBAACE90D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26" name="Picture 4" descr="Image result for tux linux logo">
              <a:extLst>
                <a:ext uri="{FF2B5EF4-FFF2-40B4-BE49-F238E27FC236}">
                  <a16:creationId xmlns:a16="http://schemas.microsoft.com/office/drawing/2014/main" id="{2A34B35C-3164-426D-8120-013F373EC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76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348</Words>
  <Application>Microsoft Office PowerPoint</Application>
  <PresentationFormat>On-screen Show (16:9)</PresentationFormat>
  <Paragraphs>69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3_Office Theme</vt:lpstr>
      <vt:lpstr>4_Office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</cp:lastModifiedBy>
  <cp:revision>20</cp:revision>
  <dcterms:created xsi:type="dcterms:W3CDTF">2018-08-23T10:20:41Z</dcterms:created>
  <dcterms:modified xsi:type="dcterms:W3CDTF">2020-05-26T19:06:03Z</dcterms:modified>
</cp:coreProperties>
</file>