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5" r:id="rId3"/>
    <p:sldId id="266" r:id="rId4"/>
    <p:sldId id="267"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11"/>
    <p:restoredTop sz="90498"/>
  </p:normalViewPr>
  <p:slideViewPr>
    <p:cSldViewPr snapToGrid="0" snapToObjects="1">
      <p:cViewPr varScale="1">
        <p:scale>
          <a:sx n="102" d="100"/>
          <a:sy n="102" d="100"/>
        </p:scale>
        <p:origin x="2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B8B322-D123-A54E-A2AA-4C1A73FB7627}"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76D4B-0839-374A-9B6B-ABD13E3C71EF}" type="slidenum">
              <a:rPr lang="en-US" smtClean="0"/>
              <a:t>‹#›</a:t>
            </a:fld>
            <a:endParaRPr lang="en-US"/>
          </a:p>
        </p:txBody>
      </p:sp>
    </p:spTree>
    <p:extLst>
      <p:ext uri="{BB962C8B-B14F-4D97-AF65-F5344CB8AC3E}">
        <p14:creationId xmlns:p14="http://schemas.microsoft.com/office/powerpoint/2010/main" val="218545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B8B322-D123-A54E-A2AA-4C1A73FB7627}"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76D4B-0839-374A-9B6B-ABD13E3C71EF}" type="slidenum">
              <a:rPr lang="en-US" smtClean="0"/>
              <a:t>‹#›</a:t>
            </a:fld>
            <a:endParaRPr lang="en-US"/>
          </a:p>
        </p:txBody>
      </p:sp>
    </p:spTree>
    <p:extLst>
      <p:ext uri="{BB962C8B-B14F-4D97-AF65-F5344CB8AC3E}">
        <p14:creationId xmlns:p14="http://schemas.microsoft.com/office/powerpoint/2010/main" val="1562854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B8B322-D123-A54E-A2AA-4C1A73FB7627}"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76D4B-0839-374A-9B6B-ABD13E3C71EF}" type="slidenum">
              <a:rPr lang="en-US" smtClean="0"/>
              <a:t>‹#›</a:t>
            </a:fld>
            <a:endParaRPr lang="en-US"/>
          </a:p>
        </p:txBody>
      </p:sp>
    </p:spTree>
    <p:extLst>
      <p:ext uri="{BB962C8B-B14F-4D97-AF65-F5344CB8AC3E}">
        <p14:creationId xmlns:p14="http://schemas.microsoft.com/office/powerpoint/2010/main" val="102438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B8B322-D123-A54E-A2AA-4C1A73FB7627}"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76D4B-0839-374A-9B6B-ABD13E3C71EF}" type="slidenum">
              <a:rPr lang="en-US" smtClean="0"/>
              <a:t>‹#›</a:t>
            </a:fld>
            <a:endParaRPr lang="en-US"/>
          </a:p>
        </p:txBody>
      </p:sp>
    </p:spTree>
    <p:extLst>
      <p:ext uri="{BB962C8B-B14F-4D97-AF65-F5344CB8AC3E}">
        <p14:creationId xmlns:p14="http://schemas.microsoft.com/office/powerpoint/2010/main" val="65502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B8B322-D123-A54E-A2AA-4C1A73FB7627}" type="datetimeFigureOut">
              <a:rPr lang="en-US" smtClean="0"/>
              <a:t>10/24/16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76D4B-0839-374A-9B6B-ABD13E3C71EF}" type="slidenum">
              <a:rPr lang="en-US" smtClean="0"/>
              <a:t>‹#›</a:t>
            </a:fld>
            <a:endParaRPr lang="en-US"/>
          </a:p>
        </p:txBody>
      </p:sp>
    </p:spTree>
    <p:extLst>
      <p:ext uri="{BB962C8B-B14F-4D97-AF65-F5344CB8AC3E}">
        <p14:creationId xmlns:p14="http://schemas.microsoft.com/office/powerpoint/2010/main" val="98164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B8B322-D123-A54E-A2AA-4C1A73FB7627}"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76D4B-0839-374A-9B6B-ABD13E3C71EF}" type="slidenum">
              <a:rPr lang="en-US" smtClean="0"/>
              <a:t>‹#›</a:t>
            </a:fld>
            <a:endParaRPr lang="en-US"/>
          </a:p>
        </p:txBody>
      </p:sp>
    </p:spTree>
    <p:extLst>
      <p:ext uri="{BB962C8B-B14F-4D97-AF65-F5344CB8AC3E}">
        <p14:creationId xmlns:p14="http://schemas.microsoft.com/office/powerpoint/2010/main" val="155580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B8B322-D123-A54E-A2AA-4C1A73FB7627}" type="datetimeFigureOut">
              <a:rPr lang="en-US" smtClean="0"/>
              <a:t>10/24/16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376D4B-0839-374A-9B6B-ABD13E3C71EF}" type="slidenum">
              <a:rPr lang="en-US" smtClean="0"/>
              <a:t>‹#›</a:t>
            </a:fld>
            <a:endParaRPr lang="en-US"/>
          </a:p>
        </p:txBody>
      </p:sp>
    </p:spTree>
    <p:extLst>
      <p:ext uri="{BB962C8B-B14F-4D97-AF65-F5344CB8AC3E}">
        <p14:creationId xmlns:p14="http://schemas.microsoft.com/office/powerpoint/2010/main" val="61850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B8B322-D123-A54E-A2AA-4C1A73FB7627}" type="datetimeFigureOut">
              <a:rPr lang="en-US" smtClean="0"/>
              <a:t>10/24/16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376D4B-0839-374A-9B6B-ABD13E3C71EF}" type="slidenum">
              <a:rPr lang="en-US" smtClean="0"/>
              <a:t>‹#›</a:t>
            </a:fld>
            <a:endParaRPr lang="en-US"/>
          </a:p>
        </p:txBody>
      </p:sp>
    </p:spTree>
    <p:extLst>
      <p:ext uri="{BB962C8B-B14F-4D97-AF65-F5344CB8AC3E}">
        <p14:creationId xmlns:p14="http://schemas.microsoft.com/office/powerpoint/2010/main" val="139014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8B322-D123-A54E-A2AA-4C1A73FB7627}" type="datetimeFigureOut">
              <a:rPr lang="en-US" smtClean="0"/>
              <a:t>10/24/16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376D4B-0839-374A-9B6B-ABD13E3C71EF}" type="slidenum">
              <a:rPr lang="en-US" smtClean="0"/>
              <a:t>‹#›</a:t>
            </a:fld>
            <a:endParaRPr lang="en-US"/>
          </a:p>
        </p:txBody>
      </p:sp>
    </p:spTree>
    <p:extLst>
      <p:ext uri="{BB962C8B-B14F-4D97-AF65-F5344CB8AC3E}">
        <p14:creationId xmlns:p14="http://schemas.microsoft.com/office/powerpoint/2010/main" val="1703562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8B322-D123-A54E-A2AA-4C1A73FB7627}"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76D4B-0839-374A-9B6B-ABD13E3C71EF}" type="slidenum">
              <a:rPr lang="en-US" smtClean="0"/>
              <a:t>‹#›</a:t>
            </a:fld>
            <a:endParaRPr lang="en-US"/>
          </a:p>
        </p:txBody>
      </p:sp>
    </p:spTree>
    <p:extLst>
      <p:ext uri="{BB962C8B-B14F-4D97-AF65-F5344CB8AC3E}">
        <p14:creationId xmlns:p14="http://schemas.microsoft.com/office/powerpoint/2010/main" val="1520064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B8B322-D123-A54E-A2AA-4C1A73FB7627}" type="datetimeFigureOut">
              <a:rPr lang="en-US" smtClean="0"/>
              <a:t>10/24/16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76D4B-0839-374A-9B6B-ABD13E3C71EF}" type="slidenum">
              <a:rPr lang="en-US" smtClean="0"/>
              <a:t>‹#›</a:t>
            </a:fld>
            <a:endParaRPr lang="en-US"/>
          </a:p>
        </p:txBody>
      </p:sp>
    </p:spTree>
    <p:extLst>
      <p:ext uri="{BB962C8B-B14F-4D97-AF65-F5344CB8AC3E}">
        <p14:creationId xmlns:p14="http://schemas.microsoft.com/office/powerpoint/2010/main" val="126517513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B8B322-D123-A54E-A2AA-4C1A73FB7627}" type="datetimeFigureOut">
              <a:rPr lang="en-US" smtClean="0"/>
              <a:t>10/24/16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76D4B-0839-374A-9B6B-ABD13E3C71EF}" type="slidenum">
              <a:rPr lang="en-US" smtClean="0"/>
              <a:t>‹#›</a:t>
            </a:fld>
            <a:endParaRPr lang="en-US"/>
          </a:p>
        </p:txBody>
      </p:sp>
    </p:spTree>
    <p:extLst>
      <p:ext uri="{BB962C8B-B14F-4D97-AF65-F5344CB8AC3E}">
        <p14:creationId xmlns:p14="http://schemas.microsoft.com/office/powerpoint/2010/main" val="818400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1</a:t>
            </a:r>
            <a:endParaRPr lang="en-US" dirty="0"/>
          </a:p>
        </p:txBody>
      </p:sp>
      <p:sp>
        <p:nvSpPr>
          <p:cNvPr id="3" name="Content Placeholder 2"/>
          <p:cNvSpPr>
            <a:spLocks noGrp="1"/>
          </p:cNvSpPr>
          <p:nvPr>
            <p:ph idx="1"/>
          </p:nvPr>
        </p:nvSpPr>
        <p:spPr/>
        <p:txBody>
          <a:bodyPr/>
          <a:lstStyle/>
          <a:p>
            <a:r>
              <a:rPr lang="en-US" dirty="0" smtClean="0"/>
              <a:t>The following query finds for every lake in Hennepin county, number of houses, the average price of houses, the average distance between these houses and the lake, and the average phosphorus result</a:t>
            </a:r>
            <a:endParaRPr lang="en-US" dirty="0"/>
          </a:p>
        </p:txBody>
      </p:sp>
    </p:spTree>
    <p:extLst>
      <p:ext uri="{BB962C8B-B14F-4D97-AF65-F5344CB8AC3E}">
        <p14:creationId xmlns:p14="http://schemas.microsoft.com/office/powerpoint/2010/main" val="166818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1200" dirty="0" smtClean="0">
                <a:solidFill>
                  <a:srgbClr val="FF0000"/>
                </a:solidFill>
                <a:latin typeface="Courier New" charset="0"/>
                <a:ea typeface="Courier New" charset="0"/>
                <a:cs typeface="Courier New" charset="0"/>
              </a:rPr>
              <a:t>select</a:t>
            </a:r>
            <a:r>
              <a:rPr lang="en-US" sz="1200" dirty="0" smtClean="0">
                <a:latin typeface="Courier New" charset="0"/>
                <a:ea typeface="Courier New" charset="0"/>
                <a:cs typeface="Courier New" charset="0"/>
              </a:rPr>
              <a:t> </a:t>
            </a:r>
            <a:r>
              <a:rPr lang="en-US" sz="1200" dirty="0" err="1" smtClean="0">
                <a:latin typeface="Courier New" charset="0"/>
                <a:ea typeface="Courier New" charset="0"/>
                <a:cs typeface="Courier New" charset="0"/>
              </a:rPr>
              <a:t>water.DNR_ID_SITE_NUMBER</a:t>
            </a:r>
            <a:r>
              <a:rPr lang="en-US" sz="1200" dirty="0" smtClean="0">
                <a:latin typeface="Courier New" charset="0"/>
                <a:ea typeface="Courier New" charset="0"/>
                <a:cs typeface="Courier New" charset="0"/>
              </a:rPr>
              <a:t>, </a:t>
            </a:r>
          </a:p>
          <a:p>
            <a:pPr marL="0" indent="0">
              <a:buNone/>
            </a:pPr>
            <a:r>
              <a:rPr lang="en-US" sz="1200" dirty="0" smtClean="0">
                <a:latin typeface="Courier New" charset="0"/>
                <a:ea typeface="Courier New" charset="0"/>
                <a:cs typeface="Courier New" charset="0"/>
              </a:rPr>
              <a:t>count(*) as </a:t>
            </a:r>
            <a:r>
              <a:rPr lang="en-US" sz="1200" dirty="0" err="1" smtClean="0">
                <a:latin typeface="Courier New" charset="0"/>
                <a:ea typeface="Courier New" charset="0"/>
                <a:cs typeface="Courier New" charset="0"/>
              </a:rPr>
              <a:t>numHouses</a:t>
            </a:r>
            <a:r>
              <a:rPr lang="en-US" sz="1200" dirty="0" smtClean="0">
                <a:latin typeface="Courier New" charset="0"/>
                <a:ea typeface="Courier New" charset="0"/>
                <a:cs typeface="Courier New" charset="0"/>
              </a:rPr>
              <a:t>, </a:t>
            </a:r>
          </a:p>
          <a:p>
            <a:pPr marL="0" indent="0">
              <a:buNone/>
            </a:pPr>
            <a:r>
              <a:rPr lang="en-US" sz="1200" dirty="0" err="1" smtClean="0">
                <a:latin typeface="Courier New" charset="0"/>
                <a:ea typeface="Courier New" charset="0"/>
                <a:cs typeface="Courier New" charset="0"/>
              </a:rPr>
              <a:t>avg</a:t>
            </a:r>
            <a:r>
              <a:rPr lang="en-US" sz="1200" dirty="0" smtClean="0">
                <a:latin typeface="Courier New" charset="0"/>
                <a:ea typeface="Courier New" charset="0"/>
                <a:cs typeface="Courier New" charset="0"/>
              </a:rPr>
              <a:t>(</a:t>
            </a:r>
            <a:r>
              <a:rPr lang="en-US" sz="1200" dirty="0" err="1" smtClean="0">
                <a:latin typeface="Courier New" charset="0"/>
                <a:ea typeface="Courier New" charset="0"/>
                <a:cs typeface="Courier New" charset="0"/>
              </a:rPr>
              <a:t>meters_to_lake_edge</a:t>
            </a:r>
            <a:r>
              <a:rPr lang="en-US" sz="1200" dirty="0" smtClean="0">
                <a:latin typeface="Courier New" charset="0"/>
                <a:ea typeface="Courier New" charset="0"/>
                <a:cs typeface="Courier New" charset="0"/>
              </a:rPr>
              <a:t>) as </a:t>
            </a:r>
            <a:r>
              <a:rPr lang="en-US" sz="1200" dirty="0" err="1" smtClean="0">
                <a:latin typeface="Courier New" charset="0"/>
                <a:ea typeface="Courier New" charset="0"/>
                <a:cs typeface="Courier New" charset="0"/>
              </a:rPr>
              <a:t>avgDistance</a:t>
            </a:r>
            <a:r>
              <a:rPr lang="en-US" sz="1200" dirty="0" smtClean="0">
                <a:latin typeface="Courier New" charset="0"/>
                <a:ea typeface="Courier New" charset="0"/>
                <a:cs typeface="Courier New" charset="0"/>
              </a:rPr>
              <a:t>, </a:t>
            </a:r>
          </a:p>
          <a:p>
            <a:pPr marL="0" indent="0">
              <a:buNone/>
            </a:pPr>
            <a:r>
              <a:rPr lang="en-US" sz="1200" dirty="0" err="1" smtClean="0">
                <a:latin typeface="Courier New" charset="0"/>
                <a:ea typeface="Courier New" charset="0"/>
                <a:cs typeface="Courier New" charset="0"/>
              </a:rPr>
              <a:t>avg</a:t>
            </a:r>
            <a:r>
              <a:rPr lang="en-US" sz="1200" dirty="0" smtClean="0">
                <a:latin typeface="Courier New" charset="0"/>
                <a:ea typeface="Courier New" charset="0"/>
                <a:cs typeface="Courier New" charset="0"/>
              </a:rPr>
              <a:t>(</a:t>
            </a:r>
            <a:r>
              <a:rPr lang="en-US" sz="1200" dirty="0" err="1" smtClean="0">
                <a:latin typeface="Courier New" charset="0"/>
                <a:ea typeface="Courier New" charset="0"/>
                <a:cs typeface="Courier New" charset="0"/>
              </a:rPr>
              <a:t>water.total_phosphorus_result</a:t>
            </a:r>
            <a:r>
              <a:rPr lang="en-US" sz="1200" dirty="0" smtClean="0">
                <a:latin typeface="Courier New" charset="0"/>
                <a:ea typeface="Courier New" charset="0"/>
                <a:cs typeface="Courier New" charset="0"/>
              </a:rPr>
              <a:t>) as </a:t>
            </a:r>
            <a:r>
              <a:rPr lang="en-US" sz="1200" dirty="0" err="1" smtClean="0">
                <a:latin typeface="Courier New" charset="0"/>
                <a:ea typeface="Courier New" charset="0"/>
                <a:cs typeface="Courier New" charset="0"/>
              </a:rPr>
              <a:t>avgPhos</a:t>
            </a:r>
            <a:r>
              <a:rPr lang="en-US" sz="1200" dirty="0" smtClean="0">
                <a:latin typeface="Courier New" charset="0"/>
                <a:ea typeface="Courier New" charset="0"/>
                <a:cs typeface="Courier New" charset="0"/>
              </a:rPr>
              <a:t>,</a:t>
            </a:r>
          </a:p>
          <a:p>
            <a:pPr marL="0" indent="0">
              <a:buNone/>
            </a:pPr>
            <a:r>
              <a:rPr lang="en-US" sz="1200" dirty="0" err="1" smtClean="0">
                <a:latin typeface="Courier New" charset="0"/>
                <a:ea typeface="Courier New" charset="0"/>
                <a:cs typeface="Courier New" charset="0"/>
              </a:rPr>
              <a:t>avg</a:t>
            </a:r>
            <a:r>
              <a:rPr lang="en-US" sz="1200" dirty="0" smtClean="0">
                <a:latin typeface="Courier New" charset="0"/>
                <a:ea typeface="Courier New" charset="0"/>
                <a:cs typeface="Courier New" charset="0"/>
              </a:rPr>
              <a:t>(</a:t>
            </a:r>
            <a:r>
              <a:rPr lang="en-US" sz="1200" dirty="0" err="1" smtClean="0">
                <a:latin typeface="Courier New" charset="0"/>
                <a:ea typeface="Courier New" charset="0"/>
                <a:cs typeface="Courier New" charset="0"/>
              </a:rPr>
              <a:t>houses.sale_value</a:t>
            </a:r>
            <a:r>
              <a:rPr lang="en-US" sz="1200" dirty="0" smtClean="0">
                <a:latin typeface="Courier New" charset="0"/>
                <a:ea typeface="Courier New" charset="0"/>
                <a:cs typeface="Courier New" charset="0"/>
              </a:rPr>
              <a:t>) as </a:t>
            </a:r>
            <a:r>
              <a:rPr lang="en-US" sz="1200" dirty="0" err="1" smtClean="0">
                <a:latin typeface="Courier New" charset="0"/>
                <a:ea typeface="Courier New" charset="0"/>
                <a:cs typeface="Courier New" charset="0"/>
              </a:rPr>
              <a:t>avgSaleVal</a:t>
            </a:r>
            <a:endParaRPr lang="en-US" sz="1200" dirty="0" smtClean="0">
              <a:latin typeface="Courier New" charset="0"/>
              <a:ea typeface="Courier New" charset="0"/>
              <a:cs typeface="Courier New" charset="0"/>
            </a:endParaRPr>
          </a:p>
          <a:p>
            <a:pPr marL="0" indent="0">
              <a:buNone/>
            </a:pPr>
            <a:r>
              <a:rPr lang="en-US" sz="1200" dirty="0" smtClean="0">
                <a:solidFill>
                  <a:srgbClr val="FF0000"/>
                </a:solidFill>
                <a:latin typeface="Courier New" charset="0"/>
                <a:ea typeface="Courier New" charset="0"/>
                <a:cs typeface="Courier New" charset="0"/>
              </a:rPr>
              <a:t>from</a:t>
            </a:r>
            <a:r>
              <a:rPr lang="en-US" sz="1200" dirty="0" smtClean="0">
                <a:latin typeface="Courier New" charset="0"/>
                <a:ea typeface="Courier New" charset="0"/>
                <a:cs typeface="Courier New" charset="0"/>
              </a:rPr>
              <a:t> (select DNR_ID_SITE_NUMBER, </a:t>
            </a:r>
            <a:r>
              <a:rPr lang="en-US" sz="1200" dirty="0" err="1" smtClean="0">
                <a:latin typeface="Courier New" charset="0"/>
                <a:ea typeface="Courier New" charset="0"/>
                <a:cs typeface="Courier New" charset="0"/>
              </a:rPr>
              <a:t>total_phosphorus_result</a:t>
            </a:r>
            <a:r>
              <a:rPr lang="en-US" sz="1200" dirty="0" smtClean="0">
                <a:latin typeface="Courier New" charset="0"/>
                <a:ea typeface="Courier New" charset="0"/>
                <a:cs typeface="Courier New" charset="0"/>
              </a:rPr>
              <a:t> from[datadive-142319:mces_lakes.1999_2014_monitoring_data] where county like '</a:t>
            </a:r>
            <a:r>
              <a:rPr lang="en-US" sz="1200" dirty="0" err="1" smtClean="0">
                <a:latin typeface="Courier New" charset="0"/>
                <a:ea typeface="Courier New" charset="0"/>
                <a:cs typeface="Courier New" charset="0"/>
              </a:rPr>
              <a:t>Hennepin'and</a:t>
            </a:r>
            <a:r>
              <a:rPr lang="en-US" sz="1200" dirty="0" smtClean="0">
                <a:latin typeface="Courier New" charset="0"/>
                <a:ea typeface="Courier New" charset="0"/>
                <a:cs typeface="Courier New" charset="0"/>
              </a:rPr>
              <a:t> year(</a:t>
            </a:r>
            <a:r>
              <a:rPr lang="en-US" sz="1200" dirty="0" err="1" smtClean="0">
                <a:latin typeface="Courier New" charset="0"/>
                <a:ea typeface="Courier New" charset="0"/>
                <a:cs typeface="Courier New" charset="0"/>
              </a:rPr>
              <a:t>start_date</a:t>
            </a:r>
            <a:r>
              <a:rPr lang="en-US" sz="1200" dirty="0" smtClean="0">
                <a:latin typeface="Courier New" charset="0"/>
                <a:ea typeface="Courier New" charset="0"/>
                <a:cs typeface="Courier New" charset="0"/>
              </a:rPr>
              <a:t>) = 2014) </a:t>
            </a:r>
            <a:r>
              <a:rPr lang="en-US" sz="1200" b="1" dirty="0" smtClean="0">
                <a:solidFill>
                  <a:srgbClr val="0070C0"/>
                </a:solidFill>
                <a:latin typeface="Courier New" charset="0"/>
                <a:ea typeface="Courier New" charset="0"/>
                <a:cs typeface="Courier New" charset="0"/>
              </a:rPr>
              <a:t>water</a:t>
            </a:r>
          </a:p>
          <a:p>
            <a:pPr marL="0" indent="0">
              <a:buNone/>
            </a:pPr>
            <a:r>
              <a:rPr lang="en-US" sz="1200" dirty="0" smtClean="0">
                <a:solidFill>
                  <a:srgbClr val="FF0000"/>
                </a:solidFill>
                <a:latin typeface="Courier New" charset="0"/>
                <a:ea typeface="Courier New" charset="0"/>
                <a:cs typeface="Courier New" charset="0"/>
              </a:rPr>
              <a:t>join</a:t>
            </a:r>
            <a:r>
              <a:rPr lang="en-US" sz="1200" dirty="0" smtClean="0">
                <a:latin typeface="Courier New" charset="0"/>
                <a:ea typeface="Courier New" charset="0"/>
                <a:cs typeface="Courier New" charset="0"/>
              </a:rPr>
              <a:t> </a:t>
            </a:r>
          </a:p>
          <a:p>
            <a:pPr marL="0" indent="0">
              <a:buNone/>
            </a:pPr>
            <a:r>
              <a:rPr lang="en-US" sz="1200" dirty="0" smtClean="0">
                <a:latin typeface="Courier New" charset="0"/>
                <a:ea typeface="Courier New" charset="0"/>
                <a:cs typeface="Courier New" charset="0"/>
              </a:rPr>
              <a:t>[datadive-142319:sds_xref.parcel_to_water] </a:t>
            </a:r>
            <a:r>
              <a:rPr lang="en-US" sz="1200" b="1" dirty="0" err="1" smtClean="0">
                <a:solidFill>
                  <a:srgbClr val="0070C0"/>
                </a:solidFill>
                <a:latin typeface="Courier New" charset="0"/>
                <a:ea typeface="Courier New" charset="0"/>
                <a:cs typeface="Courier New" charset="0"/>
              </a:rPr>
              <a:t>sds</a:t>
            </a:r>
            <a:endParaRPr lang="en-US" sz="1200" b="1" dirty="0" smtClean="0">
              <a:solidFill>
                <a:srgbClr val="0070C0"/>
              </a:solidFill>
              <a:latin typeface="Courier New" charset="0"/>
              <a:ea typeface="Courier New" charset="0"/>
              <a:cs typeface="Courier New" charset="0"/>
            </a:endParaRPr>
          </a:p>
          <a:p>
            <a:pPr marL="0" indent="0">
              <a:buNone/>
            </a:pPr>
            <a:r>
              <a:rPr lang="en-US" sz="1200" dirty="0" smtClean="0">
                <a:solidFill>
                  <a:srgbClr val="FF0000"/>
                </a:solidFill>
                <a:latin typeface="Courier New" charset="0"/>
                <a:ea typeface="Courier New" charset="0"/>
                <a:cs typeface="Courier New" charset="0"/>
              </a:rPr>
              <a:t>On</a:t>
            </a:r>
            <a:r>
              <a:rPr lang="en-US" sz="1200" dirty="0" smtClean="0">
                <a:latin typeface="Courier New" charset="0"/>
                <a:ea typeface="Courier New" charset="0"/>
                <a:cs typeface="Courier New" charset="0"/>
              </a:rPr>
              <a:t> sds.MCES_Map_Code1 = </a:t>
            </a:r>
            <a:r>
              <a:rPr lang="en-US" sz="1200" dirty="0" err="1" smtClean="0">
                <a:latin typeface="Courier New" charset="0"/>
                <a:ea typeface="Courier New" charset="0"/>
                <a:cs typeface="Courier New" charset="0"/>
              </a:rPr>
              <a:t>water.DNR_ID_SITE_NUMBER</a:t>
            </a:r>
            <a:endParaRPr lang="en-US" sz="1200" dirty="0" smtClean="0">
              <a:latin typeface="Courier New" charset="0"/>
              <a:ea typeface="Courier New" charset="0"/>
              <a:cs typeface="Courier New" charset="0"/>
            </a:endParaRPr>
          </a:p>
          <a:p>
            <a:pPr marL="0" indent="0">
              <a:buNone/>
            </a:pPr>
            <a:r>
              <a:rPr lang="en-US" sz="1200" dirty="0" smtClean="0">
                <a:solidFill>
                  <a:srgbClr val="FF0000"/>
                </a:solidFill>
                <a:latin typeface="Courier New" charset="0"/>
                <a:ea typeface="Courier New" charset="0"/>
                <a:cs typeface="Courier New" charset="0"/>
              </a:rPr>
              <a:t>join</a:t>
            </a:r>
            <a:r>
              <a:rPr lang="en-US" sz="1200" dirty="0" smtClean="0">
                <a:latin typeface="Courier New" charset="0"/>
                <a:ea typeface="Courier New" charset="0"/>
                <a:cs typeface="Courier New" charset="0"/>
              </a:rPr>
              <a:t>(select </a:t>
            </a:r>
            <a:r>
              <a:rPr lang="en-US" sz="1200" dirty="0" err="1" smtClean="0">
                <a:latin typeface="Courier New" charset="0"/>
                <a:ea typeface="Courier New" charset="0"/>
                <a:cs typeface="Courier New" charset="0"/>
              </a:rPr>
              <a:t>centroid_lat</a:t>
            </a:r>
            <a:r>
              <a:rPr lang="en-US" sz="1200" dirty="0" smtClean="0">
                <a:latin typeface="Courier New" charset="0"/>
                <a:ea typeface="Courier New" charset="0"/>
                <a:cs typeface="Courier New" charset="0"/>
              </a:rPr>
              <a:t>, </a:t>
            </a:r>
            <a:r>
              <a:rPr lang="en-US" sz="1200" dirty="0" err="1" smtClean="0">
                <a:latin typeface="Courier New" charset="0"/>
                <a:ea typeface="Courier New" charset="0"/>
                <a:cs typeface="Courier New" charset="0"/>
              </a:rPr>
              <a:t>centroid_long</a:t>
            </a:r>
            <a:r>
              <a:rPr lang="en-US" sz="1200" dirty="0" smtClean="0">
                <a:latin typeface="Courier New" charset="0"/>
                <a:ea typeface="Courier New" charset="0"/>
                <a:cs typeface="Courier New" charset="0"/>
              </a:rPr>
              <a:t>, </a:t>
            </a:r>
            <a:r>
              <a:rPr lang="en-US" sz="1200" dirty="0" err="1" smtClean="0">
                <a:latin typeface="Courier New" charset="0"/>
                <a:ea typeface="Courier New" charset="0"/>
                <a:cs typeface="Courier New" charset="0"/>
              </a:rPr>
              <a:t>sale_valuefrom</a:t>
            </a:r>
            <a:r>
              <a:rPr lang="en-US" sz="1200" dirty="0" smtClean="0">
                <a:latin typeface="Courier New" charset="0"/>
                <a:ea typeface="Courier New" charset="0"/>
                <a:cs typeface="Courier New" charset="0"/>
              </a:rPr>
              <a:t>[datadive-142319:metrogis_parcels.2014_tax_parcel_data] where </a:t>
            </a:r>
            <a:r>
              <a:rPr lang="en-US" sz="1200" dirty="0" err="1" smtClean="0">
                <a:latin typeface="Courier New" charset="0"/>
                <a:ea typeface="Courier New" charset="0"/>
                <a:cs typeface="Courier New" charset="0"/>
              </a:rPr>
              <a:t>county_ID</a:t>
            </a:r>
            <a:r>
              <a:rPr lang="en-US" sz="1200" dirty="0" smtClean="0">
                <a:latin typeface="Courier New" charset="0"/>
                <a:ea typeface="Courier New" charset="0"/>
                <a:cs typeface="Courier New" charset="0"/>
              </a:rPr>
              <a:t> like '%053%'and </a:t>
            </a:r>
            <a:r>
              <a:rPr lang="en-US" sz="1200" dirty="0" err="1" smtClean="0">
                <a:latin typeface="Courier New" charset="0"/>
                <a:ea typeface="Courier New" charset="0"/>
                <a:cs typeface="Courier New" charset="0"/>
              </a:rPr>
              <a:t>sale_value</a:t>
            </a:r>
            <a:r>
              <a:rPr lang="en-US" sz="1200" dirty="0" smtClean="0">
                <a:latin typeface="Courier New" charset="0"/>
                <a:ea typeface="Courier New" charset="0"/>
                <a:cs typeface="Courier New" charset="0"/>
              </a:rPr>
              <a:t> not like '%0.0') </a:t>
            </a:r>
            <a:r>
              <a:rPr lang="en-US" sz="1200" b="1" dirty="0" smtClean="0">
                <a:solidFill>
                  <a:srgbClr val="0070C0"/>
                </a:solidFill>
                <a:latin typeface="Courier New" charset="0"/>
                <a:ea typeface="Courier New" charset="0"/>
                <a:cs typeface="Courier New" charset="0"/>
              </a:rPr>
              <a:t>houses</a:t>
            </a:r>
          </a:p>
          <a:p>
            <a:pPr marL="0" indent="0">
              <a:buNone/>
            </a:pPr>
            <a:r>
              <a:rPr lang="en-US" sz="1200" dirty="0" smtClean="0">
                <a:solidFill>
                  <a:srgbClr val="FF0000"/>
                </a:solidFill>
                <a:latin typeface="Courier New" charset="0"/>
                <a:ea typeface="Courier New" charset="0"/>
                <a:cs typeface="Courier New" charset="0"/>
              </a:rPr>
              <a:t>on</a:t>
            </a:r>
            <a:r>
              <a:rPr lang="en-US" sz="1200" dirty="0" smtClean="0">
                <a:latin typeface="Courier New" charset="0"/>
                <a:ea typeface="Courier New" charset="0"/>
                <a:cs typeface="Courier New" charset="0"/>
              </a:rPr>
              <a:t> </a:t>
            </a:r>
            <a:r>
              <a:rPr lang="en-US" sz="1200" dirty="0" err="1" smtClean="0">
                <a:latin typeface="Courier New" charset="0"/>
                <a:ea typeface="Courier New" charset="0"/>
                <a:cs typeface="Courier New" charset="0"/>
              </a:rPr>
              <a:t>houses.centroid_lat</a:t>
            </a:r>
            <a:r>
              <a:rPr lang="en-US" sz="1200" dirty="0" smtClean="0">
                <a:latin typeface="Courier New" charset="0"/>
                <a:ea typeface="Courier New" charset="0"/>
                <a:cs typeface="Courier New" charset="0"/>
              </a:rPr>
              <a:t> = </a:t>
            </a:r>
            <a:r>
              <a:rPr lang="en-US" sz="1200" dirty="0" err="1" smtClean="0">
                <a:latin typeface="Courier New" charset="0"/>
                <a:ea typeface="Courier New" charset="0"/>
                <a:cs typeface="Courier New" charset="0"/>
              </a:rPr>
              <a:t>sds.parcel_centroid_lat</a:t>
            </a:r>
            <a:r>
              <a:rPr lang="en-US" sz="1200" dirty="0" smtClean="0">
                <a:latin typeface="Courier New" charset="0"/>
                <a:ea typeface="Courier New" charset="0"/>
                <a:cs typeface="Courier New" charset="0"/>
              </a:rPr>
              <a:t> and </a:t>
            </a:r>
            <a:r>
              <a:rPr lang="en-US" sz="1200" dirty="0" err="1" smtClean="0">
                <a:latin typeface="Courier New" charset="0"/>
                <a:ea typeface="Courier New" charset="0"/>
                <a:cs typeface="Courier New" charset="0"/>
              </a:rPr>
              <a:t>houses.centroid_long</a:t>
            </a:r>
            <a:r>
              <a:rPr lang="en-US" sz="1200" dirty="0" smtClean="0">
                <a:latin typeface="Courier New" charset="0"/>
                <a:ea typeface="Courier New" charset="0"/>
                <a:cs typeface="Courier New" charset="0"/>
              </a:rPr>
              <a:t> = </a:t>
            </a:r>
            <a:r>
              <a:rPr lang="en-US" sz="1200" dirty="0" err="1" smtClean="0">
                <a:latin typeface="Courier New" charset="0"/>
                <a:ea typeface="Courier New" charset="0"/>
                <a:cs typeface="Courier New" charset="0"/>
              </a:rPr>
              <a:t>sds.parcel_centroid_long</a:t>
            </a:r>
            <a:endParaRPr lang="en-US" sz="1200" dirty="0" smtClean="0">
              <a:latin typeface="Courier New" charset="0"/>
              <a:ea typeface="Courier New" charset="0"/>
              <a:cs typeface="Courier New" charset="0"/>
            </a:endParaRPr>
          </a:p>
          <a:p>
            <a:pPr marL="0" indent="0">
              <a:buNone/>
            </a:pPr>
            <a:r>
              <a:rPr lang="en-US" sz="1200" dirty="0" smtClean="0">
                <a:solidFill>
                  <a:srgbClr val="FF0000"/>
                </a:solidFill>
                <a:latin typeface="Courier New" charset="0"/>
                <a:ea typeface="Courier New" charset="0"/>
                <a:cs typeface="Courier New" charset="0"/>
              </a:rPr>
              <a:t>group by </a:t>
            </a:r>
            <a:r>
              <a:rPr lang="en-US" sz="1200" dirty="0" err="1" smtClean="0">
                <a:latin typeface="Courier New" charset="0"/>
                <a:ea typeface="Courier New" charset="0"/>
                <a:cs typeface="Courier New" charset="0"/>
              </a:rPr>
              <a:t>water.DNR_ID_SITE_NUMBER</a:t>
            </a:r>
            <a:endParaRPr lang="en-US" sz="1200" dirty="0" smtClean="0">
              <a:latin typeface="Courier New" charset="0"/>
              <a:ea typeface="Courier New" charset="0"/>
              <a:cs typeface="Courier New" charset="0"/>
            </a:endParaRPr>
          </a:p>
          <a:p>
            <a:pPr marL="0" indent="0">
              <a:buNone/>
            </a:pPr>
            <a:r>
              <a:rPr lang="en-US" sz="1200" dirty="0" smtClean="0">
                <a:solidFill>
                  <a:srgbClr val="FF0000"/>
                </a:solidFill>
                <a:latin typeface="Courier New" charset="0"/>
                <a:ea typeface="Courier New" charset="0"/>
                <a:cs typeface="Courier New" charset="0"/>
              </a:rPr>
              <a:t>order by </a:t>
            </a:r>
            <a:r>
              <a:rPr lang="en-US" sz="1200" dirty="0" err="1" smtClean="0">
                <a:latin typeface="Courier New" charset="0"/>
                <a:ea typeface="Courier New" charset="0"/>
                <a:cs typeface="Courier New" charset="0"/>
              </a:rPr>
              <a:t>water.DNR_ID_SITE_NUMBER</a:t>
            </a:r>
            <a:endParaRPr lang="en-US" sz="1200" dirty="0">
              <a:latin typeface="Courier New" charset="0"/>
              <a:ea typeface="Courier New" charset="0"/>
              <a:cs typeface="Courier New" charset="0"/>
            </a:endParaRPr>
          </a:p>
        </p:txBody>
      </p:sp>
    </p:spTree>
    <p:extLst>
      <p:ext uri="{BB962C8B-B14F-4D97-AF65-F5344CB8AC3E}">
        <p14:creationId xmlns:p14="http://schemas.microsoft.com/office/powerpoint/2010/main" val="109138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49551522"/>
              </p:ext>
            </p:extLst>
          </p:nvPr>
        </p:nvGraphicFramePr>
        <p:xfrm>
          <a:off x="1177447" y="751572"/>
          <a:ext cx="9394520" cy="5695872"/>
        </p:xfrm>
        <a:graphic>
          <a:graphicData uri="http://schemas.openxmlformats.org/drawingml/2006/table">
            <a:tbl>
              <a:tblPr/>
              <a:tblGrid>
                <a:gridCol w="1878904"/>
                <a:gridCol w="1878904"/>
                <a:gridCol w="1878904"/>
                <a:gridCol w="1878904"/>
                <a:gridCol w="1878904"/>
              </a:tblGrid>
              <a:tr h="323343">
                <a:tc>
                  <a:txBody>
                    <a:bodyPr/>
                    <a:lstStyle/>
                    <a:p>
                      <a:pPr rtl="0" fontAlgn="b"/>
                      <a:r>
                        <a:rPr lang="en-US" sz="1400" dirty="0" err="1">
                          <a:effectLst/>
                        </a:rPr>
                        <a:t>water_DNR_ID_SITE_NUMBER</a:t>
                      </a:r>
                      <a:endParaRPr lang="en-US" sz="1400" dirty="0">
                        <a:effectLst/>
                      </a:endParaRP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r>
                        <a:rPr lang="en-US" sz="1400">
                          <a:effectLst/>
                        </a:rPr>
                        <a:t>numHouses</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r>
                        <a:rPr lang="en-US" sz="1400">
                          <a:effectLst/>
                        </a:rPr>
                        <a:t>avgDistance</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r>
                        <a:rPr lang="en-US" sz="1400">
                          <a:effectLst/>
                        </a:rPr>
                        <a:t>avgPhos</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rtl="0" fontAlgn="b"/>
                      <a:r>
                        <a:rPr lang="en-US" sz="1400">
                          <a:effectLst/>
                        </a:rPr>
                        <a:t>avgSaleVal</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27000400-01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fi-FI" sz="1400">
                          <a:effectLst/>
                        </a:rPr>
                        <a:t>14872</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2705.535036</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nb-NO" sz="1400">
                          <a:effectLst/>
                        </a:rPr>
                        <a:t>0.08153846154</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580034.2098</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fi-FI" sz="1400" dirty="0">
                          <a:effectLst/>
                        </a:rPr>
                        <a:t>27002802-01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1372</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fi-FI" sz="1400">
                          <a:effectLst/>
                        </a:rPr>
                        <a:t>1140.984791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nb-NO" sz="1400">
                          <a:effectLst/>
                        </a:rPr>
                        <a:t>0.08083333333</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924070.0714</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27003501-01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cs-CZ" sz="1400">
                          <a:effectLst/>
                        </a:rPr>
                        <a:t>2100</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1435.799717</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0.05035714286</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nb-NO" sz="1400">
                          <a:effectLst/>
                        </a:rPr>
                        <a:t>773702.4571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27004201-01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fi-FI" sz="1400">
                          <a:effectLst/>
                        </a:rPr>
                        <a:t>19180</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hr-HR" sz="1400">
                          <a:effectLst/>
                        </a:rPr>
                        <a:t>1161.07199</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0.05031818182</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242348.2044</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27004700-01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cs-CZ" sz="1400">
                          <a:effectLst/>
                        </a:rPr>
                        <a:t>19435</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1987.428282</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0.009083333333</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204146.3726</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27005300-01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cs-CZ" sz="1400">
                          <a:effectLst/>
                        </a:rPr>
                        <a:t>1112</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hr-HR" sz="1400">
                          <a:effectLst/>
                        </a:rPr>
                        <a:t>1344.559038</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nb-NO" sz="1400">
                          <a:effectLst/>
                        </a:rPr>
                        <a:t>0.083</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270001.8633</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27005700-01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cs-CZ" sz="1400">
                          <a:effectLst/>
                        </a:rPr>
                        <a:t>5214</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1198.020641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fi-FI" sz="1400">
                          <a:effectLst/>
                        </a:rPr>
                        <a:t>0.1858181818</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nb-NO" sz="1400">
                          <a:effectLst/>
                        </a:rPr>
                        <a:t>617651.5696</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27006900-01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3744</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hr-HR" sz="1400">
                          <a:effectLst/>
                        </a:rPr>
                        <a:t>1075.396986</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fi-FI" sz="1400">
                          <a:effectLst/>
                        </a:rPr>
                        <a:t>0.02025</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228683.3077</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27007000-01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uk-UA" sz="1400">
                          <a:effectLst/>
                        </a:rPr>
                        <a:t>6776</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505.6345785</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0.03738461538</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hr-HR" sz="1400">
                          <a:effectLst/>
                        </a:rPr>
                        <a:t>260859.9174</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27007600-01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6708</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cs-CZ" sz="1400">
                          <a:effectLst/>
                        </a:rPr>
                        <a:t>930.5421216</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nb-NO" sz="1400">
                          <a:effectLst/>
                        </a:rPr>
                        <a:t>0.03358333333</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nb-NO" sz="1400">
                          <a:effectLst/>
                        </a:rPr>
                        <a:t>356035.7829</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27008800-01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1656</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hr-HR" sz="1400">
                          <a:effectLst/>
                        </a:rPr>
                        <a:t>1146.831705</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0.04936363636</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nb-NO" sz="1400">
                          <a:effectLst/>
                        </a:rPr>
                        <a:t>257640.2029</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27009100-01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ru-RU" sz="1400">
                          <a:effectLst/>
                        </a:rPr>
                        <a:t>1474</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fi-FI" sz="1400">
                          <a:effectLst/>
                        </a:rPr>
                        <a:t>1398.817962</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0.07090909091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342625.5075</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27010000-01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37128</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1828.26638</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0.07325</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hr-HR" sz="1400">
                          <a:effectLst/>
                        </a:rPr>
                        <a:t>370852.2955</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27010400-01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1288</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cs-CZ" sz="1400">
                          <a:effectLst/>
                        </a:rPr>
                        <a:t>472.2149282</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0.05104761905</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hr-HR" sz="1400">
                          <a:effectLst/>
                        </a:rPr>
                        <a:t>197768.7857</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27012300-01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1296</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hr-HR" sz="1400">
                          <a:effectLst/>
                        </a:rPr>
                        <a:t>1596.927648</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nb-NO" sz="1400">
                          <a:effectLst/>
                        </a:rPr>
                        <a:t>0.086</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581633.0463</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27012900-01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fi-FI" sz="1400">
                          <a:effectLst/>
                        </a:rPr>
                        <a:t>797</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5302.282413</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nb-NO" sz="1400">
                          <a:effectLst/>
                        </a:rPr>
                        <a:t>0.028</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cs-CZ" sz="1400">
                          <a:effectLst/>
                        </a:rPr>
                        <a:t>311492.3814</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27017100-01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en-US" sz="1400">
                          <a:effectLst/>
                        </a:rPr>
                        <a:t>44</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hr-HR" sz="1400">
                          <a:effectLst/>
                        </a:rPr>
                        <a:t>490.2395595</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nb-NO" sz="1400">
                          <a:effectLst/>
                        </a:rPr>
                        <a:t>0.1566</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en-US" sz="1400">
                          <a:effectLst/>
                        </a:rPr>
                        <a:t>433038</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27019900-01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504</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hr-HR" sz="1400">
                          <a:effectLst/>
                        </a:rPr>
                        <a:t>2503.813903</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0.05125</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323707.5</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27062700-01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4392</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hr-HR" sz="1400">
                          <a:effectLst/>
                        </a:rPr>
                        <a:t>1522.17414</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0.1224166667</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223250.8689</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27063400-01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41301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hr-HR" sz="1400">
                          <a:effectLst/>
                        </a:rPr>
                        <a:t>2356.598821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0.05116666667</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193394.204</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27066100-01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cs-CZ" sz="1400">
                          <a:effectLst/>
                        </a:rPr>
                        <a:t>7449</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hr-HR" sz="1400">
                          <a:effectLst/>
                        </a:rPr>
                        <a:t>1397.814522</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0.06625</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cs-CZ" sz="1400">
                          <a:effectLst/>
                        </a:rPr>
                        <a:t>313340.1117</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27071100-01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en-US" sz="1400">
                          <a:effectLst/>
                        </a:rPr>
                        <a:t>3388</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1368.212882</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a:effectLst/>
                        </a:rPr>
                        <a:t>0.02872727273</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hr-HR" sz="1400">
                          <a:effectLst/>
                        </a:rPr>
                        <a:t>519097.1818</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21828">
                <a:tc>
                  <a:txBody>
                    <a:bodyPr/>
                    <a:lstStyle/>
                    <a:p>
                      <a:pPr rtl="0" fontAlgn="b"/>
                      <a:r>
                        <a:rPr lang="is-IS" sz="1400" dirty="0">
                          <a:effectLst/>
                        </a:rPr>
                        <a:t>27073400-01</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cs-CZ" sz="1400" dirty="0">
                          <a:effectLst/>
                        </a:rPr>
                        <a:t>4932</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dirty="0">
                          <a:effectLst/>
                        </a:rPr>
                        <a:t>1201.776806</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dirty="0">
                          <a:effectLst/>
                        </a:rPr>
                        <a:t>0.04008333333</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algn="r" rtl="0" fontAlgn="b"/>
                      <a:r>
                        <a:rPr lang="is-IS" sz="1400" dirty="0">
                          <a:effectLst/>
                        </a:rPr>
                        <a:t>525219.7178</a:t>
                      </a:r>
                    </a:p>
                  </a:txBody>
                  <a:tcPr marL="11308" marR="11308" marT="7539" marB="7539"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62511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2</a:t>
            </a:r>
            <a:endParaRPr lang="en-US" dirty="0"/>
          </a:p>
        </p:txBody>
      </p:sp>
      <p:sp>
        <p:nvSpPr>
          <p:cNvPr id="3" name="Content Placeholder 2"/>
          <p:cNvSpPr>
            <a:spLocks noGrp="1"/>
          </p:cNvSpPr>
          <p:nvPr>
            <p:ph idx="1"/>
          </p:nvPr>
        </p:nvSpPr>
        <p:spPr/>
        <p:txBody>
          <a:bodyPr/>
          <a:lstStyle/>
          <a:p>
            <a:r>
              <a:rPr lang="en-US" dirty="0" smtClean="0"/>
              <a:t>The following query finds, for each county and each recreational suitability result, the average </a:t>
            </a:r>
            <a:r>
              <a:rPr lang="en-US" dirty="0" err="1" smtClean="0"/>
              <a:t>secchi</a:t>
            </a:r>
            <a:r>
              <a:rPr lang="en-US" dirty="0" smtClean="0"/>
              <a:t> depth. I go this idea from one of the papers provided by the organizers where they plotted the recreational suitability result on x axis and </a:t>
            </a:r>
            <a:r>
              <a:rPr lang="en-US" dirty="0" err="1" smtClean="0"/>
              <a:t>avg</a:t>
            </a:r>
            <a:r>
              <a:rPr lang="en-US" dirty="0" smtClean="0"/>
              <a:t> </a:t>
            </a:r>
            <a:r>
              <a:rPr lang="en-US" dirty="0" err="1" smtClean="0"/>
              <a:t>secchi</a:t>
            </a:r>
            <a:r>
              <a:rPr lang="en-US" dirty="0" smtClean="0"/>
              <a:t> depth on the y access for each county. </a:t>
            </a:r>
            <a:endParaRPr lang="en-US" dirty="0"/>
          </a:p>
        </p:txBody>
      </p:sp>
    </p:spTree>
    <p:extLst>
      <p:ext uri="{BB962C8B-B14F-4D97-AF65-F5344CB8AC3E}">
        <p14:creationId xmlns:p14="http://schemas.microsoft.com/office/powerpoint/2010/main" val="190372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smtClean="0">
                <a:solidFill>
                  <a:srgbClr val="FF0000"/>
                </a:solidFill>
                <a:latin typeface="Courier New" charset="0"/>
                <a:ea typeface="Courier New" charset="0"/>
                <a:cs typeface="Courier New" charset="0"/>
              </a:rPr>
              <a:t>select</a:t>
            </a:r>
            <a:r>
              <a:rPr lang="en-US" sz="2000" dirty="0" smtClean="0">
                <a:latin typeface="Courier New" charset="0"/>
                <a:ea typeface="Courier New" charset="0"/>
                <a:cs typeface="Courier New" charset="0"/>
              </a:rPr>
              <a:t> county, </a:t>
            </a:r>
          </a:p>
          <a:p>
            <a:pPr marL="0" indent="0">
              <a:buNone/>
            </a:pPr>
            <a:r>
              <a:rPr lang="en-US" sz="2000" dirty="0" smtClean="0">
                <a:latin typeface="Courier New" charset="0"/>
                <a:ea typeface="Courier New" charset="0"/>
                <a:cs typeface="Courier New" charset="0"/>
              </a:rPr>
              <a:t>RECREATIONAL_SUITABILITY_RESULT , </a:t>
            </a:r>
          </a:p>
          <a:p>
            <a:pPr marL="0" indent="0">
              <a:buNone/>
            </a:pPr>
            <a:r>
              <a:rPr lang="en-US" sz="2000" dirty="0" err="1" smtClean="0">
                <a:latin typeface="Courier New" charset="0"/>
                <a:ea typeface="Courier New" charset="0"/>
                <a:cs typeface="Courier New" charset="0"/>
              </a:rPr>
              <a:t>avg</a:t>
            </a:r>
            <a:r>
              <a:rPr lang="en-US" sz="2000" dirty="0" smtClean="0">
                <a:latin typeface="Courier New" charset="0"/>
                <a:ea typeface="Courier New" charset="0"/>
                <a:cs typeface="Courier New" charset="0"/>
              </a:rPr>
              <a:t>( SECCHI_DEPTH_RESULT )</a:t>
            </a:r>
          </a:p>
          <a:p>
            <a:pPr marL="0" indent="0">
              <a:buNone/>
            </a:pPr>
            <a:r>
              <a:rPr lang="en-US" sz="2000" dirty="0" smtClean="0">
                <a:solidFill>
                  <a:srgbClr val="FF0000"/>
                </a:solidFill>
                <a:latin typeface="Courier New" charset="0"/>
                <a:ea typeface="Courier New" charset="0"/>
                <a:cs typeface="Courier New" charset="0"/>
              </a:rPr>
              <a:t>from</a:t>
            </a:r>
            <a:r>
              <a:rPr lang="en-US" sz="2000" dirty="0" smtClean="0">
                <a:latin typeface="Courier New" charset="0"/>
                <a:ea typeface="Courier New" charset="0"/>
                <a:cs typeface="Courier New" charset="0"/>
              </a:rPr>
              <a:t>[datadive-142319:mces_lakes.1999_2014_monitoring_data] </a:t>
            </a:r>
          </a:p>
          <a:p>
            <a:pPr marL="0" indent="0">
              <a:buNone/>
            </a:pPr>
            <a:endParaRPr lang="en-US" sz="2000" dirty="0">
              <a:latin typeface="Courier New" charset="0"/>
              <a:ea typeface="Courier New" charset="0"/>
              <a:cs typeface="Courier New" charset="0"/>
            </a:endParaRPr>
          </a:p>
          <a:p>
            <a:pPr marL="0" indent="0">
              <a:buNone/>
            </a:pPr>
            <a:r>
              <a:rPr lang="en-US" sz="2000" dirty="0" smtClean="0">
                <a:solidFill>
                  <a:srgbClr val="FF0000"/>
                </a:solidFill>
                <a:latin typeface="Courier New" charset="0"/>
                <a:ea typeface="Courier New" charset="0"/>
                <a:cs typeface="Courier New" charset="0"/>
              </a:rPr>
              <a:t>group by </a:t>
            </a:r>
            <a:r>
              <a:rPr lang="en-US" sz="2000" dirty="0" err="1" smtClean="0">
                <a:latin typeface="Courier New" charset="0"/>
                <a:ea typeface="Courier New" charset="0"/>
                <a:cs typeface="Courier New" charset="0"/>
              </a:rPr>
              <a:t>county,RECREATIONAL_SUITABILITY_RESULT</a:t>
            </a:r>
            <a:endParaRPr lang="en-US" sz="2000" dirty="0" smtClean="0">
              <a:latin typeface="Courier New" charset="0"/>
              <a:ea typeface="Courier New" charset="0"/>
              <a:cs typeface="Courier New" charset="0"/>
            </a:endParaRPr>
          </a:p>
          <a:p>
            <a:pPr marL="0" indent="0">
              <a:buNone/>
            </a:pPr>
            <a:r>
              <a:rPr lang="en-US" sz="2000" dirty="0" smtClean="0">
                <a:solidFill>
                  <a:srgbClr val="FF0000"/>
                </a:solidFill>
                <a:latin typeface="Courier New" charset="0"/>
                <a:ea typeface="Courier New" charset="0"/>
                <a:cs typeface="Courier New" charset="0"/>
              </a:rPr>
              <a:t>order by </a:t>
            </a:r>
            <a:r>
              <a:rPr lang="en-US" sz="2000" dirty="0" err="1" smtClean="0">
                <a:latin typeface="Courier New" charset="0"/>
                <a:ea typeface="Courier New" charset="0"/>
                <a:cs typeface="Courier New" charset="0"/>
              </a:rPr>
              <a:t>county,RECREATIONAL_SUITABILITY_RESULT</a:t>
            </a:r>
            <a:endParaRPr lang="en-US" sz="2000" dirty="0">
              <a:latin typeface="Courier New" charset="0"/>
              <a:ea typeface="Courier New" charset="0"/>
              <a:cs typeface="Courier New" charset="0"/>
            </a:endParaRPr>
          </a:p>
        </p:txBody>
      </p:sp>
    </p:spTree>
    <p:extLst>
      <p:ext uri="{BB962C8B-B14F-4D97-AF65-F5344CB8AC3E}">
        <p14:creationId xmlns:p14="http://schemas.microsoft.com/office/powerpoint/2010/main" val="279587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315</Words>
  <Application>Microsoft Macintosh PowerPoint</Application>
  <PresentationFormat>Widescreen</PresentationFormat>
  <Paragraphs>144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Calibri Light</vt:lpstr>
      <vt:lpstr>Courier New</vt:lpstr>
      <vt:lpstr>Arial</vt:lpstr>
      <vt:lpstr>Office Theme</vt:lpstr>
      <vt:lpstr>Query 1</vt:lpstr>
      <vt:lpstr>PowerPoint Presentation</vt:lpstr>
      <vt:lpstr>PowerPoint Presentation</vt:lpstr>
      <vt:lpstr>Query 2</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8</cp:revision>
  <dcterms:created xsi:type="dcterms:W3CDTF">2016-10-24T21:42:54Z</dcterms:created>
  <dcterms:modified xsi:type="dcterms:W3CDTF">2016-10-25T02:52:19Z</dcterms:modified>
</cp:coreProperties>
</file>