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6978" y="539753"/>
            <a:ext cx="691404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588" y="0"/>
            <a:ext cx="12587410" cy="10147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0587" y="1"/>
            <a:ext cx="12587410" cy="10147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4089" y="4026081"/>
            <a:ext cx="1089982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2096" y="2945193"/>
            <a:ext cx="15583806" cy="446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0481" y="0"/>
            <a:ext cx="5640529" cy="53293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24678"/>
            <a:ext cx="5832851" cy="5062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M</a:t>
            </a:r>
            <a:r>
              <a:rPr spc="-540" dirty="0"/>
              <a:t>a</a:t>
            </a:r>
            <a:r>
              <a:rPr spc="-25" dirty="0"/>
              <a:t>l</a:t>
            </a:r>
            <a:r>
              <a:rPr spc="-540" dirty="0"/>
              <a:t>a</a:t>
            </a:r>
            <a:r>
              <a:rPr spc="-484" dirty="0"/>
              <a:t>r</a:t>
            </a:r>
            <a:r>
              <a:rPr spc="-204" dirty="0"/>
              <a:t>i</a:t>
            </a:r>
            <a:r>
              <a:rPr spc="-535" dirty="0"/>
              <a:t>a</a:t>
            </a:r>
            <a:r>
              <a:rPr spc="-925" dirty="0"/>
              <a:t> </a:t>
            </a:r>
            <a:r>
              <a:rPr spc="-830" dirty="0"/>
              <a:t>S</a:t>
            </a:r>
            <a:r>
              <a:rPr spc="-350" dirty="0"/>
              <a:t>p</a:t>
            </a:r>
            <a:r>
              <a:rPr spc="-484" dirty="0"/>
              <a:t>r</a:t>
            </a:r>
            <a:r>
              <a:rPr spc="-380" dirty="0"/>
              <a:t>e</a:t>
            </a:r>
            <a:r>
              <a:rPr spc="-540" dirty="0"/>
              <a:t>a</a:t>
            </a:r>
            <a:r>
              <a:rPr spc="-345" dirty="0"/>
              <a:t>d</a:t>
            </a:r>
            <a:r>
              <a:rPr spc="-925" dirty="0"/>
              <a:t> </a:t>
            </a:r>
            <a:r>
              <a:rPr spc="-350" dirty="0"/>
              <a:t>A</a:t>
            </a:r>
            <a:r>
              <a:rPr spc="-525" dirty="0"/>
              <a:t>n</a:t>
            </a:r>
            <a:r>
              <a:rPr spc="-540" dirty="0"/>
              <a:t>a</a:t>
            </a:r>
            <a:r>
              <a:rPr spc="-25" dirty="0"/>
              <a:t>l</a:t>
            </a:r>
            <a:r>
              <a:rPr spc="-750" dirty="0"/>
              <a:t>y</a:t>
            </a:r>
            <a:r>
              <a:rPr spc="-280" dirty="0"/>
              <a:t>s</a:t>
            </a:r>
            <a:r>
              <a:rPr spc="-204" dirty="0"/>
              <a:t>i</a:t>
            </a:r>
            <a:r>
              <a:rPr spc="-275" dirty="0"/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4400" y="315861"/>
            <a:ext cx="82167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90" dirty="0">
                <a:solidFill>
                  <a:srgbClr val="F14200"/>
                </a:solidFill>
                <a:latin typeface="Tahoma"/>
                <a:cs typeface="Tahoma"/>
              </a:rPr>
              <a:t>R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u</a:t>
            </a:r>
            <a:r>
              <a:rPr sz="5000" spc="210" dirty="0">
                <a:solidFill>
                  <a:srgbClr val="F14200"/>
                </a:solidFill>
                <a:latin typeface="Tahoma"/>
                <a:cs typeface="Tahoma"/>
              </a:rPr>
              <a:t>l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200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35" dirty="0">
                <a:solidFill>
                  <a:srgbClr val="F14200"/>
                </a:solidFill>
                <a:latin typeface="Tahoma"/>
                <a:cs typeface="Tahoma"/>
              </a:rPr>
              <a:t>d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lang="en-US" sz="5000" spc="135" dirty="0">
                <a:solidFill>
                  <a:srgbClr val="F14200"/>
                </a:solidFill>
                <a:latin typeface="Tahoma"/>
                <a:cs typeface="Tahoma"/>
              </a:rPr>
              <a:t>b</a:t>
            </a:r>
            <a:endParaRPr sz="500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F8073-B615-BC3C-745A-5985F5BD550F}"/>
              </a:ext>
            </a:extLst>
          </p:cNvPr>
          <p:cNvSpPr txBox="1"/>
          <p:nvPr/>
        </p:nvSpPr>
        <p:spPr>
          <a:xfrm>
            <a:off x="457200" y="14859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Layers: star symbol represents malaria data points and blue polygon represents waterbodies</a:t>
            </a:r>
            <a:endParaRPr lang="en-IN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94BEC0-145F-668B-898B-E9616BB8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314700"/>
            <a:ext cx="9419136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4400" y="315861"/>
            <a:ext cx="82167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90" dirty="0">
                <a:solidFill>
                  <a:srgbClr val="F14200"/>
                </a:solidFill>
                <a:latin typeface="Tahoma"/>
                <a:cs typeface="Tahoma"/>
              </a:rPr>
              <a:t>R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u</a:t>
            </a:r>
            <a:r>
              <a:rPr sz="5000" spc="210" dirty="0">
                <a:solidFill>
                  <a:srgbClr val="F14200"/>
                </a:solidFill>
                <a:latin typeface="Tahoma"/>
                <a:cs typeface="Tahoma"/>
              </a:rPr>
              <a:t>l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200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35" dirty="0">
                <a:solidFill>
                  <a:srgbClr val="F14200"/>
                </a:solidFill>
                <a:latin typeface="Tahoma"/>
                <a:cs typeface="Tahoma"/>
              </a:rPr>
              <a:t>d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lang="en-US" sz="5000" spc="135" dirty="0">
                <a:solidFill>
                  <a:srgbClr val="F14200"/>
                </a:solidFill>
                <a:latin typeface="Tahoma"/>
                <a:cs typeface="Tahoma"/>
              </a:rPr>
              <a:t>b</a:t>
            </a:r>
            <a:endParaRPr sz="500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F8073-B615-BC3C-745A-5985F5BD550F}"/>
              </a:ext>
            </a:extLst>
          </p:cNvPr>
          <p:cNvSpPr txBox="1"/>
          <p:nvPr/>
        </p:nvSpPr>
        <p:spPr>
          <a:xfrm>
            <a:off x="457200" y="1485900"/>
            <a:ext cx="1539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Analysis:</a:t>
            </a:r>
            <a:endParaRPr lang="en-IN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47713-451E-7812-AA61-F54DADD5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04671"/>
            <a:ext cx="8610600" cy="6713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F517C6-B258-7DFE-7092-73ECC199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019300"/>
            <a:ext cx="8686800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0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588" y="0"/>
            <a:ext cx="12587410" cy="1014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4489" y="4306023"/>
            <a:ext cx="42271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0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7000" spc="6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7000" spc="55" dirty="0">
                <a:solidFill>
                  <a:srgbClr val="F14200"/>
                </a:solidFill>
                <a:latin typeface="Tahoma"/>
                <a:cs typeface="Tahoma"/>
              </a:rPr>
              <a:t>a</a:t>
            </a:r>
            <a:r>
              <a:rPr sz="7000" spc="65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7000" spc="200" dirty="0">
                <a:solidFill>
                  <a:srgbClr val="F14200"/>
                </a:solidFill>
                <a:latin typeface="Tahoma"/>
                <a:cs typeface="Tahoma"/>
              </a:rPr>
              <a:t>k</a:t>
            </a:r>
            <a:r>
              <a:rPr sz="7000" spc="-540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7000" spc="110" dirty="0">
                <a:solidFill>
                  <a:srgbClr val="F14200"/>
                </a:solidFill>
                <a:latin typeface="Tahoma"/>
                <a:cs typeface="Tahoma"/>
              </a:rPr>
              <a:t>Yo</a:t>
            </a:r>
            <a:r>
              <a:rPr sz="7000" spc="70" dirty="0">
                <a:solidFill>
                  <a:srgbClr val="F14200"/>
                </a:solidFill>
                <a:latin typeface="Tahoma"/>
                <a:cs typeface="Tahoma"/>
              </a:rPr>
              <a:t>u</a:t>
            </a:r>
            <a:endParaRPr sz="7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588" y="0"/>
            <a:ext cx="12587410" cy="10147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776719" y="8859209"/>
            <a:ext cx="15868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700" b="1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7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700" b="1" spc="-10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7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00" b="1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700" b="1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00" b="1" spc="-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700" b="1" spc="-1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7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9542" y="617538"/>
            <a:ext cx="4312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5" dirty="0">
                <a:solidFill>
                  <a:srgbClr val="F14200"/>
                </a:solidFill>
              </a:rPr>
              <a:t>Introduction</a:t>
            </a:r>
            <a:endParaRPr sz="6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102" y="3202305"/>
            <a:ext cx="161924" cy="161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</a:t>
            </a:r>
            <a:r>
              <a:rPr spc="-180" dirty="0"/>
              <a:t>o</a:t>
            </a:r>
            <a:r>
              <a:rPr spc="-440" dirty="0"/>
              <a:t> </a:t>
            </a:r>
            <a:r>
              <a:rPr spc="-260" dirty="0"/>
              <a:t>a</a:t>
            </a:r>
            <a:r>
              <a:rPr spc="-254" dirty="0"/>
              <a:t>n</a:t>
            </a:r>
            <a:r>
              <a:rPr spc="-260" dirty="0"/>
              <a:t>a</a:t>
            </a:r>
            <a:r>
              <a:rPr spc="-15" dirty="0"/>
              <a:t>l</a:t>
            </a:r>
            <a:r>
              <a:rPr spc="-360" dirty="0"/>
              <a:t>y</a:t>
            </a:r>
            <a:r>
              <a:rPr spc="-240" dirty="0"/>
              <a:t>z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170" dirty="0"/>
              <a:t>t</a:t>
            </a:r>
            <a:r>
              <a:rPr spc="-254" dirty="0"/>
              <a:t>h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135" dirty="0"/>
              <a:t>s</a:t>
            </a:r>
            <a:r>
              <a:rPr spc="-170" dirty="0"/>
              <a:t>p</a:t>
            </a:r>
            <a:r>
              <a:rPr spc="-235" dirty="0"/>
              <a:t>r</a:t>
            </a:r>
            <a:r>
              <a:rPr spc="-185" dirty="0"/>
              <a:t>e</a:t>
            </a:r>
            <a:r>
              <a:rPr spc="-260" dirty="0"/>
              <a:t>a</a:t>
            </a:r>
            <a:r>
              <a:rPr spc="-165" dirty="0"/>
              <a:t>d</a:t>
            </a:r>
            <a:r>
              <a:rPr spc="-440" dirty="0"/>
              <a:t> </a:t>
            </a:r>
            <a:r>
              <a:rPr spc="-185" dirty="0"/>
              <a:t>o</a:t>
            </a:r>
            <a:r>
              <a:rPr spc="-105" dirty="0"/>
              <a:t>f</a:t>
            </a:r>
            <a:r>
              <a:rPr spc="-440" dirty="0"/>
              <a:t> </a:t>
            </a:r>
            <a:r>
              <a:rPr spc="-385" dirty="0"/>
              <a:t>m</a:t>
            </a:r>
            <a:r>
              <a:rPr spc="-260" dirty="0"/>
              <a:t>a</a:t>
            </a:r>
            <a:r>
              <a:rPr spc="-15" dirty="0"/>
              <a:t>l</a:t>
            </a:r>
            <a:r>
              <a:rPr spc="-260" dirty="0"/>
              <a:t>a</a:t>
            </a:r>
            <a:r>
              <a:rPr spc="-235" dirty="0"/>
              <a:t>r</a:t>
            </a:r>
            <a:r>
              <a:rPr spc="-100" dirty="0"/>
              <a:t>i</a:t>
            </a:r>
            <a:r>
              <a:rPr spc="-254" dirty="0"/>
              <a:t>a</a:t>
            </a:r>
            <a:r>
              <a:rPr spc="-440" dirty="0"/>
              <a:t> </a:t>
            </a:r>
            <a:r>
              <a:rPr spc="-170" dirty="0"/>
              <a:t>d</a:t>
            </a:r>
            <a:r>
              <a:rPr spc="-100" dirty="0"/>
              <a:t>i</a:t>
            </a:r>
            <a:r>
              <a:rPr spc="-135" dirty="0"/>
              <a:t>s</a:t>
            </a:r>
            <a:r>
              <a:rPr spc="-185" dirty="0"/>
              <a:t>e</a:t>
            </a:r>
            <a:r>
              <a:rPr spc="-260" dirty="0"/>
              <a:t>a</a:t>
            </a:r>
            <a:r>
              <a:rPr spc="-135" dirty="0"/>
              <a:t>s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100" dirty="0"/>
              <a:t>i</a:t>
            </a:r>
            <a:r>
              <a:rPr spc="-250" dirty="0"/>
              <a:t>n</a:t>
            </a:r>
            <a:r>
              <a:rPr spc="-440" dirty="0"/>
              <a:t> </a:t>
            </a:r>
            <a:r>
              <a:rPr spc="-254" dirty="0"/>
              <a:t>a</a:t>
            </a:r>
            <a:r>
              <a:rPr spc="-440" dirty="0"/>
              <a:t> </a:t>
            </a:r>
            <a:r>
              <a:rPr spc="-235" dirty="0"/>
              <a:t>r</a:t>
            </a:r>
            <a:r>
              <a:rPr spc="-185" dirty="0"/>
              <a:t>e</a:t>
            </a:r>
            <a:r>
              <a:rPr spc="-370" dirty="0"/>
              <a:t>g</a:t>
            </a:r>
            <a:r>
              <a:rPr spc="-100" dirty="0"/>
              <a:t>i</a:t>
            </a:r>
            <a:r>
              <a:rPr spc="-185" dirty="0"/>
              <a:t>o</a:t>
            </a:r>
            <a:r>
              <a:rPr spc="-254" dirty="0"/>
              <a:t>n</a:t>
            </a:r>
            <a:r>
              <a:rPr spc="-350" dirty="0"/>
              <a:t>.</a:t>
            </a: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endParaRPr sz="6600"/>
          </a:p>
          <a:p>
            <a:pPr marL="298450">
              <a:lnSpc>
                <a:spcPct val="100000"/>
              </a:lnSpc>
            </a:pPr>
            <a:r>
              <a:rPr spc="-380" dirty="0"/>
              <a:t>W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200" dirty="0"/>
              <a:t>w</a:t>
            </a:r>
            <a:r>
              <a:rPr spc="-185" dirty="0"/>
              <a:t>o</a:t>
            </a:r>
            <a:r>
              <a:rPr spc="-254" dirty="0"/>
              <a:t>u</a:t>
            </a:r>
            <a:r>
              <a:rPr spc="-15" dirty="0"/>
              <a:t>l</a:t>
            </a:r>
            <a:r>
              <a:rPr spc="-165" dirty="0"/>
              <a:t>d</a:t>
            </a:r>
            <a:r>
              <a:rPr spc="-440" dirty="0"/>
              <a:t> </a:t>
            </a:r>
            <a:r>
              <a:rPr spc="-110" dirty="0"/>
              <a:t>f</a:t>
            </a:r>
            <a:r>
              <a:rPr spc="-100" dirty="0"/>
              <a:t>i</a:t>
            </a:r>
            <a:r>
              <a:rPr spc="-254" dirty="0"/>
              <a:t>n</a:t>
            </a:r>
            <a:r>
              <a:rPr spc="-165" dirty="0"/>
              <a:t>d</a:t>
            </a:r>
            <a:r>
              <a:rPr spc="-440" dirty="0"/>
              <a:t> </a:t>
            </a:r>
            <a:r>
              <a:rPr spc="-170" dirty="0"/>
              <a:t>t</a:t>
            </a:r>
            <a:r>
              <a:rPr spc="-254" dirty="0"/>
              <a:t>h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254" dirty="0"/>
              <a:t>h</a:t>
            </a:r>
            <a:r>
              <a:rPr spc="-185" dirty="0"/>
              <a:t>o</a:t>
            </a:r>
            <a:r>
              <a:rPr spc="-170" dirty="0"/>
              <a:t>t</a:t>
            </a:r>
            <a:r>
              <a:rPr spc="-135" dirty="0"/>
              <a:t>s</a:t>
            </a:r>
            <a:r>
              <a:rPr spc="-170" dirty="0"/>
              <a:t>p</a:t>
            </a:r>
            <a:r>
              <a:rPr spc="-185" dirty="0"/>
              <a:t>o</a:t>
            </a:r>
            <a:r>
              <a:rPr spc="-170" dirty="0"/>
              <a:t>t</a:t>
            </a:r>
            <a:r>
              <a:rPr spc="-135" dirty="0"/>
              <a:t>s</a:t>
            </a:r>
            <a:r>
              <a:rPr spc="-350" dirty="0"/>
              <a:t>,</a:t>
            </a:r>
            <a:r>
              <a:rPr spc="-440" dirty="0"/>
              <a:t> </a:t>
            </a:r>
            <a:r>
              <a:rPr spc="-170" dirty="0"/>
              <a:t>t</a:t>
            </a:r>
            <a:r>
              <a:rPr spc="-235" dirty="0"/>
              <a:t>r</a:t>
            </a:r>
            <a:r>
              <a:rPr spc="-185" dirty="0"/>
              <a:t>e</a:t>
            </a:r>
            <a:r>
              <a:rPr spc="-254" dirty="0"/>
              <a:t>n</a:t>
            </a:r>
            <a:r>
              <a:rPr spc="-170" dirty="0"/>
              <a:t>d</a:t>
            </a:r>
            <a:r>
              <a:rPr spc="-130" dirty="0"/>
              <a:t>s</a:t>
            </a:r>
            <a:r>
              <a:rPr spc="-440" dirty="0"/>
              <a:t> </a:t>
            </a:r>
            <a:r>
              <a:rPr spc="-260" dirty="0"/>
              <a:t>a</a:t>
            </a:r>
            <a:r>
              <a:rPr spc="-254" dirty="0"/>
              <a:t>n</a:t>
            </a:r>
            <a:r>
              <a:rPr spc="-165" dirty="0"/>
              <a:t>d</a:t>
            </a:r>
            <a:r>
              <a:rPr spc="-440" dirty="0"/>
              <a:t> </a:t>
            </a:r>
            <a:r>
              <a:rPr spc="-170" dirty="0"/>
              <a:t>p</a:t>
            </a:r>
            <a:r>
              <a:rPr spc="-260" dirty="0"/>
              <a:t>a</a:t>
            </a:r>
            <a:r>
              <a:rPr spc="-170" dirty="0"/>
              <a:t>tt</a:t>
            </a:r>
            <a:r>
              <a:rPr spc="-185" dirty="0"/>
              <a:t>e</a:t>
            </a:r>
            <a:r>
              <a:rPr spc="-235" dirty="0"/>
              <a:t>r</a:t>
            </a:r>
            <a:r>
              <a:rPr spc="-254" dirty="0"/>
              <a:t>n</a:t>
            </a:r>
            <a:r>
              <a:rPr spc="-130" dirty="0"/>
              <a:t>s</a:t>
            </a:r>
            <a:r>
              <a:rPr spc="-440" dirty="0"/>
              <a:t> </a:t>
            </a:r>
            <a:r>
              <a:rPr spc="-100" dirty="0"/>
              <a:t>i</a:t>
            </a:r>
            <a:r>
              <a:rPr spc="-250" dirty="0"/>
              <a:t>n</a:t>
            </a:r>
            <a:r>
              <a:rPr spc="-440" dirty="0"/>
              <a:t> </a:t>
            </a:r>
            <a:r>
              <a:rPr spc="-170" dirty="0"/>
              <a:t>t</a:t>
            </a:r>
            <a:r>
              <a:rPr spc="-254" dirty="0"/>
              <a:t>h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170" dirty="0"/>
              <a:t>d</a:t>
            </a:r>
            <a:r>
              <a:rPr spc="-100" dirty="0"/>
              <a:t>i</a:t>
            </a:r>
            <a:r>
              <a:rPr spc="-135" dirty="0"/>
              <a:t>s</a:t>
            </a:r>
            <a:r>
              <a:rPr spc="-185" dirty="0"/>
              <a:t>e</a:t>
            </a:r>
            <a:r>
              <a:rPr spc="-260" dirty="0"/>
              <a:t>a</a:t>
            </a:r>
            <a:r>
              <a:rPr spc="-135" dirty="0"/>
              <a:t>s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135" dirty="0"/>
              <a:t>s</a:t>
            </a:r>
            <a:r>
              <a:rPr spc="-170" dirty="0"/>
              <a:t>p</a:t>
            </a:r>
            <a:r>
              <a:rPr spc="-235" dirty="0"/>
              <a:t>r</a:t>
            </a:r>
            <a:r>
              <a:rPr spc="-185" dirty="0"/>
              <a:t>e</a:t>
            </a:r>
            <a:r>
              <a:rPr spc="-260" dirty="0"/>
              <a:t>a</a:t>
            </a:r>
            <a:r>
              <a:rPr spc="-170" dirty="0"/>
              <a:t>d</a:t>
            </a:r>
            <a:r>
              <a:rPr spc="-350" dirty="0"/>
              <a:t>.</a:t>
            </a:r>
          </a:p>
          <a:p>
            <a:pPr marL="285750">
              <a:lnSpc>
                <a:spcPct val="100000"/>
              </a:lnSpc>
              <a:spcBef>
                <a:spcPts val="50"/>
              </a:spcBef>
            </a:pPr>
            <a:endParaRPr sz="6000"/>
          </a:p>
          <a:p>
            <a:pPr marL="298450" marR="325755">
              <a:lnSpc>
                <a:spcPct val="115100"/>
              </a:lnSpc>
            </a:pPr>
            <a:r>
              <a:rPr spc="-280" dirty="0"/>
              <a:t>We</a:t>
            </a:r>
            <a:r>
              <a:rPr spc="-440" dirty="0"/>
              <a:t> </a:t>
            </a:r>
            <a:r>
              <a:rPr spc="-165" dirty="0"/>
              <a:t>would</a:t>
            </a:r>
            <a:r>
              <a:rPr spc="-440" dirty="0"/>
              <a:t> </a:t>
            </a:r>
            <a:r>
              <a:rPr spc="-180" dirty="0"/>
              <a:t>digitize</a:t>
            </a:r>
            <a:r>
              <a:rPr spc="-434" dirty="0"/>
              <a:t> </a:t>
            </a:r>
            <a:r>
              <a:rPr spc="-200" dirty="0"/>
              <a:t>the</a:t>
            </a:r>
            <a:r>
              <a:rPr spc="-440" dirty="0"/>
              <a:t> </a:t>
            </a:r>
            <a:r>
              <a:rPr spc="-220" dirty="0"/>
              <a:t>region</a:t>
            </a:r>
            <a:r>
              <a:rPr spc="-440" dirty="0"/>
              <a:t> </a:t>
            </a:r>
            <a:r>
              <a:rPr spc="-225" dirty="0"/>
              <a:t>and</a:t>
            </a:r>
            <a:r>
              <a:rPr spc="459" dirty="0"/>
              <a:t> </a:t>
            </a:r>
            <a:r>
              <a:rPr spc="-215" dirty="0"/>
              <a:t>perform</a:t>
            </a:r>
            <a:r>
              <a:rPr spc="-434" dirty="0"/>
              <a:t> </a:t>
            </a:r>
            <a:r>
              <a:rPr spc="-180" dirty="0"/>
              <a:t>certain</a:t>
            </a:r>
            <a:r>
              <a:rPr spc="-440" dirty="0"/>
              <a:t> </a:t>
            </a:r>
            <a:r>
              <a:rPr spc="-200" dirty="0"/>
              <a:t>analyses</a:t>
            </a:r>
            <a:r>
              <a:rPr spc="-440" dirty="0"/>
              <a:t> </a:t>
            </a:r>
            <a:r>
              <a:rPr spc="-175" dirty="0"/>
              <a:t>to</a:t>
            </a:r>
            <a:r>
              <a:rPr spc="-434" dirty="0"/>
              <a:t> </a:t>
            </a:r>
            <a:r>
              <a:rPr spc="-160" dirty="0"/>
              <a:t>find</a:t>
            </a:r>
            <a:r>
              <a:rPr spc="-440" dirty="0"/>
              <a:t> </a:t>
            </a:r>
            <a:r>
              <a:rPr spc="-200" dirty="0"/>
              <a:t>the </a:t>
            </a:r>
            <a:r>
              <a:rPr spc="-1320" dirty="0"/>
              <a:t> </a:t>
            </a:r>
            <a:r>
              <a:rPr spc="-170" dirty="0"/>
              <a:t>p</a:t>
            </a:r>
            <a:r>
              <a:rPr spc="-260" dirty="0"/>
              <a:t>a</a:t>
            </a:r>
            <a:r>
              <a:rPr spc="-170" dirty="0"/>
              <a:t>tt</a:t>
            </a:r>
            <a:r>
              <a:rPr spc="-185" dirty="0"/>
              <a:t>e</a:t>
            </a:r>
            <a:r>
              <a:rPr spc="-235" dirty="0"/>
              <a:t>r</a:t>
            </a:r>
            <a:r>
              <a:rPr spc="-254" dirty="0"/>
              <a:t>n</a:t>
            </a:r>
            <a:r>
              <a:rPr spc="-130" dirty="0"/>
              <a:t>s</a:t>
            </a:r>
            <a:r>
              <a:rPr spc="-440" dirty="0"/>
              <a:t> </a:t>
            </a:r>
            <a:r>
              <a:rPr spc="-100" dirty="0"/>
              <a:t>i</a:t>
            </a:r>
            <a:r>
              <a:rPr spc="-250" dirty="0"/>
              <a:t>n</a:t>
            </a:r>
            <a:r>
              <a:rPr spc="-440" dirty="0"/>
              <a:t> </a:t>
            </a:r>
            <a:r>
              <a:rPr spc="-170" dirty="0"/>
              <a:t>t</a:t>
            </a:r>
            <a:r>
              <a:rPr spc="-254" dirty="0"/>
              <a:t>h</a:t>
            </a:r>
            <a:r>
              <a:rPr spc="-180" dirty="0"/>
              <a:t>e</a:t>
            </a:r>
            <a:r>
              <a:rPr spc="-440" dirty="0"/>
              <a:t> </a:t>
            </a:r>
            <a:r>
              <a:rPr spc="-135" dirty="0"/>
              <a:t>s</a:t>
            </a:r>
            <a:r>
              <a:rPr spc="-170" dirty="0"/>
              <a:t>p</a:t>
            </a:r>
            <a:r>
              <a:rPr spc="-235" dirty="0"/>
              <a:t>r</a:t>
            </a:r>
            <a:r>
              <a:rPr spc="-185" dirty="0"/>
              <a:t>e</a:t>
            </a:r>
            <a:r>
              <a:rPr spc="-260" dirty="0"/>
              <a:t>a</a:t>
            </a:r>
            <a:r>
              <a:rPr spc="-170" dirty="0"/>
              <a:t>d</a:t>
            </a:r>
            <a:r>
              <a:rPr spc="-350" dirty="0"/>
              <a:t>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102" y="4801236"/>
            <a:ext cx="161924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102" y="6400164"/>
            <a:ext cx="161924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588" y="1"/>
            <a:ext cx="12587410" cy="1014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6373" y="539751"/>
            <a:ext cx="3250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75" dirty="0">
                <a:solidFill>
                  <a:srgbClr val="F14200"/>
                </a:solidFill>
              </a:rPr>
              <a:t>O</a:t>
            </a:r>
            <a:r>
              <a:rPr sz="6000" spc="-260" dirty="0">
                <a:solidFill>
                  <a:srgbClr val="F14200"/>
                </a:solidFill>
              </a:rPr>
              <a:t>b</a:t>
            </a:r>
            <a:r>
              <a:rPr sz="6000" spc="-570" dirty="0">
                <a:solidFill>
                  <a:srgbClr val="F14200"/>
                </a:solidFill>
              </a:rPr>
              <a:t>j</a:t>
            </a:r>
            <a:r>
              <a:rPr sz="6000" spc="-285" dirty="0">
                <a:solidFill>
                  <a:srgbClr val="F14200"/>
                </a:solidFill>
              </a:rPr>
              <a:t>e</a:t>
            </a:r>
            <a:r>
              <a:rPr sz="6000" spc="-110" dirty="0">
                <a:solidFill>
                  <a:srgbClr val="F14200"/>
                </a:solidFill>
              </a:rPr>
              <a:t>c</a:t>
            </a:r>
            <a:r>
              <a:rPr sz="6000" spc="-260" dirty="0">
                <a:solidFill>
                  <a:srgbClr val="F14200"/>
                </a:solidFill>
              </a:rPr>
              <a:t>t</a:t>
            </a:r>
            <a:r>
              <a:rPr sz="6000" spc="-150" dirty="0">
                <a:solidFill>
                  <a:srgbClr val="F14200"/>
                </a:solidFill>
              </a:rPr>
              <a:t>i</a:t>
            </a:r>
            <a:r>
              <a:rPr sz="6000" spc="-600" dirty="0">
                <a:solidFill>
                  <a:srgbClr val="F14200"/>
                </a:solidFill>
              </a:rPr>
              <a:t>v</a:t>
            </a:r>
            <a:r>
              <a:rPr sz="6000" spc="-285" dirty="0">
                <a:solidFill>
                  <a:srgbClr val="F14200"/>
                </a:solidFill>
              </a:rPr>
              <a:t>e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430" y="3419476"/>
            <a:ext cx="161924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94446" y="3074659"/>
            <a:ext cx="15335250" cy="469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4880" algn="just">
              <a:lnSpc>
                <a:spcPct val="115100"/>
              </a:lnSpc>
              <a:spcBef>
                <a:spcPts val="100"/>
              </a:spcBef>
            </a:pPr>
            <a:r>
              <a:rPr sz="3800" spc="-204" dirty="0">
                <a:latin typeface="Verdana"/>
                <a:cs typeface="Verdana"/>
              </a:rPr>
              <a:t>The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objective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45" dirty="0">
                <a:latin typeface="Verdana"/>
                <a:cs typeface="Verdana"/>
              </a:rPr>
              <a:t>of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65" dirty="0">
                <a:latin typeface="Verdana"/>
                <a:cs typeface="Verdana"/>
              </a:rPr>
              <a:t>this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15" dirty="0">
                <a:latin typeface="Verdana"/>
                <a:cs typeface="Verdana"/>
              </a:rPr>
              <a:t>study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14" dirty="0">
                <a:latin typeface="Verdana"/>
                <a:cs typeface="Verdana"/>
              </a:rPr>
              <a:t>is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175" dirty="0">
                <a:latin typeface="Verdana"/>
                <a:cs typeface="Verdana"/>
              </a:rPr>
              <a:t>to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5" dirty="0">
                <a:latin typeface="Verdana"/>
                <a:cs typeface="Verdana"/>
              </a:rPr>
              <a:t>analyze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the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60" dirty="0">
                <a:latin typeface="Verdana"/>
                <a:cs typeface="Verdana"/>
              </a:rPr>
              <a:t>spatial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distribution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225" dirty="0">
                <a:latin typeface="Verdana"/>
                <a:cs typeface="Verdana"/>
              </a:rPr>
              <a:t>and </a:t>
            </a:r>
            <a:r>
              <a:rPr sz="3800" spc="-1325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temporal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90" dirty="0">
                <a:latin typeface="Verdana"/>
                <a:cs typeface="Verdana"/>
              </a:rPr>
              <a:t>trends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45" dirty="0">
                <a:latin typeface="Verdana"/>
                <a:cs typeface="Verdana"/>
              </a:rPr>
              <a:t>of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15" dirty="0">
                <a:latin typeface="Verdana"/>
                <a:cs typeface="Verdana"/>
              </a:rPr>
              <a:t>malaria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155" dirty="0">
                <a:latin typeface="Verdana"/>
                <a:cs typeface="Verdana"/>
              </a:rPr>
              <a:t>incidence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5" dirty="0">
                <a:latin typeface="Verdana"/>
                <a:cs typeface="Verdana"/>
              </a:rPr>
              <a:t>in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54" dirty="0">
                <a:latin typeface="Verdana"/>
                <a:cs typeface="Verdana"/>
              </a:rPr>
              <a:t>a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20" dirty="0">
                <a:latin typeface="Verdana"/>
                <a:cs typeface="Verdana"/>
              </a:rPr>
              <a:t>specific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220" dirty="0">
                <a:latin typeface="Verdana"/>
                <a:cs typeface="Verdana"/>
              </a:rPr>
              <a:t>region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0" dirty="0">
                <a:latin typeface="Verdana"/>
                <a:cs typeface="Verdana"/>
              </a:rPr>
              <a:t>using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65" dirty="0">
                <a:latin typeface="Verdana"/>
                <a:cs typeface="Verdana"/>
              </a:rPr>
              <a:t>GIS </a:t>
            </a:r>
            <a:r>
              <a:rPr sz="3800" spc="-1320" dirty="0">
                <a:latin typeface="Verdana"/>
                <a:cs typeface="Verdana"/>
              </a:rPr>
              <a:t> </a:t>
            </a:r>
            <a:r>
              <a:rPr sz="3800" spc="-204" dirty="0">
                <a:latin typeface="Verdana"/>
                <a:cs typeface="Verdana"/>
              </a:rPr>
              <a:t>software.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sz="3800" spc="-245" dirty="0">
                <a:latin typeface="Verdana"/>
                <a:cs typeface="Verdana"/>
              </a:rPr>
              <a:t>By mapping </a:t>
            </a:r>
            <a:r>
              <a:rPr sz="3800" spc="-200" dirty="0">
                <a:latin typeface="Verdana"/>
                <a:cs typeface="Verdana"/>
              </a:rPr>
              <a:t>the </a:t>
            </a:r>
            <a:r>
              <a:rPr sz="3800" spc="-155" dirty="0">
                <a:latin typeface="Verdana"/>
                <a:cs typeface="Verdana"/>
              </a:rPr>
              <a:t>incidence </a:t>
            </a:r>
            <a:r>
              <a:rPr sz="3800" spc="-145" dirty="0">
                <a:latin typeface="Verdana"/>
                <a:cs typeface="Verdana"/>
              </a:rPr>
              <a:t>of </a:t>
            </a:r>
            <a:r>
              <a:rPr sz="3800" spc="-215" dirty="0">
                <a:latin typeface="Verdana"/>
                <a:cs typeface="Verdana"/>
              </a:rPr>
              <a:t>malaria </a:t>
            </a:r>
            <a:r>
              <a:rPr sz="3800" spc="-225" dirty="0">
                <a:latin typeface="Verdana"/>
                <a:cs typeface="Verdana"/>
              </a:rPr>
              <a:t>and </a:t>
            </a:r>
            <a:r>
              <a:rPr sz="3800" spc="-195" dirty="0">
                <a:latin typeface="Verdana"/>
                <a:cs typeface="Verdana"/>
              </a:rPr>
              <a:t>identifying </a:t>
            </a:r>
            <a:r>
              <a:rPr sz="3800" spc="-215" dirty="0">
                <a:latin typeface="Verdana"/>
                <a:cs typeface="Verdana"/>
              </a:rPr>
              <a:t>areas </a:t>
            </a:r>
            <a:r>
              <a:rPr sz="3800" spc="-180" dirty="0">
                <a:latin typeface="Verdana"/>
                <a:cs typeface="Verdana"/>
              </a:rPr>
              <a:t>with </a:t>
            </a:r>
            <a:r>
              <a:rPr sz="3800" spc="-245" dirty="0">
                <a:latin typeface="Verdana"/>
                <a:cs typeface="Verdana"/>
              </a:rPr>
              <a:t>high </a:t>
            </a:r>
            <a:r>
              <a:rPr sz="3800" spc="-2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b</a:t>
            </a:r>
            <a:r>
              <a:rPr sz="3800" spc="-254" dirty="0">
                <a:latin typeface="Verdana"/>
                <a:cs typeface="Verdana"/>
              </a:rPr>
              <a:t>u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350" dirty="0">
                <a:latin typeface="Verdana"/>
                <a:cs typeface="Verdana"/>
              </a:rPr>
              <a:t>,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w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75" dirty="0">
                <a:latin typeface="Verdana"/>
                <a:cs typeface="Verdana"/>
              </a:rPr>
              <a:t>c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50" dirty="0">
                <a:latin typeface="Verdana"/>
                <a:cs typeface="Verdana"/>
              </a:rPr>
              <a:t>n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370" dirty="0">
                <a:latin typeface="Verdana"/>
                <a:cs typeface="Verdana"/>
              </a:rPr>
              <a:t>g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250" dirty="0">
                <a:latin typeface="Verdana"/>
                <a:cs typeface="Verdana"/>
              </a:rPr>
              <a:t>n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370" dirty="0">
                <a:latin typeface="Verdana"/>
                <a:cs typeface="Verdana"/>
              </a:rPr>
              <a:t>g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80" dirty="0">
                <a:latin typeface="Verdana"/>
                <a:cs typeface="Verdana"/>
              </a:rPr>
              <a:t>o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10" dirty="0">
                <a:latin typeface="Verdana"/>
                <a:cs typeface="Verdana"/>
              </a:rPr>
              <a:t>f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75" dirty="0">
                <a:latin typeface="Verdana"/>
                <a:cs typeface="Verdana"/>
              </a:rPr>
              <a:t>c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385" dirty="0">
                <a:latin typeface="Verdana"/>
                <a:cs typeface="Verdana"/>
              </a:rPr>
              <a:t>v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365" dirty="0">
                <a:latin typeface="Verdana"/>
                <a:cs typeface="Verdana"/>
              </a:rPr>
              <a:t>g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70" dirty="0">
                <a:latin typeface="Verdana"/>
                <a:cs typeface="Verdana"/>
              </a:rPr>
              <a:t>p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20" dirty="0">
                <a:latin typeface="Verdana"/>
                <a:cs typeface="Verdana"/>
              </a:rPr>
              <a:t>d  </a:t>
            </a:r>
            <a:r>
              <a:rPr sz="3800" spc="-145" dirty="0">
                <a:latin typeface="Verdana"/>
                <a:cs typeface="Verdana"/>
              </a:rPr>
              <a:t>of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the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165" dirty="0">
                <a:latin typeface="Verdana"/>
                <a:cs typeface="Verdana"/>
              </a:rPr>
              <a:t>disease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5" dirty="0">
                <a:latin typeface="Verdana"/>
                <a:cs typeface="Verdana"/>
              </a:rPr>
              <a:t>and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185" dirty="0">
                <a:latin typeface="Verdana"/>
                <a:cs typeface="Verdana"/>
              </a:rPr>
              <a:t>develop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effective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195" dirty="0">
                <a:latin typeface="Verdana"/>
                <a:cs typeface="Verdana"/>
              </a:rPr>
              <a:t>strategies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5" dirty="0">
                <a:latin typeface="Verdana"/>
                <a:cs typeface="Verdana"/>
              </a:rPr>
              <a:t>for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215" dirty="0">
                <a:latin typeface="Verdana"/>
                <a:cs typeface="Verdana"/>
              </a:rPr>
              <a:t>malaria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60" dirty="0">
                <a:latin typeface="Verdana"/>
                <a:cs typeface="Verdana"/>
              </a:rPr>
              <a:t>control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225" dirty="0">
                <a:latin typeface="Verdana"/>
                <a:cs typeface="Verdana"/>
              </a:rPr>
              <a:t>and </a:t>
            </a:r>
            <a:r>
              <a:rPr sz="3800" spc="-220" dirty="0">
                <a:latin typeface="Verdana"/>
                <a:cs typeface="Verdana"/>
              </a:rPr>
              <a:t> </a:t>
            </a:r>
            <a:r>
              <a:rPr sz="3800" spc="-225" dirty="0">
                <a:latin typeface="Verdana"/>
                <a:cs typeface="Verdana"/>
              </a:rPr>
              <a:t>prevention.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430" y="5419726"/>
            <a:ext cx="161924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133" y="539750"/>
            <a:ext cx="4191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5" dirty="0">
                <a:solidFill>
                  <a:srgbClr val="F14200"/>
                </a:solidFill>
              </a:rPr>
              <a:t>L</a:t>
            </a:r>
            <a:r>
              <a:rPr sz="6000" spc="-400" dirty="0">
                <a:solidFill>
                  <a:srgbClr val="F14200"/>
                </a:solidFill>
              </a:rPr>
              <a:t>a</a:t>
            </a:r>
            <a:r>
              <a:rPr sz="6000" spc="-560" dirty="0">
                <a:solidFill>
                  <a:srgbClr val="F14200"/>
                </a:solidFill>
              </a:rPr>
              <a:t>y</a:t>
            </a:r>
            <a:r>
              <a:rPr sz="6000" spc="-285" dirty="0">
                <a:solidFill>
                  <a:srgbClr val="F14200"/>
                </a:solidFill>
              </a:rPr>
              <a:t>e</a:t>
            </a:r>
            <a:r>
              <a:rPr sz="6000" spc="-360" dirty="0">
                <a:solidFill>
                  <a:srgbClr val="F14200"/>
                </a:solidFill>
              </a:rPr>
              <a:t>r</a:t>
            </a:r>
            <a:r>
              <a:rPr sz="6000" spc="-204" dirty="0">
                <a:solidFill>
                  <a:srgbClr val="F14200"/>
                </a:solidFill>
              </a:rPr>
              <a:t>s</a:t>
            </a:r>
            <a:r>
              <a:rPr sz="6000" spc="-695" dirty="0">
                <a:solidFill>
                  <a:srgbClr val="F14200"/>
                </a:solidFill>
              </a:rPr>
              <a:t> </a:t>
            </a:r>
            <a:r>
              <a:rPr sz="6000" spc="-325" dirty="0">
                <a:solidFill>
                  <a:srgbClr val="F14200"/>
                </a:solidFill>
              </a:rPr>
              <a:t>U</a:t>
            </a:r>
            <a:r>
              <a:rPr sz="6000" spc="-204" dirty="0">
                <a:solidFill>
                  <a:srgbClr val="F14200"/>
                </a:solidFill>
              </a:rPr>
              <a:t>s</a:t>
            </a:r>
            <a:r>
              <a:rPr sz="6000" spc="-285" dirty="0">
                <a:solidFill>
                  <a:srgbClr val="F14200"/>
                </a:solidFill>
              </a:rPr>
              <a:t>e</a:t>
            </a:r>
            <a:r>
              <a:rPr sz="6000" spc="-260" dirty="0">
                <a:solidFill>
                  <a:srgbClr val="F14200"/>
                </a:solidFill>
              </a:rPr>
              <a:t>d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2773962"/>
            <a:ext cx="161924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4401469"/>
            <a:ext cx="161924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5068219"/>
            <a:ext cx="161924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5734969"/>
            <a:ext cx="161924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6401719"/>
            <a:ext cx="161924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7068469"/>
            <a:ext cx="161924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7735219"/>
            <a:ext cx="161924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4" y="8401969"/>
            <a:ext cx="161924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7324" y="9068720"/>
            <a:ext cx="161924" cy="1619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1762394"/>
            <a:ext cx="6584315" cy="765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 marR="2311400" indent="-934719">
              <a:lnSpc>
                <a:spcPct val="115100"/>
              </a:lnSpc>
              <a:spcBef>
                <a:spcPts val="100"/>
              </a:spcBef>
            </a:pPr>
            <a:r>
              <a:rPr sz="3800" spc="-220" dirty="0">
                <a:latin typeface="Verdana"/>
                <a:cs typeface="Verdana"/>
              </a:rPr>
              <a:t>R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29" dirty="0">
                <a:latin typeface="Verdana"/>
                <a:cs typeface="Verdana"/>
              </a:rPr>
              <a:t>r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0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54" dirty="0">
                <a:latin typeface="Verdana"/>
                <a:cs typeface="Verdana"/>
              </a:rPr>
              <a:t>u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525" dirty="0">
                <a:latin typeface="Verdana"/>
                <a:cs typeface="Verdana"/>
              </a:rPr>
              <a:t>:  </a:t>
            </a:r>
            <a:r>
              <a:rPr sz="3800" spc="-220" dirty="0">
                <a:latin typeface="Verdana"/>
                <a:cs typeface="Verdana"/>
              </a:rPr>
              <a:t>R</a:t>
            </a:r>
            <a:r>
              <a:rPr sz="3800" spc="-160" dirty="0">
                <a:latin typeface="Verdana"/>
                <a:cs typeface="Verdana"/>
              </a:rPr>
              <a:t>efe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75" dirty="0">
                <a:latin typeface="Verdana"/>
                <a:cs typeface="Verdana"/>
              </a:rPr>
              <a:t>c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385" dirty="0">
                <a:latin typeface="Verdana"/>
                <a:cs typeface="Verdana"/>
              </a:rPr>
              <a:t>m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65" dirty="0">
                <a:latin typeface="Verdana"/>
                <a:cs typeface="Verdana"/>
              </a:rPr>
              <a:t>p</a:t>
            </a:r>
            <a:endParaRPr sz="3800">
              <a:latin typeface="Verdana"/>
              <a:cs typeface="Verdana"/>
            </a:endParaRPr>
          </a:p>
          <a:p>
            <a:pPr marL="832485" marR="2363470" indent="-820419">
              <a:lnSpc>
                <a:spcPct val="115100"/>
              </a:lnSpc>
              <a:spcBef>
                <a:spcPts val="2315"/>
              </a:spcBef>
            </a:pPr>
            <a:r>
              <a:rPr sz="3800" spc="-290" dirty="0">
                <a:latin typeface="Verdana"/>
                <a:cs typeface="Verdana"/>
              </a:rPr>
              <a:t>V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75" dirty="0">
                <a:latin typeface="Verdana"/>
                <a:cs typeface="Verdana"/>
              </a:rPr>
              <a:t>c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29" dirty="0">
                <a:latin typeface="Verdana"/>
                <a:cs typeface="Verdana"/>
              </a:rPr>
              <a:t>r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10" dirty="0">
                <a:latin typeface="Verdana"/>
                <a:cs typeface="Verdana"/>
              </a:rPr>
              <a:t>U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525" dirty="0">
                <a:latin typeface="Verdana"/>
                <a:cs typeface="Verdana"/>
              </a:rPr>
              <a:t>:  </a:t>
            </a:r>
            <a:r>
              <a:rPr sz="3800" spc="-395" dirty="0">
                <a:latin typeface="Verdana"/>
                <a:cs typeface="Verdana"/>
              </a:rPr>
              <a:t>S</a:t>
            </a:r>
            <a:r>
              <a:rPr sz="3800" spc="-75" dirty="0">
                <a:latin typeface="Verdana"/>
                <a:cs typeface="Verdana"/>
              </a:rPr>
              <a:t>c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185" dirty="0">
                <a:latin typeface="Verdana"/>
                <a:cs typeface="Verdana"/>
              </a:rPr>
              <a:t>oo</a:t>
            </a:r>
            <a:r>
              <a:rPr sz="3800" spc="-10" dirty="0">
                <a:latin typeface="Verdana"/>
                <a:cs typeface="Verdana"/>
              </a:rPr>
              <a:t>l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0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04" dirty="0">
                <a:latin typeface="Verdana"/>
                <a:cs typeface="Verdana"/>
              </a:rPr>
              <a:t>r  </a:t>
            </a:r>
            <a:r>
              <a:rPr sz="3800" spc="-175" dirty="0">
                <a:latin typeface="Verdana"/>
                <a:cs typeface="Verdana"/>
              </a:rPr>
              <a:t>H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70" dirty="0">
                <a:latin typeface="Verdana"/>
                <a:cs typeface="Verdana"/>
              </a:rPr>
              <a:t>p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0" dirty="0">
                <a:latin typeface="Verdana"/>
                <a:cs typeface="Verdana"/>
              </a:rPr>
              <a:t>l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0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04" dirty="0">
                <a:latin typeface="Verdana"/>
                <a:cs typeface="Verdana"/>
              </a:rPr>
              <a:t>r  </a:t>
            </a:r>
            <a:r>
              <a:rPr sz="3800" spc="-220" dirty="0">
                <a:latin typeface="Verdana"/>
                <a:cs typeface="Verdana"/>
              </a:rPr>
              <a:t>R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65" dirty="0">
                <a:latin typeface="Verdana"/>
                <a:cs typeface="Verdana"/>
              </a:rPr>
              <a:t>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0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29" dirty="0">
                <a:latin typeface="Verdana"/>
                <a:cs typeface="Verdana"/>
              </a:rPr>
              <a:t>r</a:t>
            </a:r>
            <a:endParaRPr sz="3800">
              <a:latin typeface="Verdana"/>
              <a:cs typeface="Verdana"/>
            </a:endParaRPr>
          </a:p>
          <a:p>
            <a:pPr marL="832485" marR="5080">
              <a:lnSpc>
                <a:spcPct val="115100"/>
              </a:lnSpc>
              <a:spcBef>
                <a:spcPts val="5"/>
              </a:spcBef>
            </a:pPr>
            <a:r>
              <a:rPr sz="3800" spc="-380" dirty="0">
                <a:latin typeface="Verdana"/>
                <a:cs typeface="Verdana"/>
              </a:rPr>
              <a:t>W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29" dirty="0">
                <a:latin typeface="Verdana"/>
                <a:cs typeface="Verdana"/>
              </a:rPr>
              <a:t>r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30" dirty="0">
                <a:latin typeface="Verdana"/>
                <a:cs typeface="Verdana"/>
              </a:rPr>
              <a:t>B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04" dirty="0">
                <a:latin typeface="Verdana"/>
                <a:cs typeface="Verdana"/>
              </a:rPr>
              <a:t>r  </a:t>
            </a:r>
            <a:r>
              <a:rPr sz="3800" spc="-175" dirty="0">
                <a:latin typeface="Verdana"/>
                <a:cs typeface="Verdana"/>
              </a:rPr>
              <a:t>H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54" dirty="0">
                <a:latin typeface="Verdana"/>
                <a:cs typeface="Verdana"/>
              </a:rPr>
              <a:t>u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04" dirty="0">
                <a:latin typeface="Verdana"/>
                <a:cs typeface="Verdana"/>
              </a:rPr>
              <a:t>r  </a:t>
            </a:r>
            <a:r>
              <a:rPr sz="3800" spc="-315" dirty="0">
                <a:latin typeface="Verdana"/>
                <a:cs typeface="Verdana"/>
              </a:rPr>
              <a:t>G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385" dirty="0">
                <a:latin typeface="Verdana"/>
                <a:cs typeface="Verdana"/>
              </a:rPr>
              <a:t>v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385" dirty="0">
                <a:latin typeface="Verdana"/>
                <a:cs typeface="Verdana"/>
              </a:rPr>
              <a:t>m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165" dirty="0">
                <a:latin typeface="Verdana"/>
                <a:cs typeface="Verdana"/>
              </a:rPr>
              <a:t>t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30" dirty="0">
                <a:latin typeface="Verdana"/>
                <a:cs typeface="Verdana"/>
              </a:rPr>
              <a:t>B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04" dirty="0">
                <a:latin typeface="Verdana"/>
                <a:cs typeface="Verdana"/>
              </a:rPr>
              <a:t>r  </a:t>
            </a:r>
            <a:r>
              <a:rPr sz="3800" spc="-125" dirty="0">
                <a:latin typeface="Verdana"/>
                <a:cs typeface="Verdana"/>
              </a:rPr>
              <a:t>M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00" dirty="0">
                <a:latin typeface="Verdana"/>
                <a:cs typeface="Verdana"/>
              </a:rPr>
              <a:t>i</a:t>
            </a:r>
            <a:r>
              <a:rPr sz="3800" spc="-254" dirty="0">
                <a:latin typeface="Verdana"/>
                <a:cs typeface="Verdana"/>
              </a:rPr>
              <a:t>a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70" dirty="0">
                <a:latin typeface="Verdana"/>
                <a:cs typeface="Verdana"/>
              </a:rPr>
              <a:t>p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65" dirty="0">
                <a:latin typeface="Verdana"/>
                <a:cs typeface="Verdana"/>
              </a:rPr>
              <a:t>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85" dirty="0">
                <a:latin typeface="Verdana"/>
                <a:cs typeface="Verdana"/>
              </a:rPr>
              <a:t>a  </a:t>
            </a:r>
            <a:r>
              <a:rPr sz="3800" spc="-130" dirty="0">
                <a:latin typeface="Verdana"/>
                <a:cs typeface="Verdana"/>
              </a:rPr>
              <a:t>B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54" dirty="0">
                <a:latin typeface="Verdana"/>
                <a:cs typeface="Verdana"/>
              </a:rPr>
              <a:t>un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355" dirty="0">
                <a:latin typeface="Verdana"/>
                <a:cs typeface="Verdana"/>
              </a:rPr>
              <a:t>y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29" dirty="0">
                <a:latin typeface="Verdana"/>
                <a:cs typeface="Verdana"/>
              </a:rPr>
              <a:t>r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6978" y="539753"/>
            <a:ext cx="4474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0" dirty="0">
                <a:solidFill>
                  <a:srgbClr val="F14200"/>
                </a:solidFill>
                <a:latin typeface="Verdana"/>
                <a:cs typeface="Verdana"/>
              </a:rPr>
              <a:t>Methodology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4980" y="3518301"/>
            <a:ext cx="966851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3800" spc="-280" dirty="0">
                <a:latin typeface="Verdana"/>
                <a:cs typeface="Verdana"/>
              </a:rPr>
              <a:t>We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70" dirty="0">
                <a:latin typeface="Verdana"/>
                <a:cs typeface="Verdana"/>
              </a:rPr>
              <a:t>have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80" dirty="0">
                <a:latin typeface="Verdana"/>
                <a:cs typeface="Verdana"/>
              </a:rPr>
              <a:t>digitized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the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204" dirty="0">
                <a:latin typeface="Verdana"/>
                <a:cs typeface="Verdana"/>
              </a:rPr>
              <a:t>vector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layers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29" dirty="0">
                <a:latin typeface="Verdana"/>
                <a:cs typeface="Verdana"/>
              </a:rPr>
              <a:t>from</a:t>
            </a:r>
            <a:r>
              <a:rPr sz="3800" spc="-434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the </a:t>
            </a:r>
            <a:r>
              <a:rPr sz="3800" spc="-195" dirty="0">
                <a:latin typeface="Verdana"/>
                <a:cs typeface="Verdana"/>
              </a:rPr>
              <a:t> </a:t>
            </a:r>
            <a:r>
              <a:rPr sz="3800" spc="-315" dirty="0">
                <a:latin typeface="Verdana"/>
                <a:cs typeface="Verdana"/>
              </a:rPr>
              <a:t>G</a:t>
            </a:r>
            <a:r>
              <a:rPr sz="3800" spc="-185" dirty="0">
                <a:latin typeface="Verdana"/>
                <a:cs typeface="Verdana"/>
              </a:rPr>
              <a:t>oo</a:t>
            </a:r>
            <a:r>
              <a:rPr sz="3800" spc="-370" dirty="0">
                <a:latin typeface="Verdana"/>
                <a:cs typeface="Verdana"/>
              </a:rPr>
              <a:t>g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250" dirty="0">
                <a:latin typeface="Verdana"/>
                <a:cs typeface="Verdana"/>
              </a:rPr>
              <a:t>h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165" dirty="0">
                <a:latin typeface="Verdana"/>
                <a:cs typeface="Verdana"/>
              </a:rPr>
              <a:t>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50" dirty="0">
                <a:latin typeface="Verdana"/>
                <a:cs typeface="Verdana"/>
              </a:rPr>
              <a:t>n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85" dirty="0">
                <a:latin typeface="Verdana"/>
                <a:cs typeface="Verdana"/>
              </a:rPr>
              <a:t>v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54" dirty="0">
                <a:latin typeface="Verdana"/>
                <a:cs typeface="Verdana"/>
              </a:rPr>
              <a:t>u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65" dirty="0">
                <a:latin typeface="Verdana"/>
                <a:cs typeface="Verdana"/>
              </a:rPr>
              <a:t>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310" dirty="0">
                <a:latin typeface="Verdana"/>
                <a:cs typeface="Verdana"/>
              </a:rPr>
              <a:t>Q</a:t>
            </a:r>
            <a:r>
              <a:rPr sz="3800" spc="-315" dirty="0">
                <a:latin typeface="Verdana"/>
                <a:cs typeface="Verdana"/>
              </a:rPr>
              <a:t>G</a:t>
            </a:r>
            <a:r>
              <a:rPr sz="3800" spc="-85" dirty="0">
                <a:latin typeface="Verdana"/>
                <a:cs typeface="Verdana"/>
              </a:rPr>
              <a:t>I</a:t>
            </a:r>
            <a:r>
              <a:rPr sz="3800" spc="-39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t</a:t>
            </a:r>
            <a:r>
              <a:rPr sz="3800" spc="-130" dirty="0">
                <a:latin typeface="Verdana"/>
                <a:cs typeface="Verdana"/>
              </a:rPr>
              <a:t>o  </a:t>
            </a:r>
            <a:r>
              <a:rPr sz="3800" spc="-170" dirty="0">
                <a:latin typeface="Verdana"/>
                <a:cs typeface="Verdana"/>
              </a:rPr>
              <a:t>p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110" dirty="0">
                <a:latin typeface="Verdana"/>
                <a:cs typeface="Verdana"/>
              </a:rPr>
              <a:t>f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35" dirty="0">
                <a:latin typeface="Verdana"/>
                <a:cs typeface="Verdana"/>
              </a:rPr>
              <a:t>r</a:t>
            </a:r>
            <a:r>
              <a:rPr sz="3800" spc="-380" dirty="0">
                <a:latin typeface="Verdana"/>
                <a:cs typeface="Verdana"/>
              </a:rPr>
              <a:t>m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35" dirty="0">
                <a:latin typeface="Verdana"/>
                <a:cs typeface="Verdana"/>
              </a:rPr>
              <a:t>s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30" dirty="0">
                <a:latin typeface="Verdana"/>
                <a:cs typeface="Verdana"/>
              </a:rPr>
              <a:t>s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254" dirty="0">
                <a:latin typeface="Verdana"/>
                <a:cs typeface="Verdana"/>
              </a:rPr>
              <a:t>n</a:t>
            </a:r>
            <a:r>
              <a:rPr sz="3800" spc="-165" dirty="0">
                <a:latin typeface="Verdana"/>
                <a:cs typeface="Verdana"/>
              </a:rPr>
              <a:t>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54" dirty="0">
                <a:latin typeface="Verdana"/>
                <a:cs typeface="Verdana"/>
              </a:rPr>
              <a:t>h</a:t>
            </a:r>
            <a:r>
              <a:rPr sz="3800" spc="-260" dirty="0">
                <a:latin typeface="Verdana"/>
                <a:cs typeface="Verdana"/>
              </a:rPr>
              <a:t>a</a:t>
            </a:r>
            <a:r>
              <a:rPr sz="3800" spc="-385" dirty="0">
                <a:latin typeface="Verdana"/>
                <a:cs typeface="Verdana"/>
              </a:rPr>
              <a:t>v</a:t>
            </a:r>
            <a:r>
              <a:rPr sz="3800" spc="-180" dirty="0">
                <a:latin typeface="Verdana"/>
                <a:cs typeface="Verdana"/>
              </a:rPr>
              <a:t>e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70" dirty="0">
                <a:latin typeface="Verdana"/>
                <a:cs typeface="Verdana"/>
              </a:rPr>
              <a:t>d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70" dirty="0">
                <a:latin typeface="Verdana"/>
                <a:cs typeface="Verdana"/>
              </a:rPr>
              <a:t>p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360" dirty="0">
                <a:latin typeface="Verdana"/>
                <a:cs typeface="Verdana"/>
              </a:rPr>
              <a:t>y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65" dirty="0">
                <a:latin typeface="Verdana"/>
                <a:cs typeface="Verdana"/>
              </a:rPr>
              <a:t>d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185" dirty="0">
                <a:latin typeface="Verdana"/>
                <a:cs typeface="Verdana"/>
              </a:rPr>
              <a:t>o</a:t>
            </a:r>
            <a:r>
              <a:rPr sz="3800" spc="-250" dirty="0">
                <a:latin typeface="Verdana"/>
                <a:cs typeface="Verdana"/>
              </a:rPr>
              <a:t>n</a:t>
            </a:r>
            <a:r>
              <a:rPr sz="3800" spc="-440" dirty="0">
                <a:latin typeface="Verdana"/>
                <a:cs typeface="Verdana"/>
              </a:rPr>
              <a:t> </a:t>
            </a:r>
            <a:r>
              <a:rPr sz="3800" spc="-200" dirty="0">
                <a:latin typeface="Verdana"/>
                <a:cs typeface="Verdana"/>
              </a:rPr>
              <a:t>w</a:t>
            </a:r>
            <a:r>
              <a:rPr sz="3800" spc="-185" dirty="0">
                <a:latin typeface="Verdana"/>
                <a:cs typeface="Verdana"/>
              </a:rPr>
              <a:t>e</a:t>
            </a:r>
            <a:r>
              <a:rPr sz="3800" spc="-165" dirty="0">
                <a:latin typeface="Verdana"/>
                <a:cs typeface="Verdana"/>
              </a:rPr>
              <a:t>b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555" y="539750"/>
            <a:ext cx="690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45" dirty="0">
                <a:solidFill>
                  <a:srgbClr val="F14200"/>
                </a:solidFill>
                <a:latin typeface="Tahoma"/>
                <a:cs typeface="Tahoma"/>
              </a:rPr>
              <a:t>A</a:t>
            </a:r>
            <a:r>
              <a:rPr sz="6000" spc="6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6000" spc="50" dirty="0">
                <a:solidFill>
                  <a:srgbClr val="F14200"/>
                </a:solidFill>
                <a:latin typeface="Tahoma"/>
                <a:cs typeface="Tahoma"/>
              </a:rPr>
              <a:t>a</a:t>
            </a:r>
            <a:r>
              <a:rPr sz="6000" spc="260" dirty="0">
                <a:solidFill>
                  <a:srgbClr val="F14200"/>
                </a:solidFill>
                <a:latin typeface="Tahoma"/>
                <a:cs typeface="Tahoma"/>
              </a:rPr>
              <a:t>l</a:t>
            </a:r>
            <a:r>
              <a:rPr sz="6000" spc="5" dirty="0">
                <a:solidFill>
                  <a:srgbClr val="F14200"/>
                </a:solidFill>
                <a:latin typeface="Tahoma"/>
                <a:cs typeface="Tahoma"/>
              </a:rPr>
              <a:t>y</a:t>
            </a:r>
            <a:r>
              <a:rPr sz="6000" spc="240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6000" spc="13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6000" spc="240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6000" spc="-459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6000" spc="160" dirty="0">
                <a:solidFill>
                  <a:srgbClr val="F14200"/>
                </a:solidFill>
                <a:latin typeface="Tahoma"/>
                <a:cs typeface="Tahoma"/>
              </a:rPr>
              <a:t>p</a:t>
            </a:r>
            <a:r>
              <a:rPr sz="6000" spc="13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6000" spc="35" dirty="0">
                <a:solidFill>
                  <a:srgbClr val="F14200"/>
                </a:solidFill>
                <a:latin typeface="Tahoma"/>
                <a:cs typeface="Tahoma"/>
              </a:rPr>
              <a:t>r</a:t>
            </a:r>
            <a:r>
              <a:rPr sz="6000" spc="30" dirty="0">
                <a:solidFill>
                  <a:srgbClr val="F14200"/>
                </a:solidFill>
                <a:latin typeface="Tahoma"/>
                <a:cs typeface="Tahoma"/>
              </a:rPr>
              <a:t>f</a:t>
            </a:r>
            <a:r>
              <a:rPr sz="6000" spc="10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6000" spc="35" dirty="0">
                <a:solidFill>
                  <a:srgbClr val="F14200"/>
                </a:solidFill>
                <a:latin typeface="Tahoma"/>
                <a:cs typeface="Tahoma"/>
              </a:rPr>
              <a:t>r</a:t>
            </a:r>
            <a:r>
              <a:rPr sz="6000" spc="195" dirty="0">
                <a:solidFill>
                  <a:srgbClr val="F14200"/>
                </a:solidFill>
                <a:latin typeface="Tahoma"/>
                <a:cs typeface="Tahoma"/>
              </a:rPr>
              <a:t>m</a:t>
            </a:r>
            <a:r>
              <a:rPr sz="6000" spc="13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6000" spc="160" dirty="0">
                <a:solidFill>
                  <a:srgbClr val="F14200"/>
                </a:solidFill>
                <a:latin typeface="Tahoma"/>
                <a:cs typeface="Tahoma"/>
              </a:rPr>
              <a:t>d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0325" y="3157746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3926" y="2902203"/>
            <a:ext cx="12879070" cy="49593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4000" spc="100" dirty="0">
                <a:latin typeface="Tahoma"/>
                <a:cs typeface="Tahoma"/>
              </a:rPr>
              <a:t>I</a:t>
            </a:r>
            <a:r>
              <a:rPr sz="4000" spc="35" dirty="0">
                <a:latin typeface="Tahoma"/>
                <a:cs typeface="Tahoma"/>
              </a:rPr>
              <a:t>n</a:t>
            </a:r>
            <a:r>
              <a:rPr sz="4000" spc="60" dirty="0">
                <a:latin typeface="Tahoma"/>
                <a:cs typeface="Tahoma"/>
              </a:rPr>
              <a:t>t</a:t>
            </a:r>
            <a:r>
              <a:rPr sz="4000" spc="85" dirty="0">
                <a:latin typeface="Tahoma"/>
                <a:cs typeface="Tahoma"/>
              </a:rPr>
              <a:t>e</a:t>
            </a:r>
            <a:r>
              <a:rPr sz="4000" spc="20" dirty="0">
                <a:latin typeface="Tahoma"/>
                <a:cs typeface="Tahoma"/>
              </a:rPr>
              <a:t>r</a:t>
            </a:r>
            <a:r>
              <a:rPr sz="4000" spc="100" dirty="0">
                <a:latin typeface="Tahoma"/>
                <a:cs typeface="Tahoma"/>
              </a:rPr>
              <a:t>p</a:t>
            </a:r>
            <a:r>
              <a:rPr sz="4000" spc="60" dirty="0">
                <a:latin typeface="Tahoma"/>
                <a:cs typeface="Tahoma"/>
              </a:rPr>
              <a:t>o</a:t>
            </a:r>
            <a:r>
              <a:rPr sz="4000" spc="170" dirty="0">
                <a:latin typeface="Tahoma"/>
                <a:cs typeface="Tahoma"/>
              </a:rPr>
              <a:t>l</a:t>
            </a:r>
            <a:r>
              <a:rPr sz="4000" spc="30" dirty="0">
                <a:latin typeface="Tahoma"/>
                <a:cs typeface="Tahoma"/>
              </a:rPr>
              <a:t>a</a:t>
            </a:r>
            <a:r>
              <a:rPr sz="4000" spc="60" dirty="0">
                <a:latin typeface="Tahoma"/>
                <a:cs typeface="Tahoma"/>
              </a:rPr>
              <a:t>t</a:t>
            </a:r>
            <a:r>
              <a:rPr sz="4000" spc="85" dirty="0">
                <a:latin typeface="Tahoma"/>
                <a:cs typeface="Tahoma"/>
              </a:rPr>
              <a:t>i</a:t>
            </a:r>
            <a:r>
              <a:rPr sz="4000" spc="35" dirty="0">
                <a:latin typeface="Tahoma"/>
                <a:cs typeface="Tahoma"/>
              </a:rPr>
              <a:t>n</a:t>
            </a:r>
            <a:r>
              <a:rPr sz="4000" spc="-100" dirty="0">
                <a:latin typeface="Tahoma"/>
                <a:cs typeface="Tahoma"/>
              </a:rPr>
              <a:t>g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t</a:t>
            </a:r>
            <a:r>
              <a:rPr sz="4000" spc="35" dirty="0">
                <a:latin typeface="Tahoma"/>
                <a:cs typeface="Tahoma"/>
              </a:rPr>
              <a:t>h</a:t>
            </a:r>
            <a:r>
              <a:rPr sz="4000" spc="90" dirty="0">
                <a:latin typeface="Tahoma"/>
                <a:cs typeface="Tahoma"/>
              </a:rPr>
              <a:t>e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20" dirty="0">
                <a:latin typeface="Tahoma"/>
                <a:cs typeface="Tahoma"/>
              </a:rPr>
              <a:t>r</a:t>
            </a:r>
            <a:r>
              <a:rPr sz="4000" spc="60" dirty="0">
                <a:latin typeface="Tahoma"/>
                <a:cs typeface="Tahoma"/>
              </a:rPr>
              <a:t>o</a:t>
            </a:r>
            <a:r>
              <a:rPr sz="4000" spc="30" dirty="0">
                <a:latin typeface="Tahoma"/>
                <a:cs typeface="Tahoma"/>
              </a:rPr>
              <a:t>a</a:t>
            </a:r>
            <a:r>
              <a:rPr sz="4000" spc="105" dirty="0">
                <a:latin typeface="Tahoma"/>
                <a:cs typeface="Tahoma"/>
              </a:rPr>
              <a:t>d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170" dirty="0">
                <a:latin typeface="Tahoma"/>
                <a:cs typeface="Tahoma"/>
              </a:rPr>
              <a:t>l</a:t>
            </a:r>
            <a:r>
              <a:rPr sz="4000" spc="30" dirty="0">
                <a:latin typeface="Tahoma"/>
                <a:cs typeface="Tahoma"/>
              </a:rPr>
              <a:t>a</a:t>
            </a:r>
            <a:r>
              <a:rPr sz="4000" spc="-5" dirty="0">
                <a:latin typeface="Tahoma"/>
                <a:cs typeface="Tahoma"/>
              </a:rPr>
              <a:t>y</a:t>
            </a:r>
            <a:r>
              <a:rPr sz="4000" spc="85" dirty="0">
                <a:latin typeface="Tahoma"/>
                <a:cs typeface="Tahoma"/>
              </a:rPr>
              <a:t>e</a:t>
            </a:r>
            <a:r>
              <a:rPr sz="4000" spc="25" dirty="0">
                <a:latin typeface="Tahoma"/>
                <a:cs typeface="Tahoma"/>
              </a:rPr>
              <a:t>r</a:t>
            </a:r>
            <a:endParaRPr sz="4000" dirty="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</a:pPr>
            <a:r>
              <a:rPr sz="4000" spc="75" dirty="0">
                <a:latin typeface="Tahoma"/>
                <a:cs typeface="Tahoma"/>
              </a:rPr>
              <a:t>Centroids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40" dirty="0">
                <a:latin typeface="Tahoma"/>
                <a:cs typeface="Tahoma"/>
              </a:rPr>
              <a:t>of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40" dirty="0">
                <a:latin typeface="Tahoma"/>
                <a:cs typeface="Tahoma"/>
              </a:rPr>
              <a:t>house,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water</a:t>
            </a:r>
            <a:r>
              <a:rPr sz="4000" spc="-305" dirty="0">
                <a:latin typeface="Tahoma"/>
                <a:cs typeface="Tahoma"/>
              </a:rPr>
              <a:t> </a:t>
            </a:r>
            <a:r>
              <a:rPr sz="4000" spc="100" dirty="0">
                <a:latin typeface="Tahoma"/>
                <a:cs typeface="Tahoma"/>
              </a:rPr>
              <a:t>bodies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layer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and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114" dirty="0">
                <a:latin typeface="Tahoma"/>
                <a:cs typeface="Tahoma"/>
              </a:rPr>
              <a:t>schools</a:t>
            </a:r>
            <a:r>
              <a:rPr sz="4000" spc="-305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layer </a:t>
            </a:r>
            <a:r>
              <a:rPr sz="4000" spc="-1240" dirty="0">
                <a:latin typeface="Tahoma"/>
                <a:cs typeface="Tahoma"/>
              </a:rPr>
              <a:t> </a:t>
            </a:r>
            <a:r>
              <a:rPr sz="4000" spc="70" dirty="0">
                <a:latin typeface="Tahoma"/>
                <a:cs typeface="Tahoma"/>
              </a:rPr>
              <a:t>Buffer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50" dirty="0">
                <a:latin typeface="Tahoma"/>
                <a:cs typeface="Tahoma"/>
              </a:rPr>
              <a:t>regions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for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water</a:t>
            </a:r>
            <a:r>
              <a:rPr sz="4000" spc="-305" dirty="0">
                <a:latin typeface="Tahoma"/>
                <a:cs typeface="Tahoma"/>
              </a:rPr>
              <a:t> </a:t>
            </a:r>
            <a:r>
              <a:rPr sz="4000" spc="100" dirty="0">
                <a:latin typeface="Tahoma"/>
                <a:cs typeface="Tahoma"/>
              </a:rPr>
              <a:t>bodies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and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70" dirty="0">
                <a:latin typeface="Tahoma"/>
                <a:cs typeface="Tahoma"/>
              </a:rPr>
              <a:t>malaria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80" dirty="0">
                <a:latin typeface="Tahoma"/>
                <a:cs typeface="Tahoma"/>
              </a:rPr>
              <a:t>spread</a:t>
            </a:r>
            <a:r>
              <a:rPr sz="4000" spc="-305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data </a:t>
            </a:r>
            <a:r>
              <a:rPr sz="4000" spc="60" dirty="0">
                <a:latin typeface="Tahoma"/>
                <a:cs typeface="Tahoma"/>
              </a:rPr>
              <a:t> </a:t>
            </a:r>
            <a:r>
              <a:rPr sz="4000" spc="70" dirty="0">
                <a:latin typeface="Tahoma"/>
                <a:cs typeface="Tahoma"/>
              </a:rPr>
              <a:t>Shortest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path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90" dirty="0">
                <a:latin typeface="Tahoma"/>
                <a:cs typeface="Tahoma"/>
              </a:rPr>
              <a:t>distance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80" dirty="0">
                <a:latin typeface="Tahoma"/>
                <a:cs typeface="Tahoma"/>
              </a:rPr>
              <a:t>between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90" dirty="0">
                <a:latin typeface="Tahoma"/>
                <a:cs typeface="Tahoma"/>
              </a:rPr>
              <a:t>houses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and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government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100" dirty="0">
                <a:latin typeface="Tahoma"/>
                <a:cs typeface="Tahoma"/>
              </a:rPr>
              <a:t>b</a:t>
            </a:r>
            <a:r>
              <a:rPr sz="4000" spc="60" dirty="0">
                <a:latin typeface="Tahoma"/>
                <a:cs typeface="Tahoma"/>
              </a:rPr>
              <a:t>o</a:t>
            </a:r>
            <a:r>
              <a:rPr sz="4000" spc="100" dirty="0">
                <a:latin typeface="Tahoma"/>
                <a:cs typeface="Tahoma"/>
              </a:rPr>
              <a:t>d</a:t>
            </a:r>
            <a:r>
              <a:rPr sz="4000" spc="85" dirty="0">
                <a:latin typeface="Tahoma"/>
                <a:cs typeface="Tahoma"/>
              </a:rPr>
              <a:t>ie</a:t>
            </a:r>
            <a:r>
              <a:rPr sz="4000" spc="160" dirty="0">
                <a:latin typeface="Tahoma"/>
                <a:cs typeface="Tahoma"/>
              </a:rPr>
              <a:t>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-125" dirty="0">
                <a:latin typeface="Tahoma"/>
                <a:cs typeface="Tahoma"/>
              </a:rPr>
              <a:t>,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100" dirty="0">
                <a:latin typeface="Tahoma"/>
                <a:cs typeface="Tahoma"/>
              </a:rPr>
              <a:t>b</a:t>
            </a:r>
            <a:r>
              <a:rPr sz="4000" spc="85" dirty="0">
                <a:latin typeface="Tahoma"/>
                <a:cs typeface="Tahoma"/>
              </a:rPr>
              <a:t>e</a:t>
            </a:r>
            <a:r>
              <a:rPr sz="4000" spc="60" dirty="0">
                <a:latin typeface="Tahoma"/>
                <a:cs typeface="Tahoma"/>
              </a:rPr>
              <a:t>t</a:t>
            </a:r>
            <a:r>
              <a:rPr sz="4000" spc="95" dirty="0">
                <a:latin typeface="Tahoma"/>
                <a:cs typeface="Tahoma"/>
              </a:rPr>
              <a:t>w</a:t>
            </a:r>
            <a:r>
              <a:rPr sz="4000" spc="85" dirty="0">
                <a:latin typeface="Tahoma"/>
                <a:cs typeface="Tahoma"/>
              </a:rPr>
              <a:t>ee</a:t>
            </a:r>
            <a:r>
              <a:rPr sz="4000" spc="40" dirty="0">
                <a:latin typeface="Tahoma"/>
                <a:cs typeface="Tahoma"/>
              </a:rPr>
              <a:t>n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h</a:t>
            </a:r>
            <a:r>
              <a:rPr sz="4000" spc="60" dirty="0">
                <a:latin typeface="Tahoma"/>
                <a:cs typeface="Tahoma"/>
              </a:rPr>
              <a:t>o</a:t>
            </a:r>
            <a:r>
              <a:rPr sz="4000" spc="155" dirty="0">
                <a:latin typeface="Tahoma"/>
                <a:cs typeface="Tahoma"/>
              </a:rPr>
              <a:t>s</a:t>
            </a:r>
            <a:r>
              <a:rPr sz="4000" spc="100" dirty="0">
                <a:latin typeface="Tahoma"/>
                <a:cs typeface="Tahoma"/>
              </a:rPr>
              <a:t>p</a:t>
            </a:r>
            <a:r>
              <a:rPr sz="4000" spc="85" dirty="0">
                <a:latin typeface="Tahoma"/>
                <a:cs typeface="Tahoma"/>
              </a:rPr>
              <a:t>i</a:t>
            </a:r>
            <a:r>
              <a:rPr sz="4000" spc="60" dirty="0">
                <a:latin typeface="Tahoma"/>
                <a:cs typeface="Tahoma"/>
              </a:rPr>
              <a:t>t</a:t>
            </a:r>
            <a:r>
              <a:rPr sz="4000" spc="30" dirty="0">
                <a:latin typeface="Tahoma"/>
                <a:cs typeface="Tahoma"/>
              </a:rPr>
              <a:t>a</a:t>
            </a:r>
            <a:r>
              <a:rPr sz="4000" spc="170" dirty="0">
                <a:latin typeface="Tahoma"/>
                <a:cs typeface="Tahoma"/>
              </a:rPr>
              <a:t>l</a:t>
            </a:r>
            <a:r>
              <a:rPr sz="4000" spc="160" dirty="0">
                <a:latin typeface="Tahoma"/>
                <a:cs typeface="Tahoma"/>
              </a:rPr>
              <a:t>s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30" dirty="0">
                <a:latin typeface="Tahoma"/>
                <a:cs typeface="Tahoma"/>
              </a:rPr>
              <a:t>a</a:t>
            </a:r>
            <a:r>
              <a:rPr sz="4000" spc="35" dirty="0">
                <a:latin typeface="Tahoma"/>
                <a:cs typeface="Tahoma"/>
              </a:rPr>
              <a:t>n</a:t>
            </a:r>
            <a:r>
              <a:rPr sz="4000" spc="105" dirty="0">
                <a:latin typeface="Tahoma"/>
                <a:cs typeface="Tahoma"/>
              </a:rPr>
              <a:t>d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155" dirty="0">
                <a:latin typeface="Tahoma"/>
                <a:cs typeface="Tahoma"/>
              </a:rPr>
              <a:t>s</a:t>
            </a:r>
            <a:r>
              <a:rPr sz="4000" spc="160" dirty="0">
                <a:latin typeface="Tahoma"/>
                <a:cs typeface="Tahoma"/>
              </a:rPr>
              <a:t>c</a:t>
            </a:r>
            <a:r>
              <a:rPr sz="4000" spc="35" dirty="0">
                <a:latin typeface="Tahoma"/>
                <a:cs typeface="Tahoma"/>
              </a:rPr>
              <a:t>h</a:t>
            </a:r>
            <a:r>
              <a:rPr sz="4000" spc="60" dirty="0">
                <a:latin typeface="Tahoma"/>
                <a:cs typeface="Tahoma"/>
              </a:rPr>
              <a:t>oo</a:t>
            </a:r>
            <a:r>
              <a:rPr sz="4000" spc="170" dirty="0">
                <a:latin typeface="Tahoma"/>
                <a:cs typeface="Tahoma"/>
              </a:rPr>
              <a:t>l</a:t>
            </a:r>
            <a:r>
              <a:rPr sz="4000" spc="160" dirty="0">
                <a:latin typeface="Tahoma"/>
                <a:cs typeface="Tahoma"/>
              </a:rPr>
              <a:t>s</a:t>
            </a:r>
            <a:endParaRPr sz="4000" dirty="0">
              <a:latin typeface="Tahoma"/>
              <a:cs typeface="Tahoma"/>
            </a:endParaRPr>
          </a:p>
          <a:p>
            <a:pPr marL="12700" marR="845185" algn="just">
              <a:lnSpc>
                <a:spcPct val="115599"/>
              </a:lnSpc>
            </a:pPr>
            <a:r>
              <a:rPr sz="4000" spc="60" dirty="0">
                <a:latin typeface="Tahoma"/>
                <a:cs typeface="Tahoma"/>
              </a:rPr>
              <a:t>Conversion</a:t>
            </a:r>
            <a:r>
              <a:rPr sz="4000" spc="-315" dirty="0">
                <a:latin typeface="Tahoma"/>
                <a:cs typeface="Tahoma"/>
              </a:rPr>
              <a:t> </a:t>
            </a:r>
            <a:r>
              <a:rPr sz="4000" spc="40" dirty="0">
                <a:latin typeface="Tahoma"/>
                <a:cs typeface="Tahoma"/>
              </a:rPr>
              <a:t>of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road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layer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to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70" dirty="0">
                <a:latin typeface="Tahoma"/>
                <a:cs typeface="Tahoma"/>
              </a:rPr>
              <a:t>point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layer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70" dirty="0">
                <a:latin typeface="Tahoma"/>
                <a:cs typeface="Tahoma"/>
              </a:rPr>
              <a:t>with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a</a:t>
            </a:r>
            <a:r>
              <a:rPr sz="4000" spc="-310" dirty="0">
                <a:latin typeface="Tahoma"/>
                <a:cs typeface="Tahoma"/>
              </a:rPr>
              <a:t> </a:t>
            </a:r>
            <a:r>
              <a:rPr sz="4000" spc="105" dirty="0">
                <a:latin typeface="Tahoma"/>
                <a:cs typeface="Tahoma"/>
              </a:rPr>
              <a:t>specific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90" dirty="0">
                <a:latin typeface="Tahoma"/>
                <a:cs typeface="Tahoma"/>
              </a:rPr>
              <a:t>distance</a:t>
            </a:r>
            <a:endParaRPr sz="40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0325" y="3862596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0325" y="4567446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0325" y="5272296"/>
            <a:ext cx="171450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0325" y="6681996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341" y="1802313"/>
            <a:ext cx="15497174" cy="7458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490" y="512549"/>
            <a:ext cx="64903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90" dirty="0">
                <a:solidFill>
                  <a:srgbClr val="F14200"/>
                </a:solidFill>
                <a:latin typeface="Tahoma"/>
                <a:cs typeface="Tahoma"/>
              </a:rPr>
              <a:t>R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u</a:t>
            </a:r>
            <a:r>
              <a:rPr sz="5000" spc="210" dirty="0">
                <a:solidFill>
                  <a:srgbClr val="F14200"/>
                </a:solidFill>
                <a:latin typeface="Tahoma"/>
                <a:cs typeface="Tahoma"/>
              </a:rPr>
              <a:t>l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200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35" dirty="0">
                <a:solidFill>
                  <a:srgbClr val="F14200"/>
                </a:solidFill>
                <a:latin typeface="Tahoma"/>
                <a:cs typeface="Tahoma"/>
              </a:rPr>
              <a:t>d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35" dirty="0">
                <a:solidFill>
                  <a:srgbClr val="F14200"/>
                </a:solidFill>
                <a:latin typeface="Tahoma"/>
                <a:cs typeface="Tahoma"/>
              </a:rPr>
              <a:t>b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0510" y="1"/>
            <a:ext cx="15807690" cy="10147300"/>
            <a:chOff x="2480510" y="1"/>
            <a:chExt cx="15807690" cy="1014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0587" y="1"/>
              <a:ext cx="12587410" cy="1014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0510" y="2456100"/>
              <a:ext cx="13325472" cy="6457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57500" y="984314"/>
            <a:ext cx="81978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90" dirty="0">
                <a:solidFill>
                  <a:srgbClr val="F14200"/>
                </a:solidFill>
                <a:latin typeface="Tahoma"/>
                <a:cs typeface="Tahoma"/>
              </a:rPr>
              <a:t>R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u</a:t>
            </a:r>
            <a:r>
              <a:rPr sz="5000" spc="210" dirty="0">
                <a:solidFill>
                  <a:srgbClr val="F14200"/>
                </a:solidFill>
                <a:latin typeface="Tahoma"/>
                <a:cs typeface="Tahoma"/>
              </a:rPr>
              <a:t>l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200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45" dirty="0">
                <a:solidFill>
                  <a:srgbClr val="F14200"/>
                </a:solidFill>
                <a:latin typeface="Tahoma"/>
                <a:cs typeface="Tahoma"/>
              </a:rPr>
              <a:t>h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195" dirty="0">
                <a:solidFill>
                  <a:srgbClr val="F14200"/>
                </a:solidFill>
                <a:latin typeface="Tahoma"/>
                <a:cs typeface="Tahoma"/>
              </a:rPr>
              <a:t>s</a:t>
            </a:r>
            <a:r>
              <a:rPr sz="5000" spc="75" dirty="0">
                <a:solidFill>
                  <a:srgbClr val="F14200"/>
                </a:solidFill>
                <a:latin typeface="Tahoma"/>
                <a:cs typeface="Tahoma"/>
              </a:rPr>
              <a:t>t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35" dirty="0">
                <a:solidFill>
                  <a:srgbClr val="F14200"/>
                </a:solidFill>
                <a:latin typeface="Tahoma"/>
                <a:cs typeface="Tahoma"/>
              </a:rPr>
              <a:t>d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80" dirty="0">
                <a:solidFill>
                  <a:srgbClr val="F14200"/>
                </a:solidFill>
                <a:latin typeface="Tahoma"/>
                <a:cs typeface="Tahoma"/>
              </a:rPr>
              <a:t>o</a:t>
            </a:r>
            <a:r>
              <a:rPr sz="5000" spc="50" dirty="0">
                <a:solidFill>
                  <a:srgbClr val="F14200"/>
                </a:solidFill>
                <a:latin typeface="Tahoma"/>
                <a:cs typeface="Tahoma"/>
              </a:rPr>
              <a:t>n</a:t>
            </a:r>
            <a:r>
              <a:rPr sz="5000" spc="-385" dirty="0">
                <a:solidFill>
                  <a:srgbClr val="F14200"/>
                </a:solidFill>
                <a:latin typeface="Tahoma"/>
                <a:cs typeface="Tahoma"/>
              </a:rPr>
              <a:t> </a:t>
            </a:r>
            <a:r>
              <a:rPr sz="5000" spc="120" dirty="0">
                <a:solidFill>
                  <a:srgbClr val="F14200"/>
                </a:solidFill>
                <a:latin typeface="Tahoma"/>
                <a:cs typeface="Tahoma"/>
              </a:rPr>
              <a:t>w</a:t>
            </a:r>
            <a:r>
              <a:rPr sz="5000" spc="105" dirty="0">
                <a:solidFill>
                  <a:srgbClr val="F14200"/>
                </a:solidFill>
                <a:latin typeface="Tahoma"/>
                <a:cs typeface="Tahoma"/>
              </a:rPr>
              <a:t>e</a:t>
            </a:r>
            <a:r>
              <a:rPr sz="5000" spc="135" dirty="0">
                <a:solidFill>
                  <a:srgbClr val="F14200"/>
                </a:solidFill>
                <a:latin typeface="Tahoma"/>
                <a:cs typeface="Tahoma"/>
              </a:rPr>
              <a:t>b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555" y="539750"/>
            <a:ext cx="690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245" dirty="0">
                <a:solidFill>
                  <a:srgbClr val="F14200"/>
                </a:solidFill>
                <a:latin typeface="Tahoma"/>
                <a:cs typeface="Tahoma"/>
              </a:rPr>
              <a:t>My Contributions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C75D-1B77-6481-D799-27387743C66F}"/>
              </a:ext>
            </a:extLst>
          </p:cNvPr>
          <p:cNvSpPr txBox="1"/>
          <p:nvPr/>
        </p:nvSpPr>
        <p:spPr>
          <a:xfrm>
            <a:off x="609600" y="2400300"/>
            <a:ext cx="1691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For the layers I have digitized water bodies using google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 have generated the dummy data for malaria shape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Used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qgis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to display the vector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For the analysis, I have found the shortest path between layers and assigned to those nearest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For example, in our project we assigned the houses to nearest government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bodies.Similarly,the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schools are mapped to nearest hospitals.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328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Arial Rounded MT Bold</vt:lpstr>
      <vt:lpstr>Calibri</vt:lpstr>
      <vt:lpstr>Tahoma</vt:lpstr>
      <vt:lpstr>Verdana</vt:lpstr>
      <vt:lpstr>Office Theme</vt:lpstr>
      <vt:lpstr>Malaria Spread Analysis</vt:lpstr>
      <vt:lpstr>Introduction</vt:lpstr>
      <vt:lpstr>Objective</vt:lpstr>
      <vt:lpstr>Layers Used</vt:lpstr>
      <vt:lpstr>PowerPoint Presentation</vt:lpstr>
      <vt:lpstr>Analyses performed</vt:lpstr>
      <vt:lpstr>Results hosted on web</vt:lpstr>
      <vt:lpstr>Results when hosted on web</vt:lpstr>
      <vt:lpstr>My Contributions</vt:lpstr>
      <vt:lpstr>Results when hosted on web</vt:lpstr>
      <vt:lpstr>Results when hosted on web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Modular Abstract Strategy Deck Business Presentation</dc:title>
  <dc:creator>Samhitha Gollamudi</dc:creator>
  <cp:keywords>DAFfuhEo6hM,BAFYGKxeras</cp:keywords>
  <cp:lastModifiedBy>Yashaswini Gillella</cp:lastModifiedBy>
  <cp:revision>1</cp:revision>
  <dcterms:created xsi:type="dcterms:W3CDTF">2023-05-01T15:15:52Z</dcterms:created>
  <dcterms:modified xsi:type="dcterms:W3CDTF">2023-05-01T15:33:18Z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2023-04-28T00:00:00Z</vt:filetime>
  </property>
</Properties>
</file>