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148158"/>
    <a:srgbClr val="E6A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/>
    <p:restoredTop sz="95470"/>
  </p:normalViewPr>
  <p:slideViewPr>
    <p:cSldViewPr snapToGrid="0" snapToObjects="1">
      <p:cViewPr>
        <p:scale>
          <a:sx n="197" d="100"/>
          <a:sy n="197" d="100"/>
        </p:scale>
        <p:origin x="184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49F4-A2F3-4946-941D-5E149F553A3D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4BECF-C912-9941-B4FE-E0217E310C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9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64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4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6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7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5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83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7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0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84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86EE9-ECA0-2246-9B7F-D413C0580811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D382-1C2C-5841-8929-1E743546BF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26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1817" y="1093858"/>
            <a:ext cx="10776284" cy="374165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 </a:t>
            </a:r>
            <a:r>
              <a:rPr lang="fr-FR" dirty="0" err="1" smtClean="0"/>
              <a:t>small</a:t>
            </a:r>
            <a:r>
              <a:rPr lang="fr-FR" dirty="0" smtClean="0"/>
              <a:t> contribution </a:t>
            </a:r>
            <a:r>
              <a:rPr lang="fr-FR" dirty="0" err="1" smtClean="0"/>
              <a:t>towards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r>
              <a:rPr lang="fr-FR" dirty="0" smtClean="0"/>
              <a:t> in </a:t>
            </a:r>
            <a:r>
              <a:rPr lang="fr-FR" i="1" dirty="0" smtClean="0"/>
              <a:t>Saccharomyces cerevisiae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12082" y="-1"/>
            <a:ext cx="12204082" cy="625772"/>
          </a:xfrm>
          <a:prstGeom prst="rect">
            <a:avLst/>
          </a:prstGeom>
          <a:solidFill>
            <a:srgbClr val="148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1906" y="64051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DUBii</a:t>
            </a: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2020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667506" y="12821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2020/06/24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79834" y="4019904"/>
            <a:ext cx="46202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cs typeface="Consolas"/>
              </a:rPr>
              <a:t>Gilles FISCHER</a:t>
            </a:r>
          </a:p>
          <a:p>
            <a:pPr algn="ctr"/>
            <a:endParaRPr lang="en-US" sz="1600" i="1" dirty="0" smtClean="0">
              <a:solidFill>
                <a:srgbClr val="8598A8"/>
              </a:solidFill>
              <a:cs typeface="Consolas"/>
            </a:endParaRPr>
          </a:p>
          <a:p>
            <a:pPr algn="ctr"/>
            <a:r>
              <a:rPr lang="en-US" sz="1050" b="1" i="1" dirty="0" smtClean="0">
                <a:solidFill>
                  <a:srgbClr val="48535C"/>
                </a:solidFill>
                <a:latin typeface="Consolas"/>
                <a:cs typeface="Consolas"/>
              </a:rPr>
              <a:t>----------------------</a:t>
            </a:r>
            <a:endParaRPr lang="en-US" sz="1600" b="1" i="1" dirty="0">
              <a:solidFill>
                <a:srgbClr val="48535C"/>
              </a:solidFill>
              <a:latin typeface="Consolas"/>
              <a:cs typeface="Consolas"/>
            </a:endParaRPr>
          </a:p>
          <a:p>
            <a:pPr algn="ctr"/>
            <a:endParaRPr lang="en-US" sz="1600" b="1" i="1" dirty="0" smtClean="0">
              <a:solidFill>
                <a:srgbClr val="48535C"/>
              </a:solidFill>
              <a:latin typeface="Consolas"/>
              <a:cs typeface="Consolas"/>
            </a:endParaRPr>
          </a:p>
          <a:p>
            <a:pPr algn="ctr"/>
            <a:r>
              <a:rPr lang="en-US" sz="1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Sorbonne </a:t>
            </a:r>
            <a:r>
              <a:rPr lang="en-US" sz="12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Université</a:t>
            </a:r>
            <a:r>
              <a:rPr lang="en-US" sz="1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- CNRS</a:t>
            </a:r>
          </a:p>
          <a:p>
            <a:pPr algn="ctr"/>
            <a:endParaRPr lang="en-US" sz="1200" i="1" dirty="0" smtClean="0">
              <a:solidFill>
                <a:schemeClr val="tx1">
                  <a:lumMod val="50000"/>
                  <a:lumOff val="50000"/>
                </a:schemeClr>
              </a:solidFill>
              <a:cs typeface="Consolas"/>
            </a:endParaRPr>
          </a:p>
          <a:p>
            <a:pPr algn="ctr"/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Laboratory of Computational and Quantitative </a:t>
            </a:r>
            <a:r>
              <a:rPr lang="en-US" sz="1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Biology</a:t>
            </a:r>
            <a:endParaRPr lang="en-US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9759269" y="6191165"/>
            <a:ext cx="2099727" cy="516138"/>
            <a:chOff x="8858210" y="4529683"/>
            <a:chExt cx="2511091" cy="617256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7993" y="4631616"/>
              <a:ext cx="869355" cy="40942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8210" y="4631616"/>
              <a:ext cx="995305" cy="399247"/>
            </a:xfrm>
            <a:prstGeom prst="rect">
              <a:avLst/>
            </a:prstGeom>
          </p:spPr>
        </p:pic>
        <p:pic>
          <p:nvPicPr>
            <p:cNvPr id="12" name="Image 11" descr="Logo-LGM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348" y="4529683"/>
              <a:ext cx="571953" cy="617256"/>
            </a:xfrm>
            <a:prstGeom prst="rect">
              <a:avLst/>
            </a:prstGeom>
          </p:spPr>
        </p:pic>
      </p:grpSp>
      <p:sp>
        <p:nvSpPr>
          <p:cNvPr id="13" name="ZoneTexte 12"/>
          <p:cNvSpPr txBox="1"/>
          <p:nvPr/>
        </p:nvSpPr>
        <p:spPr>
          <a:xfrm>
            <a:off x="1354863" y="6337685"/>
            <a:ext cx="360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Etienne </a:t>
            </a:r>
            <a:r>
              <a:rPr lang="fr-FR" dirty="0" err="1" smtClean="0"/>
              <a:t>Kornobis</a:t>
            </a:r>
            <a:r>
              <a:rPr lang="fr-FR" dirty="0" smtClean="0"/>
              <a:t> + Thomas </a:t>
            </a:r>
            <a:r>
              <a:rPr lang="fr-FR" dirty="0" err="1" smtClean="0"/>
              <a:t>Cokelaer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082" y="6268152"/>
            <a:ext cx="1375664" cy="5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r 14"/>
          <p:cNvGrpSpPr/>
          <p:nvPr/>
        </p:nvGrpSpPr>
        <p:grpSpPr>
          <a:xfrm rot="745795">
            <a:off x="2204668" y="1018461"/>
            <a:ext cx="1622505" cy="2695027"/>
            <a:chOff x="2204668" y="930779"/>
            <a:chExt cx="1622505" cy="2695027"/>
          </a:xfrm>
        </p:grpSpPr>
        <p:sp>
          <p:nvSpPr>
            <p:cNvPr id="16" name="Lune 15"/>
            <p:cNvSpPr/>
            <p:nvPr/>
          </p:nvSpPr>
          <p:spPr>
            <a:xfrm rot="20300071">
              <a:off x="2449149" y="1348818"/>
              <a:ext cx="1008191" cy="1961457"/>
            </a:xfrm>
            <a:prstGeom prst="moon">
              <a:avLst>
                <a:gd name="adj" fmla="val 29768"/>
              </a:avLst>
            </a:prstGeom>
            <a:solidFill>
              <a:srgbClr val="62728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0854205">
              <a:off x="2204668" y="1647811"/>
              <a:ext cx="688284" cy="1977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6933589">
              <a:off x="2217440" y="1160936"/>
              <a:ext cx="1313370" cy="853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isocèle 60"/>
            <p:cNvSpPr/>
            <p:nvPr/>
          </p:nvSpPr>
          <p:spPr>
            <a:xfrm rot="5400000">
              <a:off x="3646799" y="2995040"/>
              <a:ext cx="193735" cy="167013"/>
            </a:xfrm>
            <a:prstGeom prst="triangle">
              <a:avLst/>
            </a:prstGeom>
            <a:solidFill>
              <a:srgbClr val="6272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er 9"/>
          <p:cNvGrpSpPr/>
          <p:nvPr/>
        </p:nvGrpSpPr>
        <p:grpSpPr>
          <a:xfrm rot="20847169">
            <a:off x="2408253" y="3319335"/>
            <a:ext cx="1401896" cy="2721472"/>
            <a:chOff x="2408253" y="3231653"/>
            <a:chExt cx="1401896" cy="2721472"/>
          </a:xfrm>
        </p:grpSpPr>
        <p:sp>
          <p:nvSpPr>
            <p:cNvPr id="11" name="Lune 10"/>
            <p:cNvSpPr/>
            <p:nvPr/>
          </p:nvSpPr>
          <p:spPr>
            <a:xfrm rot="1299929" flipV="1">
              <a:off x="2468538" y="3615052"/>
              <a:ext cx="1008191" cy="1961457"/>
            </a:xfrm>
            <a:prstGeom prst="moon">
              <a:avLst>
                <a:gd name="adj" fmla="val 29254"/>
              </a:avLst>
            </a:prstGeom>
            <a:solidFill>
              <a:srgbClr val="62728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752831" flipV="1">
              <a:off x="2408253" y="3231653"/>
              <a:ext cx="504088" cy="1977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4666411" flipV="1">
              <a:off x="2574343" y="5124045"/>
              <a:ext cx="904344" cy="753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isocèle 65"/>
            <p:cNvSpPr/>
            <p:nvPr/>
          </p:nvSpPr>
          <p:spPr>
            <a:xfrm rot="16200000" flipV="1">
              <a:off x="3629775" y="3779624"/>
              <a:ext cx="193735" cy="167013"/>
            </a:xfrm>
            <a:prstGeom prst="triangle">
              <a:avLst/>
            </a:prstGeom>
            <a:solidFill>
              <a:srgbClr val="62728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/>
          <p:cNvSpPr/>
          <p:nvPr/>
        </p:nvSpPr>
        <p:spPr>
          <a:xfrm rot="10800000">
            <a:off x="127381" y="3320203"/>
            <a:ext cx="2659654" cy="3364035"/>
          </a:xfrm>
          <a:prstGeom prst="rect">
            <a:avLst/>
          </a:prstGeom>
          <a:solidFill>
            <a:srgbClr val="E6A606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428405" flipH="1">
            <a:off x="3750830" y="5809745"/>
            <a:ext cx="512525" cy="95746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137321" y="3379758"/>
            <a:ext cx="1913758" cy="33855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GENETIC DIVERSITY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l="7509" r="10994"/>
          <a:stretch/>
        </p:blipFill>
        <p:spPr>
          <a:xfrm>
            <a:off x="3913845" y="1325539"/>
            <a:ext cx="2262366" cy="16656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12082" y="-1"/>
            <a:ext cx="12204082" cy="625772"/>
          </a:xfrm>
          <a:prstGeom prst="rect">
            <a:avLst/>
          </a:prstGeom>
          <a:solidFill>
            <a:srgbClr val="148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284727" y="116184"/>
            <a:ext cx="14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POPULATION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606047" y="116184"/>
            <a:ext cx="26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E2F0D9"/>
                </a:solidFill>
              </a:rPr>
              <a:t>Saccharomyces</a:t>
            </a:r>
            <a:r>
              <a:rPr lang="en-US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cerevisiae</a:t>
            </a:r>
            <a:endParaRPr lang="en-US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18095" y="116184"/>
            <a:ext cx="133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INDIVIDUAL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0534" y="989146"/>
            <a:ext cx="1913758" cy="33855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POINT MUTATIONS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1046" y="3422367"/>
            <a:ext cx="2456539" cy="33855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LARGE-SCALE MUTATIONS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0800000">
            <a:off x="118680" y="976860"/>
            <a:ext cx="2659654" cy="2105470"/>
          </a:xfrm>
          <a:prstGeom prst="rect">
            <a:avLst/>
          </a:prstGeom>
          <a:solidFill>
            <a:srgbClr val="E6A606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36" name="Grouper 35"/>
          <p:cNvGrpSpPr/>
          <p:nvPr/>
        </p:nvGrpSpPr>
        <p:grpSpPr>
          <a:xfrm>
            <a:off x="262299" y="3771080"/>
            <a:ext cx="2332751" cy="2828133"/>
            <a:chOff x="839046" y="4191969"/>
            <a:chExt cx="2332751" cy="2828133"/>
          </a:xfrm>
        </p:grpSpPr>
        <p:sp>
          <p:nvSpPr>
            <p:cNvPr id="37" name="Rectangle 36"/>
            <p:cNvSpPr/>
            <p:nvPr/>
          </p:nvSpPr>
          <p:spPr>
            <a:xfrm>
              <a:off x="839046" y="4924912"/>
              <a:ext cx="2330990" cy="688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9047" y="5649478"/>
              <a:ext cx="2330990" cy="1070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39046" y="4191969"/>
              <a:ext cx="2330990" cy="688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ZoneTexte 132"/>
            <p:cNvSpPr txBox="1">
              <a:spLocks noChangeArrowheads="1"/>
            </p:cNvSpPr>
            <p:nvPr/>
          </p:nvSpPr>
          <p:spPr bwMode="auto">
            <a:xfrm>
              <a:off x="840807" y="4191971"/>
              <a:ext cx="1057544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rgbClr val="254061"/>
                  </a:solidFill>
                </a:rPr>
                <a:t>INVERSION</a:t>
              </a:r>
              <a:endParaRPr lang="en-US" sz="7200" dirty="0">
                <a:solidFill>
                  <a:srgbClr val="254061"/>
                </a:solidFill>
              </a:endParaRPr>
            </a:p>
          </p:txBody>
        </p:sp>
        <p:sp>
          <p:nvSpPr>
            <p:cNvPr id="41" name="ZoneTexte 132"/>
            <p:cNvSpPr txBox="1">
              <a:spLocks noChangeArrowheads="1"/>
            </p:cNvSpPr>
            <p:nvPr/>
          </p:nvSpPr>
          <p:spPr bwMode="auto">
            <a:xfrm>
              <a:off x="840807" y="5686486"/>
              <a:ext cx="1029121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DUPLICATION</a:t>
              </a:r>
              <a:endParaRPr lang="en-US" sz="7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2" name="Connecteur droit 118"/>
            <p:cNvCxnSpPr>
              <a:cxnSpLocks noChangeShapeType="1"/>
            </p:cNvCxnSpPr>
            <p:nvPr/>
          </p:nvCxnSpPr>
          <p:spPr bwMode="auto">
            <a:xfrm>
              <a:off x="1507872" y="4323158"/>
              <a:ext cx="1002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" name="AutoShape 30"/>
            <p:cNvSpPr>
              <a:spLocks noChangeArrowheads="1"/>
            </p:cNvSpPr>
            <p:nvPr/>
          </p:nvSpPr>
          <p:spPr bwMode="auto">
            <a:xfrm>
              <a:off x="1882407" y="4301807"/>
              <a:ext cx="303097" cy="67664"/>
            </a:xfrm>
            <a:prstGeom prst="homePlate">
              <a:avLst>
                <a:gd name="adj" fmla="val 73459"/>
              </a:avLst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>
                <a:solidFill>
                  <a:srgbClr val="000000"/>
                </a:solidFill>
              </a:endParaRPr>
            </a:p>
          </p:txBody>
        </p:sp>
        <p:cxnSp>
          <p:nvCxnSpPr>
            <p:cNvPr id="44" name="Connecteur droit 119"/>
            <p:cNvCxnSpPr>
              <a:cxnSpLocks noChangeShapeType="1"/>
            </p:cNvCxnSpPr>
            <p:nvPr/>
          </p:nvCxnSpPr>
          <p:spPr bwMode="auto">
            <a:xfrm>
              <a:off x="1507872" y="4767567"/>
              <a:ext cx="1013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" name="AutoShape 33"/>
            <p:cNvSpPr>
              <a:spLocks noChangeArrowheads="1"/>
            </p:cNvSpPr>
            <p:nvPr/>
          </p:nvSpPr>
          <p:spPr bwMode="auto">
            <a:xfrm rot="10800000">
              <a:off x="1882407" y="4737858"/>
              <a:ext cx="303097" cy="74431"/>
            </a:xfrm>
            <a:prstGeom prst="homePlate">
              <a:avLst>
                <a:gd name="adj" fmla="val 73068"/>
              </a:avLst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>
                <a:solidFill>
                  <a:srgbClr val="000000"/>
                </a:solidFill>
              </a:endParaRPr>
            </a:p>
          </p:txBody>
        </p:sp>
        <p:sp>
          <p:nvSpPr>
            <p:cNvPr id="46" name="Forme libre 45"/>
            <p:cNvSpPr/>
            <p:nvPr/>
          </p:nvSpPr>
          <p:spPr>
            <a:xfrm>
              <a:off x="1926282" y="4405413"/>
              <a:ext cx="184978" cy="304150"/>
            </a:xfrm>
            <a:custGeom>
              <a:avLst/>
              <a:gdLst>
                <a:gd name="connsiteX0" fmla="*/ 0 w 2254250"/>
                <a:gd name="connsiteY0" fmla="*/ 0 h 469900"/>
                <a:gd name="connsiteX1" fmla="*/ 1828800 w 2254250"/>
                <a:gd name="connsiteY1" fmla="*/ 469900 h 469900"/>
                <a:gd name="connsiteX2" fmla="*/ 2254250 w 2254250"/>
                <a:gd name="connsiteY2" fmla="*/ 469900 h 469900"/>
                <a:gd name="connsiteX3" fmla="*/ 457200 w 2254250"/>
                <a:gd name="connsiteY3" fmla="*/ 6350 h 469900"/>
                <a:gd name="connsiteX4" fmla="*/ 0 w 2254250"/>
                <a:gd name="connsiteY4" fmla="*/ 0 h 469900"/>
                <a:gd name="connsiteX0" fmla="*/ 0 w 2254250"/>
                <a:gd name="connsiteY0" fmla="*/ 133350 h 603250"/>
                <a:gd name="connsiteX1" fmla="*/ 1828800 w 2254250"/>
                <a:gd name="connsiteY1" fmla="*/ 603250 h 603250"/>
                <a:gd name="connsiteX2" fmla="*/ 2254250 w 2254250"/>
                <a:gd name="connsiteY2" fmla="*/ 603250 h 603250"/>
                <a:gd name="connsiteX3" fmla="*/ 419100 w 2254250"/>
                <a:gd name="connsiteY3" fmla="*/ 0 h 603250"/>
                <a:gd name="connsiteX4" fmla="*/ 0 w 2254250"/>
                <a:gd name="connsiteY4" fmla="*/ 133350 h 603250"/>
                <a:gd name="connsiteX0" fmla="*/ 0 w 2216150"/>
                <a:gd name="connsiteY0" fmla="*/ 0 h 615950"/>
                <a:gd name="connsiteX1" fmla="*/ 1790700 w 2216150"/>
                <a:gd name="connsiteY1" fmla="*/ 615950 h 615950"/>
                <a:gd name="connsiteX2" fmla="*/ 2216150 w 2216150"/>
                <a:gd name="connsiteY2" fmla="*/ 615950 h 615950"/>
                <a:gd name="connsiteX3" fmla="*/ 381000 w 2216150"/>
                <a:gd name="connsiteY3" fmla="*/ 12700 h 615950"/>
                <a:gd name="connsiteX4" fmla="*/ 0 w 2216150"/>
                <a:gd name="connsiteY4" fmla="*/ 0 h 615950"/>
                <a:gd name="connsiteX0" fmla="*/ 0 w 2216150"/>
                <a:gd name="connsiteY0" fmla="*/ 0 h 615950"/>
                <a:gd name="connsiteX1" fmla="*/ 628650 w 2216150"/>
                <a:gd name="connsiteY1" fmla="*/ 495300 h 615950"/>
                <a:gd name="connsiteX2" fmla="*/ 2216150 w 2216150"/>
                <a:gd name="connsiteY2" fmla="*/ 615950 h 615950"/>
                <a:gd name="connsiteX3" fmla="*/ 381000 w 2216150"/>
                <a:gd name="connsiteY3" fmla="*/ 12700 h 615950"/>
                <a:gd name="connsiteX4" fmla="*/ 0 w 2216150"/>
                <a:gd name="connsiteY4" fmla="*/ 0 h 615950"/>
                <a:gd name="connsiteX0" fmla="*/ 0 w 1035050"/>
                <a:gd name="connsiteY0" fmla="*/ 0 h 508000"/>
                <a:gd name="connsiteX1" fmla="*/ 628650 w 1035050"/>
                <a:gd name="connsiteY1" fmla="*/ 495300 h 508000"/>
                <a:gd name="connsiteX2" fmla="*/ 1035050 w 1035050"/>
                <a:gd name="connsiteY2" fmla="*/ 508000 h 508000"/>
                <a:gd name="connsiteX3" fmla="*/ 381000 w 1035050"/>
                <a:gd name="connsiteY3" fmla="*/ 12700 h 508000"/>
                <a:gd name="connsiteX4" fmla="*/ 0 w 1035050"/>
                <a:gd name="connsiteY4" fmla="*/ 0 h 508000"/>
                <a:gd name="connsiteX0" fmla="*/ 0 w 996950"/>
                <a:gd name="connsiteY0" fmla="*/ 0 h 615950"/>
                <a:gd name="connsiteX1" fmla="*/ 590550 w 996950"/>
                <a:gd name="connsiteY1" fmla="*/ 603250 h 615950"/>
                <a:gd name="connsiteX2" fmla="*/ 996950 w 996950"/>
                <a:gd name="connsiteY2" fmla="*/ 615950 h 615950"/>
                <a:gd name="connsiteX3" fmla="*/ 342900 w 996950"/>
                <a:gd name="connsiteY3" fmla="*/ 120650 h 615950"/>
                <a:gd name="connsiteX4" fmla="*/ 0 w 996950"/>
                <a:gd name="connsiteY4" fmla="*/ 0 h 615950"/>
                <a:gd name="connsiteX0" fmla="*/ 0 w 996950"/>
                <a:gd name="connsiteY0" fmla="*/ 0 h 615950"/>
                <a:gd name="connsiteX1" fmla="*/ 590550 w 996950"/>
                <a:gd name="connsiteY1" fmla="*/ 603250 h 615950"/>
                <a:gd name="connsiteX2" fmla="*/ 996950 w 996950"/>
                <a:gd name="connsiteY2" fmla="*/ 615950 h 615950"/>
                <a:gd name="connsiteX3" fmla="*/ 412750 w 996950"/>
                <a:gd name="connsiteY3" fmla="*/ 6350 h 615950"/>
                <a:gd name="connsiteX4" fmla="*/ 0 w 996950"/>
                <a:gd name="connsiteY4" fmla="*/ 0 h 615950"/>
                <a:gd name="connsiteX0" fmla="*/ 584200 w 1581150"/>
                <a:gd name="connsiteY0" fmla="*/ 0 h 615950"/>
                <a:gd name="connsiteX1" fmla="*/ 0 w 1581150"/>
                <a:gd name="connsiteY1" fmla="*/ 495300 h 615950"/>
                <a:gd name="connsiteX2" fmla="*/ 1581150 w 1581150"/>
                <a:gd name="connsiteY2" fmla="*/ 615950 h 615950"/>
                <a:gd name="connsiteX3" fmla="*/ 996950 w 1581150"/>
                <a:gd name="connsiteY3" fmla="*/ 6350 h 615950"/>
                <a:gd name="connsiteX4" fmla="*/ 584200 w 1581150"/>
                <a:gd name="connsiteY4" fmla="*/ 0 h 615950"/>
                <a:gd name="connsiteX0" fmla="*/ 584200 w 996950"/>
                <a:gd name="connsiteY0" fmla="*/ 0 h 495300"/>
                <a:gd name="connsiteX1" fmla="*/ 0 w 996950"/>
                <a:gd name="connsiteY1" fmla="*/ 495300 h 495300"/>
                <a:gd name="connsiteX2" fmla="*/ 419100 w 996950"/>
                <a:gd name="connsiteY2" fmla="*/ 495300 h 495300"/>
                <a:gd name="connsiteX3" fmla="*/ 996950 w 996950"/>
                <a:gd name="connsiteY3" fmla="*/ 6350 h 495300"/>
                <a:gd name="connsiteX4" fmla="*/ 584200 w 996950"/>
                <a:gd name="connsiteY4" fmla="*/ 0 h 495300"/>
                <a:gd name="connsiteX0" fmla="*/ 0 w 1031875"/>
                <a:gd name="connsiteY0" fmla="*/ 0 h 530225"/>
                <a:gd name="connsiteX1" fmla="*/ 34925 w 1031875"/>
                <a:gd name="connsiteY1" fmla="*/ 530225 h 530225"/>
                <a:gd name="connsiteX2" fmla="*/ 454025 w 1031875"/>
                <a:gd name="connsiteY2" fmla="*/ 530225 h 530225"/>
                <a:gd name="connsiteX3" fmla="*/ 1031875 w 1031875"/>
                <a:gd name="connsiteY3" fmla="*/ 41275 h 530225"/>
                <a:gd name="connsiteX4" fmla="*/ 0 w 1031875"/>
                <a:gd name="connsiteY4" fmla="*/ 0 h 530225"/>
                <a:gd name="connsiteX0" fmla="*/ 0 w 454025"/>
                <a:gd name="connsiteY0" fmla="*/ 3175 h 533400"/>
                <a:gd name="connsiteX1" fmla="*/ 34925 w 454025"/>
                <a:gd name="connsiteY1" fmla="*/ 533400 h 533400"/>
                <a:gd name="connsiteX2" fmla="*/ 454025 w 454025"/>
                <a:gd name="connsiteY2" fmla="*/ 533400 h 533400"/>
                <a:gd name="connsiteX3" fmla="*/ 200025 w 454025"/>
                <a:gd name="connsiteY3" fmla="*/ 0 h 533400"/>
                <a:gd name="connsiteX4" fmla="*/ 0 w 454025"/>
                <a:gd name="connsiteY4" fmla="*/ 3175 h 533400"/>
                <a:gd name="connsiteX0" fmla="*/ 3175 w 457200"/>
                <a:gd name="connsiteY0" fmla="*/ 3175 h 533400"/>
                <a:gd name="connsiteX1" fmla="*/ 0 w 457200"/>
                <a:gd name="connsiteY1" fmla="*/ 422275 h 533400"/>
                <a:gd name="connsiteX2" fmla="*/ 457200 w 457200"/>
                <a:gd name="connsiteY2" fmla="*/ 533400 h 533400"/>
                <a:gd name="connsiteX3" fmla="*/ 203200 w 457200"/>
                <a:gd name="connsiteY3" fmla="*/ 0 h 533400"/>
                <a:gd name="connsiteX4" fmla="*/ 3175 w 457200"/>
                <a:gd name="connsiteY4" fmla="*/ 3175 h 533400"/>
                <a:gd name="connsiteX0" fmla="*/ 3175 w 203200"/>
                <a:gd name="connsiteY0" fmla="*/ 3175 h 431800"/>
                <a:gd name="connsiteX1" fmla="*/ 0 w 203200"/>
                <a:gd name="connsiteY1" fmla="*/ 422275 h 431800"/>
                <a:gd name="connsiteX2" fmla="*/ 203200 w 203200"/>
                <a:gd name="connsiteY2" fmla="*/ 431800 h 431800"/>
                <a:gd name="connsiteX3" fmla="*/ 203200 w 203200"/>
                <a:gd name="connsiteY3" fmla="*/ 0 h 431800"/>
                <a:gd name="connsiteX4" fmla="*/ 3175 w 203200"/>
                <a:gd name="connsiteY4" fmla="*/ 3175 h 431800"/>
                <a:gd name="connsiteX0" fmla="*/ 92 w 200117"/>
                <a:gd name="connsiteY0" fmla="*/ 3175 h 431800"/>
                <a:gd name="connsiteX1" fmla="*/ 6442 w 200117"/>
                <a:gd name="connsiteY1" fmla="*/ 422275 h 431800"/>
                <a:gd name="connsiteX2" fmla="*/ 200117 w 200117"/>
                <a:gd name="connsiteY2" fmla="*/ 431800 h 431800"/>
                <a:gd name="connsiteX3" fmla="*/ 200117 w 200117"/>
                <a:gd name="connsiteY3" fmla="*/ 0 h 431800"/>
                <a:gd name="connsiteX4" fmla="*/ 92 w 200117"/>
                <a:gd name="connsiteY4" fmla="*/ 3175 h 431800"/>
                <a:gd name="connsiteX0" fmla="*/ 140 w 200165"/>
                <a:gd name="connsiteY0" fmla="*/ 3175 h 431800"/>
                <a:gd name="connsiteX1" fmla="*/ 3315 w 200165"/>
                <a:gd name="connsiteY1" fmla="*/ 425450 h 431800"/>
                <a:gd name="connsiteX2" fmla="*/ 200165 w 200165"/>
                <a:gd name="connsiteY2" fmla="*/ 431800 h 431800"/>
                <a:gd name="connsiteX3" fmla="*/ 200165 w 200165"/>
                <a:gd name="connsiteY3" fmla="*/ 0 h 431800"/>
                <a:gd name="connsiteX4" fmla="*/ 140 w 200165"/>
                <a:gd name="connsiteY4" fmla="*/ 3175 h 431800"/>
                <a:gd name="connsiteX0" fmla="*/ 3 w 384180"/>
                <a:gd name="connsiteY0" fmla="*/ 3175 h 438150"/>
                <a:gd name="connsiteX1" fmla="*/ 384178 w 384180"/>
                <a:gd name="connsiteY1" fmla="*/ 438150 h 438150"/>
                <a:gd name="connsiteX2" fmla="*/ 200028 w 384180"/>
                <a:gd name="connsiteY2" fmla="*/ 431800 h 438150"/>
                <a:gd name="connsiteX3" fmla="*/ 200028 w 384180"/>
                <a:gd name="connsiteY3" fmla="*/ 0 h 438150"/>
                <a:gd name="connsiteX4" fmla="*/ 3 w 384180"/>
                <a:gd name="connsiteY4" fmla="*/ 3175 h 438150"/>
                <a:gd name="connsiteX0" fmla="*/ 3 w 384180"/>
                <a:gd name="connsiteY0" fmla="*/ 3175 h 441325"/>
                <a:gd name="connsiteX1" fmla="*/ 384178 w 384180"/>
                <a:gd name="connsiteY1" fmla="*/ 438150 h 441325"/>
                <a:gd name="connsiteX2" fmla="*/ 63503 w 384180"/>
                <a:gd name="connsiteY2" fmla="*/ 441325 h 441325"/>
                <a:gd name="connsiteX3" fmla="*/ 200028 w 384180"/>
                <a:gd name="connsiteY3" fmla="*/ 0 h 441325"/>
                <a:gd name="connsiteX4" fmla="*/ 3 w 384180"/>
                <a:gd name="connsiteY4" fmla="*/ 3175 h 441325"/>
                <a:gd name="connsiteX0" fmla="*/ 3 w 263531"/>
                <a:gd name="connsiteY0" fmla="*/ 3175 h 441325"/>
                <a:gd name="connsiteX1" fmla="*/ 263528 w 263531"/>
                <a:gd name="connsiteY1" fmla="*/ 438150 h 441325"/>
                <a:gd name="connsiteX2" fmla="*/ 63503 w 263531"/>
                <a:gd name="connsiteY2" fmla="*/ 441325 h 441325"/>
                <a:gd name="connsiteX3" fmla="*/ 200028 w 263531"/>
                <a:gd name="connsiteY3" fmla="*/ 0 h 441325"/>
                <a:gd name="connsiteX4" fmla="*/ 3 w 263531"/>
                <a:gd name="connsiteY4" fmla="*/ 3175 h 441325"/>
                <a:gd name="connsiteX0" fmla="*/ 0 w 263529"/>
                <a:gd name="connsiteY0" fmla="*/ 3175 h 441325"/>
                <a:gd name="connsiteX1" fmla="*/ 263525 w 263529"/>
                <a:gd name="connsiteY1" fmla="*/ 438150 h 441325"/>
                <a:gd name="connsiteX2" fmla="*/ 63500 w 263529"/>
                <a:gd name="connsiteY2" fmla="*/ 441325 h 441325"/>
                <a:gd name="connsiteX3" fmla="*/ 200025 w 263529"/>
                <a:gd name="connsiteY3" fmla="*/ 0 h 441325"/>
                <a:gd name="connsiteX4" fmla="*/ 0 w 263529"/>
                <a:gd name="connsiteY4" fmla="*/ 3175 h 441325"/>
                <a:gd name="connsiteX0" fmla="*/ 0 w 263525"/>
                <a:gd name="connsiteY0" fmla="*/ 3175 h 441325"/>
                <a:gd name="connsiteX1" fmla="*/ 263525 w 263525"/>
                <a:gd name="connsiteY1" fmla="*/ 438150 h 441325"/>
                <a:gd name="connsiteX2" fmla="*/ 63500 w 263525"/>
                <a:gd name="connsiteY2" fmla="*/ 441325 h 441325"/>
                <a:gd name="connsiteX3" fmla="*/ 200025 w 263525"/>
                <a:gd name="connsiteY3" fmla="*/ 0 h 441325"/>
                <a:gd name="connsiteX4" fmla="*/ 0 w 263525"/>
                <a:gd name="connsiteY4" fmla="*/ 3175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25" h="441325">
                  <a:moveTo>
                    <a:pt x="0" y="3175"/>
                  </a:moveTo>
                  <a:cubicBezTo>
                    <a:pt x="68792" y="142875"/>
                    <a:pt x="172508" y="292100"/>
                    <a:pt x="263525" y="438150"/>
                  </a:cubicBezTo>
                  <a:lnTo>
                    <a:pt x="63500" y="441325"/>
                  </a:lnTo>
                  <a:lnTo>
                    <a:pt x="200025" y="0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E6A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7" name="ZoneTexte 132"/>
            <p:cNvSpPr txBox="1">
              <a:spLocks noChangeArrowheads="1"/>
            </p:cNvSpPr>
            <p:nvPr/>
          </p:nvSpPr>
          <p:spPr bwMode="auto">
            <a:xfrm>
              <a:off x="840676" y="6248968"/>
              <a:ext cx="1041730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DELETION</a:t>
              </a:r>
              <a:endParaRPr lang="en-US" sz="7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onnecteur droit 136"/>
            <p:cNvCxnSpPr>
              <a:cxnSpLocks noChangeShapeType="1"/>
            </p:cNvCxnSpPr>
            <p:nvPr/>
          </p:nvCxnSpPr>
          <p:spPr bwMode="auto">
            <a:xfrm>
              <a:off x="1688226" y="6173818"/>
              <a:ext cx="10549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" name="Rectangle 137"/>
            <p:cNvSpPr>
              <a:spLocks noChangeArrowheads="1"/>
            </p:cNvSpPr>
            <p:nvPr/>
          </p:nvSpPr>
          <p:spPr bwMode="auto">
            <a:xfrm>
              <a:off x="2105085" y="6154989"/>
              <a:ext cx="276353" cy="570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60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50" name="Connecteur droit 135"/>
            <p:cNvCxnSpPr>
              <a:cxnSpLocks noChangeShapeType="1"/>
            </p:cNvCxnSpPr>
            <p:nvPr/>
          </p:nvCxnSpPr>
          <p:spPr bwMode="auto">
            <a:xfrm>
              <a:off x="1698633" y="6574911"/>
              <a:ext cx="1044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Connecteur droit 50"/>
            <p:cNvCxnSpPr/>
            <p:nvPr/>
          </p:nvCxnSpPr>
          <p:spPr>
            <a:xfrm>
              <a:off x="2265946" y="6543680"/>
              <a:ext cx="0" cy="732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flipH="1">
              <a:off x="2259120" y="6290945"/>
              <a:ext cx="0" cy="136810"/>
            </a:xfrm>
            <a:prstGeom prst="line">
              <a:avLst/>
            </a:prstGeom>
            <a:noFill/>
            <a:ln w="38100">
              <a:solidFill>
                <a:srgbClr val="E6A606"/>
              </a:solidFill>
              <a:round/>
              <a:headEnd type="none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ker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3" name="Connecteur droit 136"/>
            <p:cNvCxnSpPr>
              <a:cxnSpLocks noChangeShapeType="1"/>
            </p:cNvCxnSpPr>
            <p:nvPr/>
          </p:nvCxnSpPr>
          <p:spPr bwMode="auto">
            <a:xfrm>
              <a:off x="1688226" y="5809036"/>
              <a:ext cx="10549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" name="Rectangle 137"/>
            <p:cNvSpPr>
              <a:spLocks noChangeArrowheads="1"/>
            </p:cNvSpPr>
            <p:nvPr/>
          </p:nvSpPr>
          <p:spPr bwMode="auto">
            <a:xfrm>
              <a:off x="2289898" y="5790207"/>
              <a:ext cx="276353" cy="570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60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5" name="Rectangle 137"/>
            <p:cNvSpPr>
              <a:spLocks noChangeArrowheads="1"/>
            </p:cNvSpPr>
            <p:nvPr/>
          </p:nvSpPr>
          <p:spPr bwMode="auto">
            <a:xfrm>
              <a:off x="1949571" y="5790207"/>
              <a:ext cx="276353" cy="5706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60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H="1" flipV="1">
              <a:off x="2257416" y="5933876"/>
              <a:ext cx="0" cy="136810"/>
            </a:xfrm>
            <a:prstGeom prst="line">
              <a:avLst/>
            </a:prstGeom>
            <a:noFill/>
            <a:ln w="38100">
              <a:solidFill>
                <a:srgbClr val="E6A606"/>
              </a:solidFill>
              <a:round/>
              <a:headEnd type="none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ker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604414" y="4282758"/>
              <a:ext cx="72107" cy="75412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604414" y="4729827"/>
              <a:ext cx="72107" cy="75412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1744653" y="5771330"/>
              <a:ext cx="72107" cy="75412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744653" y="6136640"/>
              <a:ext cx="72107" cy="75412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1744653" y="6532928"/>
              <a:ext cx="72107" cy="75412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62" name="ZoneTexte 132"/>
            <p:cNvSpPr txBox="1">
              <a:spLocks noChangeArrowheads="1"/>
            </p:cNvSpPr>
            <p:nvPr/>
          </p:nvSpPr>
          <p:spPr bwMode="auto">
            <a:xfrm>
              <a:off x="872510" y="4911141"/>
              <a:ext cx="1151650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TRANSLOCATION</a:t>
              </a:r>
              <a:endParaRPr lang="en-US" sz="7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3" name="Connecteur droit 167"/>
            <p:cNvCxnSpPr>
              <a:cxnSpLocks noChangeShapeType="1"/>
            </p:cNvCxnSpPr>
            <p:nvPr/>
          </p:nvCxnSpPr>
          <p:spPr bwMode="auto">
            <a:xfrm>
              <a:off x="1415108" y="5452238"/>
              <a:ext cx="575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1411719" y="5207611"/>
              <a:ext cx="569421" cy="0"/>
            </a:xfrm>
            <a:prstGeom prst="lin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0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1523020" y="5174547"/>
              <a:ext cx="72107" cy="75412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579864" y="5419205"/>
              <a:ext cx="66084" cy="71845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67" name="Line 7"/>
            <p:cNvSpPr>
              <a:spLocks noChangeShapeType="1"/>
            </p:cNvSpPr>
            <p:nvPr/>
          </p:nvSpPr>
          <p:spPr bwMode="auto">
            <a:xfrm>
              <a:off x="2430972" y="5196161"/>
              <a:ext cx="328138" cy="0"/>
            </a:xfrm>
            <a:prstGeom prst="lin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0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cxnSp>
          <p:nvCxnSpPr>
            <p:cNvPr id="68" name="Connecteur droit 166"/>
            <p:cNvCxnSpPr>
              <a:cxnSpLocks noChangeShapeType="1"/>
            </p:cNvCxnSpPr>
            <p:nvPr/>
          </p:nvCxnSpPr>
          <p:spPr bwMode="auto">
            <a:xfrm>
              <a:off x="2759110" y="5196161"/>
              <a:ext cx="2639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9" name="Oval 8"/>
            <p:cNvSpPr>
              <a:spLocks noChangeArrowheads="1"/>
            </p:cNvSpPr>
            <p:nvPr/>
          </p:nvSpPr>
          <p:spPr bwMode="auto">
            <a:xfrm>
              <a:off x="2541158" y="5158455"/>
              <a:ext cx="72107" cy="75412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2854247" y="5452238"/>
              <a:ext cx="218153" cy="0"/>
            </a:xfrm>
            <a:prstGeom prst="lin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0" kern="0">
                <a:solidFill>
                  <a:sysClr val="windowText" lastClr="000000"/>
                </a:solidFill>
                <a:latin typeface="+mn-lt"/>
                <a:cs typeface="+mn-cs"/>
              </a:endParaRPr>
            </a:p>
          </p:txBody>
        </p:sp>
        <p:cxnSp>
          <p:nvCxnSpPr>
            <p:cNvPr id="71" name="Connecteur droit 166"/>
            <p:cNvCxnSpPr>
              <a:cxnSpLocks noChangeShapeType="1"/>
            </p:cNvCxnSpPr>
            <p:nvPr/>
          </p:nvCxnSpPr>
          <p:spPr bwMode="auto">
            <a:xfrm>
              <a:off x="2368819" y="5452238"/>
              <a:ext cx="4888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2" name="Oval 8"/>
            <p:cNvSpPr>
              <a:spLocks noChangeArrowheads="1"/>
            </p:cNvSpPr>
            <p:nvPr/>
          </p:nvSpPr>
          <p:spPr bwMode="auto">
            <a:xfrm>
              <a:off x="2518257" y="5414532"/>
              <a:ext cx="72107" cy="75412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73" name="Line 5"/>
            <p:cNvSpPr>
              <a:spLocks noChangeShapeType="1"/>
            </p:cNvSpPr>
            <p:nvPr/>
          </p:nvSpPr>
          <p:spPr bwMode="auto">
            <a:xfrm>
              <a:off x="2156424" y="5336916"/>
              <a:ext cx="212395" cy="10783"/>
            </a:xfrm>
            <a:prstGeom prst="line">
              <a:avLst/>
            </a:prstGeom>
            <a:noFill/>
            <a:ln w="38100">
              <a:solidFill>
                <a:srgbClr val="E6A606"/>
              </a:solidFill>
              <a:round/>
              <a:headEnd type="none"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ker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Line 5"/>
            <p:cNvSpPr>
              <a:spLocks noChangeShapeType="1"/>
            </p:cNvSpPr>
            <p:nvPr/>
          </p:nvSpPr>
          <p:spPr bwMode="auto">
            <a:xfrm flipH="1">
              <a:off x="1766022" y="5221912"/>
              <a:ext cx="56865" cy="218371"/>
            </a:xfrm>
            <a:prstGeom prst="line">
              <a:avLst/>
            </a:prstGeom>
            <a:noFill/>
            <a:ln w="28575" cmpd="sng">
              <a:solidFill>
                <a:srgbClr val="E6A606"/>
              </a:solidFill>
              <a:round/>
              <a:headEnd type="none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ker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Line 5"/>
            <p:cNvSpPr>
              <a:spLocks noChangeShapeType="1"/>
            </p:cNvSpPr>
            <p:nvPr/>
          </p:nvSpPr>
          <p:spPr bwMode="auto">
            <a:xfrm>
              <a:off x="1761729" y="5227569"/>
              <a:ext cx="56865" cy="218371"/>
            </a:xfrm>
            <a:prstGeom prst="line">
              <a:avLst/>
            </a:prstGeom>
            <a:noFill/>
            <a:ln w="28575" cmpd="sng">
              <a:solidFill>
                <a:srgbClr val="E6A606"/>
              </a:solidFill>
              <a:round/>
              <a:headEnd type="none"/>
              <a:tailEnd type="non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ker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40807" y="6789268"/>
              <a:ext cx="2330990" cy="2308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7" name="ZoneTexte 132"/>
            <p:cNvSpPr txBox="1">
              <a:spLocks noChangeArrowheads="1"/>
            </p:cNvSpPr>
            <p:nvPr/>
          </p:nvSpPr>
          <p:spPr bwMode="auto">
            <a:xfrm>
              <a:off x="842568" y="6769879"/>
              <a:ext cx="2229832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HGTs, INTROGRESSION, TRANSPOSITION</a:t>
              </a:r>
              <a:endParaRPr lang="en-US" sz="7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78" name="Imag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44" y="1322899"/>
            <a:ext cx="1860670" cy="1698458"/>
          </a:xfrm>
          <a:prstGeom prst="rect">
            <a:avLst/>
          </a:prstGeom>
        </p:spPr>
      </p:pic>
      <p:grpSp>
        <p:nvGrpSpPr>
          <p:cNvPr id="79" name="Grouper 78"/>
          <p:cNvGrpSpPr/>
          <p:nvPr/>
        </p:nvGrpSpPr>
        <p:grpSpPr>
          <a:xfrm rot="21110488">
            <a:off x="10448178" y="167653"/>
            <a:ext cx="565670" cy="339172"/>
            <a:chOff x="7385531" y="1096895"/>
            <a:chExt cx="754227" cy="45222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0" name="Ellipse 79"/>
            <p:cNvSpPr/>
            <p:nvPr/>
          </p:nvSpPr>
          <p:spPr>
            <a:xfrm>
              <a:off x="7385531" y="1096895"/>
              <a:ext cx="590664" cy="45222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llipse 80"/>
            <p:cNvSpPr/>
            <p:nvPr/>
          </p:nvSpPr>
          <p:spPr>
            <a:xfrm>
              <a:off x="7879978" y="1096895"/>
              <a:ext cx="259780" cy="23092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3619911" y="3916806"/>
            <a:ext cx="313752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Single Nucleotide Polymorphisms: SNPs</a:t>
            </a:r>
          </a:p>
          <a:p>
            <a:r>
              <a:rPr lang="en-US" sz="1400" b="1" dirty="0" smtClean="0"/>
              <a:t>Small insertions/deletions: </a:t>
            </a:r>
            <a:r>
              <a:rPr lang="en-US" sz="1400" b="1" dirty="0" err="1" smtClean="0"/>
              <a:t>indels</a:t>
            </a:r>
            <a:endParaRPr lang="en-US" sz="1400" b="1" dirty="0" smtClean="0"/>
          </a:p>
          <a:p>
            <a:r>
              <a:rPr lang="en-US" sz="1400" b="1" dirty="0" smtClean="0"/>
              <a:t>Structural Variations: SVs</a:t>
            </a:r>
            <a:endParaRPr lang="en-US" sz="1400" b="1" dirty="0"/>
          </a:p>
        </p:txBody>
      </p:sp>
      <p:sp>
        <p:nvSpPr>
          <p:cNvPr id="90" name="Rectangle 89"/>
          <p:cNvSpPr/>
          <p:nvPr/>
        </p:nvSpPr>
        <p:spPr>
          <a:xfrm>
            <a:off x="3694700" y="5477508"/>
            <a:ext cx="3002880" cy="33855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Evolution </a:t>
            </a:r>
            <a:r>
              <a:rPr lang="fr-FR" sz="1600" b="1" smtClean="0">
                <a:solidFill>
                  <a:schemeClr val="accent1">
                    <a:lumMod val="50000"/>
                  </a:schemeClr>
                </a:solidFill>
              </a:rPr>
              <a:t>of the </a:t>
            </a:r>
            <a:r>
              <a:rPr lang="fr-FR" sz="1600" b="1" dirty="0" err="1" smtClean="0">
                <a:solidFill>
                  <a:schemeClr val="accent1">
                    <a:lumMod val="50000"/>
                  </a:schemeClr>
                </a:solidFill>
              </a:rPr>
              <a:t>gene</a:t>
            </a:r>
            <a:r>
              <a:rPr lang="fr-FR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600" b="1" dirty="0" err="1" smtClean="0">
                <a:solidFill>
                  <a:schemeClr val="accent1">
                    <a:lumMod val="50000"/>
                  </a:schemeClr>
                </a:solidFill>
              </a:rPr>
              <a:t>repertoire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53357" y="6249428"/>
            <a:ext cx="2184063" cy="33855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smtClean="0">
                <a:solidFill>
                  <a:schemeClr val="accent1">
                    <a:lumMod val="50000"/>
                  </a:schemeClr>
                </a:solidFill>
              </a:rPr>
              <a:t>PHENOTYPIC DIVERSITY</a:t>
            </a:r>
            <a:endParaRPr lang="fr-F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2" name="Imag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821098" flipH="1">
            <a:off x="3736728" y="4631978"/>
            <a:ext cx="608825" cy="95746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rot="10800000">
            <a:off x="3671713" y="976859"/>
            <a:ext cx="3066204" cy="5707377"/>
          </a:xfrm>
          <a:prstGeom prst="rect">
            <a:avLst/>
          </a:prstGeom>
          <a:solidFill>
            <a:srgbClr val="E6A606">
              <a:alpha val="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6909635" y="971447"/>
            <a:ext cx="5241551" cy="2677088"/>
            <a:chOff x="6909635" y="971447"/>
            <a:chExt cx="5241551" cy="2677088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6909635" y="971447"/>
              <a:ext cx="5191851" cy="2677088"/>
            </a:xfrm>
            <a:prstGeom prst="rect">
              <a:avLst/>
            </a:prstGeom>
            <a:solidFill>
              <a:srgbClr val="E6A606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2"/>
                </a:solidFill>
              </a:endParaRPr>
            </a:p>
          </p:txBody>
        </p:sp>
        <p:pic>
          <p:nvPicPr>
            <p:cNvPr id="95" name="Picture 6" descr="Ã©sultats de recherche d'images pour Â«Â 1,002 yeast genomesÂ Â»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709" y="1172810"/>
              <a:ext cx="1468685" cy="239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8514870" y="2282864"/>
              <a:ext cx="3636316" cy="1231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smtClean="0"/>
                <a:t>2,323 </a:t>
              </a:r>
              <a:r>
                <a:rPr lang="en-US" sz="1400" b="1" dirty="0" smtClean="0"/>
                <a:t>strains</a:t>
              </a:r>
              <a:r>
                <a:rPr lang="en-US" sz="1400" dirty="0" smtClean="0"/>
                <a:t> were </a:t>
              </a:r>
              <a:r>
                <a:rPr lang="en-US" sz="1400" dirty="0" smtClean="0"/>
                <a:t>Illumina sequenced</a:t>
              </a:r>
              <a:endParaRPr lang="en-US" sz="1400" dirty="0" smtClean="0"/>
            </a:p>
            <a:p>
              <a:pPr algn="r"/>
              <a:endParaRPr lang="en-US" sz="1400" dirty="0" smtClean="0"/>
            </a:p>
            <a:p>
              <a:pPr algn="r"/>
              <a:r>
                <a:rPr lang="en-US" sz="1400" dirty="0" smtClean="0"/>
                <a:t>Combined </a:t>
              </a:r>
              <a:r>
                <a:rPr lang="en-US" sz="1400" dirty="0" err="1" smtClean="0"/>
                <a:t>vcf</a:t>
              </a:r>
              <a:r>
                <a:rPr lang="en-US" sz="1400" dirty="0" smtClean="0"/>
                <a:t> file (Fanny </a:t>
              </a:r>
              <a:r>
                <a:rPr lang="en-US" sz="1400" dirty="0" err="1" smtClean="0"/>
                <a:t>Pouyet</a:t>
              </a:r>
              <a:r>
                <a:rPr lang="en-US" sz="1400" dirty="0" smtClean="0"/>
                <a:t>)</a:t>
              </a:r>
            </a:p>
            <a:p>
              <a:pPr algn="r"/>
              <a:endParaRPr lang="en-US" sz="1600" dirty="0"/>
            </a:p>
            <a:p>
              <a:pPr algn="r"/>
              <a:r>
                <a:rPr lang="en-US" sz="1600" b="1" dirty="0" smtClean="0"/>
                <a:t>=&gt; Comprehensive catalogue 2.8 M SNPs</a:t>
              </a:r>
              <a:endParaRPr lang="en-US" sz="1600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22916" y="1229339"/>
              <a:ext cx="2286139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387A34"/>
                  </a:solidFill>
                </a:rPr>
                <a:t>12.2 Mb</a:t>
              </a:r>
            </a:p>
            <a:p>
              <a:r>
                <a:rPr lang="en-US" sz="1600" dirty="0" smtClean="0">
                  <a:solidFill>
                    <a:srgbClr val="387A34"/>
                  </a:solidFill>
                </a:rPr>
                <a:t>16 </a:t>
              </a:r>
              <a:r>
                <a:rPr lang="en-US" sz="1600" dirty="0" smtClean="0">
                  <a:solidFill>
                    <a:srgbClr val="387A34"/>
                  </a:solidFill>
                </a:rPr>
                <a:t>nuclear chromosomes</a:t>
              </a:r>
              <a:endParaRPr lang="en-US" sz="1600" dirty="0" smtClean="0">
                <a:solidFill>
                  <a:srgbClr val="387A34"/>
                </a:solidFill>
              </a:endParaRPr>
            </a:p>
            <a:p>
              <a:r>
                <a:rPr lang="en-US" sz="1600" dirty="0" smtClean="0">
                  <a:solidFill>
                    <a:srgbClr val="387A34"/>
                  </a:solidFill>
                </a:rPr>
                <a:t>1 </a:t>
              </a:r>
              <a:r>
                <a:rPr lang="en-US" sz="1600" dirty="0" err="1" smtClean="0">
                  <a:solidFill>
                    <a:srgbClr val="387A34"/>
                  </a:solidFill>
                </a:rPr>
                <a:t>mt</a:t>
              </a:r>
              <a:r>
                <a:rPr lang="en-US" sz="1600" dirty="0" smtClean="0">
                  <a:solidFill>
                    <a:srgbClr val="387A34"/>
                  </a:solidFill>
                </a:rPr>
                <a:t> DNA</a:t>
              </a:r>
            </a:p>
          </p:txBody>
        </p:sp>
      </p:grpSp>
      <p:grpSp>
        <p:nvGrpSpPr>
          <p:cNvPr id="4" name="Grouper 3"/>
          <p:cNvGrpSpPr/>
          <p:nvPr/>
        </p:nvGrpSpPr>
        <p:grpSpPr>
          <a:xfrm>
            <a:off x="6909632" y="3770662"/>
            <a:ext cx="5241554" cy="2352128"/>
            <a:chOff x="6909632" y="3770662"/>
            <a:chExt cx="5241554" cy="2352128"/>
          </a:xfrm>
        </p:grpSpPr>
        <p:sp>
          <p:nvSpPr>
            <p:cNvPr id="135" name="Rectangle 134"/>
            <p:cNvSpPr/>
            <p:nvPr/>
          </p:nvSpPr>
          <p:spPr>
            <a:xfrm rot="10800000">
              <a:off x="6909632" y="3770662"/>
              <a:ext cx="5191851" cy="2352128"/>
            </a:xfrm>
            <a:prstGeom prst="rect">
              <a:avLst/>
            </a:prstGeom>
            <a:solidFill>
              <a:srgbClr val="E6A606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2"/>
                </a:solidFill>
              </a:endParaRPr>
            </a:p>
          </p:txBody>
        </p:sp>
        <p:pic>
          <p:nvPicPr>
            <p:cNvPr id="111" name="Picture 2" descr="Ã©sultats de recherche d'images pour Â«Â minion sequencingÂ Â»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8" t="34371" r="34583" b="34186"/>
            <a:stretch/>
          </p:blipFill>
          <p:spPr bwMode="auto">
            <a:xfrm>
              <a:off x="7136677" y="3964772"/>
              <a:ext cx="1090755" cy="90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Rectangle 128"/>
            <p:cNvSpPr/>
            <p:nvPr/>
          </p:nvSpPr>
          <p:spPr>
            <a:xfrm>
              <a:off x="9071945" y="4313590"/>
              <a:ext cx="3079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smtClean="0"/>
                <a:t>99 strains </a:t>
              </a:r>
              <a:r>
                <a:rPr lang="en-US" sz="1400" dirty="0" smtClean="0"/>
                <a:t>Oxford </a:t>
              </a:r>
              <a:r>
                <a:rPr lang="en-US" sz="1400" dirty="0" err="1" smtClean="0"/>
                <a:t>Nanopore</a:t>
              </a:r>
              <a:r>
                <a:rPr lang="en-US" sz="1400" dirty="0" smtClean="0"/>
                <a:t> sequencing</a:t>
              </a:r>
              <a:endParaRPr lang="en-US" sz="1400" b="1" dirty="0" smtClean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9559002" y="4793276"/>
              <a:ext cx="25921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/>
                <a:t>t</a:t>
              </a:r>
              <a:r>
                <a:rPr lang="en-US" sz="1400" dirty="0" smtClean="0"/>
                <a:t>elomere to telomere assemblies</a:t>
              </a:r>
              <a:endParaRPr lang="fr-FR" sz="1400" dirty="0"/>
            </a:p>
          </p:txBody>
        </p:sp>
        <p:pic>
          <p:nvPicPr>
            <p:cNvPr id="1026" name="Picture 2" descr="hromosome structure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6" r="62197"/>
            <a:stretch/>
          </p:blipFill>
          <p:spPr bwMode="auto">
            <a:xfrm rot="5400000">
              <a:off x="7995127" y="3987609"/>
              <a:ext cx="173651" cy="1973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Rectangle 135"/>
            <p:cNvSpPr/>
            <p:nvPr/>
          </p:nvSpPr>
          <p:spPr>
            <a:xfrm>
              <a:off x="8864645" y="3864033"/>
              <a:ext cx="32865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 smtClean="0"/>
                <a:t>PHENOVAR  (Fischer, </a:t>
              </a:r>
              <a:r>
                <a:rPr lang="en-US" sz="1600" dirty="0" err="1" smtClean="0"/>
                <a:t>Liti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Schacherer</a:t>
              </a:r>
              <a:r>
                <a:rPr lang="en-US" sz="1600" dirty="0" smtClean="0"/>
                <a:t>)</a:t>
              </a:r>
              <a:endParaRPr lang="fr-FR" sz="1600" dirty="0"/>
            </a:p>
          </p:txBody>
        </p:sp>
        <p:pic>
          <p:nvPicPr>
            <p:cNvPr id="133" name="Image 1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07907" y="5322957"/>
              <a:ext cx="1808347" cy="679882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8957748" y="5337116"/>
              <a:ext cx="3193438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err="1" smtClean="0"/>
                <a:t>MUM&amp;Co</a:t>
              </a:r>
              <a:r>
                <a:rPr lang="en-US" sz="1400" dirty="0" smtClean="0"/>
                <a:t> (Samuel O’Donnell)</a:t>
              </a:r>
            </a:p>
            <a:p>
              <a:pPr algn="r"/>
              <a:r>
                <a:rPr lang="en-US" sz="1100" dirty="0" smtClean="0"/>
                <a:t>Bioinformatics 2020</a:t>
              </a:r>
            </a:p>
            <a:p>
              <a:pPr algn="r"/>
              <a:r>
                <a:rPr lang="en-US" sz="1600" b="1" dirty="0" smtClean="0"/>
                <a:t>=&gt; Comprehensive catalogue of SVs</a:t>
              </a:r>
              <a:endParaRPr lang="en-US" sz="1600" b="1" dirty="0"/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6909631" y="6248533"/>
            <a:ext cx="5241555" cy="431923"/>
            <a:chOff x="6909631" y="6248533"/>
            <a:chExt cx="5241555" cy="431923"/>
          </a:xfrm>
        </p:grpSpPr>
        <p:sp>
          <p:nvSpPr>
            <p:cNvPr id="144" name="Rectangle 143"/>
            <p:cNvSpPr/>
            <p:nvPr/>
          </p:nvSpPr>
          <p:spPr>
            <a:xfrm rot="10800000">
              <a:off x="6909631" y="6248533"/>
              <a:ext cx="5191851" cy="431923"/>
            </a:xfrm>
            <a:prstGeom prst="rect">
              <a:avLst/>
            </a:prstGeom>
            <a:solidFill>
              <a:srgbClr val="E6A606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bg2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149945" y="6315538"/>
              <a:ext cx="50012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dirty="0" smtClean="0"/>
                <a:t>37 available strains =&gt;</a:t>
              </a:r>
              <a:r>
                <a:rPr lang="en-US" sz="1600" dirty="0" smtClean="0"/>
                <a:t> </a:t>
              </a:r>
              <a:r>
                <a:rPr lang="en-US" sz="1600" b="1" dirty="0" smtClean="0"/>
                <a:t>Reference assembly for 136 genomes</a:t>
              </a:r>
              <a:endParaRPr lang="fr-FR" sz="1600" dirty="0"/>
            </a:p>
          </p:txBody>
        </p:sp>
      </p:grpSp>
      <p:sp>
        <p:nvSpPr>
          <p:cNvPr id="6" name="ZoneTexte 5"/>
          <p:cNvSpPr txBox="1"/>
          <p:nvPr/>
        </p:nvSpPr>
        <p:spPr>
          <a:xfrm rot="1326338">
            <a:off x="9257749" y="3378103"/>
            <a:ext cx="915635" cy="523220"/>
          </a:xfrm>
          <a:prstGeom prst="rect">
            <a:avLst/>
          </a:prstGeom>
          <a:solidFill>
            <a:srgbClr val="148158"/>
          </a:solidFill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E2F0D9"/>
                </a:solidFill>
              </a:rPr>
              <a:t>DMP</a:t>
            </a:r>
            <a:endParaRPr lang="fr-FR" sz="2800" b="1" dirty="0">
              <a:solidFill>
                <a:srgbClr val="E2F0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1999" cy="625772"/>
          </a:xfrm>
          <a:prstGeom prst="rect">
            <a:avLst/>
          </a:prstGeom>
          <a:solidFill>
            <a:srgbClr val="148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20"/>
          <a:stretch/>
        </p:blipFill>
        <p:spPr>
          <a:xfrm>
            <a:off x="18413" y="649835"/>
            <a:ext cx="4932553" cy="620816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8758" y="90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8413" y="128219"/>
            <a:ext cx="10779282" cy="6753844"/>
            <a:chOff x="18413" y="128219"/>
            <a:chExt cx="10779282" cy="6753844"/>
          </a:xfrm>
        </p:grpSpPr>
        <p:sp>
          <p:nvSpPr>
            <p:cNvPr id="20" name="Rectangle 19"/>
            <p:cNvSpPr/>
            <p:nvPr/>
          </p:nvSpPr>
          <p:spPr>
            <a:xfrm>
              <a:off x="6200281" y="128219"/>
              <a:ext cx="3677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Scaffolding and </a:t>
              </a:r>
              <a:r>
                <a:rPr lang="en-US" b="1" dirty="0" err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b="1" dirty="0" err="1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elomeric</a:t>
              </a:r>
              <a:r>
                <a:rPr lang="en-US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sequences</a:t>
              </a:r>
              <a:endParaRPr lang="fr-FR" dirty="0"/>
            </a:p>
          </p:txBody>
        </p:sp>
        <p:grpSp>
          <p:nvGrpSpPr>
            <p:cNvPr id="5" name="Grouper 4"/>
            <p:cNvGrpSpPr/>
            <p:nvPr/>
          </p:nvGrpSpPr>
          <p:grpSpPr>
            <a:xfrm>
              <a:off x="18413" y="649835"/>
              <a:ext cx="10779282" cy="6232228"/>
              <a:chOff x="18413" y="649835"/>
              <a:chExt cx="10779282" cy="623222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361361" y="3195082"/>
                <a:ext cx="5373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50 Ns</a:t>
                </a:r>
                <a:endParaRPr lang="fr-F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4" name="Grouper 3"/>
              <p:cNvGrpSpPr/>
              <p:nvPr/>
            </p:nvGrpSpPr>
            <p:grpSpPr>
              <a:xfrm>
                <a:off x="18413" y="649835"/>
                <a:ext cx="10779282" cy="6232228"/>
                <a:chOff x="18413" y="649835"/>
                <a:chExt cx="10779282" cy="6232228"/>
              </a:xfrm>
            </p:grpSpPr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8126" y="1034047"/>
                  <a:ext cx="2703695" cy="2202448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9377626" y="1130968"/>
                  <a:ext cx="752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mtClean="0"/>
                    <a:t>reads </a:t>
                  </a:r>
                  <a:endParaRPr lang="fr-FR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9377626" y="2005497"/>
                  <a:ext cx="850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 smtClean="0"/>
                    <a:t>contigs</a:t>
                  </a:r>
                  <a:endParaRPr lang="fr-FR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9377626" y="2964250"/>
                  <a:ext cx="10005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scaffolds</a:t>
                  </a:r>
                  <a:endParaRPr lang="fr-FR" dirty="0"/>
                </a:p>
              </p:txBody>
            </p:sp>
            <p:pic>
              <p:nvPicPr>
                <p:cNvPr id="15" name="Picture 2" descr="hromosome structure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196" r="62197"/>
                <a:stretch/>
              </p:blipFill>
              <p:spPr bwMode="auto">
                <a:xfrm rot="5400000">
                  <a:off x="7678277" y="2364687"/>
                  <a:ext cx="230286" cy="26168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Rectangle 15"/>
                <p:cNvSpPr/>
                <p:nvPr/>
              </p:nvSpPr>
              <p:spPr>
                <a:xfrm>
                  <a:off x="9377626" y="3488421"/>
                  <a:ext cx="14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chromosome</a:t>
                  </a:r>
                  <a:endParaRPr lang="fr-FR" dirty="0"/>
                </a:p>
              </p:txBody>
            </p:sp>
            <p:grpSp>
              <p:nvGrpSpPr>
                <p:cNvPr id="2" name="Grouper 1"/>
                <p:cNvGrpSpPr/>
                <p:nvPr/>
              </p:nvGrpSpPr>
              <p:grpSpPr>
                <a:xfrm>
                  <a:off x="18413" y="649835"/>
                  <a:ext cx="5140182" cy="6232228"/>
                  <a:chOff x="18413" y="649835"/>
                  <a:chExt cx="5140182" cy="6232228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2432648" y="649835"/>
                    <a:ext cx="2725947" cy="62322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8413" y="3010829"/>
                    <a:ext cx="2725947" cy="38712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</p:grpSp>
      <p:grpSp>
        <p:nvGrpSpPr>
          <p:cNvPr id="24" name="Grouper 23"/>
          <p:cNvGrpSpPr/>
          <p:nvPr/>
        </p:nvGrpSpPr>
        <p:grpSpPr>
          <a:xfrm>
            <a:off x="571880" y="2031753"/>
            <a:ext cx="11408115" cy="4055664"/>
            <a:chOff x="571880" y="2031753"/>
            <a:chExt cx="11408115" cy="4055664"/>
          </a:xfrm>
        </p:grpSpPr>
        <p:sp>
          <p:nvSpPr>
            <p:cNvPr id="9" name="Ellipse 8"/>
            <p:cNvSpPr/>
            <p:nvPr/>
          </p:nvSpPr>
          <p:spPr>
            <a:xfrm>
              <a:off x="571880" y="2031753"/>
              <a:ext cx="1429448" cy="932497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67864" y="4179202"/>
              <a:ext cx="6612131" cy="1908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1 – absence of telomere sequence at scaffold junctions:</a:t>
              </a:r>
            </a:p>
            <a:p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	</a:t>
              </a:r>
              <a:r>
                <a:rPr lang="en-US" sz="1600" dirty="0" smtClean="0"/>
                <a:t>python script: 	- input: genome assemblies</a:t>
              </a:r>
            </a:p>
            <a:p>
              <a:r>
                <a:rPr lang="en-US" sz="1600" dirty="0" smtClean="0"/>
                <a:t>			- output: a csv file with scaffolding details</a:t>
              </a:r>
              <a:endParaRPr lang="en-US" sz="1600" dirty="0"/>
            </a:p>
            <a:p>
              <a:r>
                <a:rPr lang="en-US" sz="1600" dirty="0" smtClean="0"/>
                <a:t>			- 256 scaffolding events</a:t>
              </a:r>
            </a:p>
            <a:p>
              <a:r>
                <a:rPr lang="en-US" sz="1600" dirty="0"/>
                <a:t>	</a:t>
              </a:r>
              <a:r>
                <a:rPr lang="en-US" sz="1600" dirty="0" smtClean="0"/>
                <a:t>		- 4 cases of </a:t>
              </a:r>
              <a:r>
                <a:rPr lang="en-US" sz="1600" dirty="0" err="1" smtClean="0"/>
                <a:t>scaffolded</a:t>
              </a:r>
              <a:r>
                <a:rPr lang="en-US" sz="1600" dirty="0" smtClean="0"/>
                <a:t> telomeres in 3 strains</a:t>
              </a:r>
            </a:p>
            <a:p>
              <a:r>
                <a:rPr lang="en-US" sz="1600" dirty="0"/>
                <a:t>	</a:t>
              </a:r>
              <a:r>
                <a:rPr lang="en-US" sz="1600" dirty="0" smtClean="0"/>
                <a:t>		(1 triploid and 2 tetraploids)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0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1999" cy="625772"/>
          </a:xfrm>
          <a:prstGeom prst="rect">
            <a:avLst/>
          </a:prstGeom>
          <a:solidFill>
            <a:srgbClr val="148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20"/>
          <a:stretch/>
        </p:blipFill>
        <p:spPr>
          <a:xfrm>
            <a:off x="18413" y="649835"/>
            <a:ext cx="4932553" cy="6208165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-34506" y="4621553"/>
            <a:ext cx="810593" cy="141693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200281" y="753991"/>
            <a:ext cx="4151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2– presence of telomeres at scaffold ends: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	</a:t>
            </a:r>
            <a:r>
              <a:rPr lang="en-US" sz="1600" dirty="0" smtClean="0"/>
              <a:t>python script + </a:t>
            </a:r>
            <a:r>
              <a:rPr lang="en-US" sz="1600" dirty="0" err="1" smtClean="0"/>
              <a:t>Rmd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8758" y="90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00281" y="128219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Scaffolding and </a:t>
            </a:r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</a:t>
            </a:r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elomeric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sequences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665169" y="649834"/>
            <a:ext cx="2493426" cy="6232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85664" y="4064858"/>
            <a:ext cx="1219869" cy="281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r 3"/>
          <p:cNvGrpSpPr/>
          <p:nvPr/>
        </p:nvGrpSpPr>
        <p:grpSpPr>
          <a:xfrm>
            <a:off x="6494554" y="1848057"/>
            <a:ext cx="5370095" cy="4513598"/>
            <a:chOff x="6494554" y="1848057"/>
            <a:chExt cx="5370095" cy="4513598"/>
          </a:xfrm>
        </p:grpSpPr>
        <p:sp>
          <p:nvSpPr>
            <p:cNvPr id="23" name="ZoneTexte 22"/>
            <p:cNvSpPr txBox="1"/>
            <p:nvPr/>
          </p:nvSpPr>
          <p:spPr>
            <a:xfrm>
              <a:off x="7623856" y="5715324"/>
              <a:ext cx="2795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fr-FR" b="1" smtClean="0"/>
                <a:t>Telomere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length</a:t>
              </a:r>
              <a:r>
                <a:rPr lang="fr-FR" b="1" dirty="0" smtClean="0"/>
                <a:t> </a:t>
              </a:r>
              <a:r>
                <a:rPr lang="fr-FR" b="1" dirty="0"/>
                <a:t>varies a lot </a:t>
              </a:r>
              <a:r>
                <a:rPr lang="fr-FR" b="1" dirty="0" err="1"/>
                <a:t>across</a:t>
              </a:r>
              <a:r>
                <a:rPr lang="fr-FR" b="1" dirty="0"/>
                <a:t> </a:t>
              </a:r>
              <a:r>
                <a:rPr lang="fr-FR" b="1" dirty="0" err="1"/>
                <a:t>genomes</a:t>
              </a:r>
              <a:endParaRPr lang="fr-FR" dirty="0"/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4554" y="1848057"/>
              <a:ext cx="5370095" cy="3835782"/>
            </a:xfrm>
            <a:prstGeom prst="rect">
              <a:avLst/>
            </a:prstGeom>
          </p:spPr>
        </p:pic>
      </p:grpSp>
      <p:grpSp>
        <p:nvGrpSpPr>
          <p:cNvPr id="3" name="Grouper 2"/>
          <p:cNvGrpSpPr/>
          <p:nvPr/>
        </p:nvGrpSpPr>
        <p:grpSpPr>
          <a:xfrm>
            <a:off x="2665169" y="1986626"/>
            <a:ext cx="3792664" cy="3601598"/>
            <a:chOff x="2665169" y="1986626"/>
            <a:chExt cx="3792664" cy="3601598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169" y="1986626"/>
              <a:ext cx="3792664" cy="2709046"/>
            </a:xfrm>
            <a:prstGeom prst="rect">
              <a:avLst/>
            </a:prstGeom>
          </p:spPr>
        </p:pic>
        <p:sp>
          <p:nvSpPr>
            <p:cNvPr id="26" name="ZoneTexte 25"/>
            <p:cNvSpPr txBox="1"/>
            <p:nvPr/>
          </p:nvSpPr>
          <p:spPr>
            <a:xfrm>
              <a:off x="2943712" y="4695672"/>
              <a:ext cx="27952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fr-FR" b="1" dirty="0" err="1" smtClean="0"/>
                <a:t>Canu</a:t>
              </a:r>
              <a:r>
                <a:rPr lang="fr-FR" b="1" dirty="0" smtClean="0"/>
                <a:t> </a:t>
              </a:r>
              <a:r>
                <a:rPr lang="fr-FR" b="1" dirty="0"/>
                <a:t>2.0 </a:t>
              </a:r>
              <a:r>
                <a:rPr lang="fr-FR" b="1" dirty="0" err="1"/>
                <a:t>assemblies</a:t>
              </a:r>
              <a:r>
                <a:rPr lang="fr-FR" b="1" dirty="0"/>
                <a:t> </a:t>
              </a:r>
              <a:r>
                <a:rPr lang="fr-FR" b="1" dirty="0" smtClean="0"/>
                <a:t>are more </a:t>
              </a:r>
              <a:r>
                <a:rPr lang="fr-FR" b="1" dirty="0" err="1"/>
                <a:t>complete</a:t>
              </a:r>
              <a:r>
                <a:rPr lang="fr-FR" b="1" dirty="0"/>
                <a:t> </a:t>
              </a:r>
              <a:r>
                <a:rPr lang="fr-FR" sz="1600" dirty="0" smtClean="0"/>
                <a:t>(54 </a:t>
              </a:r>
              <a:r>
                <a:rPr lang="fr-FR" sz="1600" dirty="0" err="1"/>
                <a:t>strains</a:t>
              </a:r>
              <a:r>
                <a:rPr lang="fr-FR" sz="1600" dirty="0"/>
                <a:t> </a:t>
              </a:r>
              <a:r>
                <a:rPr lang="fr-FR" sz="1600" dirty="0" err="1"/>
                <a:t>with</a:t>
              </a:r>
              <a:r>
                <a:rPr lang="fr-FR" sz="1600" dirty="0"/>
                <a:t> 32 </a:t>
              </a:r>
              <a:r>
                <a:rPr lang="fr-FR" sz="1600" dirty="0" err="1" smtClean="0"/>
                <a:t>telomere</a:t>
              </a:r>
              <a:r>
                <a:rPr lang="fr-FR" sz="1600" dirty="0" smtClean="0"/>
                <a:t>)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275064" y="4202674"/>
            <a:ext cx="1461019" cy="2679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084807" y="646931"/>
            <a:ext cx="858906" cy="229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444" y="728882"/>
            <a:ext cx="3259777" cy="120488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415622" y="3097446"/>
            <a:ext cx="249547" cy="769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2" descr="hromosome structu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6" r="62197"/>
          <a:stretch/>
        </p:blipFill>
        <p:spPr bwMode="auto">
          <a:xfrm rot="5400000">
            <a:off x="11115692" y="120990"/>
            <a:ext cx="146199" cy="16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3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1999" cy="625772"/>
          </a:xfrm>
          <a:prstGeom prst="rect">
            <a:avLst/>
          </a:prstGeom>
          <a:solidFill>
            <a:srgbClr val="148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20"/>
          <a:stretch/>
        </p:blipFill>
        <p:spPr>
          <a:xfrm>
            <a:off x="18413" y="649835"/>
            <a:ext cx="4932553" cy="620816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00281" y="753991"/>
            <a:ext cx="4627613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3– Complete genome annotation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PanGenome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4- Compare gene content across strains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5- Reconstruction of gene families evolution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8758" y="90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00281" y="128219"/>
            <a:ext cx="28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Evolution of gene repertoire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095999" y="2194675"/>
            <a:ext cx="2493426" cy="3074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304270" y="4040794"/>
            <a:ext cx="1676720" cy="281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8414" y="3724428"/>
            <a:ext cx="1992864" cy="3133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672081" y="3836188"/>
            <a:ext cx="2207038" cy="590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041302" y="4210426"/>
            <a:ext cx="249547" cy="769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1929162" y="4204010"/>
            <a:ext cx="361688" cy="2291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241395" y="4427034"/>
            <a:ext cx="1248937" cy="243096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557" y="4633422"/>
            <a:ext cx="1145406" cy="346334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3615179" y="4904489"/>
            <a:ext cx="1586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Yue et al.,</a:t>
            </a:r>
          </a:p>
          <a:p>
            <a:r>
              <a:rPr lang="fr-FR" sz="1200" dirty="0" smtClean="0"/>
              <a:t>Nature </a:t>
            </a:r>
            <a:r>
              <a:rPr lang="fr-FR" sz="1200" dirty="0" err="1" smtClean="0"/>
              <a:t>Protocols</a:t>
            </a:r>
            <a:r>
              <a:rPr lang="fr-FR" sz="1200" dirty="0" smtClean="0"/>
              <a:t> 2018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862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1999" cy="625772"/>
          </a:xfrm>
          <a:prstGeom prst="rect">
            <a:avLst/>
          </a:prstGeom>
          <a:solidFill>
            <a:srgbClr val="148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20"/>
          <a:stretch/>
        </p:blipFill>
        <p:spPr>
          <a:xfrm>
            <a:off x="18413" y="649835"/>
            <a:ext cx="4932553" cy="620816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00281" y="753991"/>
            <a:ext cx="4627613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3– Complete genome annotation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PanGenome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4- Compare gene content across strains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5- Reconstruction gene families evolution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8758" y="90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00281" y="128219"/>
            <a:ext cx="286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Evolution of gene repertoire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8414" y="3724428"/>
            <a:ext cx="1992864" cy="3133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041302" y="4210426"/>
            <a:ext cx="249547" cy="769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1929162" y="4204010"/>
            <a:ext cx="361688" cy="2291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344160" y="2824037"/>
            <a:ext cx="6847838" cy="625772"/>
          </a:xfrm>
          <a:prstGeom prst="rect">
            <a:avLst/>
          </a:prstGeom>
          <a:solidFill>
            <a:srgbClr val="148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0280" y="2952257"/>
            <a:ext cx="3559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Evolution of chromosome structure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804402" y="4204011"/>
            <a:ext cx="1517918" cy="2653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900297" y="4427034"/>
            <a:ext cx="2514983" cy="243096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200281" y="3724428"/>
            <a:ext cx="382822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6– Extract breakpoint sequences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4- Infer mechanisms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5- Impact on gene repertoire evolution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- gene disruption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- novel gene birth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5344162" y="6173352"/>
            <a:ext cx="6847838" cy="625772"/>
          </a:xfrm>
          <a:prstGeom prst="rect">
            <a:avLst/>
          </a:prstGeom>
          <a:solidFill>
            <a:srgbClr val="148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4299" y="6301572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Phylogeny of the 136 strains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41" y="4759161"/>
            <a:ext cx="1514930" cy="269006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1302605" y="5033944"/>
            <a:ext cx="145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O’Donnell</a:t>
            </a:r>
            <a:r>
              <a:rPr lang="fr-FR" sz="1200" dirty="0" smtClean="0"/>
              <a:t> &amp; Fischer</a:t>
            </a:r>
          </a:p>
          <a:p>
            <a:r>
              <a:rPr lang="fr-FR" sz="1200" dirty="0" err="1" smtClean="0"/>
              <a:t>Bioinformatics</a:t>
            </a:r>
            <a:r>
              <a:rPr lang="fr-FR" sz="1200" dirty="0" smtClean="0"/>
              <a:t> 2020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068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1999" cy="625772"/>
          </a:xfrm>
          <a:prstGeom prst="rect">
            <a:avLst/>
          </a:prstGeom>
          <a:solidFill>
            <a:srgbClr val="1481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20"/>
          <a:stretch/>
        </p:blipFill>
        <p:spPr>
          <a:xfrm>
            <a:off x="18413" y="649835"/>
            <a:ext cx="4932553" cy="620816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8758" y="90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PROJECT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00281" y="128219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Scaffolding and </a:t>
            </a:r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</a:t>
            </a:r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elomeric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sequences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9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11638</TotalTime>
  <Words>279</Words>
  <Application>Microsoft Macintosh PowerPoint</Application>
  <PresentationFormat>Grand écran</PresentationFormat>
  <Paragraphs>92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Consolas</vt:lpstr>
      <vt:lpstr>Arial</vt:lpstr>
      <vt:lpstr>Thème Office</vt:lpstr>
      <vt:lpstr>A small contribution towards understanding genome evolution in Saccharomyces cerevisiae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</dc:creator>
  <cp:lastModifiedBy>Gilles</cp:lastModifiedBy>
  <cp:revision>42</cp:revision>
  <dcterms:created xsi:type="dcterms:W3CDTF">2020-06-22T13:37:02Z</dcterms:created>
  <dcterms:modified xsi:type="dcterms:W3CDTF">2020-06-30T15:35:36Z</dcterms:modified>
</cp:coreProperties>
</file>