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45" r:id="rId3"/>
    <p:sldId id="348" r:id="rId4"/>
    <p:sldId id="383" r:id="rId5"/>
    <p:sldId id="343" r:id="rId6"/>
    <p:sldId id="392" r:id="rId7"/>
    <p:sldId id="394" r:id="rId8"/>
    <p:sldId id="389" r:id="rId9"/>
    <p:sldId id="390" r:id="rId10"/>
    <p:sldId id="391" r:id="rId11"/>
    <p:sldId id="395" r:id="rId12"/>
    <p:sldId id="359" r:id="rId13"/>
    <p:sldId id="360" r:id="rId14"/>
    <p:sldId id="396" r:id="rId1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13" autoAdjust="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21B1A-A32F-444D-978F-2B76181AB103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DE27A-91FD-5242-80F1-19CBC59FCA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61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r>
              <a:rPr lang="en-US" baseline="0" dirty="0" smtClean="0"/>
              <a:t> to programming!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Your next language, although it is a peculiar one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You may already have some experience: e.g. from HTML (syntax), PHP, your scientific calculator (program flow), or courses on logic or technological education (problem-solving)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 few things to learn: syntax, breaking down a problem into bits a computer can do, 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DE27A-91FD-5242-80F1-19CBC59FCA6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7.jpeg"/><Relationship Id="rId10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UGent L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24790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nl-BE" dirty="0" smtClean="0"/>
              <a:t>Auteur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BE" dirty="0" smtClean="0"/>
              <a:t>Titel</a:t>
            </a:r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8A577635-15B4-487B-AD33-24436093DAC5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7" name="Rechthoek 6"/>
          <p:cNvSpPr/>
          <p:nvPr userDrawn="1"/>
        </p:nvSpPr>
        <p:spPr>
          <a:xfrm>
            <a:off x="8001024" y="71438"/>
            <a:ext cx="1071538" cy="107154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04830"/>
            <a:ext cx="7772400" cy="1470025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pic>
        <p:nvPicPr>
          <p:cNvPr id="16" name="Afbeelding 15" descr="LT3_logo_800_metteks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000" y="4755839"/>
            <a:ext cx="2808312" cy="1248138"/>
          </a:xfrm>
          <a:prstGeom prst="rect">
            <a:avLst/>
          </a:prstGeom>
        </p:spPr>
      </p:pic>
      <p:pic>
        <p:nvPicPr>
          <p:cNvPr id="8" name="Picture 7" descr="logo.jp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1346" y1="38600" x2="31346" y2="38600"/>
                        <a14:foregroundMark x1="38848" y1="41722" x2="38848" y2="41722"/>
                        <a14:foregroundMark x1="45479" y1="41722" x2="45479" y2="41722"/>
                        <a14:foregroundMark x1="52110" y1="40397" x2="52110" y2="40397"/>
                        <a14:foregroundMark x1="59210" y1="41060" x2="59210" y2="41060"/>
                        <a14:foregroundMark x1="67180" y1="40397" x2="67180" y2="40397"/>
                        <a14:foregroundMark x1="66309" y1="49763" x2="66309" y2="49763"/>
                        <a14:foregroundMark x1="58741" y1="52980" x2="58741" y2="52980"/>
                        <a14:foregroundMark x1="7904" y1="74834" x2="7904" y2="74834"/>
                        <a14:foregroundMark x1="13664" y1="71050" x2="13664" y2="71050"/>
                        <a14:foregroundMark x1="26926" y1="69820" x2="26926" y2="69820"/>
                        <a14:foregroundMark x1="32217" y1="70482" x2="32217" y2="70482"/>
                        <a14:foregroundMark x1="42867" y1="67928" x2="42867" y2="67928"/>
                        <a14:foregroundMark x1="52110" y1="69158" x2="52110" y2="69158"/>
                        <a14:foregroundMark x1="61889" y1="67266" x2="61889" y2="67266"/>
                        <a14:foregroundMark x1="69390" y1="67266" x2="69390" y2="67266"/>
                        <a14:foregroundMark x1="74682" y1="62914" x2="74682" y2="62914"/>
                        <a14:foregroundMark x1="82251" y1="67928" x2="82251" y2="67928"/>
                        <a14:foregroundMark x1="90154" y1="67928" x2="90154" y2="67928"/>
                        <a14:foregroundMark x1="95914" y1="67928" x2="95914" y2="67928"/>
                        <a14:foregroundMark x1="39719" y1="91107" x2="39719" y2="91107"/>
                        <a14:foregroundMark x1="44608" y1="89782" x2="44608" y2="89782"/>
                        <a14:foregroundMark x1="52579" y1="89782" x2="52579" y2="89782"/>
                        <a14:foregroundMark x1="67180" y1="87985" x2="67180" y2="87985"/>
                        <a14:foregroundMark x1="62760" y1="7947" x2="62760" y2="7947"/>
                        <a14:foregroundMark x1="33958" y1="17975" x2="33958" y2="17975"/>
                        <a14:foregroundMark x1="39719" y1="21097" x2="39719" y2="210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725144"/>
            <a:ext cx="1893819" cy="13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3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37D5-CEE3-4658-85AA-40EC4752BA5B}" type="datetimeFigureOut">
              <a:rPr lang="nl-BE" smtClean="0"/>
              <a:pPr/>
              <a:t>28/09/2017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635-15B4-487B-AD33-24436093DAC5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37D5-CEE3-4658-85AA-40EC4752BA5B}" type="datetimeFigureOut">
              <a:rPr lang="nl-BE" smtClean="0"/>
              <a:pPr/>
              <a:t>28/09/2017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635-15B4-487B-AD33-24436093DAC5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37D5-CEE3-4658-85AA-40EC4752BA5B}" type="datetimeFigureOut">
              <a:rPr lang="nl-BE" smtClean="0"/>
              <a:pPr/>
              <a:t>28/09/2017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635-15B4-487B-AD33-24436093DAC5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37D5-CEE3-4658-85AA-40EC4752BA5B}" type="datetimeFigureOut">
              <a:rPr lang="nl-BE" smtClean="0"/>
              <a:pPr/>
              <a:t>28/09/2017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635-15B4-487B-AD33-24436093DAC5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37D5-CEE3-4658-85AA-40EC4752BA5B}" type="datetimeFigureOut">
              <a:rPr lang="nl-BE" smtClean="0"/>
              <a:pPr/>
              <a:t>28/09/2017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635-15B4-487B-AD33-24436093DAC5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37D5-CEE3-4658-85AA-40EC4752BA5B}" type="datetimeFigureOut">
              <a:rPr lang="nl-BE" smtClean="0"/>
              <a:pPr/>
              <a:t>28/09/2017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635-15B4-487B-AD33-24436093DAC5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37D5-CEE3-4658-85AA-40EC4752BA5B}" type="datetimeFigureOut">
              <a:rPr lang="nl-BE" smtClean="0"/>
              <a:pPr/>
              <a:t>28/09/2017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635-15B4-487B-AD33-24436093DAC5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37D5-CEE3-4658-85AA-40EC4752BA5B}" type="datetimeFigureOut">
              <a:rPr lang="nl-BE" smtClean="0"/>
              <a:pPr/>
              <a:t>28/09/2017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635-15B4-487B-AD33-24436093DAC5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UCG AU LTCI L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24790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nl-BE" dirty="0" smtClean="0"/>
              <a:t>Auteur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BE" dirty="0" smtClean="0"/>
              <a:t>Titel</a:t>
            </a:r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8A577635-15B4-487B-AD33-24436093DAC5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7" name="Rechthoek 6"/>
          <p:cNvSpPr/>
          <p:nvPr userDrawn="1"/>
        </p:nvSpPr>
        <p:spPr>
          <a:xfrm>
            <a:off x="8001024" y="71438"/>
            <a:ext cx="1071538" cy="107154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04830"/>
            <a:ext cx="7772400" cy="1470025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pic>
        <p:nvPicPr>
          <p:cNvPr id="8" name="Afbeelding 7" descr="logo_augen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59660" y="4500570"/>
            <a:ext cx="1708536" cy="406794"/>
          </a:xfrm>
          <a:prstGeom prst="rect">
            <a:avLst/>
          </a:prstGeom>
        </p:spPr>
      </p:pic>
      <p:pic>
        <p:nvPicPr>
          <p:cNvPr id="9" name="Afbeelding 8" descr="logo_hogent_en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7204" y="4500570"/>
            <a:ext cx="1988387" cy="400054"/>
          </a:xfrm>
          <a:prstGeom prst="rect">
            <a:avLst/>
          </a:prstGeom>
        </p:spPr>
      </p:pic>
      <p:pic>
        <p:nvPicPr>
          <p:cNvPr id="11" name="Afbeelding 10" descr="logo_ltci_long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62046" y="4500570"/>
            <a:ext cx="2810416" cy="368821"/>
          </a:xfrm>
          <a:prstGeom prst="rect">
            <a:avLst/>
          </a:prstGeom>
        </p:spPr>
      </p:pic>
      <p:pic>
        <p:nvPicPr>
          <p:cNvPr id="16" name="Afbeelding 15" descr="LT3_logo_800_mettekst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143240" y="5123092"/>
            <a:ext cx="2928958" cy="13017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UCG AU L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24790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nl-BE" dirty="0" smtClean="0"/>
              <a:t>Auteur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BE" dirty="0" smtClean="0"/>
              <a:t>Titel</a:t>
            </a:r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8A577635-15B4-487B-AD33-24436093DAC5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7" name="Rechthoek 6"/>
          <p:cNvSpPr/>
          <p:nvPr userDrawn="1"/>
        </p:nvSpPr>
        <p:spPr>
          <a:xfrm>
            <a:off x="8001024" y="71438"/>
            <a:ext cx="1071538" cy="107154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04830"/>
            <a:ext cx="7772400" cy="1470025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pic>
        <p:nvPicPr>
          <p:cNvPr id="8" name="Afbeelding 7" descr="logo_augen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39210" y="4214818"/>
            <a:ext cx="2308616" cy="549670"/>
          </a:xfrm>
          <a:prstGeom prst="rect">
            <a:avLst/>
          </a:prstGeom>
        </p:spPr>
      </p:pic>
      <p:pic>
        <p:nvPicPr>
          <p:cNvPr id="9" name="Afbeelding 8" descr="logo_hogent_en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14480" y="4217185"/>
            <a:ext cx="2686758" cy="540563"/>
          </a:xfrm>
          <a:prstGeom prst="rect">
            <a:avLst/>
          </a:prstGeom>
        </p:spPr>
      </p:pic>
      <p:pic>
        <p:nvPicPr>
          <p:cNvPr id="16" name="Afbeelding 15" descr="LT3_logo_800_metteks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143240" y="4929198"/>
            <a:ext cx="2928958" cy="13017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L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24790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nl-BE" dirty="0" smtClean="0"/>
              <a:t>Auteur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BE" dirty="0" smtClean="0"/>
              <a:t>Titel</a:t>
            </a:r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8A577635-15B4-487B-AD33-24436093DAC5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7" name="Rechthoek 6"/>
          <p:cNvSpPr/>
          <p:nvPr userDrawn="1"/>
        </p:nvSpPr>
        <p:spPr>
          <a:xfrm>
            <a:off x="8001024" y="71438"/>
            <a:ext cx="1071538" cy="107154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04830"/>
            <a:ext cx="7772400" cy="1470025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pic>
        <p:nvPicPr>
          <p:cNvPr id="16" name="Afbeelding 15" descr="LT3_logo_800_metteks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714612" y="4595820"/>
            <a:ext cx="3643338" cy="16192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UCG AU STEVIN L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24790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nl-BE" dirty="0" smtClean="0"/>
              <a:t>Auteur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BE" dirty="0" smtClean="0"/>
              <a:t>Titel</a:t>
            </a:r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8A577635-15B4-487B-AD33-24436093DAC5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7" name="Rechthoek 6"/>
          <p:cNvSpPr/>
          <p:nvPr userDrawn="1"/>
        </p:nvSpPr>
        <p:spPr>
          <a:xfrm>
            <a:off x="8001024" y="71438"/>
            <a:ext cx="1071538" cy="107154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04830"/>
            <a:ext cx="7772400" cy="1470025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pic>
        <p:nvPicPr>
          <p:cNvPr id="8" name="Afbeelding 7" descr="logo_augen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5530" y="4143380"/>
            <a:ext cx="2169478" cy="516542"/>
          </a:xfrm>
          <a:prstGeom prst="rect">
            <a:avLst/>
          </a:prstGeom>
        </p:spPr>
      </p:pic>
      <p:pic>
        <p:nvPicPr>
          <p:cNvPr id="9" name="Afbeelding 8" descr="logo_hogent_en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2910" y="4143380"/>
            <a:ext cx="2524831" cy="507984"/>
          </a:xfrm>
          <a:prstGeom prst="rect">
            <a:avLst/>
          </a:prstGeom>
        </p:spPr>
      </p:pic>
      <p:pic>
        <p:nvPicPr>
          <p:cNvPr id="13" name="Afbeelding 12" descr="logo_stevin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28981" y="4143380"/>
            <a:ext cx="2086357" cy="518267"/>
          </a:xfrm>
          <a:prstGeom prst="rect">
            <a:avLst/>
          </a:prstGeom>
        </p:spPr>
      </p:pic>
      <p:pic>
        <p:nvPicPr>
          <p:cNvPr id="16" name="Afbeelding 15" descr="LT3_logo_800_mettekst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143240" y="4913323"/>
            <a:ext cx="2928958" cy="13017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HG VETO L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24790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nl-BE" dirty="0" smtClean="0"/>
              <a:t>Auteur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BE" dirty="0" smtClean="0"/>
              <a:t>Titel</a:t>
            </a:r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8A577635-15B4-487B-AD33-24436093DAC5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7" name="Rechthoek 6"/>
          <p:cNvSpPr/>
          <p:nvPr userDrawn="1"/>
        </p:nvSpPr>
        <p:spPr>
          <a:xfrm>
            <a:off x="8001024" y="71438"/>
            <a:ext cx="1071538" cy="107154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04830"/>
            <a:ext cx="7772400" cy="1470025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pic>
        <p:nvPicPr>
          <p:cNvPr id="10" name="Afbeelding 9" descr="logo_hogent_n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57488" y="4286256"/>
            <a:ext cx="2198541" cy="571504"/>
          </a:xfrm>
          <a:prstGeom prst="rect">
            <a:avLst/>
          </a:prstGeom>
        </p:spPr>
      </p:pic>
      <p:pic>
        <p:nvPicPr>
          <p:cNvPr id="15" name="Afbeelding 14" descr="logo_vet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00694" y="4214818"/>
            <a:ext cx="788944" cy="713634"/>
          </a:xfrm>
          <a:prstGeom prst="rect">
            <a:avLst/>
          </a:prstGeom>
        </p:spPr>
      </p:pic>
      <p:pic>
        <p:nvPicPr>
          <p:cNvPr id="16" name="Afbeelding 15" descr="LT3_logo_800_metteks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143240" y="5072074"/>
            <a:ext cx="2928958" cy="13017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Alles (wijzig in Master Slide Vie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24790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nl-BE" dirty="0" smtClean="0"/>
              <a:t>Auteur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BE" dirty="0" smtClean="0"/>
              <a:t>Titel</a:t>
            </a:r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8A577635-15B4-487B-AD33-24436093DAC5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7" name="Rechthoek 6"/>
          <p:cNvSpPr/>
          <p:nvPr userDrawn="1"/>
        </p:nvSpPr>
        <p:spPr>
          <a:xfrm>
            <a:off x="8001024" y="71438"/>
            <a:ext cx="1071538" cy="107154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04830"/>
            <a:ext cx="7772400" cy="1470025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pic>
        <p:nvPicPr>
          <p:cNvPr id="8" name="Afbeelding 7" descr="logo_augen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83928" y="4143380"/>
            <a:ext cx="1708536" cy="406794"/>
          </a:xfrm>
          <a:prstGeom prst="rect">
            <a:avLst/>
          </a:prstGeom>
        </p:spPr>
      </p:pic>
      <p:pic>
        <p:nvPicPr>
          <p:cNvPr id="9" name="Afbeelding 8" descr="logo_hogent_en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1472" y="4143380"/>
            <a:ext cx="1988387" cy="400054"/>
          </a:xfrm>
          <a:prstGeom prst="rect">
            <a:avLst/>
          </a:prstGeom>
        </p:spPr>
      </p:pic>
      <p:pic>
        <p:nvPicPr>
          <p:cNvPr id="10" name="Afbeelding 9" descr="logo_hogent_n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71604" y="4786322"/>
            <a:ext cx="1440929" cy="374565"/>
          </a:xfrm>
          <a:prstGeom prst="rect">
            <a:avLst/>
          </a:prstGeom>
        </p:spPr>
      </p:pic>
      <p:pic>
        <p:nvPicPr>
          <p:cNvPr id="11" name="Afbeelding 10" descr="logo_ltci_long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000496" y="4786322"/>
            <a:ext cx="2810416" cy="368821"/>
          </a:xfrm>
          <a:prstGeom prst="rect">
            <a:avLst/>
          </a:prstGeom>
        </p:spPr>
      </p:pic>
      <p:pic>
        <p:nvPicPr>
          <p:cNvPr id="12" name="Afbeelding 11" descr="logo_ltci_short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214678" y="4786322"/>
            <a:ext cx="571504" cy="371107"/>
          </a:xfrm>
          <a:prstGeom prst="rect">
            <a:avLst/>
          </a:prstGeom>
        </p:spPr>
      </p:pic>
      <p:pic>
        <p:nvPicPr>
          <p:cNvPr id="13" name="Afbeelding 12" descr="logo_stevin.pn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784456" y="4143380"/>
            <a:ext cx="1643074" cy="408152"/>
          </a:xfrm>
          <a:prstGeom prst="rect">
            <a:avLst/>
          </a:prstGeom>
        </p:spPr>
      </p:pic>
      <p:pic>
        <p:nvPicPr>
          <p:cNvPr id="14" name="Afbeelding 13" descr="logo_ugent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712754" y="4143380"/>
            <a:ext cx="1856494" cy="417711"/>
          </a:xfrm>
          <a:prstGeom prst="rect">
            <a:avLst/>
          </a:prstGeom>
        </p:spPr>
      </p:pic>
      <p:pic>
        <p:nvPicPr>
          <p:cNvPr id="15" name="Afbeelding 14" descr="logo_veto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055321" y="4714884"/>
            <a:ext cx="517075" cy="467717"/>
          </a:xfrm>
          <a:prstGeom prst="rect">
            <a:avLst/>
          </a:prstGeom>
        </p:spPr>
      </p:pic>
      <p:pic>
        <p:nvPicPr>
          <p:cNvPr id="16" name="Afbeelding 15" descr="LT3_logo_800_metteks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3143240" y="5216364"/>
            <a:ext cx="2928958" cy="13017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37D5-CEE3-4658-85AA-40EC4752BA5B}" type="datetimeFigureOut">
              <a:rPr lang="nl-BE" smtClean="0"/>
              <a:pPr/>
              <a:t>28/09/2017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635-15B4-487B-AD33-24436093DAC5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solidFill>
            <a:schemeClr val="bg1"/>
          </a:solidFill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37D5-CEE3-4658-85AA-40EC4752BA5B}" type="datetimeFigureOut">
              <a:rPr lang="nl-BE" smtClean="0"/>
              <a:pPr/>
              <a:t>28/09/2017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635-15B4-487B-AD33-24436093DAC5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nl-BE" dirty="0" smtClean="0"/>
              <a:t>Auteur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714612" y="6492899"/>
            <a:ext cx="371477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nl-BE" dirty="0" smtClean="0"/>
              <a:t>Titel</a:t>
            </a:r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8A577635-15B4-487B-AD33-24436093DAC5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7" name="Afbeelding 6" descr="LT3_logo_200_zondertekst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72494" y="142852"/>
            <a:ext cx="928662" cy="9286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64" r:id="rId3"/>
    <p:sldLayoutId id="2147483661" r:id="rId4"/>
    <p:sldLayoutId id="2147483663" r:id="rId5"/>
    <p:sldLayoutId id="2147483662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patrick.goethals@ugent.be" TargetMode="External"/><Relationship Id="rId2" Type="http://schemas.openxmlformats.org/officeDocument/2006/relationships/hyperlink" Target="mailto:GillesM.Jacobs@ugent.be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tiff"/><Relationship Id="rId4" Type="http://schemas.openxmlformats.org/officeDocument/2006/relationships/image" Target="../media/image16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Patrick Goethals</a:t>
            </a:r>
          </a:p>
          <a:p>
            <a:r>
              <a:rPr lang="en-US" dirty="0" smtClean="0"/>
              <a:t>Gilles Jacobs</a:t>
            </a:r>
            <a:endParaRPr lang="en-US" dirty="0" smtClean="0"/>
          </a:p>
          <a:p>
            <a:r>
              <a:rPr lang="en-US" dirty="0" smtClean="0"/>
              <a:t>Bart </a:t>
            </a:r>
            <a:r>
              <a:rPr lang="en-US" dirty="0" err="1" smtClean="0"/>
              <a:t>Desmet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Processing Language</a:t>
            </a:r>
            <a:br>
              <a:rPr lang="en-US" dirty="0" smtClean="0"/>
            </a:br>
            <a:r>
              <a:rPr lang="en-US" dirty="0" smtClean="0"/>
              <a:t>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6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the calendar in Minerva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03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Install Anaconda, an easy-to-use</a:t>
            </a:r>
            <a:br>
              <a:rPr lang="en-US" dirty="0" smtClean="0"/>
            </a:br>
            <a:r>
              <a:rPr lang="en-US" dirty="0" smtClean="0"/>
              <a:t>Python distribution</a:t>
            </a:r>
          </a:p>
          <a:p>
            <a:endParaRPr lang="en-US" dirty="0"/>
          </a:p>
          <a:p>
            <a:r>
              <a:rPr lang="en-US" dirty="0" smtClean="0"/>
              <a:t>Run the Navigator program, and launch </a:t>
            </a:r>
            <a:r>
              <a:rPr lang="en-US" dirty="0" err="1" smtClean="0">
                <a:solidFill>
                  <a:schemeClr val="bg1"/>
                </a:solidFill>
              </a:rPr>
              <a:t>jupyter</a:t>
            </a:r>
            <a:r>
              <a:rPr lang="en-US" dirty="0" smtClean="0">
                <a:solidFill>
                  <a:schemeClr val="bg1"/>
                </a:solidFill>
              </a:rPr>
              <a:t> notebook</a:t>
            </a:r>
          </a:p>
          <a:p>
            <a:r>
              <a:rPr lang="en-US" dirty="0" smtClean="0"/>
              <a:t>Navigate to the notebook you want </a:t>
            </a:r>
            <a:r>
              <a:rPr lang="en-US" dirty="0"/>
              <a:t>to open (e.g. Chapter 01 - </a:t>
            </a:r>
            <a:r>
              <a:rPr lang="en-US" dirty="0" err="1" smtClean="0"/>
              <a:t>Variables.ipynb</a:t>
            </a:r>
            <a:r>
              <a:rPr lang="en-US" dirty="0" smtClean="0"/>
              <a:t>) and </a:t>
            </a:r>
            <a:r>
              <a:rPr lang="en-US" dirty="0" err="1" smtClean="0"/>
              <a:t>doubleclick</a:t>
            </a:r>
            <a:r>
              <a:rPr lang="en-US" dirty="0" smtClean="0"/>
              <a:t> it</a:t>
            </a:r>
          </a:p>
          <a:p>
            <a:r>
              <a:rPr lang="en-US" dirty="0" smtClean="0"/>
              <a:t>Follow the instructions in the notebook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1631148"/>
            <a:ext cx="2081808" cy="121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3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bugs?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162800" cy="4525963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GB" sz="2400" dirty="0" smtClean="0">
                <a:solidFill>
                  <a:srgbClr val="C30C1F"/>
                </a:solidFill>
              </a:rPr>
              <a:t>Bugs </a:t>
            </a:r>
            <a:r>
              <a:rPr lang="en-GB" sz="2400" dirty="0" smtClean="0">
                <a:solidFill>
                  <a:srgbClr val="000000"/>
                </a:solidFill>
              </a:rPr>
              <a:t>are </a:t>
            </a:r>
            <a:r>
              <a:rPr lang="en-GB" sz="2400" dirty="0">
                <a:solidFill>
                  <a:srgbClr val="000000"/>
                </a:solidFill>
              </a:rPr>
              <a:t>programming </a:t>
            </a:r>
            <a:r>
              <a:rPr lang="en-GB" sz="2400" dirty="0" smtClean="0">
                <a:solidFill>
                  <a:srgbClr val="000000"/>
                </a:solidFill>
              </a:rPr>
              <a:t>errors</a:t>
            </a:r>
            <a:endParaRPr lang="en-GB" sz="2400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en-GB" sz="2400" dirty="0">
                <a:solidFill>
                  <a:srgbClr val="C30C1F"/>
                </a:solidFill>
              </a:rPr>
              <a:t>Debugging </a:t>
            </a:r>
            <a:r>
              <a:rPr lang="en-GB" sz="2400" dirty="0" smtClean="0">
                <a:solidFill>
                  <a:srgbClr val="000000"/>
                </a:solidFill>
              </a:rPr>
              <a:t>is the act of finding and fixing them</a:t>
            </a:r>
            <a:endParaRPr lang="en-GB" sz="2400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endParaRPr lang="en-GB" sz="2400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en-GB" sz="2400" dirty="0" smtClean="0">
                <a:solidFill>
                  <a:srgbClr val="000000"/>
                </a:solidFill>
              </a:rPr>
              <a:t>Three </a:t>
            </a:r>
            <a:r>
              <a:rPr lang="en-GB" sz="2400" dirty="0">
                <a:solidFill>
                  <a:srgbClr val="000000"/>
                </a:solidFill>
              </a:rPr>
              <a:t>kinds of </a:t>
            </a:r>
            <a:r>
              <a:rPr lang="en-GB" sz="2400" dirty="0" smtClean="0">
                <a:solidFill>
                  <a:srgbClr val="000000"/>
                </a:solidFill>
              </a:rPr>
              <a:t>bugs exist:</a:t>
            </a:r>
            <a:endParaRPr lang="en-GB" sz="2400" dirty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  <a:defRPr/>
            </a:pPr>
            <a:r>
              <a:rPr lang="en-GB" sz="2000" dirty="0">
                <a:solidFill>
                  <a:srgbClr val="C30C1F"/>
                </a:solidFill>
              </a:rPr>
              <a:t>Syntax errors</a:t>
            </a:r>
            <a:r>
              <a:rPr lang="en-GB" sz="2000" dirty="0">
                <a:solidFill>
                  <a:srgbClr val="000000"/>
                </a:solidFill>
              </a:rPr>
              <a:t>: if a wrong syntax has been used (e.g.: </a:t>
            </a:r>
            <a:r>
              <a:rPr lang="en-GB" sz="2000" dirty="0" smtClean="0">
                <a:solidFill>
                  <a:srgbClr val="000000"/>
                </a:solidFill>
              </a:rPr>
              <a:t>forgot </a:t>
            </a:r>
            <a:r>
              <a:rPr lang="en-GB" sz="2000" dirty="0">
                <a:solidFill>
                  <a:srgbClr val="000000"/>
                </a:solidFill>
              </a:rPr>
              <a:t>to close the quotes, </a:t>
            </a:r>
            <a:r>
              <a:rPr lang="en-GB" sz="2000" dirty="0" smtClean="0">
                <a:solidFill>
                  <a:srgbClr val="000000"/>
                </a:solidFill>
              </a:rPr>
              <a:t>incorrect commands, </a:t>
            </a:r>
            <a:r>
              <a:rPr lang="mr-IN" sz="2000" dirty="0" smtClean="0">
                <a:solidFill>
                  <a:srgbClr val="000000"/>
                </a:solidFill>
              </a:rPr>
              <a:t>…</a:t>
            </a:r>
            <a:r>
              <a:rPr lang="en-GB" sz="2000" dirty="0" smtClean="0">
                <a:solidFill>
                  <a:srgbClr val="000000"/>
                </a:solidFill>
              </a:rPr>
              <a:t>). Python notifies you before it runs the program</a:t>
            </a:r>
            <a:endParaRPr lang="en-GB" sz="2000" dirty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  <a:defRPr/>
            </a:pPr>
            <a:r>
              <a:rPr lang="en-GB" sz="2000" dirty="0">
                <a:solidFill>
                  <a:srgbClr val="C30C1F"/>
                </a:solidFill>
              </a:rPr>
              <a:t>Runtime </a:t>
            </a:r>
            <a:r>
              <a:rPr lang="en-GB" sz="2000" dirty="0" smtClean="0">
                <a:solidFill>
                  <a:srgbClr val="C30C1F"/>
                </a:solidFill>
              </a:rPr>
              <a:t>errors </a:t>
            </a:r>
            <a:r>
              <a:rPr lang="en-GB" sz="2000" dirty="0">
                <a:solidFill>
                  <a:srgbClr val="000000"/>
                </a:solidFill>
              </a:rPr>
              <a:t>(“exceptions”): </a:t>
            </a:r>
            <a:r>
              <a:rPr lang="en-GB" sz="2000" dirty="0" smtClean="0">
                <a:solidFill>
                  <a:srgbClr val="000000"/>
                </a:solidFill>
              </a:rPr>
              <a:t>Python can only find these when it actually runs the </a:t>
            </a:r>
            <a:r>
              <a:rPr lang="en-GB" sz="2000" dirty="0">
                <a:solidFill>
                  <a:srgbClr val="000000"/>
                </a:solidFill>
              </a:rPr>
              <a:t>program (e.g</a:t>
            </a:r>
            <a:r>
              <a:rPr lang="en-GB" sz="2000" dirty="0" smtClean="0">
                <a:solidFill>
                  <a:srgbClr val="000000"/>
                </a:solidFill>
              </a:rPr>
              <a:t>. </a:t>
            </a:r>
            <a:r>
              <a:rPr lang="en-GB" sz="2000" dirty="0">
                <a:solidFill>
                  <a:srgbClr val="000000"/>
                </a:solidFill>
              </a:rPr>
              <a:t>you give the instruction to read in a file that does not exist)</a:t>
            </a:r>
          </a:p>
          <a:p>
            <a:pPr lvl="1">
              <a:buFont typeface="Arial"/>
              <a:buChar char="•"/>
              <a:defRPr/>
            </a:pPr>
            <a:r>
              <a:rPr lang="en-GB" sz="2000" dirty="0">
                <a:solidFill>
                  <a:srgbClr val="C30C1F"/>
                </a:solidFill>
              </a:rPr>
              <a:t>Semantic errors</a:t>
            </a:r>
            <a:r>
              <a:rPr lang="en-GB" sz="2000" dirty="0">
                <a:solidFill>
                  <a:srgbClr val="000000"/>
                </a:solidFill>
              </a:rPr>
              <a:t>: </a:t>
            </a:r>
            <a:r>
              <a:rPr lang="en-GB" sz="2000" dirty="0" smtClean="0">
                <a:solidFill>
                  <a:srgbClr val="000000"/>
                </a:solidFill>
              </a:rPr>
              <a:t>something </a:t>
            </a:r>
            <a:r>
              <a:rPr lang="en-GB" sz="2000" dirty="0">
                <a:solidFill>
                  <a:srgbClr val="000000"/>
                </a:solidFill>
              </a:rPr>
              <a:t>is wrong with the meaning of the </a:t>
            </a:r>
            <a:r>
              <a:rPr lang="en-GB" sz="2000" dirty="0" smtClean="0">
                <a:solidFill>
                  <a:srgbClr val="000000"/>
                </a:solidFill>
              </a:rPr>
              <a:t>instruction - </a:t>
            </a:r>
            <a:r>
              <a:rPr lang="en-GB" sz="2000" dirty="0">
                <a:solidFill>
                  <a:srgbClr val="000000"/>
                </a:solidFill>
              </a:rPr>
              <a:t>the output of the program does not contain what you </a:t>
            </a:r>
            <a:r>
              <a:rPr lang="en-GB" sz="2000" dirty="0" smtClean="0">
                <a:solidFill>
                  <a:srgbClr val="000000"/>
                </a:solidFill>
              </a:rPr>
              <a:t>expected. These are the hardest to find, because Python will not give you an error for them</a:t>
            </a:r>
            <a:endParaRPr lang="en-GB" sz="2000" dirty="0">
              <a:solidFill>
                <a:srgbClr val="000000"/>
              </a:solidFill>
            </a:endParaRP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319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162800" cy="4525963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en-GB" sz="2400" dirty="0">
                <a:solidFill>
                  <a:srgbClr val="000000"/>
                </a:solidFill>
              </a:rPr>
              <a:t>Debugging is as important as </a:t>
            </a:r>
            <a:r>
              <a:rPr lang="en-GB" sz="2400" dirty="0" smtClean="0">
                <a:solidFill>
                  <a:srgbClr val="000000"/>
                </a:solidFill>
              </a:rPr>
              <a:t>writing the initial code</a:t>
            </a:r>
            <a:endParaRPr lang="en-GB" sz="2400" dirty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en-GB" sz="2400" dirty="0" smtClean="0">
                <a:solidFill>
                  <a:srgbClr val="000000"/>
                </a:solidFill>
              </a:rPr>
              <a:t>getting your </a:t>
            </a:r>
            <a:r>
              <a:rPr lang="en-GB" sz="2400" dirty="0">
                <a:solidFill>
                  <a:srgbClr val="000000"/>
                </a:solidFill>
              </a:rPr>
              <a:t>programs </a:t>
            </a:r>
            <a:r>
              <a:rPr lang="en-GB" sz="2400" dirty="0" smtClean="0">
                <a:solidFill>
                  <a:srgbClr val="000000"/>
                </a:solidFill>
              </a:rPr>
              <a:t>to actually </a:t>
            </a:r>
            <a:r>
              <a:rPr lang="en-GB" sz="2400" u="sng" dirty="0" smtClean="0">
                <a:solidFill>
                  <a:srgbClr val="000000"/>
                </a:solidFill>
              </a:rPr>
              <a:t>work</a:t>
            </a:r>
            <a:endParaRPr lang="en-GB" sz="2400" dirty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en-GB" sz="2400" dirty="0">
                <a:solidFill>
                  <a:srgbClr val="000000"/>
                </a:solidFill>
              </a:rPr>
              <a:t>m</a:t>
            </a:r>
            <a:r>
              <a:rPr lang="en-GB" sz="2400" dirty="0" smtClean="0">
                <a:solidFill>
                  <a:srgbClr val="000000"/>
                </a:solidFill>
              </a:rPr>
              <a:t>aking sure that they </a:t>
            </a:r>
            <a:r>
              <a:rPr lang="en-GB" sz="2400" u="sng" dirty="0">
                <a:solidFill>
                  <a:srgbClr val="000000"/>
                </a:solidFill>
              </a:rPr>
              <a:t>do exactly </a:t>
            </a:r>
            <a:r>
              <a:rPr lang="en-GB" sz="2400" dirty="0">
                <a:solidFill>
                  <a:srgbClr val="000000"/>
                </a:solidFill>
              </a:rPr>
              <a:t>what you expect them to </a:t>
            </a:r>
            <a:r>
              <a:rPr lang="en-GB" sz="2400" dirty="0" smtClean="0">
                <a:solidFill>
                  <a:srgbClr val="000000"/>
                </a:solidFill>
              </a:rPr>
              <a:t>do</a:t>
            </a:r>
          </a:p>
          <a:p>
            <a:pPr marL="57150" indent="0">
              <a:buNone/>
              <a:defRPr/>
            </a:pPr>
            <a:r>
              <a:rPr lang="en-GB" sz="2400" dirty="0" smtClean="0">
                <a:solidFill>
                  <a:srgbClr val="000000"/>
                </a:solidFill>
              </a:rPr>
              <a:t>Tips:</a:t>
            </a:r>
            <a:endParaRPr lang="en-GB" sz="2400" dirty="0">
              <a:solidFill>
                <a:srgbClr val="000000"/>
              </a:solidFill>
            </a:endParaRPr>
          </a:p>
          <a:p>
            <a:pPr>
              <a:buFont typeface="Arial"/>
              <a:buChar char="•"/>
              <a:defRPr/>
            </a:pPr>
            <a:r>
              <a:rPr lang="en-GB" sz="2400" dirty="0">
                <a:solidFill>
                  <a:srgbClr val="000000"/>
                </a:solidFill>
              </a:rPr>
              <a:t>Use print statements to check your </a:t>
            </a:r>
            <a:r>
              <a:rPr lang="en-GB" sz="2400" dirty="0" smtClean="0">
                <a:solidFill>
                  <a:srgbClr val="000000"/>
                </a:solidFill>
              </a:rPr>
              <a:t>assumptions (is this variable what I expect it to be?)</a:t>
            </a:r>
            <a:endParaRPr lang="en-GB" sz="2400" dirty="0">
              <a:solidFill>
                <a:srgbClr val="000000"/>
              </a:solidFill>
            </a:endParaRPr>
          </a:p>
          <a:p>
            <a:pPr>
              <a:buFont typeface="Arial"/>
              <a:buChar char="•"/>
              <a:defRPr/>
            </a:pPr>
            <a:r>
              <a:rPr lang="en-GB" sz="2400" dirty="0" smtClean="0">
                <a:solidFill>
                  <a:srgbClr val="000000"/>
                </a:solidFill>
              </a:rPr>
              <a:t>Continuously try </a:t>
            </a:r>
            <a:r>
              <a:rPr lang="en-GB" sz="2400" dirty="0">
                <a:solidFill>
                  <a:srgbClr val="000000"/>
                </a:solidFill>
              </a:rPr>
              <a:t>small parts of your code </a:t>
            </a:r>
            <a:r>
              <a:rPr lang="en-GB" sz="2400" dirty="0" smtClean="0">
                <a:solidFill>
                  <a:srgbClr val="000000"/>
                </a:solidFill>
              </a:rPr>
              <a:t>instead of testing the entire program at the end</a:t>
            </a:r>
          </a:p>
          <a:p>
            <a:pPr>
              <a:buFont typeface="Arial"/>
              <a:buChar char="•"/>
              <a:defRPr/>
            </a:pPr>
            <a:r>
              <a:rPr lang="en-GB" sz="2400" dirty="0" smtClean="0">
                <a:solidFill>
                  <a:srgbClr val="000000"/>
                </a:solidFill>
              </a:rPr>
              <a:t>Test on small pieces </a:t>
            </a:r>
            <a:r>
              <a:rPr lang="en-GB" sz="2400" dirty="0">
                <a:solidFill>
                  <a:srgbClr val="000000"/>
                </a:solidFill>
              </a:rPr>
              <a:t>of </a:t>
            </a:r>
            <a:r>
              <a:rPr lang="en-GB" sz="2400" dirty="0" smtClean="0">
                <a:solidFill>
                  <a:srgbClr val="000000"/>
                </a:solidFill>
              </a:rPr>
              <a:t>input, </a:t>
            </a:r>
            <a:r>
              <a:rPr lang="en-GB" sz="2400" dirty="0">
                <a:solidFill>
                  <a:srgbClr val="000000"/>
                </a:solidFill>
              </a:rPr>
              <a:t>this makes it easier to find your </a:t>
            </a:r>
            <a:r>
              <a:rPr lang="en-GB" sz="2400" dirty="0" smtClean="0">
                <a:solidFill>
                  <a:srgbClr val="000000"/>
                </a:solidFill>
              </a:rPr>
              <a:t>mistake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319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Teachers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The </a:t>
            </a:r>
            <a:r>
              <a:rPr lang="nl-NL" dirty="0" err="1" smtClean="0"/>
              <a:t>teachers</a:t>
            </a:r>
            <a:r>
              <a:rPr lang="nl-NL" dirty="0" smtClean="0"/>
              <a:t> have </a:t>
            </a:r>
            <a:r>
              <a:rPr lang="nl-NL" dirty="0" err="1" smtClean="0"/>
              <a:t>complementary</a:t>
            </a:r>
            <a:r>
              <a:rPr lang="nl-NL" dirty="0" smtClean="0"/>
              <a:t> </a:t>
            </a:r>
            <a:r>
              <a:rPr lang="nl-NL" dirty="0" err="1" smtClean="0"/>
              <a:t>roles</a:t>
            </a:r>
            <a:r>
              <a:rPr lang="nl-NL" dirty="0" smtClean="0"/>
              <a:t>:</a:t>
            </a:r>
          </a:p>
          <a:p>
            <a:r>
              <a:rPr lang="nl-NL" dirty="0" smtClean="0"/>
              <a:t>Patrick Goethals </a:t>
            </a:r>
            <a:r>
              <a:rPr lang="nl-NL" dirty="0" err="1" smtClean="0"/>
              <a:t>will</a:t>
            </a:r>
            <a:r>
              <a:rPr lang="nl-NL" dirty="0" smtClean="0"/>
              <a:t> guide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through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basics of Python (</a:t>
            </a:r>
            <a:r>
              <a:rPr lang="nl-NL" dirty="0" err="1" smtClean="0"/>
              <a:t>don’t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afraid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a dummy!);</a:t>
            </a:r>
          </a:p>
          <a:p>
            <a:r>
              <a:rPr lang="nl-NL" dirty="0" smtClean="0"/>
              <a:t>Gilles Jacobs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give</a:t>
            </a:r>
            <a:r>
              <a:rPr lang="nl-NL" dirty="0" smtClean="0"/>
              <a:t> </a:t>
            </a:r>
            <a:r>
              <a:rPr lang="nl-NL" dirty="0" err="1" smtClean="0"/>
              <a:t>advice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/>
              <a:t>projects</a:t>
            </a:r>
            <a:r>
              <a:rPr lang="nl-NL" dirty="0" smtClean="0"/>
              <a:t> (</a:t>
            </a:r>
            <a:r>
              <a:rPr lang="nl-NL" dirty="0" err="1" smtClean="0"/>
              <a:t>don’t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afraid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ambitious</a:t>
            </a:r>
            <a:r>
              <a:rPr lang="nl-NL" dirty="0" smtClean="0"/>
              <a:t>!);</a:t>
            </a:r>
          </a:p>
          <a:p>
            <a:r>
              <a:rPr lang="nl-NL" dirty="0" smtClean="0"/>
              <a:t>Bart Desmet </a:t>
            </a:r>
            <a:r>
              <a:rPr lang="nl-NL" dirty="0" err="1" smtClean="0"/>
              <a:t>developed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course </a:t>
            </a:r>
            <a:r>
              <a:rPr lang="nl-NL" dirty="0" err="1" smtClean="0"/>
              <a:t>materials</a:t>
            </a:r>
            <a:r>
              <a:rPr lang="nl-NL" dirty="0" smtClean="0"/>
              <a:t> on </a:t>
            </a:r>
            <a:r>
              <a:rPr lang="nl-NL" dirty="0" err="1" smtClean="0"/>
              <a:t>which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2017 </a:t>
            </a:r>
            <a:r>
              <a:rPr lang="nl-NL" dirty="0" err="1" smtClean="0"/>
              <a:t>edition</a:t>
            </a:r>
            <a:r>
              <a:rPr lang="nl-NL" dirty="0" smtClean="0"/>
              <a:t> is </a:t>
            </a:r>
            <a:r>
              <a:rPr lang="nl-NL" dirty="0" err="1" smtClean="0"/>
              <a:t>based</a:t>
            </a:r>
            <a:r>
              <a:rPr lang="nl-NL" dirty="0" smtClean="0"/>
              <a:t>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219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SzPct val="110000"/>
              <a:buNone/>
              <a:defRPr/>
            </a:pPr>
            <a:r>
              <a:rPr lang="en-US" dirty="0" smtClean="0">
                <a:solidFill>
                  <a:srgbClr val="0D0D0D"/>
                </a:solidFill>
                <a:latin typeface="Calibri"/>
                <a:ea typeface="ＭＳ Ｐゴシック" charset="0"/>
                <a:cs typeface="Calibri"/>
              </a:rPr>
              <a:t>It is a </a:t>
            </a:r>
            <a:r>
              <a:rPr lang="en-US" dirty="0" smtClean="0">
                <a:solidFill>
                  <a:srgbClr val="C30C1F"/>
                </a:solidFill>
                <a:latin typeface="Calibri"/>
                <a:ea typeface="ＭＳ Ｐゴシック" charset="0"/>
                <a:cs typeface="Calibri"/>
              </a:rPr>
              <a:t>sequence </a:t>
            </a:r>
            <a:r>
              <a:rPr lang="en-US" dirty="0">
                <a:solidFill>
                  <a:srgbClr val="C30C1F"/>
                </a:solidFill>
                <a:latin typeface="Calibri"/>
                <a:ea typeface="ＭＳ Ｐゴシック" charset="0"/>
                <a:cs typeface="Calibri"/>
              </a:rPr>
              <a:t>of instructions</a:t>
            </a:r>
            <a:r>
              <a:rPr lang="en-US" dirty="0">
                <a:solidFill>
                  <a:srgbClr val="0D0D0D"/>
                </a:solidFill>
                <a:latin typeface="Calibri"/>
                <a:ea typeface="ＭＳ Ｐゴシック" charset="0"/>
                <a:cs typeface="Calibri"/>
              </a:rPr>
              <a:t> that </a:t>
            </a:r>
            <a:r>
              <a:rPr lang="en-US" dirty="0" smtClean="0">
                <a:solidFill>
                  <a:srgbClr val="0D0D0D"/>
                </a:solidFill>
                <a:latin typeface="Calibri"/>
                <a:ea typeface="ＭＳ Ｐゴシック" charset="0"/>
                <a:cs typeface="Calibri"/>
              </a:rPr>
              <a:t>determines how an operation </a:t>
            </a:r>
            <a:r>
              <a:rPr lang="en-US" dirty="0">
                <a:solidFill>
                  <a:srgbClr val="0D0D0D"/>
                </a:solidFill>
                <a:latin typeface="Calibri"/>
                <a:ea typeface="ＭＳ Ｐゴシック" charset="0"/>
                <a:cs typeface="Calibri"/>
              </a:rPr>
              <a:t>needs to be </a:t>
            </a:r>
            <a:r>
              <a:rPr lang="en-US" dirty="0" smtClean="0">
                <a:solidFill>
                  <a:srgbClr val="0D0D0D"/>
                </a:solidFill>
                <a:latin typeface="Calibri"/>
                <a:ea typeface="ＭＳ Ｐゴシック" charset="0"/>
                <a:cs typeface="Calibri"/>
              </a:rPr>
              <a:t>executed.</a:t>
            </a:r>
          </a:p>
          <a:p>
            <a:pPr>
              <a:buSzPct val="110000"/>
              <a:buNone/>
              <a:defRPr/>
            </a:pPr>
            <a:endParaRPr lang="en-US" dirty="0">
              <a:solidFill>
                <a:srgbClr val="0D0D0D"/>
              </a:solidFill>
              <a:latin typeface="Calibri"/>
              <a:ea typeface="ＭＳ Ｐゴシック" charset="0"/>
              <a:cs typeface="Calibri"/>
            </a:endParaRPr>
          </a:p>
          <a:p>
            <a:pPr>
              <a:buSzPct val="110000"/>
              <a:buNone/>
              <a:defRPr/>
            </a:pPr>
            <a:r>
              <a:rPr lang="en-US" dirty="0" smtClean="0">
                <a:solidFill>
                  <a:srgbClr val="0D0D0D"/>
                </a:solidFill>
                <a:latin typeface="Calibri"/>
                <a:ea typeface="ＭＳ Ｐゴシック" charset="0"/>
                <a:cs typeface="Calibri"/>
              </a:rPr>
              <a:t>Examples:</a:t>
            </a:r>
            <a:endParaRPr lang="en-US" dirty="0">
              <a:solidFill>
                <a:srgbClr val="0D0D0D"/>
              </a:solidFill>
              <a:latin typeface="Calibri"/>
              <a:ea typeface="ＭＳ Ｐゴシック" charset="0"/>
              <a:cs typeface="Calibri"/>
            </a:endParaRPr>
          </a:p>
          <a:p>
            <a:pPr>
              <a:buSzPct val="110000"/>
              <a:buFont typeface="Arial"/>
              <a:buChar char="•"/>
              <a:defRPr/>
            </a:pPr>
            <a:r>
              <a:rPr lang="en-US" dirty="0" smtClean="0">
                <a:solidFill>
                  <a:srgbClr val="0D0D0D"/>
                </a:solidFill>
                <a:latin typeface="Calibri"/>
                <a:ea typeface="ＭＳ Ｐゴシック" charset="0"/>
                <a:cs typeface="Calibri"/>
              </a:rPr>
              <a:t>Looking up </a:t>
            </a:r>
            <a:r>
              <a:rPr lang="en-US" dirty="0">
                <a:solidFill>
                  <a:srgbClr val="0D0D0D"/>
                </a:solidFill>
                <a:latin typeface="Calibri"/>
                <a:ea typeface="ＭＳ Ｐゴシック" charset="0"/>
                <a:cs typeface="Calibri"/>
              </a:rPr>
              <a:t>the context of words in a </a:t>
            </a:r>
            <a:r>
              <a:rPr lang="en-US" dirty="0" smtClean="0">
                <a:solidFill>
                  <a:srgbClr val="0D0D0D"/>
                </a:solidFill>
                <a:latin typeface="Calibri"/>
                <a:ea typeface="ＭＳ Ｐゴシック" charset="0"/>
                <a:cs typeface="Calibri"/>
              </a:rPr>
              <a:t>text</a:t>
            </a:r>
          </a:p>
          <a:p>
            <a:pPr>
              <a:buSzPct val="110000"/>
              <a:buFont typeface="Arial"/>
              <a:buChar char="•"/>
              <a:defRPr/>
            </a:pPr>
            <a:r>
              <a:rPr lang="en-US" dirty="0" smtClean="0">
                <a:solidFill>
                  <a:srgbClr val="0D0D0D"/>
                </a:solidFill>
                <a:latin typeface="Calibri"/>
                <a:ea typeface="ＭＳ Ｐゴシック" charset="0"/>
                <a:cs typeface="Calibri"/>
              </a:rPr>
              <a:t>Calculating </a:t>
            </a:r>
            <a:r>
              <a:rPr lang="en-US" dirty="0">
                <a:solidFill>
                  <a:srgbClr val="0D0D0D"/>
                </a:solidFill>
                <a:latin typeface="Calibri"/>
                <a:ea typeface="ＭＳ Ｐゴシック" charset="0"/>
                <a:cs typeface="Calibri"/>
              </a:rPr>
              <a:t>the average sentence or word length in a </a:t>
            </a:r>
            <a:r>
              <a:rPr lang="en-US" dirty="0" smtClean="0">
                <a:solidFill>
                  <a:srgbClr val="0D0D0D"/>
                </a:solidFill>
                <a:latin typeface="Calibri"/>
                <a:ea typeface="ＭＳ Ｐゴシック" charset="0"/>
                <a:cs typeface="Calibri"/>
              </a:rPr>
              <a:t>corpus</a:t>
            </a:r>
          </a:p>
          <a:p>
            <a:pPr>
              <a:buSzPct val="110000"/>
              <a:buFont typeface="Arial"/>
              <a:buChar char="•"/>
              <a:defRPr/>
            </a:pPr>
            <a:r>
              <a:rPr lang="en-US" dirty="0" smtClean="0">
                <a:solidFill>
                  <a:srgbClr val="0D0D0D"/>
                </a:solidFill>
                <a:latin typeface="Calibri"/>
                <a:ea typeface="ＭＳ Ｐゴシック" charset="0"/>
                <a:cs typeface="Calibri"/>
              </a:rPr>
              <a:t>Changing the formatting of all the documents in a folder</a:t>
            </a:r>
            <a:endParaRPr lang="en-US" dirty="0">
              <a:solidFill>
                <a:srgbClr val="CC0099"/>
              </a:solidFill>
              <a:latin typeface="Calibri"/>
              <a:ea typeface="ＭＳ Ｐゴシック" charset="0"/>
              <a:cs typeface="Calibri"/>
            </a:endParaRPr>
          </a:p>
          <a:p>
            <a:pPr>
              <a:buSzPct val="110000"/>
              <a:buFont typeface="Arial"/>
              <a:buChar char="•"/>
              <a:defRPr/>
            </a:pPr>
            <a:endParaRPr lang="en-US" dirty="0">
              <a:solidFill>
                <a:srgbClr val="CC0099"/>
              </a:solidFill>
              <a:latin typeface="Calibri"/>
              <a:ea typeface="ＭＳ Ｐゴシック" charset="0"/>
              <a:cs typeface="Calibri"/>
            </a:endParaRP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589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smtClean="0"/>
              <a:t>Programs are like recipes. They both:</a:t>
            </a:r>
          </a:p>
          <a:p>
            <a:pPr>
              <a:buFont typeface="Arial"/>
              <a:buChar char="•"/>
            </a:pPr>
            <a:r>
              <a:rPr lang="en-GB" sz="2800" dirty="0" smtClean="0"/>
              <a:t>solve a specific </a:t>
            </a:r>
            <a:r>
              <a:rPr lang="en-GB" sz="2800" dirty="0" smtClean="0">
                <a:solidFill>
                  <a:schemeClr val="bg1"/>
                </a:solidFill>
              </a:rPr>
              <a:t>problem</a:t>
            </a:r>
            <a:r>
              <a:rPr lang="en-GB" sz="2800" dirty="0" smtClean="0"/>
              <a:t> (make a cake out of raw ingredients)</a:t>
            </a:r>
          </a:p>
          <a:p>
            <a:pPr>
              <a:buFont typeface="Arial"/>
              <a:buChar char="•"/>
            </a:pPr>
            <a:r>
              <a:rPr lang="en-GB" sz="2800" dirty="0" smtClean="0"/>
              <a:t>take </a:t>
            </a:r>
            <a:r>
              <a:rPr lang="en-GB" sz="2800" dirty="0" smtClean="0">
                <a:solidFill>
                  <a:schemeClr val="bg1"/>
                </a:solidFill>
              </a:rPr>
              <a:t>input</a:t>
            </a:r>
            <a:r>
              <a:rPr lang="en-GB" sz="2800" dirty="0" smtClean="0"/>
              <a:t> = ingredients</a:t>
            </a:r>
          </a:p>
          <a:p>
            <a:pPr>
              <a:buFont typeface="Arial"/>
              <a:buChar char="•"/>
            </a:pPr>
            <a:r>
              <a:rPr lang="en-GB" sz="2800" dirty="0" smtClean="0"/>
              <a:t>produce </a:t>
            </a:r>
            <a:r>
              <a:rPr lang="en-GB" sz="2800" dirty="0" smtClean="0">
                <a:solidFill>
                  <a:schemeClr val="bg1"/>
                </a:solidFill>
              </a:rPr>
              <a:t>output</a:t>
            </a:r>
            <a:r>
              <a:rPr lang="en-GB" sz="2800" dirty="0" smtClean="0"/>
              <a:t> = cake</a:t>
            </a:r>
          </a:p>
          <a:p>
            <a:pPr>
              <a:buFont typeface="Arial"/>
              <a:buChar char="•"/>
            </a:pPr>
            <a:r>
              <a:rPr lang="en-GB" sz="2800" dirty="0" smtClean="0"/>
              <a:t>consist of a sequence of operations/instructions: </a:t>
            </a:r>
          </a:p>
          <a:p>
            <a:pPr lvl="1">
              <a:buFont typeface="Arial"/>
              <a:buChar char="•"/>
            </a:pPr>
            <a:r>
              <a:rPr lang="en-GB" dirty="0" smtClean="0"/>
              <a:t>often with </a:t>
            </a:r>
            <a:r>
              <a:rPr lang="en-GB" dirty="0" smtClean="0">
                <a:solidFill>
                  <a:schemeClr val="bg1"/>
                </a:solidFill>
              </a:rPr>
              <a:t>conditional execution, </a:t>
            </a:r>
            <a:r>
              <a:rPr lang="en-GB" dirty="0" smtClean="0"/>
              <a:t>e.g. for a certain type of oven: x degrees, else: y degrees</a:t>
            </a:r>
          </a:p>
          <a:p>
            <a:pPr lvl="1">
              <a:buFont typeface="Arial"/>
              <a:buChar char="•"/>
            </a:pPr>
            <a:r>
              <a:rPr lang="en-GB" dirty="0" smtClean="0"/>
              <a:t>often with </a:t>
            </a:r>
            <a:r>
              <a:rPr lang="en-GB" dirty="0" smtClean="0">
                <a:solidFill>
                  <a:schemeClr val="bg1"/>
                </a:solidFill>
              </a:rPr>
              <a:t>repetition</a:t>
            </a:r>
            <a:r>
              <a:rPr lang="en-GB" dirty="0" smtClean="0"/>
              <a:t>, e.g. add ingredient x, mix, add ingredient y, mix, </a:t>
            </a:r>
            <a:r>
              <a:rPr lang="mr-IN" dirty="0" smtClean="0"/>
              <a:t>…</a:t>
            </a:r>
            <a:endParaRPr lang="en-GB" dirty="0" smtClean="0"/>
          </a:p>
          <a:p>
            <a:pPr>
              <a:buSzPct val="110000"/>
              <a:buFont typeface="Arial"/>
              <a:buChar char="•"/>
              <a:defRPr/>
            </a:pPr>
            <a:endParaRPr lang="en-US" sz="3600" dirty="0">
              <a:latin typeface="Calibri"/>
              <a:ea typeface="ＭＳ Ｐゴシック" charset="0"/>
              <a:cs typeface="Calibri"/>
            </a:endParaRPr>
          </a:p>
          <a:p>
            <a:pPr>
              <a:buSzPct val="110000"/>
              <a:buFont typeface="Arial"/>
              <a:buChar char="•"/>
              <a:defRPr/>
            </a:pPr>
            <a:endParaRPr lang="en-US" sz="3600" dirty="0">
              <a:latin typeface="Calibri"/>
              <a:ea typeface="ＭＳ Ｐゴシック" charset="0"/>
              <a:cs typeface="Calibri"/>
            </a:endParaRPr>
          </a:p>
          <a:p>
            <a:pPr marL="0" indent="0">
              <a:buNone/>
            </a:pPr>
            <a:endParaRPr lang="en-US"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589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is programming?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SzPct val="110000"/>
              <a:buNone/>
              <a:defRPr/>
            </a:pPr>
            <a:r>
              <a:rPr lang="en-GB" dirty="0" smtClean="0">
                <a:latin typeface="Calibri"/>
                <a:cs typeface="Calibri"/>
              </a:rPr>
              <a:t>Programming</a:t>
            </a:r>
            <a:r>
              <a:rPr lang="en-GB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GB" dirty="0" smtClean="0">
                <a:latin typeface="Calibri"/>
                <a:ea typeface="ＭＳ Ｐゴシック" charset="0"/>
                <a:cs typeface="Calibri"/>
              </a:rPr>
              <a:t>is the </a:t>
            </a:r>
            <a:r>
              <a:rPr lang="en-GB" dirty="0" smtClean="0">
                <a:solidFill>
                  <a:schemeClr val="bg1"/>
                </a:solidFill>
                <a:ea typeface="ＭＳ Ｐゴシック" charset="0"/>
                <a:cs typeface="Calibri"/>
              </a:rPr>
              <a:t>art </a:t>
            </a:r>
            <a:r>
              <a:rPr lang="en-GB" dirty="0">
                <a:solidFill>
                  <a:schemeClr val="bg1"/>
                </a:solidFill>
                <a:ea typeface="ＭＳ Ｐゴシック" charset="0"/>
                <a:cs typeface="Calibri"/>
              </a:rPr>
              <a:t>of solving </a:t>
            </a:r>
            <a:r>
              <a:rPr lang="en-GB" dirty="0" smtClean="0">
                <a:solidFill>
                  <a:schemeClr val="bg1"/>
                </a:solidFill>
                <a:ea typeface="ＭＳ Ｐゴシック" charset="0"/>
                <a:cs typeface="Calibri"/>
              </a:rPr>
              <a:t>problems:</a:t>
            </a:r>
          </a:p>
          <a:p>
            <a:pPr>
              <a:buClr>
                <a:schemeClr val="tx1"/>
              </a:buClr>
              <a:buSzPct val="110000"/>
              <a:defRPr/>
            </a:pPr>
            <a:r>
              <a:rPr lang="en-GB" dirty="0" smtClean="0">
                <a:ea typeface="ＭＳ Ｐゴシック" charset="0"/>
                <a:cs typeface="Calibri"/>
              </a:rPr>
              <a:t>Formulate a (potentially complex) problem</a:t>
            </a:r>
          </a:p>
          <a:p>
            <a:pPr>
              <a:buClr>
                <a:schemeClr val="tx1"/>
              </a:buClr>
              <a:buSzPct val="110000"/>
              <a:defRPr/>
            </a:pPr>
            <a:r>
              <a:rPr lang="en-GB" dirty="0" smtClean="0">
                <a:ea typeface="ＭＳ Ｐゴシック" charset="0"/>
                <a:cs typeface="Calibri"/>
              </a:rPr>
              <a:t>Break it down into smaller subtasks that can be solved easily - this requires </a:t>
            </a:r>
            <a:r>
              <a:rPr lang="en-GB" dirty="0">
                <a:solidFill>
                  <a:schemeClr val="bg1"/>
                </a:solidFill>
                <a:ea typeface="ＭＳ Ｐゴシック" charset="0"/>
                <a:cs typeface="Calibri"/>
              </a:rPr>
              <a:t>creative </a:t>
            </a:r>
            <a:r>
              <a:rPr lang="en-GB" dirty="0" smtClean="0">
                <a:solidFill>
                  <a:schemeClr val="bg1"/>
                </a:solidFill>
                <a:ea typeface="ＭＳ Ｐゴシック" charset="0"/>
                <a:cs typeface="Calibri"/>
              </a:rPr>
              <a:t>thinking</a:t>
            </a:r>
            <a:r>
              <a:rPr lang="en-GB" dirty="0" smtClean="0">
                <a:ea typeface="ＭＳ Ｐゴシック" charset="0"/>
                <a:cs typeface="Calibri"/>
              </a:rPr>
              <a:t>!</a:t>
            </a:r>
            <a:endParaRPr lang="en-GB" dirty="0">
              <a:ea typeface="ＭＳ Ｐゴシック" charset="0"/>
              <a:cs typeface="Calibri"/>
            </a:endParaRPr>
          </a:p>
          <a:p>
            <a:pPr>
              <a:buClr>
                <a:schemeClr val="tx1"/>
              </a:buClr>
              <a:buSzPct val="110000"/>
              <a:defRPr/>
            </a:pPr>
            <a:r>
              <a:rPr lang="en-GB" dirty="0">
                <a:ea typeface="ＭＳ Ｐゴシック" charset="0"/>
                <a:cs typeface="Calibri"/>
              </a:rPr>
              <a:t>E</a:t>
            </a:r>
            <a:r>
              <a:rPr lang="en-GB" dirty="0" smtClean="0">
                <a:ea typeface="ＭＳ Ｐゴシック" charset="0"/>
                <a:cs typeface="Calibri"/>
              </a:rPr>
              <a:t>xpress </a:t>
            </a:r>
            <a:r>
              <a:rPr lang="en-GB" dirty="0">
                <a:ea typeface="ＭＳ Ｐゴシック" charset="0"/>
                <a:cs typeface="Calibri"/>
              </a:rPr>
              <a:t>the solution in </a:t>
            </a:r>
            <a:r>
              <a:rPr lang="en-GB" dirty="0" smtClean="0">
                <a:ea typeface="ＭＳ Ｐゴシック" charset="0"/>
                <a:cs typeface="Calibri"/>
              </a:rPr>
              <a:t>computer code</a:t>
            </a:r>
            <a:endParaRPr lang="en-GB" dirty="0">
              <a:ea typeface="ＭＳ Ｐゴシック" charset="0"/>
              <a:cs typeface="Calibri"/>
            </a:endParaRPr>
          </a:p>
          <a:p>
            <a:pPr>
              <a:buClr>
                <a:schemeClr val="tx1"/>
              </a:buClr>
              <a:buSzPct val="110000"/>
              <a:defRPr/>
            </a:pPr>
            <a:r>
              <a:rPr lang="en-GB" dirty="0" smtClean="0">
                <a:ea typeface="ＭＳ Ｐゴシック" charset="0"/>
                <a:cs typeface="Calibri"/>
              </a:rPr>
              <a:t>Trial &amp; error: debug, debug, debug</a:t>
            </a:r>
            <a:endParaRPr lang="en-GB" dirty="0">
              <a:ea typeface="ＭＳ Ｐゴシック" charset="0"/>
              <a:cs typeface="Calibri"/>
            </a:endParaRPr>
          </a:p>
          <a:p>
            <a:pPr marL="0" lvl="0" indent="0">
              <a:buClr>
                <a:schemeClr val="tx1"/>
              </a:buClr>
              <a:buSzPct val="110000"/>
              <a:buNone/>
              <a:defRPr/>
            </a:pPr>
            <a:endParaRPr lang="en-GB" sz="2800" dirty="0"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14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to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SzPct val="110000"/>
              <a:buFont typeface="Arial"/>
              <a:buChar char="•"/>
              <a:defRPr/>
            </a:pPr>
            <a:r>
              <a:rPr lang="en-US" sz="2800" dirty="0" smtClean="0"/>
              <a:t>It is an adventure!</a:t>
            </a:r>
          </a:p>
          <a:p>
            <a:pPr>
              <a:buSzPct val="110000"/>
              <a:buFont typeface="Arial"/>
              <a:buChar char="•"/>
              <a:defRPr/>
            </a:pPr>
            <a:r>
              <a:rPr lang="en-US" sz="2800" dirty="0" smtClean="0"/>
              <a:t>You will need to think in ways you have not done before, and test your analytical and problem-solving skills</a:t>
            </a:r>
          </a:p>
          <a:p>
            <a:pPr>
              <a:buSzPct val="110000"/>
              <a:buFont typeface="Arial"/>
              <a:buChar char="•"/>
              <a:defRPr/>
            </a:pPr>
            <a:r>
              <a:rPr lang="en-US" sz="2800" dirty="0" smtClean="0"/>
              <a:t>You gain a better understanding of the strengths and weaknesses of computers, and of how computers (and phones, websites </a:t>
            </a:r>
            <a:r>
              <a:rPr lang="en-US" sz="2800" dirty="0" err="1" smtClean="0"/>
              <a:t>etc</a:t>
            </a:r>
            <a:r>
              <a:rPr lang="en-US" sz="2800" dirty="0" smtClean="0"/>
              <a:t>) work under the hood</a:t>
            </a:r>
          </a:p>
          <a:p>
            <a:pPr>
              <a:buSzPct val="110000"/>
              <a:buFont typeface="Arial"/>
              <a:buChar char="•"/>
              <a:defRPr/>
            </a:pPr>
            <a:r>
              <a:rPr lang="en-US" sz="2800" dirty="0" smtClean="0"/>
              <a:t>Knowing how to program allows you to automate all kinds of tasks, especially if they are repetitive</a:t>
            </a:r>
            <a:endParaRPr lang="en-US" dirty="0" smtClean="0">
              <a:solidFill>
                <a:srgbClr val="C30C1F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285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next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Natural languages </a:t>
            </a:r>
            <a:r>
              <a:rPr lang="en-US" dirty="0" smtClean="0"/>
              <a:t>(like English or French) have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GB" dirty="0" err="1" smtClean="0">
                <a:solidFill>
                  <a:schemeClr val="bg1"/>
                </a:solidFill>
              </a:rPr>
              <a:t>mbiguity</a:t>
            </a:r>
            <a:r>
              <a:rPr lang="en-GB" dirty="0" smtClean="0">
                <a:solidFill>
                  <a:srgbClr val="000000"/>
                </a:solidFill>
              </a:rPr>
              <a:t>, </a:t>
            </a:r>
            <a:r>
              <a:rPr lang="en-GB" dirty="0" err="1">
                <a:solidFill>
                  <a:srgbClr val="000000"/>
                </a:solidFill>
              </a:rPr>
              <a:t>metaphores</a:t>
            </a:r>
            <a:r>
              <a:rPr lang="en-GB" dirty="0">
                <a:solidFill>
                  <a:srgbClr val="000000"/>
                </a:solidFill>
              </a:rPr>
              <a:t>, </a:t>
            </a:r>
            <a:r>
              <a:rPr lang="en-GB" dirty="0" smtClean="0">
                <a:solidFill>
                  <a:srgbClr val="000000"/>
                </a:solidFill>
              </a:rPr>
              <a:t>expressions, redundancy</a:t>
            </a:r>
            <a:r>
              <a:rPr lang="mr-IN" dirty="0" smtClean="0">
                <a:solidFill>
                  <a:srgbClr val="000000"/>
                </a:solidFill>
              </a:rPr>
              <a:t>…</a:t>
            </a:r>
            <a:endParaRPr lang="en-US" dirty="0" smtClean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You will learn a new </a:t>
            </a:r>
            <a:r>
              <a:rPr lang="en-US" dirty="0" smtClean="0">
                <a:solidFill>
                  <a:schemeClr val="bg1"/>
                </a:solidFill>
              </a:rPr>
              <a:t>formal language</a:t>
            </a:r>
            <a:r>
              <a:rPr lang="en-US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en-GB" sz="2400" dirty="0" smtClean="0">
                <a:solidFill>
                  <a:srgbClr val="000000"/>
                </a:solidFill>
              </a:rPr>
              <a:t>Developed for a specific application, such as math, chemistry, music or programming</a:t>
            </a:r>
          </a:p>
          <a:p>
            <a:pPr lvl="1">
              <a:buFont typeface="Arial"/>
              <a:buChar char="•"/>
            </a:pPr>
            <a:r>
              <a:rPr lang="en-GB" sz="2400" dirty="0" smtClean="0">
                <a:solidFill>
                  <a:srgbClr val="000000"/>
                </a:solidFill>
              </a:rPr>
              <a:t>Designed to be compact and </a:t>
            </a:r>
            <a:r>
              <a:rPr lang="en-GB" sz="2400" dirty="0" smtClean="0">
                <a:solidFill>
                  <a:schemeClr val="bg1"/>
                </a:solidFill>
              </a:rPr>
              <a:t>unambiguous</a:t>
            </a:r>
            <a:endParaRPr lang="en-GB" sz="2400" dirty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</a:pPr>
            <a:r>
              <a:rPr lang="en-GB" sz="2400" dirty="0" smtClean="0">
                <a:solidFill>
                  <a:srgbClr val="000000"/>
                </a:solidFill>
              </a:rPr>
              <a:t>Very </a:t>
            </a:r>
            <a:r>
              <a:rPr lang="en-GB" sz="2400" dirty="0" smtClean="0">
                <a:solidFill>
                  <a:schemeClr val="bg1"/>
                </a:solidFill>
              </a:rPr>
              <a:t>literal</a:t>
            </a:r>
            <a:r>
              <a:rPr lang="en-GB" sz="2400" dirty="0" smtClean="0">
                <a:solidFill>
                  <a:srgbClr val="000000"/>
                </a:solidFill>
              </a:rPr>
              <a:t>: every character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4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-31856"/>
            <a:ext cx="7632700" cy="2578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/>
          <a:lstStyle/>
          <a:p>
            <a:r>
              <a:rPr lang="en-US" dirty="0" smtClean="0"/>
              <a:t>open-source and free</a:t>
            </a:r>
          </a:p>
          <a:p>
            <a:r>
              <a:rPr lang="en-US" dirty="0"/>
              <a:t>easy to </a:t>
            </a:r>
            <a:r>
              <a:rPr lang="en-US" dirty="0" smtClean="0"/>
              <a:t>learn</a:t>
            </a:r>
          </a:p>
          <a:p>
            <a:r>
              <a:rPr lang="en-US" dirty="0"/>
              <a:t>c</a:t>
            </a:r>
            <a:r>
              <a:rPr lang="en-US" dirty="0" smtClean="0"/>
              <a:t>an do almost anything (so not specifically aimed at one purpose)</a:t>
            </a:r>
          </a:p>
          <a:p>
            <a:r>
              <a:rPr lang="en-US" dirty="0" smtClean="0"/>
              <a:t>very good support (many users post problems and solutions online)</a:t>
            </a:r>
          </a:p>
        </p:txBody>
      </p:sp>
    </p:spTree>
    <p:extLst>
      <p:ext uri="{BB962C8B-B14F-4D97-AF65-F5344CB8AC3E}">
        <p14:creationId xmlns:p14="http://schemas.microsoft.com/office/powerpoint/2010/main" val="200420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stop for all your questions: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 smtClean="0"/>
              <a:t>that does not help: </a:t>
            </a:r>
            <a:r>
              <a:rPr lang="en-US" dirty="0" smtClean="0">
                <a:hlinkClick r:id="rId2"/>
              </a:rPr>
              <a:t>GillesM.Jacobs@ugent.be</a:t>
            </a:r>
            <a:r>
              <a:rPr lang="en-US" dirty="0" smtClean="0"/>
              <a:t> or </a:t>
            </a:r>
            <a:r>
              <a:rPr lang="en-US" dirty="0" smtClean="0">
                <a:hlinkClick r:id="rId3"/>
              </a:rPr>
              <a:t>patrick.goethals@ugent.be</a:t>
            </a:r>
            <a:r>
              <a:rPr lang="en-US" dirty="0" smtClean="0"/>
              <a:t> 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426072"/>
            <a:ext cx="2483768" cy="13629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685" y="2138040"/>
            <a:ext cx="4591115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final grade is composed of: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ssignments throughout the semester (60%)</a:t>
            </a:r>
          </a:p>
          <a:p>
            <a:pPr lvl="1"/>
            <a:r>
              <a:rPr lang="en-US" dirty="0" smtClean="0"/>
              <a:t>project assignment (40%)</a:t>
            </a:r>
          </a:p>
          <a:p>
            <a:r>
              <a:rPr lang="en-US" dirty="0" smtClean="0"/>
              <a:t>What is taken into account:</a:t>
            </a:r>
          </a:p>
          <a:p>
            <a:pPr lvl="1"/>
            <a:r>
              <a:rPr lang="en-US" dirty="0" smtClean="0"/>
              <a:t>scope (how much did you solve)</a:t>
            </a:r>
          </a:p>
          <a:p>
            <a:pPr lvl="1"/>
            <a:r>
              <a:rPr lang="en-US" dirty="0" smtClean="0"/>
              <a:t>accuracy (does the code work correctly?)</a:t>
            </a:r>
          </a:p>
          <a:p>
            <a:pPr lvl="1"/>
            <a:r>
              <a:rPr lang="en-US" dirty="0" smtClean="0"/>
              <a:t>readability (comments, style, 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ndependent problem solving (googling, 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Retake: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roject assignment (100%)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7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T3_presentation">
  <a:themeElements>
    <a:clrScheme name="LT3">
      <a:dk1>
        <a:srgbClr val="000000"/>
      </a:dk1>
      <a:lt1>
        <a:srgbClr val="C30C1F"/>
      </a:lt1>
      <a:dk2>
        <a:srgbClr val="FFFFFF"/>
      </a:dk2>
      <a:lt2>
        <a:srgbClr val="FFCCCC"/>
      </a:lt2>
      <a:accent1>
        <a:srgbClr val="D6E9ED"/>
      </a:accent1>
      <a:accent2>
        <a:srgbClr val="267BCA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LT3_presentation.potx</Template>
  <TotalTime>3313</TotalTime>
  <Words>782</Words>
  <Application>Microsoft Office PowerPoint</Application>
  <PresentationFormat>Diavoorstelling (4:3)</PresentationFormat>
  <Paragraphs>93</Paragraphs>
  <Slides>14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9" baseType="lpstr">
      <vt:lpstr>ＭＳ Ｐゴシック</vt:lpstr>
      <vt:lpstr>Arial</vt:lpstr>
      <vt:lpstr>Calibri</vt:lpstr>
      <vt:lpstr>Mangal</vt:lpstr>
      <vt:lpstr>LT3_presentation</vt:lpstr>
      <vt:lpstr>Processing Language with Python</vt:lpstr>
      <vt:lpstr>What is a program?</vt:lpstr>
      <vt:lpstr>Recipe analogy</vt:lpstr>
      <vt:lpstr>So what is programming?</vt:lpstr>
      <vt:lpstr>Why learn to program?</vt:lpstr>
      <vt:lpstr>Your next language</vt:lpstr>
      <vt:lpstr>PowerPoint-presentatie</vt:lpstr>
      <vt:lpstr>Getting help</vt:lpstr>
      <vt:lpstr>Grading</vt:lpstr>
      <vt:lpstr>Practicalities</vt:lpstr>
      <vt:lpstr>Getting started</vt:lpstr>
      <vt:lpstr>What about bugs?</vt:lpstr>
      <vt:lpstr>Debugging</vt:lpstr>
      <vt:lpstr>Teachers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gebruiker</dc:creator>
  <cp:lastModifiedBy>Patrick Goethals</cp:lastModifiedBy>
  <cp:revision>172</cp:revision>
  <dcterms:created xsi:type="dcterms:W3CDTF">2014-11-09T18:51:18Z</dcterms:created>
  <dcterms:modified xsi:type="dcterms:W3CDTF">2017-09-28T15:52:02Z</dcterms:modified>
</cp:coreProperties>
</file>