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3.png" ContentType="image/png"/>
  <Override PartName="/ppt/media/image28.png" ContentType="image/png"/>
  <Override PartName="/ppt/media/image1.jpeg" ContentType="image/jpeg"/>
  <Override PartName="/ppt/media/image2.png" ContentType="image/png"/>
  <Override PartName="/ppt/media/image4.jpeg" ContentType="image/jpeg"/>
  <Override PartName="/ppt/media/image5.png" ContentType="image/png"/>
  <Override PartName="/ppt/media/image41.png" ContentType="image/png"/>
  <Override PartName="/ppt/media/image8.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47.jpeg" ContentType="image/jpe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48.jpeg" ContentType="image/jpe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50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p:spPr>
        <p:txBody>
          <a:bodyPr lIns="0" rIns="0" tIns="0" bIns="0" anchor="ctr"/>
          <a:p>
            <a:pPr algn="ctr"/>
            <a:r>
              <a:rPr b="0" lang="fr-FR" sz="4400" spc="-1" strike="noStrike">
                <a:latin typeface="Arial"/>
              </a:rPr>
              <a:t>Cliquez pour déplacer la diapo</a:t>
            </a:r>
            <a:endParaRPr b="0" lang="fr-FR" sz="4400" spc="-1" strike="noStrike">
              <a:latin typeface="Arial"/>
            </a:endParaRPr>
          </a:p>
        </p:txBody>
      </p:sp>
      <p:sp>
        <p:nvSpPr>
          <p:cNvPr id="166" name="PlaceHolder 2"/>
          <p:cNvSpPr>
            <a:spLocks noGrp="1"/>
          </p:cNvSpPr>
          <p:nvPr>
            <p:ph type="body"/>
          </p:nvPr>
        </p:nvSpPr>
        <p:spPr>
          <a:xfrm>
            <a:off x="756000" y="5078520"/>
            <a:ext cx="6047640" cy="4811040"/>
          </a:xfrm>
          <a:prstGeom prst="rect">
            <a:avLst/>
          </a:prstGeom>
        </p:spPr>
        <p:txBody>
          <a:bodyPr lIns="0" rIns="0" tIns="0" bIns="0"/>
          <a:p>
            <a:r>
              <a:rPr b="0" lang="fr-FR" sz="2000" spc="-1" strike="noStrike">
                <a:latin typeface="Arial"/>
              </a:rPr>
              <a:t>Cliquez pour modifier le format des notes</a:t>
            </a:r>
            <a:endParaRPr b="0" lang="fr-FR" sz="2000" spc="-1" strike="noStrike">
              <a:latin typeface="Arial"/>
            </a:endParaRPr>
          </a:p>
        </p:txBody>
      </p:sp>
      <p:sp>
        <p:nvSpPr>
          <p:cNvPr id="167" name="PlaceHolder 3"/>
          <p:cNvSpPr>
            <a:spLocks noGrp="1"/>
          </p:cNvSpPr>
          <p:nvPr>
            <p:ph type="hdr"/>
          </p:nvPr>
        </p:nvSpPr>
        <p:spPr>
          <a:xfrm>
            <a:off x="0" y="0"/>
            <a:ext cx="3280680" cy="534240"/>
          </a:xfrm>
          <a:prstGeom prst="rect">
            <a:avLst/>
          </a:prstGeom>
        </p:spPr>
        <p:txBody>
          <a:bodyPr lIns="0" rIns="0" tIns="0" bIns="0"/>
          <a:p>
            <a:r>
              <a:rPr b="0" lang="fr-FR" sz="1400" spc="-1" strike="noStrike">
                <a:latin typeface="Times New Roman"/>
              </a:rPr>
              <a:t> </a:t>
            </a:r>
            <a:endParaRPr b="0" lang="fr-FR" sz="1400" spc="-1" strike="noStrike">
              <a:latin typeface="Times New Roman"/>
            </a:endParaRPr>
          </a:p>
        </p:txBody>
      </p:sp>
      <p:sp>
        <p:nvSpPr>
          <p:cNvPr id="168" name="PlaceHolder 4"/>
          <p:cNvSpPr>
            <a:spLocks noGrp="1"/>
          </p:cNvSpPr>
          <p:nvPr>
            <p:ph type="dt"/>
          </p:nvPr>
        </p:nvSpPr>
        <p:spPr>
          <a:xfrm>
            <a:off x="4278960" y="0"/>
            <a:ext cx="3280680" cy="534240"/>
          </a:xfrm>
          <a:prstGeom prst="rect">
            <a:avLst/>
          </a:prstGeom>
        </p:spPr>
        <p:txBody>
          <a:bodyPr lIns="0" rIns="0" tIns="0" bIns="0"/>
          <a:p>
            <a:pPr algn="r"/>
            <a:r>
              <a:rPr b="0" lang="fr-FR" sz="1400" spc="-1" strike="noStrike">
                <a:latin typeface="Times New Roman"/>
              </a:rPr>
              <a:t> </a:t>
            </a:r>
            <a:endParaRPr b="0" lang="fr-FR" sz="1400" spc="-1" strike="noStrike">
              <a:latin typeface="Times New Roman"/>
            </a:endParaRPr>
          </a:p>
        </p:txBody>
      </p:sp>
      <p:sp>
        <p:nvSpPr>
          <p:cNvPr id="169" name="PlaceHolder 5"/>
          <p:cNvSpPr>
            <a:spLocks noGrp="1"/>
          </p:cNvSpPr>
          <p:nvPr>
            <p:ph type="ftr"/>
          </p:nvPr>
        </p:nvSpPr>
        <p:spPr>
          <a:xfrm>
            <a:off x="0" y="10157400"/>
            <a:ext cx="3280680" cy="534240"/>
          </a:xfrm>
          <a:prstGeom prst="rect">
            <a:avLst/>
          </a:prstGeom>
        </p:spPr>
        <p:txBody>
          <a:bodyPr lIns="0" rIns="0" tIns="0" bIns="0" anchor="b"/>
          <a:p>
            <a:r>
              <a:rPr b="0" lang="fr-FR" sz="1400" spc="-1" strike="noStrike">
                <a:latin typeface="Times New Roman"/>
              </a:rPr>
              <a:t> </a:t>
            </a:r>
            <a:endParaRPr b="0" lang="fr-FR" sz="1400" spc="-1" strike="noStrike">
              <a:latin typeface="Times New Roman"/>
            </a:endParaRPr>
          </a:p>
        </p:txBody>
      </p:sp>
      <p:sp>
        <p:nvSpPr>
          <p:cNvPr id="170" name="PlaceHolder 6"/>
          <p:cNvSpPr>
            <a:spLocks noGrp="1"/>
          </p:cNvSpPr>
          <p:nvPr>
            <p:ph type="sldNum"/>
          </p:nvPr>
        </p:nvSpPr>
        <p:spPr>
          <a:xfrm>
            <a:off x="4278960" y="10157400"/>
            <a:ext cx="3280680" cy="534240"/>
          </a:xfrm>
          <a:prstGeom prst="rect">
            <a:avLst/>
          </a:prstGeom>
        </p:spPr>
        <p:txBody>
          <a:bodyPr lIns="0" rIns="0" tIns="0" bIns="0" anchor="b"/>
          <a:p>
            <a:pPr algn="r"/>
            <a:fld id="{963C2F94-93C8-4D96-9BB1-86485B1B2F2F}" type="slidenum">
              <a:rPr b="0" lang="fr-FR" sz="1400" spc="-1" strike="noStrike">
                <a:latin typeface="Times New Roman"/>
              </a:rPr>
              <a:t>1</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217440" y="812520"/>
            <a:ext cx="7124040" cy="4008240"/>
          </a:xfrm>
          <a:prstGeom prst="rect">
            <a:avLst/>
          </a:prstGeom>
        </p:spPr>
      </p:sp>
      <p:sp>
        <p:nvSpPr>
          <p:cNvPr id="374"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f58220"/>
                </a:solidFill>
                <a:latin typeface="Arial"/>
                <a:ea typeface="Microsoft YaHei"/>
              </a:rPr>
              <a:t>1 cadre avec 2 paves  avec nb alertes</a:t>
            </a:r>
            <a:endParaRPr b="0" lang="fr-F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217440" y="812520"/>
            <a:ext cx="7124040" cy="4008240"/>
          </a:xfrm>
          <a:prstGeom prst="rect">
            <a:avLst/>
          </a:prstGeom>
        </p:spPr>
      </p:sp>
      <p:sp>
        <p:nvSpPr>
          <p:cNvPr id="376"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f58220"/>
                </a:solidFill>
                <a:latin typeface="Arial"/>
                <a:ea typeface="Microsoft YaHei"/>
              </a:rPr>
              <a:t>infobulle explicatives</a:t>
            </a:r>
            <a:endParaRPr b="0" lang="fr-F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217440" y="812520"/>
            <a:ext cx="7124040" cy="4008240"/>
          </a:xfrm>
          <a:prstGeom prst="rect">
            <a:avLst/>
          </a:prstGeom>
        </p:spPr>
      </p:sp>
      <p:sp>
        <p:nvSpPr>
          <p:cNvPr id="378"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f58220"/>
                </a:solidFill>
                <a:latin typeface="Arial"/>
                <a:ea typeface="Microsoft YaHei"/>
              </a:rPr>
              <a:t>lien (clic) envoie sur la page alerte</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0" lang="fr-FR" sz="2000" spc="-1" strike="noStrike">
                <a:solidFill>
                  <a:srgbClr val="f58220"/>
                </a:solidFill>
                <a:latin typeface="Arial"/>
                <a:ea typeface="Microsoft YaHei"/>
              </a:rPr>
              <a:t>-----------------------------------------------------------------</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0" lang="fr-FR" sz="2000" spc="-1" strike="noStrike">
                <a:solidFill>
                  <a:srgbClr val="f58220"/>
                </a:solidFill>
                <a:latin typeface="Arial"/>
                <a:ea typeface="Microsoft YaHei"/>
              </a:rPr>
              <a:t>=&gt; 2 cat au lieu de 3 : raison place (regroup.) et équilibre de la page</a:t>
            </a:r>
            <a:r>
              <a:rPr b="0" lang="fr-FR" sz="2000" spc="-1" strike="noStrike">
                <a:solidFill>
                  <a:srgbClr val="f58220"/>
                </a:solidFill>
                <a:latin typeface="Arial"/>
                <a:ea typeface="Microsoft YaHei"/>
              </a:rPr>
              <a:t>	</a:t>
            </a:r>
            <a:endParaRPr b="0" lang="fr-FR" sz="2000" spc="-1" strike="noStrike">
              <a:latin typeface="Arial"/>
            </a:endParaRPr>
          </a:p>
          <a:p>
            <a:pPr marL="216000" indent="-215640">
              <a:lnSpc>
                <a:spcPct val="100000"/>
              </a:lnSpc>
            </a:pPr>
            <a:r>
              <a:rPr b="0" lang="fr-FR" sz="2000" spc="-1" strike="noStrike">
                <a:solidFill>
                  <a:srgbClr val="f58220"/>
                </a:solidFill>
                <a:latin typeface="Arial"/>
                <a:ea typeface="Microsoft YaHei"/>
              </a:rPr>
              <a:t>=&gt; HTML faisant appel à 2 templates</a:t>
            </a:r>
            <a:endParaRPr b="0" lang="fr-FR" sz="2000" spc="-1" strike="noStrike">
              <a:latin typeface="Arial"/>
            </a:endParaRPr>
          </a:p>
          <a:p>
            <a:pPr marL="216000" indent="-215640">
              <a:lnSpc>
                <a:spcPct val="100000"/>
              </a:lnSpc>
            </a:pPr>
            <a:r>
              <a:rPr b="0" lang="fr-FR" sz="2000" spc="-1" strike="noStrike">
                <a:solidFill>
                  <a:srgbClr val="f58220"/>
                </a:solidFill>
                <a:latin typeface="Arial"/>
                <a:ea typeface="Microsoft YaHei"/>
              </a:rPr>
              <a:t>=&gt; récup les données et nouveau calcul des alertes par pavé</a:t>
            </a:r>
            <a:endParaRPr b="0" lang="fr-FR" sz="2000" spc="-1" strike="noStrike">
              <a:latin typeface="Arial"/>
            </a:endParaRPr>
          </a:p>
          <a:p>
            <a:pPr marL="216000" indent="-215640">
              <a:lnSpc>
                <a:spcPct val="100000"/>
              </a:lnSpc>
            </a:pPr>
            <a:r>
              <a:rPr b="0" lang="fr-FR" sz="2000" spc="-1" strike="noStrike">
                <a:solidFill>
                  <a:srgbClr val="f58220"/>
                </a:solidFill>
                <a:latin typeface="Arial"/>
                <a:ea typeface="Microsoft YaHei"/>
              </a:rPr>
              <a:t>=&gt; URL pour envoi sur la page « Alertes »</a:t>
            </a:r>
            <a:endParaRPr b="0" lang="fr-FR"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217440" y="812520"/>
            <a:ext cx="7124040" cy="4008240"/>
          </a:xfrm>
          <a:prstGeom prst="rect">
            <a:avLst/>
          </a:prstGeom>
        </p:spPr>
      </p:sp>
      <p:sp>
        <p:nvSpPr>
          <p:cNvPr id="380"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491d74"/>
                </a:solidFill>
                <a:latin typeface="Arial"/>
                <a:ea typeface="Microsoft YaHei"/>
              </a:rPr>
              <a:t> </a:t>
            </a:r>
            <a:r>
              <a:rPr b="0" lang="fr-FR" sz="2000" spc="-1" strike="noStrike">
                <a:solidFill>
                  <a:srgbClr val="491d74"/>
                </a:solidFill>
                <a:latin typeface="Arial"/>
                <a:ea typeface="Microsoft YaHei"/>
              </a:rPr>
              <a:t>choix de la période</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217440" y="812520"/>
            <a:ext cx="7124040" cy="4008240"/>
          </a:xfrm>
          <a:prstGeom prst="rect">
            <a:avLst/>
          </a:prstGeom>
        </p:spPr>
      </p:sp>
      <p:sp>
        <p:nvSpPr>
          <p:cNvPr id="382"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491d74"/>
                </a:solidFill>
                <a:latin typeface="Arial"/>
                <a:ea typeface="Microsoft YaHei"/>
              </a:rPr>
              <a:t>retrouve total alertes sur même page (global)</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217440" y="812520"/>
            <a:ext cx="7124040" cy="4008240"/>
          </a:xfrm>
          <a:prstGeom prst="rect">
            <a:avLst/>
          </a:prstGeom>
        </p:spPr>
      </p:sp>
      <p:sp>
        <p:nvSpPr>
          <p:cNvPr id="384"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491d74"/>
                </a:solidFill>
                <a:latin typeface="Arial"/>
                <a:ea typeface="Microsoft YaHei"/>
              </a:rPr>
              <a:t>retrouve toutes catégories alertes (détail)</a:t>
            </a:r>
            <a:endParaRPr b="0" lang="fr-F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216000" y="812520"/>
            <a:ext cx="7126560" cy="4008240"/>
          </a:xfrm>
          <a:prstGeom prst="rect">
            <a:avLst/>
          </a:prstGeom>
        </p:spPr>
      </p:sp>
      <p:sp>
        <p:nvSpPr>
          <p:cNvPr id="366"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1600" spc="-1" strike="noStrike">
                <a:solidFill>
                  <a:srgbClr val="407927"/>
                </a:solidFill>
                <a:latin typeface="Arial"/>
              </a:rPr>
              <a:t>Bonjour à tous,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1" lang="fr-FR" sz="1600" spc="-1" strike="noStrike">
                <a:solidFill>
                  <a:srgbClr val="407927"/>
                </a:solidFill>
                <a:latin typeface="Arial"/>
              </a:rPr>
              <a:t>2</a:t>
            </a:r>
            <a:endParaRPr b="0" lang="fr-FR" sz="1600" spc="-1" strike="noStrike">
              <a:latin typeface="Arial"/>
            </a:endParaRPr>
          </a:p>
          <a:p>
            <a:pPr marL="216000" indent="-215640">
              <a:lnSpc>
                <a:spcPct val="100000"/>
              </a:lnSpc>
            </a:pPr>
            <a:r>
              <a:rPr b="0" lang="fr-FR" sz="1600" spc="-1" strike="noStrike">
                <a:solidFill>
                  <a:srgbClr val="407927"/>
                </a:solidFill>
                <a:latin typeface="Arial"/>
              </a:rPr>
              <a:t> </a:t>
            </a:r>
            <a:r>
              <a:rPr b="0" lang="fr-FR" sz="1600" spc="-1" strike="noStrike">
                <a:solidFill>
                  <a:srgbClr val="407927"/>
                </a:solidFill>
                <a:latin typeface="Arial"/>
              </a:rPr>
              <a:t>Je me présente : GLB, 42 ans et 18 ans &lt;groupe&gt;, où j’ai pu exercer différents métiers, le dernier étant celui de Facteur Qualité.</a:t>
            </a:r>
            <a:endParaRPr b="0" lang="fr-FR" sz="1600" spc="-1" strike="noStrike">
              <a:latin typeface="Arial"/>
            </a:endParaRPr>
          </a:p>
          <a:p>
            <a:pPr marL="216000" indent="-215640">
              <a:lnSpc>
                <a:spcPct val="100000"/>
              </a:lnSpc>
            </a:pPr>
            <a:r>
              <a:rPr b="0" lang="fr-FR" sz="1600" spc="-1" strike="noStrike">
                <a:solidFill>
                  <a:srgbClr val="407927"/>
                </a:solidFill>
                <a:latin typeface="Arial"/>
              </a:rPr>
              <a:t>J’ai toujours été très intéressé par l’informatique, mais sans avoir de connaissance en programmation. J’ai juste fait un peu de Turbo Pascal en fac et ai créé un site web perso.</a:t>
            </a:r>
            <a:endParaRPr b="0" lang="fr-FR" sz="1600" spc="-1" strike="noStrike">
              <a:latin typeface="Arial"/>
            </a:endParaRPr>
          </a:p>
          <a:p>
            <a:pPr marL="216000" indent="-215640">
              <a:lnSpc>
                <a:spcPct val="100000"/>
              </a:lnSpc>
            </a:pPr>
            <a:r>
              <a:rPr b="0" lang="fr-FR" sz="1600" spc="-1" strike="noStrike">
                <a:solidFill>
                  <a:srgbClr val="407927"/>
                </a:solidFill>
                <a:latin typeface="Arial"/>
              </a:rPr>
              <a:t>En mai dernier, j’ai postulé à une offre interne pour participer à une formation de Concepteur – Développeur et, après différentes étapes de sélections, j’ai été retenu et ai pu commencer en octobre.</a:t>
            </a:r>
            <a:endParaRPr b="0" lang="fr-FR" sz="1600" spc="-1" strike="noStrike">
              <a:latin typeface="Arial"/>
            </a:endParaRPr>
          </a:p>
          <a:p>
            <a:pPr marL="216000" indent="-215640">
              <a:lnSpc>
                <a:spcPct val="100000"/>
              </a:lnSpc>
            </a:pPr>
            <a:r>
              <a:rPr b="0" lang="fr-FR" sz="1600" spc="-1" strike="noStrike">
                <a:solidFill>
                  <a:srgbClr val="407927"/>
                </a:solidFill>
                <a:latin typeface="Arial"/>
              </a:rPr>
              <a:t>Celle-ci s’est déroulé en alternance entre l’école Simplon de Montreuil pour l’apprentissage des bases et de l’autonomie, et la CMS SI de Nantes pour la mise en pratique, au travers de la prise en charge de UST (de difficulté croissante), mais aussi l’acquisition de technologies différentes (principalement JS et NodeJS).</a:t>
            </a:r>
            <a:endParaRPr b="0" lang="fr-FR" sz="1600" spc="-1" strike="noStrike">
              <a:latin typeface="Arial"/>
            </a:endParaRPr>
          </a:p>
          <a:p>
            <a:pPr marL="216000" indent="-215640">
              <a:lnSpc>
                <a:spcPct val="100000"/>
              </a:lnSpc>
            </a:pPr>
            <a:r>
              <a:rPr b="0" lang="fr-FR" sz="1600" spc="-1" strike="noStrike">
                <a:solidFill>
                  <a:srgbClr val="407927"/>
                </a:solidFill>
                <a:latin typeface="Arial"/>
              </a:rPr>
              <a:t>Il faut croire que la formation a été efficace, car aujourd’hui, alors que je partais pourtant de zéro, j’ai pu créer une application complète »</a:t>
            </a:r>
            <a:endParaRPr b="0" lang="fr-FR" sz="16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217440" y="812520"/>
            <a:ext cx="7124040" cy="4008240"/>
          </a:xfrm>
          <a:prstGeom prst="rect">
            <a:avLst/>
          </a:prstGeom>
        </p:spPr>
      </p:sp>
      <p:sp>
        <p:nvSpPr>
          <p:cNvPr id="386"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491d74"/>
                </a:solidFill>
                <a:latin typeface="Arial"/>
              </a:rPr>
              <a:t>tableau descriptif pour chaque véhicule impliqué</a:t>
            </a: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1" lang="fr-FR" sz="2000" spc="-1" strike="noStrike">
                <a:solidFill>
                  <a:srgbClr val="491d74"/>
                </a:solidFill>
                <a:latin typeface="Arial"/>
              </a:rPr>
              <a:t>--------------------------------------------------------------------</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5640">
              <a:lnSpc>
                <a:spcPct val="100000"/>
              </a:lnSpc>
            </a:pPr>
            <a:r>
              <a:rPr b="0" lang="fr-FR" sz="2000" spc="-1" strike="noStrike">
                <a:solidFill>
                  <a:srgbClr val="491d74"/>
                </a:solidFill>
                <a:latin typeface="Arial"/>
              </a:rPr>
              <a:t>=&gt; intervention notion ergonomie (alignée plutôt que colonne)</a:t>
            </a:r>
            <a:endParaRPr b="0" lang="fr-FR" sz="2000" spc="-1" strike="noStrike">
              <a:latin typeface="Arial"/>
            </a:endParaRPr>
          </a:p>
          <a:p>
            <a:pPr marL="216000" indent="-215640">
              <a:lnSpc>
                <a:spcPct val="100000"/>
              </a:lnSpc>
            </a:pPr>
            <a:r>
              <a:rPr b="0" lang="fr-FR" sz="2000" spc="-1" strike="noStrike">
                <a:solidFill>
                  <a:srgbClr val="491d74"/>
                </a:solidFill>
                <a:latin typeface="Arial"/>
              </a:rPr>
              <a:t>=&gt; couleur lié aux chiffres (info visuelle)</a:t>
            </a:r>
            <a:endParaRPr b="0" lang="fr-FR" sz="2000" spc="-1" strike="noStrike">
              <a:latin typeface="Arial"/>
            </a:endParaRPr>
          </a:p>
          <a:p>
            <a:pPr marL="216000" indent="-215640">
              <a:lnSpc>
                <a:spcPct val="100000"/>
              </a:lnSpc>
            </a:pPr>
            <a:r>
              <a:rPr b="0" lang="fr-FR" sz="2000" spc="-1" strike="noStrike">
                <a:solidFill>
                  <a:srgbClr val="491d74"/>
                </a:solidFill>
                <a:latin typeface="Arial"/>
              </a:rPr>
              <a:t>=&gt; coche checkbox : déclenche fonction qui rafraîchit les données</a:t>
            </a:r>
            <a:endParaRPr b="0" lang="fr-FR"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217440" y="812520"/>
            <a:ext cx="7124040" cy="4008240"/>
          </a:xfrm>
          <a:prstGeom prst="rect">
            <a:avLst/>
          </a:prstGeom>
        </p:spPr>
      </p:sp>
      <p:sp>
        <p:nvSpPr>
          <p:cNvPr id="388"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21409a"/>
                </a:solidFill>
                <a:latin typeface="Arial"/>
                <a:ea typeface="Microsoft YaHei"/>
              </a:rPr>
              <a:t>toujours dispo en 3 catégories</a:t>
            </a:r>
            <a:endParaRPr b="0" lang="fr-FR"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217440" y="812520"/>
            <a:ext cx="7124040" cy="4008240"/>
          </a:xfrm>
          <a:prstGeom prst="rect">
            <a:avLst/>
          </a:prstGeom>
        </p:spPr>
      </p:sp>
      <p:sp>
        <p:nvSpPr>
          <p:cNvPr id="390"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21409a"/>
                </a:solidFill>
                <a:latin typeface="Arial"/>
                <a:ea typeface="Microsoft YaHei"/>
              </a:rPr>
              <a:t>8 types d’alertes</a:t>
            </a:r>
            <a:r>
              <a:rPr b="0" lang="fr-FR" sz="2000" spc="-1" strike="noStrike">
                <a:solidFill>
                  <a:srgbClr val="21409a"/>
                </a:solidFill>
                <a:latin typeface="Arial"/>
                <a:ea typeface="Microsoft YaHei"/>
              </a:rPr>
              <a:t>	</a:t>
            </a:r>
            <a:r>
              <a:rPr b="0" lang="fr-FR" sz="2000" spc="-1" strike="noStrike">
                <a:solidFill>
                  <a:srgbClr val="21409a"/>
                </a:solidFill>
                <a:latin typeface="Arial"/>
                <a:ea typeface="Microsoft YaHei"/>
              </a:rPr>
              <a:t>	</a:t>
            </a:r>
            <a:endParaRPr b="0" lang="fr-FR"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217440" y="812520"/>
            <a:ext cx="7124040" cy="4008240"/>
          </a:xfrm>
          <a:prstGeom prst="rect">
            <a:avLst/>
          </a:prstGeom>
        </p:spPr>
      </p:sp>
      <p:sp>
        <p:nvSpPr>
          <p:cNvPr id="392"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21409a"/>
                </a:solidFill>
                <a:latin typeface="Arial"/>
                <a:ea typeface="Microsoft YaHei"/>
              </a:rPr>
              <a:t>détail tableau du nombre alertes et moy mensuelle</a:t>
            </a:r>
            <a:endParaRPr b="0" lang="fr-FR"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217440" y="812520"/>
            <a:ext cx="7124040" cy="4008240"/>
          </a:xfrm>
          <a:prstGeom prst="rect">
            <a:avLst/>
          </a:prstGeom>
        </p:spPr>
      </p:sp>
      <p:sp>
        <p:nvSpPr>
          <p:cNvPr id="394"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21409a"/>
                </a:solidFill>
                <a:latin typeface="Arial"/>
              </a:rPr>
              <a:t>lien vers page alertes qd clic</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1" lang="fr-FR" sz="2000" spc="-1" strike="noStrike">
                <a:solidFill>
                  <a:srgbClr val="21409a"/>
                </a:solidFill>
                <a:latin typeface="Arial"/>
              </a:rPr>
              <a:t>-----------------------------------------------------------------</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0" lang="fr-FR" sz="2000" spc="-1" strike="noStrike">
                <a:solidFill>
                  <a:srgbClr val="21409a"/>
                </a:solidFill>
                <a:latin typeface="Arial"/>
              </a:rPr>
              <a:t>=&gt; mensuel (autour du 23) car remontée donnée</a:t>
            </a:r>
            <a:r>
              <a:rPr b="0" lang="fr-FR" sz="2000" spc="-1" strike="noStrike">
                <a:solidFill>
                  <a:srgbClr val="21409a"/>
                </a:solidFill>
                <a:latin typeface="Arial"/>
              </a:rPr>
              <a:t>	</a:t>
            </a:r>
            <a:endParaRPr b="0" lang="fr-FR" sz="2000" spc="-1" strike="noStrike">
              <a:latin typeface="Arial"/>
            </a:endParaRPr>
          </a:p>
          <a:p>
            <a:pPr marL="216000" indent="-215640">
              <a:lnSpc>
                <a:spcPct val="100000"/>
              </a:lnSpc>
            </a:pPr>
            <a:r>
              <a:rPr b="0" lang="fr-FR" sz="2000" spc="-1" strike="noStrike">
                <a:solidFill>
                  <a:srgbClr val="21409a"/>
                </a:solidFill>
                <a:latin typeface="Arial"/>
              </a:rPr>
              <a:t>=&gt; mélange dynamique HTML et JS</a:t>
            </a:r>
            <a:endParaRPr b="0" lang="fr-FR" sz="2000" spc="-1" strike="noStrike">
              <a:latin typeface="Arial"/>
            </a:endParaRPr>
          </a:p>
          <a:p>
            <a:pPr marL="216000" indent="-215640">
              <a:lnSpc>
                <a:spcPct val="100000"/>
              </a:lnSpc>
            </a:pPr>
            <a:r>
              <a:rPr b="0" lang="fr-FR" sz="2000" spc="-1" strike="noStrike">
                <a:solidFill>
                  <a:srgbClr val="21409a"/>
                </a:solidFill>
                <a:latin typeface="Arial"/>
              </a:rPr>
              <a:t>=&gt; condition d’envoi (statut, alertes ou pas)</a:t>
            </a:r>
            <a:endParaRPr b="0" lang="fr-F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217440" y="812520"/>
            <a:ext cx="7124040" cy="4008240"/>
          </a:xfrm>
          <a:prstGeom prst="rect">
            <a:avLst/>
          </a:prstGeom>
        </p:spPr>
      </p:sp>
      <p:sp>
        <p:nvSpPr>
          <p:cNvPr id="368"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1500" spc="-1" strike="noStrike">
                <a:solidFill>
                  <a:srgbClr val="000000"/>
                </a:solidFill>
                <a:latin typeface="Arial"/>
              </a:rPr>
              <a:t>« Mais avant de la détailler, je vais vous présenter le contexte pro : le site sur lequel travaille l’équipe dont je fais partie s’appel Véhiparc, et notre client est Véhiposte, une filiale du groupe la Poste.</a:t>
            </a:r>
            <a:endParaRPr b="0" lang="fr-FR" sz="1500" spc="-1" strike="noStrike">
              <a:latin typeface="Arial"/>
            </a:endParaRPr>
          </a:p>
          <a:p>
            <a:pPr marL="216000" indent="-215640">
              <a:lnSpc>
                <a:spcPct val="100000"/>
              </a:lnSpc>
            </a:pPr>
            <a:r>
              <a:rPr b="0" lang="fr-FR" sz="1500" spc="-1" strike="noStrike">
                <a:solidFill>
                  <a:srgbClr val="000000"/>
                </a:solidFill>
                <a:latin typeface="Arial"/>
              </a:rPr>
              <a:t>Ce logiciel est un gestionnaire flotte automobile pour tous les pros (donc pas que la Poste) et l’application que j’ai développé, qui s’intègre dans ce site, se nomme Push mail. </a:t>
            </a:r>
            <a:endParaRPr b="0" lang="fr-FR" sz="1500" spc="-1" strike="noStrike">
              <a:latin typeface="Arial"/>
            </a:endParaRPr>
          </a:p>
          <a:p>
            <a:pPr marL="216000" indent="-215640">
              <a:lnSpc>
                <a:spcPct val="100000"/>
              </a:lnSpc>
            </a:pPr>
            <a:r>
              <a:rPr b="0" lang="fr-FR" sz="1500" spc="-1" strike="noStrike">
                <a:solidFill>
                  <a:srgbClr val="000000"/>
                </a:solidFill>
                <a:latin typeface="Arial"/>
              </a:rPr>
              <a:t>Celle-ci est, par choix perso et en accord avec ma responsable, en lien direct avec le site, dans un désir de continuité technologique et d’investissement (cela s’est étalé sur près de 3 mois), et répond aussi à une forte demande du client, qui a eu beaucoup de remontées dans ce sens de la part des utilisateurs. </a:t>
            </a:r>
            <a:endParaRPr b="0" lang="fr-FR" sz="1500" spc="-1" strike="noStrike">
              <a:latin typeface="Arial"/>
            </a:endParaRPr>
          </a:p>
          <a:p>
            <a:pPr marL="216000" indent="-215640">
              <a:lnSpc>
                <a:spcPct val="100000"/>
              </a:lnSpc>
            </a:pPr>
            <a:r>
              <a:rPr b="0" lang="fr-FR" sz="1500" spc="-1" strike="noStrike">
                <a:solidFill>
                  <a:srgbClr val="000000"/>
                </a:solidFill>
                <a:latin typeface="Arial"/>
              </a:rPr>
              <a:t>Elle sert à signaler les différentes alertes du périmètre de chaque personne connectée au site et propose de s’abonner à un service permettant de recevoir tous les mois un e-mail récapitulatif. Ces alertes sont causées par des anomalies, comme par exemple l’utilisation de cartes carburants le dimanche ou la prise d’un carburant différent de celui du véhicule identifié, et sont remontées pour des raisons d’économie et de sécurité.</a:t>
            </a:r>
            <a:endParaRPr b="0" lang="fr-FR" sz="1500" spc="-1" strike="noStrike">
              <a:latin typeface="Arial"/>
            </a:endParaRPr>
          </a:p>
          <a:p>
            <a:pPr marL="216000" indent="-215640">
              <a:lnSpc>
                <a:spcPct val="100000"/>
              </a:lnSpc>
            </a:pPr>
            <a:r>
              <a:rPr b="0" lang="fr-FR" sz="1500" spc="-1" strike="noStrike">
                <a:solidFill>
                  <a:srgbClr val="000000"/>
                </a:solidFill>
                <a:latin typeface="Arial"/>
              </a:rPr>
              <a:t> </a:t>
            </a:r>
            <a:endParaRPr b="0" lang="fr-FR" sz="1500" spc="-1" strike="noStrike">
              <a:latin typeface="Arial"/>
            </a:endParaRPr>
          </a:p>
          <a:p>
            <a:pPr marL="216000" indent="-215640">
              <a:lnSpc>
                <a:spcPct val="100000"/>
              </a:lnSpc>
            </a:pPr>
            <a:r>
              <a:rPr b="0" lang="fr-FR" sz="1500" spc="-1" strike="noStrike">
                <a:solidFill>
                  <a:srgbClr val="5c2d91"/>
                </a:solidFill>
                <a:latin typeface="Arial"/>
              </a:rPr>
              <a:t>So without transition, I’m going to introduce now this application with a quick sum-up. And please forgive my terrible French accent !  »</a:t>
            </a:r>
            <a:endParaRPr b="0" lang="fr-FR" sz="15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217440" y="812520"/>
            <a:ext cx="7124040" cy="4008240"/>
          </a:xfrm>
          <a:prstGeom prst="rect">
            <a:avLst/>
          </a:prstGeom>
        </p:spPr>
      </p:sp>
      <p:sp>
        <p:nvSpPr>
          <p:cNvPr id="396"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009353"/>
                </a:solidFill>
                <a:latin typeface="Arial"/>
                <a:ea typeface="Microsoft YaHei"/>
              </a:rPr>
              <a:t>utilisation simple par système de bouton</a:t>
            </a:r>
            <a:endParaRPr b="0" lang="fr-FR"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217440" y="812520"/>
            <a:ext cx="7124040" cy="4008240"/>
          </a:xfrm>
          <a:prstGeom prst="rect">
            <a:avLst/>
          </a:prstGeom>
        </p:spPr>
      </p:sp>
      <p:sp>
        <p:nvSpPr>
          <p:cNvPr id="398"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009353"/>
                </a:solidFill>
                <a:latin typeface="Arial"/>
                <a:ea typeface="Microsoft YaHei"/>
              </a:rPr>
              <a:t> </a:t>
            </a:r>
            <a:r>
              <a:rPr b="0" lang="fr-FR" sz="2000" spc="-1" strike="noStrike">
                <a:solidFill>
                  <a:srgbClr val="009353"/>
                </a:solidFill>
                <a:latin typeface="Arial"/>
                <a:ea typeface="Microsoft YaHei"/>
              </a:rPr>
              <a:t>infobulle en cas de survol</a:t>
            </a:r>
            <a:endParaRPr b="0" lang="fr-FR"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217440" y="812520"/>
            <a:ext cx="7124040" cy="4008240"/>
          </a:xfrm>
          <a:prstGeom prst="rect">
            <a:avLst/>
          </a:prstGeom>
        </p:spPr>
      </p:sp>
      <p:sp>
        <p:nvSpPr>
          <p:cNvPr id="400"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009353"/>
                </a:solidFill>
                <a:latin typeface="Arial"/>
              </a:rPr>
              <a:t>message d’information ou confirmation</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endParaRPr b="0" lang="fr-FR" sz="2000" spc="-1" strike="noStrike">
              <a:latin typeface="Arial"/>
            </a:endParaRPr>
          </a:p>
          <a:p>
            <a:pPr marL="216000" indent="-215640">
              <a:lnSpc>
                <a:spcPct val="100000"/>
              </a:lnSpc>
            </a:pPr>
            <a:r>
              <a:rPr b="1" lang="fr-FR" sz="2000" spc="-1" strike="noStrike">
                <a:solidFill>
                  <a:srgbClr val="009353"/>
                </a:solidFill>
                <a:latin typeface="Arial"/>
              </a:rPr>
              <a:t>------------------------------------------------------------</a:t>
            </a:r>
            <a:endParaRPr b="0" lang="fr-FR" sz="2000" spc="-1" strike="noStrike">
              <a:latin typeface="Arial"/>
            </a:endParaRPr>
          </a:p>
          <a:p>
            <a:pPr marL="216000" indent="-215640">
              <a:lnSpc>
                <a:spcPct val="100000"/>
              </a:lnSpc>
            </a:pPr>
            <a:endParaRPr b="0" lang="fr-FR" sz="2000" spc="-1" strike="noStrike">
              <a:latin typeface="Arial"/>
            </a:endParaRPr>
          </a:p>
          <a:p>
            <a:pPr marL="216000" indent="-215640">
              <a:lnSpc>
                <a:spcPct val="100000"/>
              </a:lnSpc>
            </a:pPr>
            <a:r>
              <a:rPr b="0" lang="fr-FR" sz="2000" spc="-1" strike="noStrike">
                <a:solidFill>
                  <a:srgbClr val="009353"/>
                </a:solidFill>
                <a:latin typeface="Arial"/>
              </a:rPr>
              <a:t>=&gt; 2 cas d’utilisateur (statut)</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endParaRPr b="0" lang="fr-FR" sz="2000" spc="-1" strike="noStrike">
              <a:latin typeface="Arial"/>
            </a:endParaRPr>
          </a:p>
          <a:p>
            <a:pPr marL="216000" indent="-215640">
              <a:lnSpc>
                <a:spcPct val="100000"/>
              </a:lnSpc>
            </a:pPr>
            <a:r>
              <a:rPr b="0" lang="fr-FR" sz="2000" spc="-1" strike="noStrike">
                <a:solidFill>
                  <a:srgbClr val="009353"/>
                </a:solidFill>
                <a:latin typeface="Arial"/>
              </a:rPr>
              <a:t>=&gt; récupère le statut de l’utilisateur connecté pour afficher bouton</a:t>
            </a:r>
            <a:endParaRPr b="0" lang="fr-FR" sz="2000" spc="-1" strike="noStrike">
              <a:latin typeface="Arial"/>
            </a:endParaRPr>
          </a:p>
          <a:p>
            <a:pPr marL="216000" indent="-215640">
              <a:lnSpc>
                <a:spcPct val="100000"/>
              </a:lnSpc>
            </a:pPr>
            <a:r>
              <a:rPr b="0" lang="fr-FR" sz="2000" spc="-1" strike="noStrike">
                <a:solidFill>
                  <a:srgbClr val="009353"/>
                </a:solidFill>
                <a:latin typeface="Arial"/>
              </a:rPr>
              <a:t>=&gt; si clic, envoie nouveau statut en base</a:t>
            </a:r>
            <a:endParaRPr b="0" lang="fr-FR" sz="2000" spc="-1" strike="noStrike">
              <a:latin typeface="Arial"/>
            </a:endParaRPr>
          </a:p>
          <a:p>
            <a:pPr marL="216000" indent="-215640">
              <a:lnSpc>
                <a:spcPct val="100000"/>
              </a:lnSpc>
            </a:pPr>
            <a:r>
              <a:rPr b="0" lang="fr-FR" sz="2000" spc="-1" strike="noStrike">
                <a:solidFill>
                  <a:srgbClr val="009353"/>
                </a:solidFill>
                <a:latin typeface="Arial"/>
              </a:rPr>
              <a:t>=&gt; bootstrap pour les messages et infobulles</a:t>
            </a:r>
            <a:endParaRPr b="0" lang="fr-FR"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217440" y="812520"/>
            <a:ext cx="7124040" cy="4008240"/>
          </a:xfrm>
          <a:prstGeom prst="rect">
            <a:avLst/>
          </a:prstGeom>
        </p:spPr>
      </p:sp>
      <p:sp>
        <p:nvSpPr>
          <p:cNvPr id="402"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390a5d"/>
                </a:solidFill>
                <a:latin typeface="Arial"/>
              </a:rPr>
              <a:t> </a:t>
            </a:r>
            <a:r>
              <a:rPr b="0" lang="fr-FR" sz="2000" spc="-1" strike="noStrike">
                <a:solidFill>
                  <a:srgbClr val="390a5d"/>
                </a:solidFill>
                <a:latin typeface="Arial"/>
              </a:rPr>
              <a:t>L’application Push mail, tout comme Véhiparc, n’est pas figée et va continuer à évoluer en fonction des demandes des clients et des nouvelles technologies.</a:t>
            </a:r>
            <a:endParaRPr b="0" lang="fr-FR" sz="2000" spc="-1" strike="noStrike">
              <a:latin typeface="Arial"/>
            </a:endParaRPr>
          </a:p>
          <a:p>
            <a:pPr marL="216000" indent="-215640">
              <a:lnSpc>
                <a:spcPct val="100000"/>
              </a:lnSpc>
            </a:pPr>
            <a:r>
              <a:rPr b="0" lang="fr-FR" sz="2000" spc="-1" strike="noStrike">
                <a:solidFill>
                  <a:srgbClr val="390a5d"/>
                </a:solidFill>
                <a:latin typeface="Arial"/>
              </a:rPr>
              <a:t>D’ailleurs, le prochain gros projet de changement du site sera de faire migrer la partie Front d’AngularJS à Angular 5. Cela demandera de repenser l’architecture, le code, affectera aussi l’application Push mail. Tout ceci en plus des UST habituelles ...</a:t>
            </a:r>
            <a:endParaRPr b="0" lang="fr-FR" sz="2000" spc="-1" strike="noStrike">
              <a:latin typeface="Arial"/>
            </a:endParaRPr>
          </a:p>
          <a:p>
            <a:pPr marL="216000" indent="-215640">
              <a:lnSpc>
                <a:spcPct val="100000"/>
              </a:lnSpc>
            </a:pPr>
            <a:r>
              <a:rPr b="0" lang="fr-FR" sz="2000" spc="-1" strike="noStrike">
                <a:solidFill>
                  <a:srgbClr val="390a5d"/>
                </a:solidFill>
                <a:latin typeface="Arial"/>
              </a:rPr>
              <a:t>Enfin, en cas de réponse positive à un appel d’offre, de nouveaux utilisateurs pourraient se servir de Véhiparc, avec des spécificités propre à leur entreprise, et nécessitant ainsi des adaptations plus ou moins importantes. Donc pas mal de travail en perspective pour nous, ce qui est positif ..</a:t>
            </a:r>
            <a:r>
              <a:rPr b="0" lang="fr-FR" sz="1800" spc="-1" strike="noStrike">
                <a:solidFill>
                  <a:srgbClr val="390a5d"/>
                </a:solidFill>
                <a:latin typeface="Arial"/>
              </a:rPr>
              <a:t>.</a:t>
            </a:r>
            <a:endParaRPr b="0" lang="fr-FR"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217440" y="812520"/>
            <a:ext cx="7124040" cy="4008240"/>
          </a:xfrm>
          <a:prstGeom prst="rect">
            <a:avLst/>
          </a:prstGeom>
        </p:spPr>
      </p:sp>
      <p:sp>
        <p:nvSpPr>
          <p:cNvPr id="404"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1600" spc="-1" strike="noStrike">
                <a:solidFill>
                  <a:srgbClr val="6b6400"/>
                </a:solidFill>
                <a:latin typeface="Arial"/>
              </a:rPr>
              <a:t>En conclusion : ...</a:t>
            </a:r>
            <a:endParaRPr b="0" lang="fr-FR" sz="1600" spc="-1" strike="noStrike">
              <a:latin typeface="Arial"/>
            </a:endParaRPr>
          </a:p>
          <a:p>
            <a:pPr marL="216000" indent="-215640">
              <a:lnSpc>
                <a:spcPct val="100000"/>
              </a:lnSpc>
            </a:pPr>
            <a:endParaRPr b="0" lang="fr-FR" sz="1600" spc="-1" strike="noStrike">
              <a:latin typeface="Arial"/>
            </a:endParaRPr>
          </a:p>
          <a:p>
            <a:pPr marL="216000" indent="-215640">
              <a:lnSpc>
                <a:spcPct val="100000"/>
              </a:lnSpc>
            </a:pPr>
            <a:r>
              <a:rPr b="0" lang="fr-FR" sz="1600" spc="-1" strike="noStrike">
                <a:solidFill>
                  <a:srgbClr val="6b6400"/>
                </a:solidFill>
                <a:latin typeface="Arial"/>
              </a:rPr>
              <a:t>------------------------------------------------------------------------------</a:t>
            </a:r>
            <a:endParaRPr b="0" lang="fr-FR" sz="1600" spc="-1" strike="noStrike">
              <a:latin typeface="Arial"/>
            </a:endParaRPr>
          </a:p>
          <a:p>
            <a:pPr marL="216000" indent="-215640">
              <a:lnSpc>
                <a:spcPct val="100000"/>
              </a:lnSpc>
            </a:pPr>
            <a:endParaRPr b="0" lang="fr-FR" sz="1600" spc="-1" strike="noStrike">
              <a:latin typeface="Arial"/>
            </a:endParaRPr>
          </a:p>
          <a:p>
            <a:pPr marL="216000" indent="-215640">
              <a:lnSpc>
                <a:spcPct val="100000"/>
              </a:lnSpc>
            </a:pPr>
            <a:r>
              <a:rPr b="0" lang="fr-FR" sz="1600" spc="-1" strike="noStrike">
                <a:solidFill>
                  <a:srgbClr val="6b6400"/>
                </a:solidFill>
                <a:latin typeface="Arial"/>
              </a:rPr>
              <a:t>« Au final, en produisant cette application, je suis passé par</a:t>
            </a:r>
            <a:endParaRPr b="0" lang="fr-FR" sz="1600" spc="-1" strike="noStrike">
              <a:latin typeface="Arial"/>
            </a:endParaRPr>
          </a:p>
          <a:p>
            <a:pPr marL="216000" indent="-215640">
              <a:lnSpc>
                <a:spcPct val="100000"/>
              </a:lnSpc>
            </a:pPr>
            <a:r>
              <a:rPr b="0" lang="fr-FR" sz="1600" spc="-1" strike="noStrike">
                <a:solidFill>
                  <a:srgbClr val="6b6400"/>
                </a:solidFill>
                <a:latin typeface="Arial"/>
              </a:rPr>
              <a:t> </a:t>
            </a:r>
            <a:r>
              <a:rPr b="0" lang="fr-FR" sz="1600" spc="-1" strike="noStrike">
                <a:solidFill>
                  <a:srgbClr val="6b6400"/>
                </a:solidFill>
                <a:latin typeface="Arial"/>
              </a:rPr>
              <a:t>toutes les étape de la conception et de la réalisation et ai pu mettre en  pratique les connaissances acquises durant ma formation, tout ceci en gardant à l’esprit le cahier des charges et dans le respect du temps imparti. </a:t>
            </a:r>
            <a:endParaRPr b="0" lang="fr-FR" sz="1600" spc="-1" strike="noStrike">
              <a:latin typeface="Arial"/>
            </a:endParaRPr>
          </a:p>
          <a:p>
            <a:pPr marL="216000" indent="-215640">
              <a:lnSpc>
                <a:spcPct val="100000"/>
              </a:lnSpc>
            </a:pPr>
            <a:r>
              <a:rPr b="0" lang="fr-FR" sz="1600" spc="-1" strike="noStrike">
                <a:solidFill>
                  <a:srgbClr val="6b6400"/>
                </a:solidFill>
                <a:latin typeface="Arial"/>
              </a:rPr>
              <a:t>Cela m’a aussi confronté aux difficultés réelles du métier de développeur, toutes été surmontées grâce  à de nombreuses recherches et aux conseils de mes collègues de l’équipe.</a:t>
            </a:r>
            <a:endParaRPr b="0" lang="fr-FR" sz="1600" spc="-1" strike="noStrike">
              <a:latin typeface="Arial"/>
            </a:endParaRPr>
          </a:p>
          <a:p>
            <a:pPr marL="216000" indent="-215640">
              <a:lnSpc>
                <a:spcPct val="100000"/>
              </a:lnSpc>
            </a:pPr>
            <a:r>
              <a:rPr b="0" lang="fr-FR" sz="1600" spc="-1" strike="noStrike">
                <a:solidFill>
                  <a:srgbClr val="6b6400"/>
                </a:solidFill>
                <a:latin typeface="Arial"/>
              </a:rPr>
              <a:t>Cela a vraiment été une expérience enrichissante et a confirmé mon intérêt pour ce métier et le choix de cette nouvelle carrière.</a:t>
            </a:r>
            <a:endParaRPr b="0" lang="fr-FR" sz="1600" spc="-1" strike="noStrike">
              <a:latin typeface="Arial"/>
            </a:endParaRPr>
          </a:p>
          <a:p>
            <a:pPr marL="216000" indent="-215640">
              <a:lnSpc>
                <a:spcPct val="100000"/>
              </a:lnSpc>
            </a:pPr>
            <a:r>
              <a:rPr b="0" lang="fr-FR" sz="1600" spc="-1" strike="noStrike">
                <a:solidFill>
                  <a:srgbClr val="6b6400"/>
                </a:solidFill>
                <a:latin typeface="Arial"/>
              </a:rPr>
              <a:t>Maintenant, je suis bien conscient que la fin de cette formation ne marque que la première étape d’un long chemin d’apprentissage ... et c’est aussi, à mon sens, ce qui fait l’intérêt de ce métier »</a:t>
            </a:r>
            <a:endParaRPr b="0" lang="fr-FR"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217440" y="812520"/>
            <a:ext cx="7124040" cy="4008240"/>
          </a:xfrm>
          <a:prstGeom prst="rect">
            <a:avLst/>
          </a:prstGeom>
        </p:spPr>
      </p:sp>
      <p:sp>
        <p:nvSpPr>
          <p:cNvPr id="370"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21409a"/>
                </a:solidFill>
                <a:latin typeface="Arial"/>
              </a:rPr>
              <a:t>Maintenant que nous sommes de retour en France, je vais pouvoir vous parler du cahier des charges. Celui-ci contient les attentes des clients à propos du projet Push mail, à savoir ici :</a:t>
            </a:r>
            <a:endParaRPr b="0" lang="fr-FR" sz="2000" spc="-1" strike="noStrike">
              <a:latin typeface="Arial"/>
            </a:endParaRPr>
          </a:p>
          <a:p>
            <a:pPr marL="216000" indent="-215640">
              <a:lnSpc>
                <a:spcPct val="100000"/>
              </a:lnSpc>
            </a:pPr>
            <a:r>
              <a:rPr b="0" lang="fr-FR" sz="2000" spc="-1" strike="noStrike">
                <a:solidFill>
                  <a:srgbClr val="21409a"/>
                </a:solidFill>
                <a:latin typeface="Arial"/>
              </a:rPr>
              <a:t>* un résumé des alertes, présent sur le dashboard</a:t>
            </a:r>
            <a:endParaRPr b="0" lang="fr-FR" sz="2000" spc="-1" strike="noStrike">
              <a:latin typeface="Arial"/>
            </a:endParaRPr>
          </a:p>
          <a:p>
            <a:pPr marL="216000" indent="-215640">
              <a:lnSpc>
                <a:spcPct val="100000"/>
              </a:lnSpc>
            </a:pPr>
            <a:r>
              <a:rPr b="0" lang="fr-FR" sz="2000" spc="-1" strike="noStrike">
                <a:solidFill>
                  <a:srgbClr val="21409a"/>
                </a:solidFill>
                <a:latin typeface="Arial"/>
              </a:rPr>
              <a:t>* une page détaillant le nombre des 8 types d’alertes sur une période donnée</a:t>
            </a:r>
            <a:endParaRPr b="0" lang="fr-FR" sz="2000" spc="-1" strike="noStrike">
              <a:latin typeface="Arial"/>
            </a:endParaRPr>
          </a:p>
          <a:p>
            <a:pPr marL="216000" indent="-215640">
              <a:lnSpc>
                <a:spcPct val="100000"/>
              </a:lnSpc>
            </a:pPr>
            <a:r>
              <a:rPr b="0" lang="fr-FR" sz="2000" spc="-1" strike="noStrike">
                <a:solidFill>
                  <a:srgbClr val="21409a"/>
                </a:solidFill>
                <a:latin typeface="Arial"/>
              </a:rPr>
              <a:t>* l’envoi d’un e-mail mensuel récapitulatif des alertes du mois précédent</a:t>
            </a:r>
            <a:endParaRPr b="0" lang="fr-FR" sz="2000" spc="-1" strike="noStrike">
              <a:latin typeface="Arial"/>
            </a:endParaRPr>
          </a:p>
          <a:p>
            <a:pPr marL="216000" indent="-215640">
              <a:lnSpc>
                <a:spcPct val="100000"/>
              </a:lnSpc>
            </a:pPr>
            <a:r>
              <a:rPr b="0" lang="fr-FR" sz="2000" spc="-1" strike="noStrike">
                <a:solidFill>
                  <a:srgbClr val="21409a"/>
                </a:solidFill>
                <a:latin typeface="Arial"/>
              </a:rPr>
              <a:t>* un système d’abonnement à ce service d’e-mail</a:t>
            </a:r>
            <a:endParaRPr b="0" lang="fr-FR" sz="2000" spc="-1" strike="noStrike">
              <a:latin typeface="Arial"/>
            </a:endParaRPr>
          </a:p>
          <a:p>
            <a:pPr marL="216000" indent="-215640">
              <a:lnSpc>
                <a:spcPct val="100000"/>
              </a:lnSpc>
            </a:pPr>
            <a:r>
              <a:rPr b="0" lang="fr-FR" sz="2000" spc="-1" strike="noStrike">
                <a:solidFill>
                  <a:srgbClr val="21409a"/>
                </a:solidFill>
                <a:latin typeface="Arial"/>
              </a:rPr>
              <a:t>* charte et responsive car multi support</a:t>
            </a:r>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217440" y="812520"/>
            <a:ext cx="7124040" cy="4008240"/>
          </a:xfrm>
          <a:prstGeom prst="rect">
            <a:avLst/>
          </a:prstGeom>
        </p:spPr>
      </p:sp>
      <p:sp>
        <p:nvSpPr>
          <p:cNvPr id="372" name="PlaceHolder 2"/>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pPr>
            <a:r>
              <a:rPr b="0" lang="fr-FR" sz="2000" spc="-1" strike="noStrike">
                <a:solidFill>
                  <a:srgbClr val="a3238e"/>
                </a:solidFill>
                <a:latin typeface="Arial"/>
              </a:rPr>
              <a:t>C’est donc à partir de ce document que j’ai réfléchi</a:t>
            </a:r>
            <a:endParaRPr b="0" lang="fr-FR" sz="2000" spc="-1" strike="noStrike">
              <a:latin typeface="Arial"/>
            </a:endParaRPr>
          </a:p>
          <a:p>
            <a:pPr marL="216000" indent="-215640">
              <a:lnSpc>
                <a:spcPct val="100000"/>
              </a:lnSpc>
            </a:pPr>
            <a:r>
              <a:rPr b="0" lang="fr-FR" sz="2000" spc="-1" strike="noStrike">
                <a:solidFill>
                  <a:srgbClr val="a3238e"/>
                </a:solidFill>
                <a:latin typeface="Arial"/>
              </a:rPr>
              <a:t>et planifié les différentes tâches :</a:t>
            </a:r>
            <a:endParaRPr b="0" lang="fr-FR" sz="2000" spc="-1" strike="noStrike">
              <a:latin typeface="Arial"/>
            </a:endParaRPr>
          </a:p>
          <a:p>
            <a:pPr marL="216000" indent="-215640">
              <a:lnSpc>
                <a:spcPct val="100000"/>
              </a:lnSpc>
            </a:pPr>
            <a:r>
              <a:rPr b="0" lang="fr-FR" sz="2000" spc="-1" strike="noStrike">
                <a:solidFill>
                  <a:srgbClr val="a3238e"/>
                </a:solidFill>
                <a:latin typeface="Arial"/>
              </a:rPr>
              <a:t>- conception (algorithme, UML et wireframe)</a:t>
            </a:r>
            <a:endParaRPr b="0" lang="fr-FR" sz="2000" spc="-1" strike="noStrike">
              <a:latin typeface="Arial"/>
            </a:endParaRPr>
          </a:p>
          <a:p>
            <a:pPr marL="216000" indent="-215640">
              <a:lnSpc>
                <a:spcPct val="100000"/>
              </a:lnSpc>
            </a:pPr>
            <a:r>
              <a:rPr b="0" lang="fr-FR" sz="2000" spc="-1" strike="noStrike">
                <a:solidFill>
                  <a:srgbClr val="a3238e"/>
                </a:solidFill>
                <a:latin typeface="Arial"/>
              </a:rPr>
              <a:t>- réalisation (BDD, code et tests)</a:t>
            </a:r>
            <a:endParaRPr b="0" lang="fr-FR" sz="2000" spc="-1" strike="noStrike">
              <a:latin typeface="Arial"/>
            </a:endParaRPr>
          </a:p>
          <a:p>
            <a:pPr marL="216000" indent="-215640">
              <a:lnSpc>
                <a:spcPct val="100000"/>
              </a:lnSpc>
            </a:pPr>
            <a:r>
              <a:rPr b="0" lang="fr-FR" sz="2000" spc="-1" strike="noStrike">
                <a:solidFill>
                  <a:srgbClr val="a3238e"/>
                </a:solidFill>
                <a:latin typeface="Arial"/>
              </a:rPr>
              <a:t>Je vais vous présenter maintenant ces attentes plus en détail »</a:t>
            </a:r>
            <a:endParaRPr b="0" lang="fr-F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6"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47"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50"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5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52"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57"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58"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59"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8"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0"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2"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83"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88"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89"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1"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92"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3"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5"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7"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9"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00"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05"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7"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08"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09"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10"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11"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12"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0"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2"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4"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14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3"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44"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5"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8"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9"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1"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52"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55"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5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57"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9"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61"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62"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63"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64"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3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8"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4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4"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0" name="CustomShape 1"/>
          <p:cNvSpPr/>
          <p:nvPr/>
        </p:nvSpPr>
        <p:spPr>
          <a:xfrm>
            <a:off x="0" y="0"/>
            <a:ext cx="9141120" cy="514152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 name="CustomShape 2"/>
          <p:cNvSpPr/>
          <p:nvPr/>
        </p:nvSpPr>
        <p:spPr>
          <a:xfrm>
            <a:off x="7614000" y="4623480"/>
            <a:ext cx="556200" cy="556200"/>
          </a:xfrm>
          <a:prstGeom prst="donut">
            <a:avLst>
              <a:gd name="adj" fmla="val 31040"/>
            </a:avLst>
          </a:prstGeom>
          <a:solidFill>
            <a:srgbClr val="ffffff">
              <a:alpha val="25000"/>
            </a:srgbClr>
          </a:solidFill>
          <a:ln>
            <a:noFill/>
          </a:ln>
        </p:spPr>
        <p:style>
          <a:lnRef idx="0"/>
          <a:fillRef idx="0"/>
          <a:effectRef idx="0"/>
          <a:fontRef idx="minor"/>
        </p:style>
      </p:sp>
      <p:sp>
        <p:nvSpPr>
          <p:cNvPr id="2" name="CustomShape 3"/>
          <p:cNvSpPr/>
          <p:nvPr/>
        </p:nvSpPr>
        <p:spPr>
          <a:xfrm rot="2700000">
            <a:off x="24120" y="2717280"/>
            <a:ext cx="539640" cy="539640"/>
          </a:xfrm>
          <a:prstGeom prst="frame">
            <a:avLst>
              <a:gd name="adj1" fmla="val 28897"/>
            </a:avLst>
          </a:prstGeom>
          <a:solidFill>
            <a:srgbClr val="ffffff">
              <a:alpha val="25000"/>
            </a:srgbClr>
          </a:solidFill>
          <a:ln>
            <a:noFill/>
          </a:ln>
        </p:spPr>
        <p:style>
          <a:lnRef idx="0"/>
          <a:fillRef idx="0"/>
          <a:effectRef idx="0"/>
          <a:fontRef idx="minor"/>
        </p:style>
      </p:sp>
      <p:sp>
        <p:nvSpPr>
          <p:cNvPr id="3" name="CustomShape 4"/>
          <p:cNvSpPr/>
          <p:nvPr/>
        </p:nvSpPr>
        <p:spPr>
          <a:xfrm rot="2700000">
            <a:off x="8501400" y="1031760"/>
            <a:ext cx="802800" cy="802800"/>
          </a:xfrm>
          <a:prstGeom prst="mathMultiply">
            <a:avLst>
              <a:gd name="adj1" fmla="val 23520"/>
            </a:avLst>
          </a:prstGeom>
          <a:solidFill>
            <a:srgbClr val="ffffff">
              <a:alpha val="25000"/>
            </a:srgbClr>
          </a:solidFill>
          <a:ln>
            <a:noFill/>
          </a:ln>
        </p:spPr>
        <p:style>
          <a:lnRef idx="0"/>
          <a:fillRef idx="0"/>
          <a:effectRef idx="0"/>
          <a:fontRef idx="minor"/>
        </p:style>
      </p:sp>
      <p:sp>
        <p:nvSpPr>
          <p:cNvPr id="4" name="CustomShape 5"/>
          <p:cNvSpPr/>
          <p:nvPr/>
        </p:nvSpPr>
        <p:spPr>
          <a:xfrm>
            <a:off x="544320" y="1432440"/>
            <a:ext cx="622800" cy="622800"/>
          </a:xfrm>
          <a:prstGeom prst="donut">
            <a:avLst>
              <a:gd name="adj" fmla="val 31040"/>
            </a:avLst>
          </a:prstGeom>
          <a:solidFill>
            <a:srgbClr val="ffffff">
              <a:alpha val="25000"/>
            </a:srgbClr>
          </a:solidFill>
          <a:ln>
            <a:noFill/>
          </a:ln>
        </p:spPr>
        <p:style>
          <a:lnRef idx="0"/>
          <a:fillRef idx="0"/>
          <a:effectRef idx="0"/>
          <a:fontRef idx="minor"/>
        </p:style>
      </p:sp>
      <p:sp>
        <p:nvSpPr>
          <p:cNvPr id="5" name="CustomShape 6"/>
          <p:cNvSpPr/>
          <p:nvPr/>
        </p:nvSpPr>
        <p:spPr>
          <a:xfrm rot="19800000">
            <a:off x="8471160" y="3105720"/>
            <a:ext cx="604440" cy="604440"/>
          </a:xfrm>
          <a:prstGeom prst="frame">
            <a:avLst>
              <a:gd name="adj1" fmla="val 28897"/>
            </a:avLst>
          </a:prstGeom>
          <a:solidFill>
            <a:srgbClr val="ffffff">
              <a:alpha val="25000"/>
            </a:srgbClr>
          </a:solidFill>
          <a:ln>
            <a:noFill/>
          </a:ln>
        </p:spPr>
        <p:style>
          <a:lnRef idx="0"/>
          <a:fillRef idx="0"/>
          <a:effectRef idx="0"/>
          <a:fontRef idx="minor"/>
        </p:style>
      </p:sp>
      <p:sp>
        <p:nvSpPr>
          <p:cNvPr id="6" name="CustomShape 7"/>
          <p:cNvSpPr/>
          <p:nvPr/>
        </p:nvSpPr>
        <p:spPr>
          <a:xfrm rot="20072400">
            <a:off x="451440" y="3864600"/>
            <a:ext cx="898560" cy="898560"/>
          </a:xfrm>
          <a:prstGeom prst="mathMultiply">
            <a:avLst>
              <a:gd name="adj1" fmla="val 23520"/>
            </a:avLst>
          </a:prstGeom>
          <a:solidFill>
            <a:srgbClr val="ffffff">
              <a:alpha val="25000"/>
            </a:srgbClr>
          </a:solidFill>
          <a:ln>
            <a:noFill/>
          </a:ln>
        </p:spPr>
        <p:style>
          <a:lnRef idx="0"/>
          <a:fillRef idx="0"/>
          <a:effectRef idx="0"/>
          <a:fontRef idx="minor"/>
        </p:style>
      </p:sp>
      <p:sp>
        <p:nvSpPr>
          <p:cNvPr id="7" name="CustomShape 8"/>
          <p:cNvSpPr/>
          <p:nvPr/>
        </p:nvSpPr>
        <p:spPr>
          <a:xfrm>
            <a:off x="1775880" y="3374280"/>
            <a:ext cx="447120" cy="447120"/>
          </a:xfrm>
          <a:prstGeom prst="donut">
            <a:avLst>
              <a:gd name="adj" fmla="val 31040"/>
            </a:avLst>
          </a:prstGeom>
          <a:solidFill>
            <a:srgbClr val="ffffff">
              <a:alpha val="25000"/>
            </a:srgbClr>
          </a:solidFill>
          <a:ln>
            <a:noFill/>
          </a:ln>
        </p:spPr>
        <p:style>
          <a:lnRef idx="0"/>
          <a:fillRef idx="0"/>
          <a:effectRef idx="0"/>
          <a:fontRef idx="minor"/>
        </p:style>
      </p:sp>
      <p:sp>
        <p:nvSpPr>
          <p:cNvPr id="8" name="CustomShape 9"/>
          <p:cNvSpPr/>
          <p:nvPr/>
        </p:nvSpPr>
        <p:spPr>
          <a:xfrm>
            <a:off x="7505640" y="830880"/>
            <a:ext cx="433800" cy="433800"/>
          </a:xfrm>
          <a:prstGeom prst="frame">
            <a:avLst>
              <a:gd name="adj1" fmla="val 28897"/>
            </a:avLst>
          </a:prstGeom>
          <a:solidFill>
            <a:srgbClr val="ffffff">
              <a:alpha val="25000"/>
            </a:srgbClr>
          </a:solidFill>
          <a:ln>
            <a:noFill/>
          </a:ln>
        </p:spPr>
        <p:style>
          <a:lnRef idx="0"/>
          <a:fillRef idx="0"/>
          <a:effectRef idx="0"/>
          <a:fontRef idx="minor"/>
        </p:style>
      </p:sp>
      <p:sp>
        <p:nvSpPr>
          <p:cNvPr id="9" name="CustomShape 10"/>
          <p:cNvSpPr/>
          <p:nvPr/>
        </p:nvSpPr>
        <p:spPr>
          <a:xfrm rot="20877000">
            <a:off x="1481400" y="645840"/>
            <a:ext cx="645120" cy="645120"/>
          </a:xfrm>
          <a:prstGeom prst="mathMultiply">
            <a:avLst>
              <a:gd name="adj1" fmla="val 23520"/>
            </a:avLst>
          </a:prstGeom>
          <a:solidFill>
            <a:srgbClr val="ffffff">
              <a:alpha val="25000"/>
            </a:srgbClr>
          </a:solidFill>
          <a:ln>
            <a:noFill/>
          </a:ln>
        </p:spPr>
        <p:style>
          <a:lnRef idx="0"/>
          <a:fillRef idx="0"/>
          <a:effectRef idx="0"/>
          <a:fontRef idx="minor"/>
        </p:style>
      </p:sp>
      <p:sp>
        <p:nvSpPr>
          <p:cNvPr id="10" name="CustomShape 11"/>
          <p:cNvSpPr/>
          <p:nvPr/>
        </p:nvSpPr>
        <p:spPr>
          <a:xfrm>
            <a:off x="6773040" y="-36360"/>
            <a:ext cx="395280" cy="395280"/>
          </a:xfrm>
          <a:prstGeom prst="donut">
            <a:avLst>
              <a:gd name="adj" fmla="val 31040"/>
            </a:avLst>
          </a:prstGeom>
          <a:solidFill>
            <a:srgbClr val="ffffff">
              <a:alpha val="25000"/>
            </a:srgbClr>
          </a:solidFill>
          <a:ln>
            <a:noFill/>
          </a:ln>
        </p:spPr>
        <p:style>
          <a:lnRef idx="0"/>
          <a:fillRef idx="0"/>
          <a:effectRef idx="0"/>
          <a:fontRef idx="minor"/>
        </p:style>
      </p:sp>
      <p:sp>
        <p:nvSpPr>
          <p:cNvPr id="11" name="CustomShape 12"/>
          <p:cNvSpPr/>
          <p:nvPr/>
        </p:nvSpPr>
        <p:spPr>
          <a:xfrm rot="1498200">
            <a:off x="552960" y="271800"/>
            <a:ext cx="383760" cy="383760"/>
          </a:xfrm>
          <a:prstGeom prst="frame">
            <a:avLst>
              <a:gd name="adj1" fmla="val 28897"/>
            </a:avLst>
          </a:prstGeom>
          <a:solidFill>
            <a:srgbClr val="ffffff">
              <a:alpha val="25000"/>
            </a:srgbClr>
          </a:solidFill>
          <a:ln>
            <a:noFill/>
          </a:ln>
        </p:spPr>
        <p:style>
          <a:lnRef idx="0"/>
          <a:fillRef idx="0"/>
          <a:effectRef idx="0"/>
          <a:fontRef idx="minor"/>
        </p:style>
      </p:sp>
      <p:sp>
        <p:nvSpPr>
          <p:cNvPr id="12" name="CustomShape 13"/>
          <p:cNvSpPr/>
          <p:nvPr/>
        </p:nvSpPr>
        <p:spPr>
          <a:xfrm>
            <a:off x="7040160" y="3312720"/>
            <a:ext cx="570600" cy="570600"/>
          </a:xfrm>
          <a:prstGeom prst="mathMultiply">
            <a:avLst>
              <a:gd name="adj1" fmla="val 23520"/>
            </a:avLst>
          </a:prstGeom>
          <a:solidFill>
            <a:srgbClr val="ffffff">
              <a:alpha val="25000"/>
            </a:srgbClr>
          </a:solidFill>
          <a:ln>
            <a:noFill/>
          </a:ln>
        </p:spPr>
        <p:style>
          <a:lnRef idx="0"/>
          <a:fillRef idx="0"/>
          <a:effectRef idx="0"/>
          <a:fontRef idx="minor"/>
        </p:style>
      </p:sp>
      <p:sp>
        <p:nvSpPr>
          <p:cNvPr id="13" name="CustomShape 14"/>
          <p:cNvSpPr/>
          <p:nvPr/>
        </p:nvSpPr>
        <p:spPr>
          <a:xfrm>
            <a:off x="2893320" y="20988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14" name="CustomShape 15"/>
          <p:cNvSpPr/>
          <p:nvPr/>
        </p:nvSpPr>
        <p:spPr>
          <a:xfrm>
            <a:off x="2423520" y="425952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15" name="CustomShape 16"/>
          <p:cNvSpPr/>
          <p:nvPr/>
        </p:nvSpPr>
        <p:spPr>
          <a:xfrm>
            <a:off x="4029120" y="42552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16" name="CustomShape 17"/>
          <p:cNvSpPr/>
          <p:nvPr/>
        </p:nvSpPr>
        <p:spPr>
          <a:xfrm>
            <a:off x="7701120" y="214848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17" name="CustomShape 18"/>
          <p:cNvSpPr/>
          <p:nvPr/>
        </p:nvSpPr>
        <p:spPr>
          <a:xfrm>
            <a:off x="3415320" y="444996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18" name="CustomShape 19"/>
          <p:cNvSpPr/>
          <p:nvPr/>
        </p:nvSpPr>
        <p:spPr>
          <a:xfrm>
            <a:off x="1479240" y="222048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19" name="CustomShape 20"/>
          <p:cNvSpPr/>
          <p:nvPr/>
        </p:nvSpPr>
        <p:spPr>
          <a:xfrm>
            <a:off x="5371200" y="439092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20" name="CustomShape 21"/>
          <p:cNvSpPr/>
          <p:nvPr/>
        </p:nvSpPr>
        <p:spPr>
          <a:xfrm rot="18900000">
            <a:off x="6335640" y="4350240"/>
            <a:ext cx="257040" cy="257040"/>
          </a:xfrm>
          <a:prstGeom prst="frame">
            <a:avLst>
              <a:gd name="adj1" fmla="val 28897"/>
            </a:avLst>
          </a:prstGeom>
          <a:solidFill>
            <a:srgbClr val="ffffff">
              <a:alpha val="25000"/>
            </a:srgbClr>
          </a:solidFill>
          <a:ln>
            <a:noFill/>
          </a:ln>
        </p:spPr>
        <p:style>
          <a:lnRef idx="0"/>
          <a:fillRef idx="0"/>
          <a:effectRef idx="0"/>
          <a:fontRef idx="minor"/>
        </p:style>
      </p:sp>
      <p:sp>
        <p:nvSpPr>
          <p:cNvPr id="21" name="CustomShape 22"/>
          <p:cNvSpPr/>
          <p:nvPr/>
        </p:nvSpPr>
        <p:spPr>
          <a:xfrm>
            <a:off x="5568120" y="26316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22" name="PlaceHolder 23"/>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23" name="PlaceHolder 24"/>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60" name="CustomShape 1"/>
          <p:cNvSpPr/>
          <p:nvPr/>
        </p:nvSpPr>
        <p:spPr>
          <a:xfrm>
            <a:off x="0" y="0"/>
            <a:ext cx="9141120" cy="106056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61" name="CustomShape 2"/>
          <p:cNvSpPr/>
          <p:nvPr/>
        </p:nvSpPr>
        <p:spPr>
          <a:xfrm>
            <a:off x="0" y="1063440"/>
            <a:ext cx="9141120" cy="4077720"/>
          </a:xfrm>
          <a:prstGeom prst="rect">
            <a:avLst/>
          </a:prstGeom>
          <a:solidFill>
            <a:srgbClr val="ffffff"/>
          </a:solidFill>
          <a:ln>
            <a:noFill/>
          </a:ln>
        </p:spPr>
        <p:style>
          <a:lnRef idx="0"/>
          <a:fillRef idx="0"/>
          <a:effectRef idx="0"/>
          <a:fontRef idx="minor"/>
        </p:style>
      </p:sp>
      <p:sp>
        <p:nvSpPr>
          <p:cNvPr id="62" name="CustomShape 3"/>
          <p:cNvSpPr/>
          <p:nvPr/>
        </p:nvSpPr>
        <p:spPr>
          <a:xfrm>
            <a:off x="600480" y="31932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63" name="CustomShape 4"/>
          <p:cNvSpPr/>
          <p:nvPr/>
        </p:nvSpPr>
        <p:spPr>
          <a:xfrm>
            <a:off x="1771560" y="58644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64" name="CustomShape 5"/>
          <p:cNvSpPr/>
          <p:nvPr/>
        </p:nvSpPr>
        <p:spPr>
          <a:xfrm rot="20304600">
            <a:off x="1718280" y="-11520"/>
            <a:ext cx="257040" cy="257040"/>
          </a:xfrm>
          <a:prstGeom prst="frame">
            <a:avLst>
              <a:gd name="adj1" fmla="val 28897"/>
            </a:avLst>
          </a:prstGeom>
          <a:solidFill>
            <a:srgbClr val="ffffff">
              <a:alpha val="25000"/>
            </a:srgbClr>
          </a:solidFill>
          <a:ln>
            <a:noFill/>
          </a:ln>
        </p:spPr>
        <p:style>
          <a:lnRef idx="0"/>
          <a:fillRef idx="0"/>
          <a:effectRef idx="0"/>
          <a:fontRef idx="minor"/>
        </p:style>
      </p:sp>
      <p:sp>
        <p:nvSpPr>
          <p:cNvPr id="65" name="CustomShape 6"/>
          <p:cNvSpPr/>
          <p:nvPr/>
        </p:nvSpPr>
        <p:spPr>
          <a:xfrm>
            <a:off x="7098840" y="-1836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66" name="CustomShape 7"/>
          <p:cNvSpPr/>
          <p:nvPr/>
        </p:nvSpPr>
        <p:spPr>
          <a:xfrm rot="1050600">
            <a:off x="7063920" y="768600"/>
            <a:ext cx="383040" cy="383040"/>
          </a:xfrm>
          <a:prstGeom prst="mathMultiply">
            <a:avLst>
              <a:gd name="adj1" fmla="val 23520"/>
            </a:avLst>
          </a:prstGeom>
          <a:solidFill>
            <a:srgbClr val="ffffff">
              <a:alpha val="25000"/>
            </a:srgbClr>
          </a:solidFill>
          <a:ln>
            <a:noFill/>
          </a:ln>
        </p:spPr>
        <p:style>
          <a:lnRef idx="0"/>
          <a:fillRef idx="0"/>
          <a:effectRef idx="0"/>
          <a:fontRef idx="minor"/>
        </p:style>
      </p:sp>
      <p:sp>
        <p:nvSpPr>
          <p:cNvPr id="67" name="CustomShape 8"/>
          <p:cNvSpPr/>
          <p:nvPr/>
        </p:nvSpPr>
        <p:spPr>
          <a:xfrm rot="1498200">
            <a:off x="8047800" y="79452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68" name="CustomShape 9"/>
          <p:cNvSpPr/>
          <p:nvPr/>
        </p:nvSpPr>
        <p:spPr>
          <a:xfrm>
            <a:off x="272880" y="914400"/>
            <a:ext cx="182160" cy="182160"/>
          </a:xfrm>
          <a:prstGeom prst="donut">
            <a:avLst>
              <a:gd name="adj" fmla="val 31040"/>
            </a:avLst>
          </a:prstGeom>
          <a:solidFill>
            <a:srgbClr val="ffffff">
              <a:alpha val="25000"/>
            </a:srgbClr>
          </a:solidFill>
          <a:ln>
            <a:noFill/>
          </a:ln>
        </p:spPr>
        <p:style>
          <a:lnRef idx="0"/>
          <a:fillRef idx="0"/>
          <a:effectRef idx="0"/>
          <a:fontRef idx="minor"/>
        </p:style>
      </p:sp>
      <p:sp>
        <p:nvSpPr>
          <p:cNvPr id="69" name="CustomShape 10"/>
          <p:cNvSpPr/>
          <p:nvPr/>
        </p:nvSpPr>
        <p:spPr>
          <a:xfrm rot="1222200">
            <a:off x="107640" y="113040"/>
            <a:ext cx="263520" cy="263520"/>
          </a:xfrm>
          <a:prstGeom prst="mathMultiply">
            <a:avLst>
              <a:gd name="adj1" fmla="val 23520"/>
            </a:avLst>
          </a:prstGeom>
          <a:solidFill>
            <a:srgbClr val="ffffff">
              <a:alpha val="25000"/>
            </a:srgbClr>
          </a:solidFill>
          <a:ln>
            <a:noFill/>
          </a:ln>
        </p:spPr>
        <p:style>
          <a:lnRef idx="0"/>
          <a:fillRef idx="0"/>
          <a:effectRef idx="0"/>
          <a:fontRef idx="minor"/>
        </p:style>
      </p:sp>
      <p:sp>
        <p:nvSpPr>
          <p:cNvPr id="70" name="CustomShape 11"/>
          <p:cNvSpPr/>
          <p:nvPr/>
        </p:nvSpPr>
        <p:spPr>
          <a:xfrm rot="2700000">
            <a:off x="1131480" y="719280"/>
            <a:ext cx="176400" cy="176400"/>
          </a:xfrm>
          <a:prstGeom prst="frame">
            <a:avLst>
              <a:gd name="adj1" fmla="val 28897"/>
            </a:avLst>
          </a:prstGeom>
          <a:solidFill>
            <a:srgbClr val="ffffff">
              <a:alpha val="25000"/>
            </a:srgbClr>
          </a:solidFill>
          <a:ln>
            <a:noFill/>
          </a:ln>
        </p:spPr>
        <p:style>
          <a:lnRef idx="0"/>
          <a:fillRef idx="0"/>
          <a:effectRef idx="0"/>
          <a:fontRef idx="minor"/>
        </p:style>
      </p:sp>
      <p:sp>
        <p:nvSpPr>
          <p:cNvPr id="71" name="CustomShape 12"/>
          <p:cNvSpPr/>
          <p:nvPr/>
        </p:nvSpPr>
        <p:spPr>
          <a:xfrm>
            <a:off x="8798040" y="686880"/>
            <a:ext cx="182160" cy="182160"/>
          </a:xfrm>
          <a:prstGeom prst="donut">
            <a:avLst>
              <a:gd name="adj" fmla="val 31040"/>
            </a:avLst>
          </a:prstGeom>
          <a:solidFill>
            <a:srgbClr val="ffffff">
              <a:alpha val="25000"/>
            </a:srgbClr>
          </a:solidFill>
          <a:ln>
            <a:noFill/>
          </a:ln>
        </p:spPr>
        <p:style>
          <a:lnRef idx="0"/>
          <a:fillRef idx="0"/>
          <a:effectRef idx="0"/>
          <a:fontRef idx="minor"/>
        </p:style>
      </p:sp>
      <p:sp>
        <p:nvSpPr>
          <p:cNvPr id="72" name="CustomShape 13"/>
          <p:cNvSpPr/>
          <p:nvPr/>
        </p:nvSpPr>
        <p:spPr>
          <a:xfrm>
            <a:off x="8434440" y="190440"/>
            <a:ext cx="263520" cy="263520"/>
          </a:xfrm>
          <a:prstGeom prst="mathMultiply">
            <a:avLst>
              <a:gd name="adj1" fmla="val 23520"/>
            </a:avLst>
          </a:prstGeom>
          <a:solidFill>
            <a:srgbClr val="ffffff">
              <a:alpha val="25000"/>
            </a:srgbClr>
          </a:solidFill>
          <a:ln>
            <a:noFill/>
          </a:ln>
        </p:spPr>
        <p:style>
          <a:lnRef idx="0"/>
          <a:fillRef idx="0"/>
          <a:effectRef idx="0"/>
          <a:fontRef idx="minor"/>
        </p:style>
      </p:sp>
      <p:sp>
        <p:nvSpPr>
          <p:cNvPr id="73" name="CustomShape 14"/>
          <p:cNvSpPr/>
          <p:nvPr/>
        </p:nvSpPr>
        <p:spPr>
          <a:xfrm>
            <a:off x="7656120" y="319320"/>
            <a:ext cx="176400" cy="176400"/>
          </a:xfrm>
          <a:prstGeom prst="frame">
            <a:avLst>
              <a:gd name="adj1" fmla="val 28897"/>
            </a:avLst>
          </a:prstGeom>
          <a:solidFill>
            <a:srgbClr val="ffffff">
              <a:alpha val="25000"/>
            </a:srgbClr>
          </a:solidFill>
          <a:ln>
            <a:noFill/>
          </a:ln>
        </p:spPr>
        <p:style>
          <a:lnRef idx="0"/>
          <a:fillRef idx="0"/>
          <a:effectRef idx="0"/>
          <a:fontRef idx="minor"/>
        </p:style>
      </p:sp>
      <p:sp>
        <p:nvSpPr>
          <p:cNvPr id="74" name="PlaceHolder 15"/>
          <p:cNvSpPr>
            <a:spLocks noGrp="1"/>
          </p:cNvSpPr>
          <p:nvPr>
            <p:ph type="title"/>
          </p:nvPr>
        </p:nvSpPr>
        <p:spPr>
          <a:xfrm>
            <a:off x="457200" y="205200"/>
            <a:ext cx="8228880" cy="8582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75" name="PlaceHolder 16"/>
          <p:cNvSpPr>
            <a:spLocks noGrp="1"/>
          </p:cNvSpPr>
          <p:nvPr>
            <p:ph type="body"/>
          </p:nvPr>
        </p:nvSpPr>
        <p:spPr>
          <a:xfrm>
            <a:off x="45720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76" name="PlaceHolder 17"/>
          <p:cNvSpPr>
            <a:spLocks noGrp="1"/>
          </p:cNvSpPr>
          <p:nvPr>
            <p:ph type="body"/>
          </p:nvPr>
        </p:nvSpPr>
        <p:spPr>
          <a:xfrm>
            <a:off x="467424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113" name="CustomShape 1"/>
          <p:cNvSpPr/>
          <p:nvPr/>
        </p:nvSpPr>
        <p:spPr>
          <a:xfrm>
            <a:off x="0" y="0"/>
            <a:ext cx="9141120" cy="106056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14" name="CustomShape 2"/>
          <p:cNvSpPr/>
          <p:nvPr/>
        </p:nvSpPr>
        <p:spPr>
          <a:xfrm>
            <a:off x="0" y="1063440"/>
            <a:ext cx="9141120" cy="4077720"/>
          </a:xfrm>
          <a:prstGeom prst="rect">
            <a:avLst/>
          </a:prstGeom>
          <a:solidFill>
            <a:srgbClr val="ffffff"/>
          </a:solidFill>
          <a:ln>
            <a:noFill/>
          </a:ln>
        </p:spPr>
        <p:style>
          <a:lnRef idx="0"/>
          <a:fillRef idx="0"/>
          <a:effectRef idx="0"/>
          <a:fontRef idx="minor"/>
        </p:style>
      </p:sp>
      <p:sp>
        <p:nvSpPr>
          <p:cNvPr id="115" name="CustomShape 3"/>
          <p:cNvSpPr/>
          <p:nvPr/>
        </p:nvSpPr>
        <p:spPr>
          <a:xfrm>
            <a:off x="600480" y="31932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116" name="CustomShape 4"/>
          <p:cNvSpPr/>
          <p:nvPr/>
        </p:nvSpPr>
        <p:spPr>
          <a:xfrm>
            <a:off x="1771560" y="58644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117" name="CustomShape 5"/>
          <p:cNvSpPr/>
          <p:nvPr/>
        </p:nvSpPr>
        <p:spPr>
          <a:xfrm rot="20304600">
            <a:off x="1718280" y="-11520"/>
            <a:ext cx="257040" cy="257040"/>
          </a:xfrm>
          <a:prstGeom prst="frame">
            <a:avLst>
              <a:gd name="adj1" fmla="val 28897"/>
            </a:avLst>
          </a:prstGeom>
          <a:solidFill>
            <a:srgbClr val="ffffff">
              <a:alpha val="25000"/>
            </a:srgbClr>
          </a:solidFill>
          <a:ln>
            <a:noFill/>
          </a:ln>
        </p:spPr>
        <p:style>
          <a:lnRef idx="0"/>
          <a:fillRef idx="0"/>
          <a:effectRef idx="0"/>
          <a:fontRef idx="minor"/>
        </p:style>
      </p:sp>
      <p:sp>
        <p:nvSpPr>
          <p:cNvPr id="118" name="CustomShape 6"/>
          <p:cNvSpPr/>
          <p:nvPr/>
        </p:nvSpPr>
        <p:spPr>
          <a:xfrm>
            <a:off x="7098840" y="-18360"/>
            <a:ext cx="265320" cy="265320"/>
          </a:xfrm>
          <a:prstGeom prst="donut">
            <a:avLst>
              <a:gd name="adj" fmla="val 31040"/>
            </a:avLst>
          </a:prstGeom>
          <a:solidFill>
            <a:srgbClr val="ffffff">
              <a:alpha val="25000"/>
            </a:srgbClr>
          </a:solidFill>
          <a:ln>
            <a:noFill/>
          </a:ln>
        </p:spPr>
        <p:style>
          <a:lnRef idx="0"/>
          <a:fillRef idx="0"/>
          <a:effectRef idx="0"/>
          <a:fontRef idx="minor"/>
        </p:style>
      </p:sp>
      <p:sp>
        <p:nvSpPr>
          <p:cNvPr id="119" name="CustomShape 7"/>
          <p:cNvSpPr/>
          <p:nvPr/>
        </p:nvSpPr>
        <p:spPr>
          <a:xfrm rot="1050600">
            <a:off x="7063920" y="768600"/>
            <a:ext cx="383040" cy="383040"/>
          </a:xfrm>
          <a:prstGeom prst="mathMultiply">
            <a:avLst>
              <a:gd name="adj1" fmla="val 23520"/>
            </a:avLst>
          </a:prstGeom>
          <a:solidFill>
            <a:srgbClr val="ffffff">
              <a:alpha val="25000"/>
            </a:srgbClr>
          </a:solidFill>
          <a:ln>
            <a:noFill/>
          </a:ln>
        </p:spPr>
        <p:style>
          <a:lnRef idx="0"/>
          <a:fillRef idx="0"/>
          <a:effectRef idx="0"/>
          <a:fontRef idx="minor"/>
        </p:style>
      </p:sp>
      <p:sp>
        <p:nvSpPr>
          <p:cNvPr id="120" name="CustomShape 8"/>
          <p:cNvSpPr/>
          <p:nvPr/>
        </p:nvSpPr>
        <p:spPr>
          <a:xfrm rot="1498200">
            <a:off x="8047800" y="79452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121" name="CustomShape 9"/>
          <p:cNvSpPr/>
          <p:nvPr/>
        </p:nvSpPr>
        <p:spPr>
          <a:xfrm>
            <a:off x="272880" y="914400"/>
            <a:ext cx="182160" cy="182160"/>
          </a:xfrm>
          <a:prstGeom prst="donut">
            <a:avLst>
              <a:gd name="adj" fmla="val 31040"/>
            </a:avLst>
          </a:prstGeom>
          <a:solidFill>
            <a:srgbClr val="ffffff">
              <a:alpha val="25000"/>
            </a:srgbClr>
          </a:solidFill>
          <a:ln>
            <a:noFill/>
          </a:ln>
        </p:spPr>
        <p:style>
          <a:lnRef idx="0"/>
          <a:fillRef idx="0"/>
          <a:effectRef idx="0"/>
          <a:fontRef idx="minor"/>
        </p:style>
      </p:sp>
      <p:sp>
        <p:nvSpPr>
          <p:cNvPr id="122" name="CustomShape 10"/>
          <p:cNvSpPr/>
          <p:nvPr/>
        </p:nvSpPr>
        <p:spPr>
          <a:xfrm rot="1222200">
            <a:off x="107640" y="113040"/>
            <a:ext cx="263520" cy="263520"/>
          </a:xfrm>
          <a:prstGeom prst="mathMultiply">
            <a:avLst>
              <a:gd name="adj1" fmla="val 23520"/>
            </a:avLst>
          </a:prstGeom>
          <a:solidFill>
            <a:srgbClr val="ffffff">
              <a:alpha val="25000"/>
            </a:srgbClr>
          </a:solidFill>
          <a:ln>
            <a:noFill/>
          </a:ln>
        </p:spPr>
        <p:style>
          <a:lnRef idx="0"/>
          <a:fillRef idx="0"/>
          <a:effectRef idx="0"/>
          <a:fontRef idx="minor"/>
        </p:style>
      </p:sp>
      <p:sp>
        <p:nvSpPr>
          <p:cNvPr id="123" name="CustomShape 11"/>
          <p:cNvSpPr/>
          <p:nvPr/>
        </p:nvSpPr>
        <p:spPr>
          <a:xfrm rot="2700000">
            <a:off x="1131480" y="719280"/>
            <a:ext cx="176400" cy="176400"/>
          </a:xfrm>
          <a:prstGeom prst="frame">
            <a:avLst>
              <a:gd name="adj1" fmla="val 28897"/>
            </a:avLst>
          </a:prstGeom>
          <a:solidFill>
            <a:srgbClr val="ffffff">
              <a:alpha val="25000"/>
            </a:srgbClr>
          </a:solidFill>
          <a:ln>
            <a:noFill/>
          </a:ln>
        </p:spPr>
        <p:style>
          <a:lnRef idx="0"/>
          <a:fillRef idx="0"/>
          <a:effectRef idx="0"/>
          <a:fontRef idx="minor"/>
        </p:style>
      </p:sp>
      <p:sp>
        <p:nvSpPr>
          <p:cNvPr id="124" name="CustomShape 12"/>
          <p:cNvSpPr/>
          <p:nvPr/>
        </p:nvSpPr>
        <p:spPr>
          <a:xfrm>
            <a:off x="8798040" y="686880"/>
            <a:ext cx="182160" cy="182160"/>
          </a:xfrm>
          <a:prstGeom prst="donut">
            <a:avLst>
              <a:gd name="adj" fmla="val 31040"/>
            </a:avLst>
          </a:prstGeom>
          <a:solidFill>
            <a:srgbClr val="ffffff">
              <a:alpha val="25000"/>
            </a:srgbClr>
          </a:solidFill>
          <a:ln>
            <a:noFill/>
          </a:ln>
        </p:spPr>
        <p:style>
          <a:lnRef idx="0"/>
          <a:fillRef idx="0"/>
          <a:effectRef idx="0"/>
          <a:fontRef idx="minor"/>
        </p:style>
      </p:sp>
      <p:sp>
        <p:nvSpPr>
          <p:cNvPr id="125" name="CustomShape 13"/>
          <p:cNvSpPr/>
          <p:nvPr/>
        </p:nvSpPr>
        <p:spPr>
          <a:xfrm>
            <a:off x="8434440" y="190440"/>
            <a:ext cx="263520" cy="263520"/>
          </a:xfrm>
          <a:prstGeom prst="mathMultiply">
            <a:avLst>
              <a:gd name="adj1" fmla="val 23520"/>
            </a:avLst>
          </a:prstGeom>
          <a:solidFill>
            <a:srgbClr val="ffffff">
              <a:alpha val="25000"/>
            </a:srgbClr>
          </a:solidFill>
          <a:ln>
            <a:noFill/>
          </a:ln>
        </p:spPr>
        <p:style>
          <a:lnRef idx="0"/>
          <a:fillRef idx="0"/>
          <a:effectRef idx="0"/>
          <a:fontRef idx="minor"/>
        </p:style>
      </p:sp>
      <p:sp>
        <p:nvSpPr>
          <p:cNvPr id="126" name="CustomShape 14"/>
          <p:cNvSpPr/>
          <p:nvPr/>
        </p:nvSpPr>
        <p:spPr>
          <a:xfrm>
            <a:off x="7656120" y="319320"/>
            <a:ext cx="176400" cy="176400"/>
          </a:xfrm>
          <a:prstGeom prst="frame">
            <a:avLst>
              <a:gd name="adj1" fmla="val 28897"/>
            </a:avLst>
          </a:prstGeom>
          <a:solidFill>
            <a:srgbClr val="ffffff">
              <a:alpha val="25000"/>
            </a:srgbClr>
          </a:solidFill>
          <a:ln>
            <a:noFill/>
          </a:ln>
        </p:spPr>
        <p:style>
          <a:lnRef idx="0"/>
          <a:fillRef idx="0"/>
          <a:effectRef idx="0"/>
          <a:fontRef idx="minor"/>
        </p:style>
      </p:sp>
      <p:sp>
        <p:nvSpPr>
          <p:cNvPr id="127" name="PlaceHolder 15"/>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28" name="PlaceHolder 16"/>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6.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6.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6.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6.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6.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6.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6.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6.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6.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6.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6.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6.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6.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6.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6.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6.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068920" y="1991880"/>
            <a:ext cx="5003640" cy="1157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Application “Push mail”</a:t>
            </a:r>
            <a:endParaRPr b="0" lang="fr-FR" sz="4800" spc="-1" strike="noStrike">
              <a:latin typeface="Arial"/>
            </a:endParaRPr>
          </a:p>
        </p:txBody>
      </p:sp>
      <p:sp>
        <p:nvSpPr>
          <p:cNvPr id="172" name="CustomShape 2"/>
          <p:cNvSpPr/>
          <p:nvPr/>
        </p:nvSpPr>
        <p:spPr>
          <a:xfrm>
            <a:off x="205560" y="4539240"/>
            <a:ext cx="8730360" cy="471240"/>
          </a:xfrm>
          <a:prstGeom prst="rect">
            <a:avLst/>
          </a:prstGeom>
          <a:noFill/>
          <a:ln>
            <a:noFill/>
          </a:ln>
        </p:spPr>
        <p:style>
          <a:lnRef idx="0"/>
          <a:fillRef idx="0"/>
          <a:effectRef idx="0"/>
          <a:fontRef idx="minor"/>
        </p:style>
        <p:txBody>
          <a:bodyPr lIns="90000" rIns="90000" tIns="91440" bIns="91440"/>
          <a:p>
            <a:pPr>
              <a:lnSpc>
                <a:spcPct val="100000"/>
              </a:lnSpc>
            </a:pPr>
            <a:r>
              <a:rPr b="0" lang="fr-FR" sz="2400" spc="-1" strike="noStrike">
                <a:solidFill>
                  <a:srgbClr val="434343"/>
                </a:solidFill>
                <a:latin typeface="Roboto"/>
                <a:ea typeface="Roboto"/>
              </a:rPr>
              <a:t>Gilles LE BACHELIER</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2400" spc="-1" strike="noStrike">
                <a:solidFill>
                  <a:srgbClr val="434343"/>
                </a:solidFill>
                <a:latin typeface="Roboto"/>
                <a:ea typeface="Roboto"/>
              </a:rPr>
              <a:t>14 juin 2018</a:t>
            </a:r>
            <a:endParaRPr b="0" lang="fr-FR" sz="2400" spc="-1" strike="noStrike">
              <a:latin typeface="Arial"/>
            </a:endParaRPr>
          </a:p>
        </p:txBody>
      </p:sp>
      <p:sp>
        <p:nvSpPr>
          <p:cNvPr id="173" name="CustomShape 3"/>
          <p:cNvSpPr/>
          <p:nvPr/>
        </p:nvSpPr>
        <p:spPr>
          <a:xfrm>
            <a:off x="216000" y="72000"/>
            <a:ext cx="8637480" cy="62640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gn="ctr">
              <a:lnSpc>
                <a:spcPct val="100000"/>
              </a:lnSpc>
            </a:pPr>
            <a:r>
              <a:rPr b="0" lang="fr-FR" sz="2400" spc="-1" strike="noStrike">
                <a:solidFill>
                  <a:srgbClr val="434343"/>
                </a:solidFill>
                <a:latin typeface="Roboto"/>
                <a:ea typeface="Roboto"/>
              </a:rPr>
              <a:t>Titre Professionnel niveau III “Développeur-se logiciel”</a:t>
            </a:r>
            <a:endParaRPr b="0" lang="fr-FR"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5" name="CustomShape 2"/>
          <p:cNvSpPr/>
          <p:nvPr/>
        </p:nvSpPr>
        <p:spPr>
          <a:xfrm>
            <a:off x="839520" y="475812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16" name="CustomShape 3"/>
          <p:cNvSpPr/>
          <p:nvPr/>
        </p:nvSpPr>
        <p:spPr>
          <a:xfrm>
            <a:off x="4104000" y="1228320"/>
            <a:ext cx="487296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17" name="" descr=""/>
          <p:cNvPicPr/>
          <p:nvPr/>
        </p:nvPicPr>
        <p:blipFill>
          <a:blip r:embed="rId1"/>
          <a:stretch/>
        </p:blipFill>
        <p:spPr>
          <a:xfrm>
            <a:off x="721440" y="1728000"/>
            <a:ext cx="3236040" cy="1635840"/>
          </a:xfrm>
          <a:prstGeom prst="rect">
            <a:avLst/>
          </a:prstGeom>
          <a:ln>
            <a:noFill/>
          </a:ln>
        </p:spPr>
      </p:pic>
      <p:sp>
        <p:nvSpPr>
          <p:cNvPr id="218"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0" name="CustomShape 2"/>
          <p:cNvSpPr/>
          <p:nvPr/>
        </p:nvSpPr>
        <p:spPr>
          <a:xfrm>
            <a:off x="839520" y="475812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1" name="CustomShape 3"/>
          <p:cNvSpPr/>
          <p:nvPr/>
        </p:nvSpPr>
        <p:spPr>
          <a:xfrm>
            <a:off x="4104000" y="1228320"/>
            <a:ext cx="487296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6aa84f"/>
                </a:solidFill>
                <a:latin typeface="Roboto"/>
                <a:ea typeface="Roboto"/>
              </a:rPr>
              <a:t>d’afficher le nombre d’alertes</a:t>
            </a:r>
            <a:endParaRPr b="0" lang="fr-FR" sz="2000" spc="-1" strike="noStrike">
              <a:latin typeface="Arial"/>
            </a:endParaRPr>
          </a:p>
          <a:p>
            <a:pPr>
              <a:lnSpc>
                <a:spcPct val="150000"/>
              </a:lnSpc>
            </a:pPr>
            <a:endParaRPr b="0" lang="fr-FR" sz="2000" spc="-1" strike="noStrike">
              <a:latin typeface="Arial"/>
            </a:endParaRPr>
          </a:p>
        </p:txBody>
      </p:sp>
      <p:pic>
        <p:nvPicPr>
          <p:cNvPr id="222" name="" descr=""/>
          <p:cNvPicPr/>
          <p:nvPr/>
        </p:nvPicPr>
        <p:blipFill>
          <a:blip r:embed="rId1"/>
          <a:stretch/>
        </p:blipFill>
        <p:spPr>
          <a:xfrm>
            <a:off x="721440" y="1728000"/>
            <a:ext cx="3236040" cy="1635840"/>
          </a:xfrm>
          <a:prstGeom prst="rect">
            <a:avLst/>
          </a:prstGeom>
          <a:ln>
            <a:noFill/>
          </a:ln>
        </p:spPr>
      </p:pic>
      <p:sp>
        <p:nvSpPr>
          <p:cNvPr id="223" name="CustomShape 4"/>
          <p:cNvSpPr/>
          <p:nvPr/>
        </p:nvSpPr>
        <p:spPr>
          <a:xfrm>
            <a:off x="1296000" y="2592360"/>
            <a:ext cx="573480" cy="357480"/>
          </a:xfrm>
          <a:prstGeom prst="frame">
            <a:avLst>
              <a:gd name="adj1" fmla="val 9259"/>
            </a:avLst>
          </a:prstGeom>
          <a:solidFill>
            <a:srgbClr val="6aa84f"/>
          </a:solidFill>
          <a:ln>
            <a:solidFill>
              <a:srgbClr val="3465a4"/>
            </a:solidFill>
          </a:ln>
        </p:spPr>
        <p:style>
          <a:lnRef idx="0"/>
          <a:fillRef idx="0"/>
          <a:effectRef idx="0"/>
          <a:fontRef idx="minor"/>
        </p:style>
      </p:sp>
      <p:sp>
        <p:nvSpPr>
          <p:cNvPr id="224" name="CustomShape 5"/>
          <p:cNvSpPr/>
          <p:nvPr/>
        </p:nvSpPr>
        <p:spPr>
          <a:xfrm>
            <a:off x="2808000" y="2592360"/>
            <a:ext cx="573480" cy="357480"/>
          </a:xfrm>
          <a:prstGeom prst="frame">
            <a:avLst>
              <a:gd name="adj1" fmla="val 9259"/>
            </a:avLst>
          </a:prstGeom>
          <a:solidFill>
            <a:srgbClr val="6aa84f"/>
          </a:solidFill>
          <a:ln>
            <a:solidFill>
              <a:srgbClr val="3465a4"/>
            </a:solidFill>
          </a:ln>
        </p:spPr>
        <p:style>
          <a:lnRef idx="0"/>
          <a:fillRef idx="0"/>
          <a:effectRef idx="0"/>
          <a:fontRef idx="minor"/>
        </p:style>
      </p:sp>
      <p:sp>
        <p:nvSpPr>
          <p:cNvPr id="225" name="CustomShape 6"/>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7" name="CustomShape 2"/>
          <p:cNvSpPr/>
          <p:nvPr/>
        </p:nvSpPr>
        <p:spPr>
          <a:xfrm>
            <a:off x="839520" y="475812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8" name="CustomShape 3"/>
          <p:cNvSpPr/>
          <p:nvPr/>
        </p:nvSpPr>
        <p:spPr>
          <a:xfrm>
            <a:off x="4104000" y="1228320"/>
            <a:ext cx="487296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229" name="" descr=""/>
          <p:cNvPicPr/>
          <p:nvPr/>
        </p:nvPicPr>
        <p:blipFill>
          <a:blip r:embed="rId1"/>
          <a:stretch/>
        </p:blipFill>
        <p:spPr>
          <a:xfrm>
            <a:off x="721440" y="1728000"/>
            <a:ext cx="3236040" cy="1635840"/>
          </a:xfrm>
          <a:prstGeom prst="rect">
            <a:avLst/>
          </a:prstGeom>
          <a:ln>
            <a:noFill/>
          </a:ln>
        </p:spPr>
      </p:pic>
      <p:pic>
        <p:nvPicPr>
          <p:cNvPr id="230" name="" descr=""/>
          <p:cNvPicPr/>
          <p:nvPr/>
        </p:nvPicPr>
        <p:blipFill>
          <a:blip r:embed="rId2"/>
          <a:stretch/>
        </p:blipFill>
        <p:spPr>
          <a:xfrm>
            <a:off x="2113560" y="1964520"/>
            <a:ext cx="1987920" cy="2569320"/>
          </a:xfrm>
          <a:prstGeom prst="rect">
            <a:avLst/>
          </a:prstGeom>
          <a:ln>
            <a:noFill/>
          </a:ln>
        </p:spPr>
      </p:pic>
      <p:sp>
        <p:nvSpPr>
          <p:cNvPr id="231" name="Line 4"/>
          <p:cNvSpPr/>
          <p:nvPr/>
        </p:nvSpPr>
        <p:spPr>
          <a:xfrm>
            <a:off x="1728000" y="3096360"/>
            <a:ext cx="432000" cy="648000"/>
          </a:xfrm>
          <a:prstGeom prst="line">
            <a:avLst/>
          </a:prstGeom>
          <a:ln>
            <a:solidFill>
              <a:srgbClr val="000000"/>
            </a:solidFill>
            <a:tailEnd len="med" type="triangle" w="med"/>
          </a:ln>
        </p:spPr>
        <p:style>
          <a:lnRef idx="0"/>
          <a:fillRef idx="0"/>
          <a:effectRef idx="0"/>
          <a:fontRef idx="minor"/>
        </p:style>
      </p:sp>
      <p:sp>
        <p:nvSpPr>
          <p:cNvPr id="232"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34" name="CustomShape 2"/>
          <p:cNvSpPr/>
          <p:nvPr/>
        </p:nvSpPr>
        <p:spPr>
          <a:xfrm>
            <a:off x="839520" y="475812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35" name="CustomShape 3"/>
          <p:cNvSpPr/>
          <p:nvPr/>
        </p:nvSpPr>
        <p:spPr>
          <a:xfrm>
            <a:off x="4104000" y="1228320"/>
            <a:ext cx="487296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un renvoi vers la page “Alertes” (clic)</a:t>
            </a:r>
            <a:endParaRPr b="0" lang="fr-FR" sz="2000" spc="-1" strike="noStrike">
              <a:latin typeface="Arial"/>
            </a:endParaRPr>
          </a:p>
        </p:txBody>
      </p:sp>
      <p:pic>
        <p:nvPicPr>
          <p:cNvPr id="236" name="" descr=""/>
          <p:cNvPicPr/>
          <p:nvPr/>
        </p:nvPicPr>
        <p:blipFill>
          <a:blip r:embed="rId1"/>
          <a:stretch/>
        </p:blipFill>
        <p:spPr>
          <a:xfrm>
            <a:off x="721440" y="1728000"/>
            <a:ext cx="3236040" cy="1635840"/>
          </a:xfrm>
          <a:prstGeom prst="rect">
            <a:avLst/>
          </a:prstGeom>
          <a:ln>
            <a:noFill/>
          </a:ln>
        </p:spPr>
      </p:pic>
      <p:sp>
        <p:nvSpPr>
          <p:cNvPr id="237"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39" name="CustomShape 2"/>
          <p:cNvSpPr/>
          <p:nvPr/>
        </p:nvSpPr>
        <p:spPr>
          <a:xfrm>
            <a:off x="3744000" y="468036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pic>
        <p:nvPicPr>
          <p:cNvPr id="240" name="" descr=""/>
          <p:cNvPicPr/>
          <p:nvPr/>
        </p:nvPicPr>
        <p:blipFill>
          <a:blip r:embed="rId1"/>
          <a:stretch/>
        </p:blipFill>
        <p:spPr>
          <a:xfrm>
            <a:off x="1656000" y="1190160"/>
            <a:ext cx="5829480" cy="3631680"/>
          </a:xfrm>
          <a:prstGeom prst="rect">
            <a:avLst/>
          </a:prstGeom>
          <a:ln>
            <a:noFill/>
          </a:ln>
        </p:spPr>
      </p:pic>
      <p:sp>
        <p:nvSpPr>
          <p:cNvPr id="241"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3" name="CustomShape 2"/>
          <p:cNvSpPr/>
          <p:nvPr/>
        </p:nvSpPr>
        <p:spPr>
          <a:xfrm>
            <a:off x="3456000" y="4685040"/>
            <a:ext cx="28774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 mensuelles”</a:t>
            </a:r>
            <a:endParaRPr b="0" lang="fr-FR" sz="1800" spc="-1" strike="noStrike">
              <a:latin typeface="Arial"/>
            </a:endParaRPr>
          </a:p>
        </p:txBody>
      </p:sp>
      <p:pic>
        <p:nvPicPr>
          <p:cNvPr id="244" name="" descr=""/>
          <p:cNvPicPr/>
          <p:nvPr/>
        </p:nvPicPr>
        <p:blipFill>
          <a:blip r:embed="rId1"/>
          <a:stretch/>
        </p:blipFill>
        <p:spPr>
          <a:xfrm>
            <a:off x="1656000" y="1190160"/>
            <a:ext cx="5829480" cy="3631680"/>
          </a:xfrm>
          <a:prstGeom prst="rect">
            <a:avLst/>
          </a:prstGeom>
          <a:ln>
            <a:noFill/>
          </a:ln>
        </p:spPr>
      </p:pic>
      <p:pic>
        <p:nvPicPr>
          <p:cNvPr id="245" name="" descr=""/>
          <p:cNvPicPr/>
          <p:nvPr/>
        </p:nvPicPr>
        <p:blipFill>
          <a:blip r:embed="rId2"/>
          <a:stretch/>
        </p:blipFill>
        <p:spPr>
          <a:xfrm>
            <a:off x="1656000" y="1152000"/>
            <a:ext cx="5829480" cy="3669840"/>
          </a:xfrm>
          <a:prstGeom prst="rect">
            <a:avLst/>
          </a:prstGeom>
          <a:ln>
            <a:noFill/>
          </a:ln>
        </p:spPr>
      </p:pic>
      <p:sp>
        <p:nvSpPr>
          <p:cNvPr id="246"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8" name="CustomShape 2"/>
          <p:cNvSpPr/>
          <p:nvPr/>
        </p:nvSpPr>
        <p:spPr>
          <a:xfrm>
            <a:off x="1713600" y="468504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49" name="CustomShape 3"/>
          <p:cNvSpPr/>
          <p:nvPr/>
        </p:nvSpPr>
        <p:spPr>
          <a:xfrm>
            <a:off x="5047200" y="1228320"/>
            <a:ext cx="3929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50" name="" descr=""/>
          <p:cNvPicPr/>
          <p:nvPr/>
        </p:nvPicPr>
        <p:blipFill>
          <a:blip r:embed="rId1"/>
          <a:stretch/>
        </p:blipFill>
        <p:spPr>
          <a:xfrm>
            <a:off x="72000" y="1440000"/>
            <a:ext cx="4893480" cy="3127680"/>
          </a:xfrm>
          <a:prstGeom prst="rect">
            <a:avLst/>
          </a:prstGeom>
          <a:ln>
            <a:noFill/>
          </a:ln>
        </p:spPr>
      </p:pic>
      <p:sp>
        <p:nvSpPr>
          <p:cNvPr id="251"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3" name="CustomShape 2"/>
          <p:cNvSpPr/>
          <p:nvPr/>
        </p:nvSpPr>
        <p:spPr>
          <a:xfrm>
            <a:off x="1713600" y="468504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54" name="CustomShape 3"/>
          <p:cNvSpPr/>
          <p:nvPr/>
        </p:nvSpPr>
        <p:spPr>
          <a:xfrm>
            <a:off x="5047200" y="1228320"/>
            <a:ext cx="3929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579835"/>
                </a:solidFill>
                <a:latin typeface="Roboto"/>
                <a:ea typeface="Roboto"/>
              </a:rPr>
              <a:t>un calendrier (choix de la période concernée)</a:t>
            </a:r>
            <a:endParaRPr b="0" lang="fr-FR" sz="2000" spc="-1" strike="noStrike">
              <a:latin typeface="Arial"/>
            </a:endParaRPr>
          </a:p>
          <a:p>
            <a:pPr>
              <a:lnSpc>
                <a:spcPct val="150000"/>
              </a:lnSpc>
            </a:pPr>
            <a:endParaRPr b="0" lang="fr-FR" sz="2000" spc="-1" strike="noStrike">
              <a:latin typeface="Arial"/>
            </a:endParaRPr>
          </a:p>
        </p:txBody>
      </p:sp>
      <p:pic>
        <p:nvPicPr>
          <p:cNvPr id="255" name="" descr=""/>
          <p:cNvPicPr/>
          <p:nvPr/>
        </p:nvPicPr>
        <p:blipFill>
          <a:blip r:embed="rId1"/>
          <a:stretch/>
        </p:blipFill>
        <p:spPr>
          <a:xfrm>
            <a:off x="72000" y="1440000"/>
            <a:ext cx="4893480" cy="3127680"/>
          </a:xfrm>
          <a:prstGeom prst="rect">
            <a:avLst/>
          </a:prstGeom>
          <a:ln>
            <a:noFill/>
          </a:ln>
        </p:spPr>
      </p:pic>
      <p:sp>
        <p:nvSpPr>
          <p:cNvPr id="256" name="CustomShape 4"/>
          <p:cNvSpPr/>
          <p:nvPr/>
        </p:nvSpPr>
        <p:spPr>
          <a:xfrm>
            <a:off x="144000" y="2016000"/>
            <a:ext cx="4821480" cy="501480"/>
          </a:xfrm>
          <a:prstGeom prst="frame">
            <a:avLst>
              <a:gd name="adj1" fmla="val 9259"/>
            </a:avLst>
          </a:prstGeom>
          <a:solidFill>
            <a:srgbClr val="6aa84f"/>
          </a:solidFill>
          <a:ln>
            <a:solidFill>
              <a:srgbClr val="3465a4"/>
            </a:solidFill>
          </a:ln>
        </p:spPr>
        <p:style>
          <a:lnRef idx="0"/>
          <a:fillRef idx="0"/>
          <a:effectRef idx="0"/>
          <a:fontRef idx="minor"/>
        </p:style>
      </p:sp>
      <p:sp>
        <p:nvSpPr>
          <p:cNvPr id="257"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9" name="CustomShape 2"/>
          <p:cNvSpPr/>
          <p:nvPr/>
        </p:nvSpPr>
        <p:spPr>
          <a:xfrm>
            <a:off x="1713600" y="468504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0" name="CustomShape 3"/>
          <p:cNvSpPr/>
          <p:nvPr/>
        </p:nvSpPr>
        <p:spPr>
          <a:xfrm>
            <a:off x="5047200" y="1228320"/>
            <a:ext cx="3929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le nombre total d’alertes</a:t>
            </a:r>
            <a:endParaRPr b="0" lang="fr-FR" sz="2000" spc="-1" strike="noStrike">
              <a:latin typeface="Arial"/>
            </a:endParaRPr>
          </a:p>
          <a:p>
            <a:pPr>
              <a:lnSpc>
                <a:spcPct val="150000"/>
              </a:lnSpc>
            </a:pPr>
            <a:endParaRPr b="0" lang="fr-FR" sz="2000" spc="-1" strike="noStrike">
              <a:latin typeface="Arial"/>
            </a:endParaRPr>
          </a:p>
        </p:txBody>
      </p:sp>
      <p:pic>
        <p:nvPicPr>
          <p:cNvPr id="261" name="" descr=""/>
          <p:cNvPicPr/>
          <p:nvPr/>
        </p:nvPicPr>
        <p:blipFill>
          <a:blip r:embed="rId1"/>
          <a:stretch/>
        </p:blipFill>
        <p:spPr>
          <a:xfrm>
            <a:off x="72000" y="1440000"/>
            <a:ext cx="4893480" cy="3127680"/>
          </a:xfrm>
          <a:prstGeom prst="rect">
            <a:avLst/>
          </a:prstGeom>
          <a:ln>
            <a:noFill/>
          </a:ln>
        </p:spPr>
      </p:pic>
      <p:sp>
        <p:nvSpPr>
          <p:cNvPr id="262" name="CustomShape 4"/>
          <p:cNvSpPr/>
          <p:nvPr/>
        </p:nvSpPr>
        <p:spPr>
          <a:xfrm>
            <a:off x="864000" y="2376000"/>
            <a:ext cx="3381480" cy="429480"/>
          </a:xfrm>
          <a:prstGeom prst="frame">
            <a:avLst>
              <a:gd name="adj1" fmla="val 9259"/>
            </a:avLst>
          </a:prstGeom>
          <a:solidFill>
            <a:srgbClr val="6aa84f"/>
          </a:solidFill>
          <a:ln>
            <a:solidFill>
              <a:srgbClr val="3465a4"/>
            </a:solidFill>
          </a:ln>
        </p:spPr>
        <p:style>
          <a:lnRef idx="0"/>
          <a:fillRef idx="0"/>
          <a:effectRef idx="0"/>
          <a:fontRef idx="minor"/>
        </p:style>
      </p:sp>
      <p:sp>
        <p:nvSpPr>
          <p:cNvPr id="263"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65" name="CustomShape 2"/>
          <p:cNvSpPr/>
          <p:nvPr/>
        </p:nvSpPr>
        <p:spPr>
          <a:xfrm>
            <a:off x="1713600" y="468504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6" name="CustomShape 3"/>
          <p:cNvSpPr/>
          <p:nvPr/>
        </p:nvSpPr>
        <p:spPr>
          <a:xfrm>
            <a:off x="5047200" y="1228320"/>
            <a:ext cx="3929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le nombre détaillé des alertes (sélectionnable)</a:t>
            </a:r>
            <a:endParaRPr b="0" lang="fr-FR" sz="2000" spc="-1" strike="noStrike">
              <a:latin typeface="Arial"/>
            </a:endParaRPr>
          </a:p>
          <a:p>
            <a:pPr>
              <a:lnSpc>
                <a:spcPct val="150000"/>
              </a:lnSpc>
            </a:pPr>
            <a:endParaRPr b="0" lang="fr-FR" sz="2000" spc="-1" strike="noStrike">
              <a:latin typeface="Arial"/>
            </a:endParaRPr>
          </a:p>
        </p:txBody>
      </p:sp>
      <p:pic>
        <p:nvPicPr>
          <p:cNvPr id="267" name="" descr=""/>
          <p:cNvPicPr/>
          <p:nvPr/>
        </p:nvPicPr>
        <p:blipFill>
          <a:blip r:embed="rId1"/>
          <a:stretch/>
        </p:blipFill>
        <p:spPr>
          <a:xfrm>
            <a:off x="72000" y="1440000"/>
            <a:ext cx="4893480" cy="3127680"/>
          </a:xfrm>
          <a:prstGeom prst="rect">
            <a:avLst/>
          </a:prstGeom>
          <a:ln>
            <a:noFill/>
          </a:ln>
        </p:spPr>
      </p:pic>
      <p:sp>
        <p:nvSpPr>
          <p:cNvPr id="268" name="CustomShape 4"/>
          <p:cNvSpPr/>
          <p:nvPr/>
        </p:nvSpPr>
        <p:spPr>
          <a:xfrm>
            <a:off x="0" y="2520000"/>
            <a:ext cx="5114880" cy="1509840"/>
          </a:xfrm>
          <a:prstGeom prst="frame">
            <a:avLst>
              <a:gd name="adj1" fmla="val 9259"/>
            </a:avLst>
          </a:prstGeom>
          <a:solidFill>
            <a:srgbClr val="6aa84f"/>
          </a:solidFill>
          <a:ln>
            <a:solidFill>
              <a:srgbClr val="3465a4"/>
            </a:solidFill>
          </a:ln>
        </p:spPr>
        <p:style>
          <a:lnRef idx="0"/>
          <a:fillRef idx="0"/>
          <a:effectRef idx="0"/>
          <a:fontRef idx="minor"/>
        </p:style>
      </p:sp>
      <p:sp>
        <p:nvSpPr>
          <p:cNvPr id="269"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Présentation</a:t>
            </a:r>
            <a:endParaRPr b="0" lang="fr-FR" sz="2400" spc="-1" strike="noStrike">
              <a:latin typeface="Arial"/>
            </a:endParaRPr>
          </a:p>
        </p:txBody>
      </p:sp>
      <p:sp>
        <p:nvSpPr>
          <p:cNvPr id="175" name="CustomShape 2"/>
          <p:cNvSpPr/>
          <p:nvPr/>
        </p:nvSpPr>
        <p:spPr>
          <a:xfrm>
            <a:off x="788760" y="949320"/>
            <a:ext cx="8064720" cy="408888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032"/>
              </a:spcBef>
            </a:pPr>
            <a:r>
              <a:rPr b="0" lang="fr-FR" sz="2000" spc="-1" strike="noStrike">
                <a:solidFill>
                  <a:srgbClr val="737373"/>
                </a:solidFill>
                <a:latin typeface="Roboto"/>
                <a:ea typeface="Roboto"/>
              </a:rPr>
              <a:t>Formation développeur-se logiciel Java web</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Apprentissage intensif (9 mois) et en alternance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Reconversion professionnelle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Partenariat entre le groupe la Poste et l’école Simplon.co</a:t>
            </a:r>
            <a:endParaRPr b="0" lang="fr-FR" sz="2000" spc="-1" strike="noStrike">
              <a:latin typeface="Arial"/>
            </a:endParaRPr>
          </a:p>
          <a:p>
            <a:pPr>
              <a:lnSpc>
                <a:spcPct val="200000"/>
              </a:lnSpc>
              <a:spcBef>
                <a:spcPts val="1032"/>
              </a:spcBef>
              <a:spcAft>
                <a:spcPts val="1032"/>
              </a:spcAft>
            </a:pPr>
            <a:r>
              <a:rPr b="0" lang="fr-FR" sz="2000" spc="-1" strike="noStrike">
                <a:solidFill>
                  <a:srgbClr val="737373"/>
                </a:solidFill>
                <a:latin typeface="Roboto"/>
                <a:ea typeface="Roboto"/>
              </a:rPr>
              <a:t>Réalisation d’un “chef d’œuvre” : l’application Push mail</a:t>
            </a:r>
            <a:endParaRPr b="0" lang="fr-FR" sz="2000" spc="-1" strike="noStrike">
              <a:latin typeface="Arial"/>
            </a:endParaRPr>
          </a:p>
        </p:txBody>
      </p:sp>
      <p:pic>
        <p:nvPicPr>
          <p:cNvPr id="176" name="Shape 206" descr=""/>
          <p:cNvPicPr/>
          <p:nvPr/>
        </p:nvPicPr>
        <p:blipFill>
          <a:blip r:embed="rId1"/>
          <a:stretch/>
        </p:blipFill>
        <p:spPr>
          <a:xfrm>
            <a:off x="6004440" y="2808000"/>
            <a:ext cx="1697760" cy="1035000"/>
          </a:xfrm>
          <a:prstGeom prst="rect">
            <a:avLst/>
          </a:prstGeom>
          <a:ln>
            <a:noFill/>
          </a:ln>
        </p:spPr>
      </p:pic>
      <p:sp>
        <p:nvSpPr>
          <p:cNvPr id="177"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a:t>
            </a:r>
            <a:endParaRPr b="0" lang="fr-FR"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270"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71" name="CustomShape 2"/>
          <p:cNvSpPr/>
          <p:nvPr/>
        </p:nvSpPr>
        <p:spPr>
          <a:xfrm>
            <a:off x="1713600" y="4685040"/>
            <a:ext cx="1667880" cy="352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72" name="CustomShape 3"/>
          <p:cNvSpPr/>
          <p:nvPr/>
        </p:nvSpPr>
        <p:spPr>
          <a:xfrm>
            <a:off x="5047200" y="1228320"/>
            <a:ext cx="3929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le nombre détaillé des alertes (sélectionnable)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les détails pour chaque véhicule en alerte</a:t>
            </a:r>
            <a:endParaRPr b="0" lang="fr-FR" sz="2000" spc="-1" strike="noStrike">
              <a:latin typeface="Arial"/>
            </a:endParaRPr>
          </a:p>
        </p:txBody>
      </p:sp>
      <p:pic>
        <p:nvPicPr>
          <p:cNvPr id="273" name="" descr=""/>
          <p:cNvPicPr/>
          <p:nvPr/>
        </p:nvPicPr>
        <p:blipFill>
          <a:blip r:embed="rId1"/>
          <a:stretch/>
        </p:blipFill>
        <p:spPr>
          <a:xfrm>
            <a:off x="72000" y="1440000"/>
            <a:ext cx="4893480" cy="3127680"/>
          </a:xfrm>
          <a:prstGeom prst="rect">
            <a:avLst/>
          </a:prstGeom>
          <a:ln>
            <a:noFill/>
          </a:ln>
        </p:spPr>
      </p:pic>
      <p:sp>
        <p:nvSpPr>
          <p:cNvPr id="274"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76" name="Shape 289" descr=""/>
          <p:cNvPicPr/>
          <p:nvPr/>
        </p:nvPicPr>
        <p:blipFill>
          <a:blip r:embed="rId1"/>
          <a:stretch/>
        </p:blipFill>
        <p:spPr>
          <a:xfrm>
            <a:off x="3337200" y="1117440"/>
            <a:ext cx="2466720" cy="3710160"/>
          </a:xfrm>
          <a:prstGeom prst="rect">
            <a:avLst/>
          </a:prstGeom>
          <a:ln>
            <a:noFill/>
          </a:ln>
        </p:spPr>
      </p:pic>
      <p:sp>
        <p:nvSpPr>
          <p:cNvPr id="277" name="CustomShape 2"/>
          <p:cNvSpPr/>
          <p:nvPr/>
        </p:nvSpPr>
        <p:spPr>
          <a:xfrm>
            <a:off x="369180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78"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0" name="Shape 306" descr=""/>
          <p:cNvPicPr/>
          <p:nvPr/>
        </p:nvPicPr>
        <p:blipFill>
          <a:blip r:embed="rId1"/>
          <a:stretch/>
        </p:blipFill>
        <p:spPr>
          <a:xfrm>
            <a:off x="642600" y="1127160"/>
            <a:ext cx="2466720" cy="3710160"/>
          </a:xfrm>
          <a:prstGeom prst="rect">
            <a:avLst/>
          </a:prstGeom>
          <a:ln>
            <a:noFill/>
          </a:ln>
        </p:spPr>
      </p:pic>
      <p:sp>
        <p:nvSpPr>
          <p:cNvPr id="281" name="CustomShape 2"/>
          <p:cNvSpPr/>
          <p:nvPr/>
        </p:nvSpPr>
        <p:spPr>
          <a:xfrm>
            <a:off x="99756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2" name="CustomShape 3"/>
          <p:cNvSpPr/>
          <p:nvPr/>
        </p:nvSpPr>
        <p:spPr>
          <a:xfrm>
            <a:off x="3336120" y="1228320"/>
            <a:ext cx="564048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a:lnSpc>
                <a:spcPct val="150000"/>
              </a:lnSpc>
              <a:spcBef>
                <a:spcPts val="1599"/>
              </a:spcBef>
            </a:pPr>
            <a:endParaRPr b="0" lang="fr-FR" sz="2000" spc="-1" strike="noStrike">
              <a:latin typeface="Arial"/>
            </a:endParaRPr>
          </a:p>
        </p:txBody>
      </p:sp>
      <p:sp>
        <p:nvSpPr>
          <p:cNvPr id="283"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5" name="Shape 306" descr=""/>
          <p:cNvPicPr/>
          <p:nvPr/>
        </p:nvPicPr>
        <p:blipFill>
          <a:blip r:embed="rId1"/>
          <a:stretch/>
        </p:blipFill>
        <p:spPr>
          <a:xfrm>
            <a:off x="642600" y="1127160"/>
            <a:ext cx="2466720" cy="3710160"/>
          </a:xfrm>
          <a:prstGeom prst="rect">
            <a:avLst/>
          </a:prstGeom>
          <a:ln>
            <a:noFill/>
          </a:ln>
        </p:spPr>
      </p:pic>
      <p:sp>
        <p:nvSpPr>
          <p:cNvPr id="286" name="CustomShape 2"/>
          <p:cNvSpPr/>
          <p:nvPr/>
        </p:nvSpPr>
        <p:spPr>
          <a:xfrm>
            <a:off x="99756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7" name="CustomShape 3"/>
          <p:cNvSpPr/>
          <p:nvPr/>
        </p:nvSpPr>
        <p:spPr>
          <a:xfrm>
            <a:off x="3336120" y="1228320"/>
            <a:ext cx="564048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6aa84f"/>
                </a:solidFill>
                <a:latin typeface="Roboto"/>
                <a:ea typeface="Roboto"/>
              </a:rPr>
              <a:t>3 catégories</a:t>
            </a:r>
            <a:endParaRPr b="0" lang="fr-FR" sz="2000" spc="-1" strike="noStrike">
              <a:latin typeface="Arial"/>
            </a:endParaRPr>
          </a:p>
          <a:p>
            <a:pPr>
              <a:lnSpc>
                <a:spcPct val="150000"/>
              </a:lnSpc>
            </a:pPr>
            <a:endParaRPr b="0" lang="fr-FR" sz="2000" spc="-1" strike="noStrike">
              <a:latin typeface="Arial"/>
            </a:endParaRPr>
          </a:p>
        </p:txBody>
      </p:sp>
      <p:sp>
        <p:nvSpPr>
          <p:cNvPr id="288" name="CustomShape 4"/>
          <p:cNvSpPr/>
          <p:nvPr/>
        </p:nvSpPr>
        <p:spPr>
          <a:xfrm flipH="1">
            <a:off x="141120" y="2250720"/>
            <a:ext cx="752040" cy="55476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89" name="CustomShape 5"/>
          <p:cNvSpPr/>
          <p:nvPr/>
        </p:nvSpPr>
        <p:spPr>
          <a:xfrm flipH="1">
            <a:off x="141120" y="3240360"/>
            <a:ext cx="752040" cy="55476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0" name="CustomShape 6"/>
          <p:cNvSpPr/>
          <p:nvPr/>
        </p:nvSpPr>
        <p:spPr>
          <a:xfrm flipH="1">
            <a:off x="141120" y="3907080"/>
            <a:ext cx="752040" cy="55476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1" name="CustomShape 7"/>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93" name="Shape 306" descr=""/>
          <p:cNvPicPr/>
          <p:nvPr/>
        </p:nvPicPr>
        <p:blipFill>
          <a:blip r:embed="rId1"/>
          <a:stretch/>
        </p:blipFill>
        <p:spPr>
          <a:xfrm>
            <a:off x="642600" y="1127160"/>
            <a:ext cx="2466720" cy="3710160"/>
          </a:xfrm>
          <a:prstGeom prst="rect">
            <a:avLst/>
          </a:prstGeom>
          <a:ln>
            <a:noFill/>
          </a:ln>
        </p:spPr>
      </p:pic>
      <p:sp>
        <p:nvSpPr>
          <p:cNvPr id="294" name="CustomShape 2"/>
          <p:cNvSpPr/>
          <p:nvPr/>
        </p:nvSpPr>
        <p:spPr>
          <a:xfrm>
            <a:off x="99756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95" name="CustomShape 3"/>
          <p:cNvSpPr/>
          <p:nvPr/>
        </p:nvSpPr>
        <p:spPr>
          <a:xfrm>
            <a:off x="3336120" y="1228320"/>
            <a:ext cx="564048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8 types d’alertes</a:t>
            </a:r>
            <a:endParaRPr b="0" lang="fr-FR" sz="2000" spc="-1" strike="noStrike">
              <a:latin typeface="Arial"/>
            </a:endParaRPr>
          </a:p>
          <a:p>
            <a:pPr>
              <a:lnSpc>
                <a:spcPct val="150000"/>
              </a:lnSpc>
            </a:pPr>
            <a:endParaRPr b="0" lang="fr-FR" sz="2000" spc="-1" strike="noStrike">
              <a:latin typeface="Arial"/>
            </a:endParaRPr>
          </a:p>
        </p:txBody>
      </p:sp>
      <p:sp>
        <p:nvSpPr>
          <p:cNvPr id="296" name="CustomShape 4"/>
          <p:cNvSpPr/>
          <p:nvPr/>
        </p:nvSpPr>
        <p:spPr>
          <a:xfrm>
            <a:off x="720000" y="194400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297" name="CustomShape 5"/>
          <p:cNvSpPr/>
          <p:nvPr/>
        </p:nvSpPr>
        <p:spPr>
          <a:xfrm>
            <a:off x="1440360" y="1944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298" name="CustomShape 6"/>
          <p:cNvSpPr/>
          <p:nvPr/>
        </p:nvSpPr>
        <p:spPr>
          <a:xfrm>
            <a:off x="2232000" y="194400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299" name="CustomShape 7"/>
          <p:cNvSpPr/>
          <p:nvPr/>
        </p:nvSpPr>
        <p:spPr>
          <a:xfrm>
            <a:off x="720000" y="2520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300" name="CustomShape 8"/>
          <p:cNvSpPr/>
          <p:nvPr/>
        </p:nvSpPr>
        <p:spPr>
          <a:xfrm>
            <a:off x="720000" y="3240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301" name="CustomShape 9"/>
          <p:cNvSpPr/>
          <p:nvPr/>
        </p:nvSpPr>
        <p:spPr>
          <a:xfrm>
            <a:off x="1440000" y="3240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302" name="CustomShape 10"/>
          <p:cNvSpPr/>
          <p:nvPr/>
        </p:nvSpPr>
        <p:spPr>
          <a:xfrm>
            <a:off x="720000" y="3888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303" name="CustomShape 11"/>
          <p:cNvSpPr/>
          <p:nvPr/>
        </p:nvSpPr>
        <p:spPr>
          <a:xfrm>
            <a:off x="1440000" y="3888360"/>
            <a:ext cx="717480" cy="573480"/>
          </a:xfrm>
          <a:prstGeom prst="frame">
            <a:avLst>
              <a:gd name="adj1" fmla="val 9259"/>
            </a:avLst>
          </a:prstGeom>
          <a:solidFill>
            <a:srgbClr val="6aa84f"/>
          </a:solidFill>
          <a:ln>
            <a:solidFill>
              <a:srgbClr val="3465a4"/>
            </a:solidFill>
          </a:ln>
        </p:spPr>
        <p:style>
          <a:lnRef idx="0"/>
          <a:fillRef idx="0"/>
          <a:effectRef idx="0"/>
          <a:fontRef idx="minor"/>
        </p:style>
      </p:sp>
      <p:sp>
        <p:nvSpPr>
          <p:cNvPr id="304" name="CustomShape 12"/>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06" name="Shape 306" descr=""/>
          <p:cNvPicPr/>
          <p:nvPr/>
        </p:nvPicPr>
        <p:blipFill>
          <a:blip r:embed="rId1"/>
          <a:stretch/>
        </p:blipFill>
        <p:spPr>
          <a:xfrm>
            <a:off x="642600" y="1127160"/>
            <a:ext cx="2466720" cy="3710160"/>
          </a:xfrm>
          <a:prstGeom prst="rect">
            <a:avLst/>
          </a:prstGeom>
          <a:ln>
            <a:noFill/>
          </a:ln>
        </p:spPr>
      </p:pic>
      <p:sp>
        <p:nvSpPr>
          <p:cNvPr id="307" name="CustomShape 2"/>
          <p:cNvSpPr/>
          <p:nvPr/>
        </p:nvSpPr>
        <p:spPr>
          <a:xfrm>
            <a:off x="99756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08" name="CustomShape 3"/>
          <p:cNvSpPr/>
          <p:nvPr/>
        </p:nvSpPr>
        <p:spPr>
          <a:xfrm>
            <a:off x="3336120" y="1228320"/>
            <a:ext cx="564048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un tableau récapitulatif (en bas)</a:t>
            </a:r>
            <a:endParaRPr b="0" lang="fr-FR" sz="2000" spc="-1" strike="noStrike">
              <a:latin typeface="Arial"/>
            </a:endParaRPr>
          </a:p>
          <a:p>
            <a:pPr>
              <a:lnSpc>
                <a:spcPct val="150000"/>
              </a:lnSpc>
            </a:pPr>
            <a:endParaRPr b="0" lang="fr-FR" sz="2000" spc="-1" strike="noStrike">
              <a:latin typeface="Arial"/>
            </a:endParaRPr>
          </a:p>
        </p:txBody>
      </p:sp>
      <p:sp>
        <p:nvSpPr>
          <p:cNvPr id="309" name="CustomShape 4"/>
          <p:cNvSpPr/>
          <p:nvPr/>
        </p:nvSpPr>
        <p:spPr>
          <a:xfrm>
            <a:off x="2304000" y="4104360"/>
            <a:ext cx="573480" cy="573480"/>
          </a:xfrm>
          <a:custGeom>
            <a:avLst/>
            <a:gdLst/>
            <a:ahLst/>
            <a:rect l="l" t="t" r="r" b="b"/>
            <a:pathLst>
              <a:path w="1601" h="1601">
                <a:moveTo>
                  <a:pt x="400" y="0"/>
                </a:moveTo>
                <a:lnTo>
                  <a:pt x="400" y="1200"/>
                </a:lnTo>
                <a:lnTo>
                  <a:pt x="0" y="1200"/>
                </a:lnTo>
                <a:lnTo>
                  <a:pt x="800" y="1600"/>
                </a:lnTo>
                <a:lnTo>
                  <a:pt x="1600" y="1200"/>
                </a:lnTo>
                <a:lnTo>
                  <a:pt x="1200" y="1200"/>
                </a:lnTo>
                <a:lnTo>
                  <a:pt x="1200" y="0"/>
                </a:lnTo>
                <a:lnTo>
                  <a:pt x="400" y="0"/>
                </a:lnTo>
              </a:path>
            </a:pathLst>
          </a:custGeom>
          <a:solidFill>
            <a:srgbClr val="2b511a"/>
          </a:solidFill>
          <a:ln>
            <a:solidFill>
              <a:srgbClr val="3465a4"/>
            </a:solidFill>
          </a:ln>
        </p:spPr>
        <p:style>
          <a:lnRef idx="0"/>
          <a:fillRef idx="0"/>
          <a:effectRef idx="0"/>
          <a:fontRef idx="minor"/>
        </p:style>
      </p:sp>
      <p:sp>
        <p:nvSpPr>
          <p:cNvPr id="310"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98280" y="16200"/>
            <a:ext cx="882360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12" name="Shape 306" descr=""/>
          <p:cNvPicPr/>
          <p:nvPr/>
        </p:nvPicPr>
        <p:blipFill>
          <a:blip r:embed="rId1"/>
          <a:stretch/>
        </p:blipFill>
        <p:spPr>
          <a:xfrm>
            <a:off x="642600" y="1127160"/>
            <a:ext cx="2466720" cy="3710160"/>
          </a:xfrm>
          <a:prstGeom prst="rect">
            <a:avLst/>
          </a:prstGeom>
          <a:ln>
            <a:noFill/>
          </a:ln>
        </p:spPr>
      </p:pic>
      <p:sp>
        <p:nvSpPr>
          <p:cNvPr id="313" name="CustomShape 2"/>
          <p:cNvSpPr/>
          <p:nvPr/>
        </p:nvSpPr>
        <p:spPr>
          <a:xfrm>
            <a:off x="997560" y="4778640"/>
            <a:ext cx="1757160" cy="3625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14" name="CustomShape 3"/>
          <p:cNvSpPr/>
          <p:nvPr/>
        </p:nvSpPr>
        <p:spPr>
          <a:xfrm>
            <a:off x="3336120" y="1228320"/>
            <a:ext cx="564048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un tableau récapitulatif (en bas)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un lien (cliquable) dans chaque pavé, renvoyant vers la page “Alertes”</a:t>
            </a:r>
            <a:endParaRPr b="0" lang="fr-FR" sz="2000" spc="-1" strike="noStrike">
              <a:latin typeface="Arial"/>
            </a:endParaRPr>
          </a:p>
        </p:txBody>
      </p:sp>
      <p:pic>
        <p:nvPicPr>
          <p:cNvPr id="315" name="" descr=""/>
          <p:cNvPicPr/>
          <p:nvPr/>
        </p:nvPicPr>
        <p:blipFill>
          <a:blip r:embed="rId2"/>
          <a:stretch/>
        </p:blipFill>
        <p:spPr>
          <a:xfrm>
            <a:off x="1544760" y="2687400"/>
            <a:ext cx="1476720" cy="1198440"/>
          </a:xfrm>
          <a:prstGeom prst="rect">
            <a:avLst/>
          </a:prstGeom>
          <a:ln>
            <a:noFill/>
          </a:ln>
        </p:spPr>
      </p:pic>
      <p:sp>
        <p:nvSpPr>
          <p:cNvPr id="316" name="Line 4"/>
          <p:cNvSpPr/>
          <p:nvPr/>
        </p:nvSpPr>
        <p:spPr>
          <a:xfrm>
            <a:off x="1224000" y="2304000"/>
            <a:ext cx="360000" cy="383040"/>
          </a:xfrm>
          <a:prstGeom prst="line">
            <a:avLst/>
          </a:prstGeom>
          <a:ln>
            <a:solidFill>
              <a:srgbClr val="000000"/>
            </a:solidFill>
            <a:tailEnd len="med" type="triangle" w="med"/>
          </a:ln>
        </p:spPr>
        <p:style>
          <a:lnRef idx="0"/>
          <a:fillRef idx="0"/>
          <a:effectRef idx="0"/>
          <a:fontRef idx="minor"/>
        </p:style>
      </p:sp>
      <p:sp>
        <p:nvSpPr>
          <p:cNvPr id="317" name="CustomShape 5"/>
          <p:cNvSpPr/>
          <p:nvPr/>
        </p:nvSpPr>
        <p:spPr>
          <a:xfrm>
            <a:off x="1728000" y="3600360"/>
            <a:ext cx="1077480" cy="213480"/>
          </a:xfrm>
          <a:prstGeom prst="frame">
            <a:avLst>
              <a:gd name="adj1" fmla="val 9259"/>
            </a:avLst>
          </a:prstGeom>
          <a:solidFill>
            <a:srgbClr val="6aa84f"/>
          </a:solidFill>
          <a:ln>
            <a:solidFill>
              <a:srgbClr val="3465a4"/>
            </a:solidFill>
          </a:ln>
        </p:spPr>
        <p:style>
          <a:lnRef idx="0"/>
          <a:fillRef idx="0"/>
          <a:effectRef idx="0"/>
          <a:fontRef idx="minor"/>
        </p:style>
      </p:sp>
      <p:sp>
        <p:nvSpPr>
          <p:cNvPr id="318" name="CustomShape 6"/>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pic>
        <p:nvPicPr>
          <p:cNvPr id="320" name="Shape 320" descr=""/>
          <p:cNvPicPr/>
          <p:nvPr/>
        </p:nvPicPr>
        <p:blipFill>
          <a:blip r:embed="rId1"/>
          <a:stretch/>
        </p:blipFill>
        <p:spPr>
          <a:xfrm>
            <a:off x="2241000" y="1154520"/>
            <a:ext cx="4582080" cy="3649680"/>
          </a:xfrm>
          <a:prstGeom prst="rect">
            <a:avLst/>
          </a:prstGeom>
          <a:ln>
            <a:noFill/>
          </a:ln>
        </p:spPr>
      </p:pic>
      <p:sp>
        <p:nvSpPr>
          <p:cNvPr id="321" name="CustomShape 2"/>
          <p:cNvSpPr/>
          <p:nvPr/>
        </p:nvSpPr>
        <p:spPr>
          <a:xfrm>
            <a:off x="2192400" y="4759920"/>
            <a:ext cx="4756320" cy="3812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Bouton d’abonnement au service (non affiché)</a:t>
            </a:r>
            <a:endParaRPr b="0" lang="fr-FR" sz="1800" spc="-1" strike="noStrike">
              <a:latin typeface="Arial"/>
            </a:endParaRPr>
          </a:p>
        </p:txBody>
      </p:sp>
      <p:pic>
        <p:nvPicPr>
          <p:cNvPr id="322" name="" descr=""/>
          <p:cNvPicPr/>
          <p:nvPr/>
        </p:nvPicPr>
        <p:blipFill>
          <a:blip r:embed="rId2"/>
          <a:stretch/>
        </p:blipFill>
        <p:spPr>
          <a:xfrm>
            <a:off x="2241000" y="1154520"/>
            <a:ext cx="4582080" cy="3649680"/>
          </a:xfrm>
          <a:prstGeom prst="rect">
            <a:avLst/>
          </a:prstGeom>
          <a:ln>
            <a:noFill/>
          </a:ln>
        </p:spPr>
      </p:pic>
      <p:sp>
        <p:nvSpPr>
          <p:cNvPr id="323"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25" name="CustomShape 2"/>
          <p:cNvSpPr/>
          <p:nvPr/>
        </p:nvSpPr>
        <p:spPr>
          <a:xfrm>
            <a:off x="2192400" y="4759920"/>
            <a:ext cx="4756320" cy="3812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26" name="Shape 328" descr=""/>
          <p:cNvPicPr/>
          <p:nvPr/>
        </p:nvPicPr>
        <p:blipFill>
          <a:blip r:embed="rId1"/>
          <a:stretch/>
        </p:blipFill>
        <p:spPr>
          <a:xfrm>
            <a:off x="2239920" y="1147320"/>
            <a:ext cx="4608360" cy="3664080"/>
          </a:xfrm>
          <a:prstGeom prst="rect">
            <a:avLst/>
          </a:prstGeom>
          <a:ln>
            <a:noFill/>
          </a:ln>
        </p:spPr>
      </p:pic>
      <p:pic>
        <p:nvPicPr>
          <p:cNvPr id="327" name="" descr=""/>
          <p:cNvPicPr/>
          <p:nvPr/>
        </p:nvPicPr>
        <p:blipFill>
          <a:blip r:embed="rId2"/>
          <a:stretch/>
        </p:blipFill>
        <p:spPr>
          <a:xfrm>
            <a:off x="2239920" y="1147320"/>
            <a:ext cx="4608360" cy="3664080"/>
          </a:xfrm>
          <a:prstGeom prst="rect">
            <a:avLst/>
          </a:prstGeom>
          <a:ln>
            <a:noFill/>
          </a:ln>
        </p:spPr>
      </p:pic>
      <p:sp>
        <p:nvSpPr>
          <p:cNvPr id="328"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0" name="CustomShape 2"/>
          <p:cNvSpPr/>
          <p:nvPr/>
        </p:nvSpPr>
        <p:spPr>
          <a:xfrm>
            <a:off x="98280" y="4759920"/>
            <a:ext cx="4756320" cy="3812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1" name="Shape 335" descr=""/>
          <p:cNvPicPr/>
          <p:nvPr/>
        </p:nvPicPr>
        <p:blipFill>
          <a:blip r:embed="rId1"/>
          <a:stretch/>
        </p:blipFill>
        <p:spPr>
          <a:xfrm>
            <a:off x="249840" y="1157040"/>
            <a:ext cx="4608360" cy="3664080"/>
          </a:xfrm>
          <a:prstGeom prst="rect">
            <a:avLst/>
          </a:prstGeom>
          <a:ln>
            <a:noFill/>
          </a:ln>
        </p:spPr>
      </p:pic>
      <p:sp>
        <p:nvSpPr>
          <p:cNvPr id="332" name="CustomShape 3"/>
          <p:cNvSpPr/>
          <p:nvPr/>
        </p:nvSpPr>
        <p:spPr>
          <a:xfrm>
            <a:off x="5162760" y="1228320"/>
            <a:ext cx="381384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333" name="" descr=""/>
          <p:cNvPicPr/>
          <p:nvPr/>
        </p:nvPicPr>
        <p:blipFill>
          <a:blip r:embed="rId2"/>
          <a:stretch/>
        </p:blipFill>
        <p:spPr>
          <a:xfrm>
            <a:off x="249840" y="1147320"/>
            <a:ext cx="4608360" cy="3664080"/>
          </a:xfrm>
          <a:prstGeom prst="rect">
            <a:avLst/>
          </a:prstGeom>
          <a:ln>
            <a:noFill/>
          </a:ln>
        </p:spPr>
      </p:pic>
      <p:sp>
        <p:nvSpPr>
          <p:cNvPr id="334"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8280" y="16200"/>
            <a:ext cx="8823600" cy="1013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Introduction</a:t>
            </a:r>
            <a:endParaRPr b="0" lang="fr-FR" sz="2400" spc="-1" strike="noStrike">
              <a:latin typeface="Arial"/>
            </a:endParaRPr>
          </a:p>
        </p:txBody>
      </p:sp>
      <p:sp>
        <p:nvSpPr>
          <p:cNvPr id="179" name="CustomShape 2"/>
          <p:cNvSpPr/>
          <p:nvPr/>
        </p:nvSpPr>
        <p:spPr>
          <a:xfrm>
            <a:off x="655560" y="806040"/>
            <a:ext cx="7578720" cy="406872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315"/>
              </a:spcBef>
            </a:pPr>
            <a:r>
              <a:rPr b="0" lang="fr-FR" sz="2000" spc="-1" strike="noStrike">
                <a:solidFill>
                  <a:srgbClr val="737373"/>
                </a:solidFill>
                <a:latin typeface="Roboto"/>
                <a:ea typeface="Roboto"/>
              </a:rPr>
              <a:t>Répond à une demande du client (Véhiposte)</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L’application s’intègre à un site existant</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Conçue et réalisée à partir du cahier des charges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Permet la consultation des différentes alertes remontées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Propose  de recevoir un e-mail récapitulatif</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pic>
        <p:nvPicPr>
          <p:cNvPr id="180" name="Shape 213" descr=""/>
          <p:cNvPicPr/>
          <p:nvPr/>
        </p:nvPicPr>
        <p:blipFill>
          <a:blip r:embed="rId1"/>
          <a:stretch/>
        </p:blipFill>
        <p:spPr>
          <a:xfrm>
            <a:off x="6336000" y="1944000"/>
            <a:ext cx="2664000" cy="635400"/>
          </a:xfrm>
          <a:prstGeom prst="rect">
            <a:avLst/>
          </a:prstGeom>
          <a:ln>
            <a:noFill/>
          </a:ln>
        </p:spPr>
      </p:pic>
      <p:pic>
        <p:nvPicPr>
          <p:cNvPr id="181" name="Shape 214" descr=""/>
          <p:cNvPicPr/>
          <p:nvPr/>
        </p:nvPicPr>
        <p:blipFill>
          <a:blip r:embed="rId2"/>
          <a:stretch/>
        </p:blipFill>
        <p:spPr>
          <a:xfrm>
            <a:off x="6408000" y="2460240"/>
            <a:ext cx="2606400" cy="635400"/>
          </a:xfrm>
          <a:prstGeom prst="rect">
            <a:avLst/>
          </a:prstGeom>
          <a:ln>
            <a:noFill/>
          </a:ln>
        </p:spPr>
      </p:pic>
      <p:sp>
        <p:nvSpPr>
          <p:cNvPr id="182"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2</a:t>
            </a:r>
            <a:endParaRPr b="0" lang="fr-FR"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6" name="CustomShape 2"/>
          <p:cNvSpPr/>
          <p:nvPr/>
        </p:nvSpPr>
        <p:spPr>
          <a:xfrm>
            <a:off x="98280" y="4759920"/>
            <a:ext cx="4756320" cy="3812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7" name="Shape 335" descr=""/>
          <p:cNvPicPr/>
          <p:nvPr/>
        </p:nvPicPr>
        <p:blipFill>
          <a:blip r:embed="rId1"/>
          <a:stretch/>
        </p:blipFill>
        <p:spPr>
          <a:xfrm>
            <a:off x="249840" y="1157040"/>
            <a:ext cx="4608360" cy="3664080"/>
          </a:xfrm>
          <a:prstGeom prst="rect">
            <a:avLst/>
          </a:prstGeom>
          <a:ln>
            <a:noFill/>
          </a:ln>
        </p:spPr>
      </p:pic>
      <p:sp>
        <p:nvSpPr>
          <p:cNvPr id="338" name="CustomShape 3"/>
          <p:cNvSpPr/>
          <p:nvPr/>
        </p:nvSpPr>
        <p:spPr>
          <a:xfrm>
            <a:off x="5162760" y="1228320"/>
            <a:ext cx="381384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6aa84f"/>
                </a:solidFill>
                <a:latin typeface="Roboto"/>
                <a:ea typeface="Roboto"/>
              </a:rPr>
              <a:t>de s’abonner ou se désabonner (clic)</a:t>
            </a:r>
            <a:endParaRPr b="0" lang="fr-FR" sz="2000" spc="-1" strike="noStrike">
              <a:latin typeface="Arial"/>
            </a:endParaRPr>
          </a:p>
          <a:p>
            <a:pPr>
              <a:lnSpc>
                <a:spcPct val="150000"/>
              </a:lnSpc>
            </a:pPr>
            <a:endParaRPr b="0" lang="fr-FR" sz="2000" spc="-1" strike="noStrike">
              <a:latin typeface="Arial"/>
            </a:endParaRPr>
          </a:p>
        </p:txBody>
      </p:sp>
      <p:pic>
        <p:nvPicPr>
          <p:cNvPr id="339" name="" descr=""/>
          <p:cNvPicPr/>
          <p:nvPr/>
        </p:nvPicPr>
        <p:blipFill>
          <a:blip r:embed="rId2"/>
          <a:stretch/>
        </p:blipFill>
        <p:spPr>
          <a:xfrm>
            <a:off x="249840" y="1147320"/>
            <a:ext cx="4608360" cy="3664080"/>
          </a:xfrm>
          <a:prstGeom prst="rect">
            <a:avLst/>
          </a:prstGeom>
          <a:ln>
            <a:noFill/>
          </a:ln>
        </p:spPr>
      </p:pic>
      <p:sp>
        <p:nvSpPr>
          <p:cNvPr id="340" name="CustomShape 4"/>
          <p:cNvSpPr/>
          <p:nvPr/>
        </p:nvSpPr>
        <p:spPr>
          <a:xfrm>
            <a:off x="3240000" y="3600360"/>
            <a:ext cx="717480" cy="357480"/>
          </a:xfrm>
          <a:prstGeom prst="frame">
            <a:avLst>
              <a:gd name="adj1" fmla="val 9259"/>
            </a:avLst>
          </a:prstGeom>
          <a:solidFill>
            <a:srgbClr val="6aa84f"/>
          </a:solidFill>
          <a:ln>
            <a:solidFill>
              <a:srgbClr val="3465a4"/>
            </a:solidFill>
          </a:ln>
        </p:spPr>
        <p:style>
          <a:lnRef idx="0"/>
          <a:fillRef idx="0"/>
          <a:effectRef idx="0"/>
          <a:fontRef idx="minor"/>
        </p:style>
      </p:sp>
      <p:sp>
        <p:nvSpPr>
          <p:cNvPr id="341"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43" name="CustomShape 2"/>
          <p:cNvSpPr/>
          <p:nvPr/>
        </p:nvSpPr>
        <p:spPr>
          <a:xfrm>
            <a:off x="98280" y="4759920"/>
            <a:ext cx="4756320" cy="3812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44" name="Shape 335" descr=""/>
          <p:cNvPicPr/>
          <p:nvPr/>
        </p:nvPicPr>
        <p:blipFill>
          <a:blip r:embed="rId1"/>
          <a:stretch/>
        </p:blipFill>
        <p:spPr>
          <a:xfrm>
            <a:off x="249840" y="1157040"/>
            <a:ext cx="4608360" cy="3664080"/>
          </a:xfrm>
          <a:prstGeom prst="rect">
            <a:avLst/>
          </a:prstGeom>
          <a:ln>
            <a:noFill/>
          </a:ln>
        </p:spPr>
      </p:pic>
      <p:sp>
        <p:nvSpPr>
          <p:cNvPr id="345" name="CustomShape 3"/>
          <p:cNvSpPr/>
          <p:nvPr/>
        </p:nvSpPr>
        <p:spPr>
          <a:xfrm>
            <a:off x="5162760" y="1228320"/>
            <a:ext cx="381384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346" name="" descr=""/>
          <p:cNvPicPr/>
          <p:nvPr/>
        </p:nvPicPr>
        <p:blipFill>
          <a:blip r:embed="rId2"/>
          <a:stretch/>
        </p:blipFill>
        <p:spPr>
          <a:xfrm>
            <a:off x="249840" y="1147320"/>
            <a:ext cx="4608360" cy="3664080"/>
          </a:xfrm>
          <a:prstGeom prst="rect">
            <a:avLst/>
          </a:prstGeom>
          <a:ln>
            <a:noFill/>
          </a:ln>
        </p:spPr>
      </p:pic>
      <p:pic>
        <p:nvPicPr>
          <p:cNvPr id="347" name="" descr=""/>
          <p:cNvPicPr/>
          <p:nvPr/>
        </p:nvPicPr>
        <p:blipFill>
          <a:blip r:embed="rId3"/>
          <a:stretch/>
        </p:blipFill>
        <p:spPr>
          <a:xfrm>
            <a:off x="1152000" y="2057400"/>
            <a:ext cx="2445120" cy="1540440"/>
          </a:xfrm>
          <a:prstGeom prst="rect">
            <a:avLst/>
          </a:prstGeom>
          <a:ln>
            <a:noFill/>
          </a:ln>
        </p:spPr>
      </p:pic>
      <p:sp>
        <p:nvSpPr>
          <p:cNvPr id="348" name="Line 4"/>
          <p:cNvSpPr/>
          <p:nvPr/>
        </p:nvSpPr>
        <p:spPr>
          <a:xfrm flipH="1" flipV="1">
            <a:off x="2880000" y="3312360"/>
            <a:ext cx="432000" cy="360000"/>
          </a:xfrm>
          <a:prstGeom prst="line">
            <a:avLst/>
          </a:prstGeom>
          <a:ln>
            <a:solidFill>
              <a:srgbClr val="000000"/>
            </a:solidFill>
            <a:tailEnd len="med" type="triangle" w="med"/>
          </a:ln>
        </p:spPr>
        <p:style>
          <a:lnRef idx="0"/>
          <a:fillRef idx="0"/>
          <a:effectRef idx="0"/>
          <a:fontRef idx="minor"/>
        </p:style>
      </p:sp>
      <p:sp>
        <p:nvSpPr>
          <p:cNvPr id="349"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98280" y="16200"/>
            <a:ext cx="8823600" cy="10036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51" name="CustomShape 2"/>
          <p:cNvSpPr/>
          <p:nvPr/>
        </p:nvSpPr>
        <p:spPr>
          <a:xfrm>
            <a:off x="98280" y="4759920"/>
            <a:ext cx="4756320" cy="3812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52" name="Shape 335" descr=""/>
          <p:cNvPicPr/>
          <p:nvPr/>
        </p:nvPicPr>
        <p:blipFill>
          <a:blip r:embed="rId1"/>
          <a:stretch/>
        </p:blipFill>
        <p:spPr>
          <a:xfrm>
            <a:off x="249840" y="1157040"/>
            <a:ext cx="4608360" cy="3664080"/>
          </a:xfrm>
          <a:prstGeom prst="rect">
            <a:avLst/>
          </a:prstGeom>
          <a:ln>
            <a:noFill/>
          </a:ln>
        </p:spPr>
      </p:pic>
      <p:sp>
        <p:nvSpPr>
          <p:cNvPr id="353" name="CustomShape 3"/>
          <p:cNvSpPr/>
          <p:nvPr/>
        </p:nvSpPr>
        <p:spPr>
          <a:xfrm>
            <a:off x="5162760" y="1228320"/>
            <a:ext cx="381384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6aa84f"/>
                </a:solidFill>
                <a:latin typeface="Roboto"/>
                <a:ea typeface="Roboto"/>
              </a:rPr>
              <a:t>d’afficher un message de confirmation (clic)</a:t>
            </a:r>
            <a:endParaRPr b="0" lang="fr-FR" sz="2000" spc="-1" strike="noStrike">
              <a:latin typeface="Arial"/>
            </a:endParaRPr>
          </a:p>
        </p:txBody>
      </p:sp>
      <p:pic>
        <p:nvPicPr>
          <p:cNvPr id="354" name="" descr=""/>
          <p:cNvPicPr/>
          <p:nvPr/>
        </p:nvPicPr>
        <p:blipFill>
          <a:blip r:embed="rId2"/>
          <a:stretch/>
        </p:blipFill>
        <p:spPr>
          <a:xfrm>
            <a:off x="249840" y="1147320"/>
            <a:ext cx="4608360" cy="3664080"/>
          </a:xfrm>
          <a:prstGeom prst="rect">
            <a:avLst/>
          </a:prstGeom>
          <a:ln>
            <a:noFill/>
          </a:ln>
        </p:spPr>
      </p:pic>
      <p:sp>
        <p:nvSpPr>
          <p:cNvPr id="355"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98280" y="16200"/>
            <a:ext cx="8823600" cy="10324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Perspectives</a:t>
            </a:r>
            <a:endParaRPr b="0" lang="fr-FR" sz="2400" spc="-1" strike="noStrike">
              <a:latin typeface="Arial"/>
            </a:endParaRPr>
          </a:p>
        </p:txBody>
      </p:sp>
      <p:sp>
        <p:nvSpPr>
          <p:cNvPr id="357" name="CustomShape 2"/>
          <p:cNvSpPr/>
          <p:nvPr/>
        </p:nvSpPr>
        <p:spPr>
          <a:xfrm>
            <a:off x="276120" y="1167120"/>
            <a:ext cx="8579520" cy="3974400"/>
          </a:xfrm>
          <a:prstGeom prst="rect">
            <a:avLst/>
          </a:prstGeom>
          <a:noFill/>
          <a:ln>
            <a:noFill/>
          </a:ln>
        </p:spPr>
        <p:style>
          <a:lnRef idx="0"/>
          <a:fillRef idx="0"/>
          <a:effectRef idx="0"/>
          <a:fontRef idx="minor"/>
        </p:style>
        <p:txBody>
          <a:bodyPr lIns="90000" rIns="90000" tIns="91440" bIns="91440"/>
          <a:p>
            <a:pPr>
              <a:lnSpc>
                <a:spcPct val="200000"/>
              </a:lnSpc>
              <a:spcBef>
                <a:spcPts val="567"/>
              </a:spcBef>
              <a:spcAft>
                <a:spcPts val="567"/>
              </a:spcAft>
            </a:pPr>
            <a:r>
              <a:rPr b="0" lang="fr-FR" sz="2000" spc="-1" strike="noStrike">
                <a:solidFill>
                  <a:srgbClr val="737373"/>
                </a:solidFill>
                <a:latin typeface="Roboto"/>
                <a:ea typeface="Roboto"/>
              </a:rPr>
              <a:t>Véhiparc change en permanence : il est “vivant” !</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Des services sont proposés / adaptés selon les besoins du client</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L’application Push mail est évolutive</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Le site s’adapte aux évolutions technologiques</a:t>
            </a:r>
            <a:endParaRPr b="0" lang="fr-FR" sz="2000" spc="-1" strike="noStrike">
              <a:latin typeface="Arial"/>
            </a:endParaRPr>
          </a:p>
          <a:p>
            <a:pPr>
              <a:lnSpc>
                <a:spcPct val="200000"/>
              </a:lnSpc>
              <a:spcBef>
                <a:spcPts val="748"/>
              </a:spcBef>
              <a:spcAft>
                <a:spcPts val="748"/>
              </a:spcAft>
            </a:pPr>
            <a:r>
              <a:rPr b="0" lang="fr-FR" sz="2000" spc="-1" strike="noStrike">
                <a:solidFill>
                  <a:srgbClr val="737373"/>
                </a:solidFill>
                <a:latin typeface="Roboto"/>
                <a:ea typeface="Roboto"/>
              </a:rPr>
              <a:t>Réponse à un appel d’offre : de nouveaux horizons ?</a:t>
            </a:r>
            <a:endParaRPr b="0" lang="fr-FR" sz="2000" spc="-1" strike="noStrike">
              <a:latin typeface="Arial"/>
            </a:endParaRPr>
          </a:p>
        </p:txBody>
      </p:sp>
      <p:pic>
        <p:nvPicPr>
          <p:cNvPr id="358" name="Shape 349" descr=""/>
          <p:cNvPicPr/>
          <p:nvPr/>
        </p:nvPicPr>
        <p:blipFill>
          <a:blip r:embed="rId1"/>
          <a:stretch/>
        </p:blipFill>
        <p:spPr>
          <a:xfrm>
            <a:off x="6624000" y="3024360"/>
            <a:ext cx="2369880" cy="1333080"/>
          </a:xfrm>
          <a:prstGeom prst="rect">
            <a:avLst/>
          </a:prstGeom>
          <a:ln>
            <a:noFill/>
          </a:ln>
        </p:spPr>
      </p:pic>
      <p:sp>
        <p:nvSpPr>
          <p:cNvPr id="359"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10</a:t>
            </a:r>
            <a:endParaRPr b="0" lang="fr-FR"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98280" y="16200"/>
            <a:ext cx="8823600" cy="1013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Conclusion</a:t>
            </a:r>
            <a:endParaRPr b="0" lang="fr-FR" sz="2400" spc="-1" strike="noStrike">
              <a:latin typeface="Arial"/>
            </a:endParaRPr>
          </a:p>
        </p:txBody>
      </p:sp>
      <p:sp>
        <p:nvSpPr>
          <p:cNvPr id="361" name="CustomShape 2"/>
          <p:cNvSpPr/>
          <p:nvPr/>
        </p:nvSpPr>
        <p:spPr>
          <a:xfrm>
            <a:off x="463680" y="1213560"/>
            <a:ext cx="7902000" cy="3731760"/>
          </a:xfrm>
          <a:prstGeom prst="rect">
            <a:avLst/>
          </a:prstGeom>
          <a:noFill/>
          <a:ln>
            <a:noFill/>
          </a:ln>
        </p:spPr>
        <p:style>
          <a:lnRef idx="0"/>
          <a:fillRef idx="0"/>
          <a:effectRef idx="0"/>
          <a:fontRef idx="minor"/>
        </p:style>
        <p:txBody>
          <a:bodyPr lIns="90000" rIns="90000" tIns="91440" bIns="91440"/>
          <a:p>
            <a:pPr>
              <a:lnSpc>
                <a:spcPct val="200000"/>
              </a:lnSpc>
            </a:pPr>
            <a:r>
              <a:rPr b="0" lang="fr-FR" sz="2000" spc="-1" strike="noStrike">
                <a:solidFill>
                  <a:srgbClr val="737373"/>
                </a:solidFill>
                <a:latin typeface="Roboto"/>
                <a:ea typeface="Roboto"/>
              </a:rPr>
              <a:t>Cahier des charges et planning respectés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Push mail bien intégrée à Véhiparc</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Résumé sur le dashboard, détaillé dans la page “Alertes”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E-mail mensuel, système d’abonnement simple d’utilisation </a:t>
            </a:r>
            <a:endParaRPr b="0" lang="fr-FR" sz="2000" spc="-1" strike="noStrike">
              <a:latin typeface="Arial"/>
            </a:endParaRPr>
          </a:p>
          <a:p>
            <a:pPr>
              <a:lnSpc>
                <a:spcPct val="200000"/>
              </a:lnSpc>
              <a:spcBef>
                <a:spcPts val="1599"/>
              </a:spcBef>
              <a:spcAft>
                <a:spcPts val="1599"/>
              </a:spcAft>
            </a:pPr>
            <a:r>
              <a:rPr b="0" lang="fr-FR" sz="2000" spc="-1" strike="noStrike">
                <a:solidFill>
                  <a:srgbClr val="737373"/>
                </a:solidFill>
                <a:latin typeface="Roboto"/>
                <a:ea typeface="Roboto"/>
              </a:rPr>
              <a:t>Application évolutive et amenée à évoluer...</a:t>
            </a:r>
            <a:endParaRPr b="0" lang="fr-FR" sz="2000" spc="-1" strike="noStrike">
              <a:latin typeface="Arial"/>
            </a:endParaRPr>
          </a:p>
        </p:txBody>
      </p:sp>
      <p:pic>
        <p:nvPicPr>
          <p:cNvPr id="362" name="Shape 356" descr=""/>
          <p:cNvPicPr/>
          <p:nvPr/>
        </p:nvPicPr>
        <p:blipFill>
          <a:blip r:embed="rId1"/>
          <a:stretch/>
        </p:blipFill>
        <p:spPr>
          <a:xfrm>
            <a:off x="6098400" y="1213560"/>
            <a:ext cx="2683080" cy="1702440"/>
          </a:xfrm>
          <a:prstGeom prst="rect">
            <a:avLst/>
          </a:prstGeom>
          <a:ln>
            <a:noFill/>
          </a:ln>
        </p:spPr>
      </p:pic>
      <p:sp>
        <p:nvSpPr>
          <p:cNvPr id="363"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11</a:t>
            </a:r>
            <a:endParaRPr b="0" lang="fr-FR"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2068920" y="1301760"/>
            <a:ext cx="5003640" cy="22759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Merci de</a:t>
            </a:r>
            <a:br/>
            <a:r>
              <a:rPr b="1" lang="fr-FR" sz="4800" spc="-1" strike="noStrike">
                <a:solidFill>
                  <a:srgbClr val="ffffff"/>
                </a:solidFill>
                <a:latin typeface="Roboto"/>
                <a:ea typeface="Roboto"/>
              </a:rPr>
              <a:t>votre attention ...</a:t>
            </a:r>
            <a:endParaRPr b="0" lang="fr-FR" sz="4800" spc="-1" strike="noStrike">
              <a:latin typeface="Arial"/>
            </a:endParaRPr>
          </a:p>
        </p:txBody>
      </p:sp>
    </p:spTree>
  </p:cSld>
  <mc:AlternateContent>
    <mc:Choice Requires="p14">
      <p:transition spd="med">
        <p14:ripple/>
      </p:transition>
    </mc:Choice>
    <mc:Fallback>
      <p:transition spd="med">
        <p:fade/>
      </p:transition>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8280" y="16200"/>
            <a:ext cx="8823600" cy="10530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Abstract</a:t>
            </a:r>
            <a:endParaRPr b="0" lang="fr-FR" sz="2400" spc="-1" strike="noStrike">
              <a:latin typeface="Arial"/>
            </a:endParaRPr>
          </a:p>
        </p:txBody>
      </p:sp>
      <p:sp>
        <p:nvSpPr>
          <p:cNvPr id="184" name="CustomShape 2"/>
          <p:cNvSpPr/>
          <p:nvPr/>
        </p:nvSpPr>
        <p:spPr>
          <a:xfrm>
            <a:off x="216000" y="1113840"/>
            <a:ext cx="8706240" cy="402768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Véhiparc is a car management software</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This application report all abnormal situations to subscribed users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Send a e-mail recap once per month</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Propose page that summarise all kind of alerts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User-friendly subscription system</a:t>
            </a:r>
            <a:endParaRPr b="0" lang="fr-FR" sz="2000" spc="-1" strike="noStrike">
              <a:latin typeface="Arial"/>
            </a:endParaRPr>
          </a:p>
          <a:p>
            <a:pPr>
              <a:lnSpc>
                <a:spcPct val="150000"/>
              </a:lnSpc>
              <a:spcBef>
                <a:spcPts val="1032"/>
              </a:spcBef>
              <a:spcAft>
                <a:spcPts val="1032"/>
              </a:spcAft>
            </a:pPr>
            <a:r>
              <a:rPr b="0" lang="fr-FR" sz="2000" spc="-1" strike="noStrike">
                <a:solidFill>
                  <a:srgbClr val="737373"/>
                </a:solidFill>
                <a:latin typeface="Roboto"/>
                <a:ea typeface="Roboto"/>
              </a:rPr>
              <a:t>Single Page Application built with NodeJS, Bootstrap and AngularJS</a:t>
            </a:r>
            <a:endParaRPr b="0" lang="fr-FR" sz="2000" spc="-1" strike="noStrike">
              <a:latin typeface="Arial"/>
            </a:endParaRPr>
          </a:p>
        </p:txBody>
      </p:sp>
      <p:pic>
        <p:nvPicPr>
          <p:cNvPr id="185" name="" descr=""/>
          <p:cNvPicPr/>
          <p:nvPr/>
        </p:nvPicPr>
        <p:blipFill>
          <a:blip r:embed="rId1"/>
          <a:stretch/>
        </p:blipFill>
        <p:spPr>
          <a:xfrm>
            <a:off x="8280000" y="3384360"/>
            <a:ext cx="573480" cy="640440"/>
          </a:xfrm>
          <a:prstGeom prst="rect">
            <a:avLst/>
          </a:prstGeom>
          <a:ln>
            <a:noFill/>
          </a:ln>
        </p:spPr>
      </p:pic>
      <p:pic>
        <p:nvPicPr>
          <p:cNvPr id="186" name="" descr=""/>
          <p:cNvPicPr/>
          <p:nvPr/>
        </p:nvPicPr>
        <p:blipFill>
          <a:blip r:embed="rId2"/>
          <a:stretch/>
        </p:blipFill>
        <p:spPr>
          <a:xfrm>
            <a:off x="8158680" y="2376000"/>
            <a:ext cx="763560" cy="642240"/>
          </a:xfrm>
          <a:prstGeom prst="rect">
            <a:avLst/>
          </a:prstGeom>
          <a:ln>
            <a:noFill/>
          </a:ln>
        </p:spPr>
      </p:pic>
      <p:pic>
        <p:nvPicPr>
          <p:cNvPr id="187" name="" descr=""/>
          <p:cNvPicPr/>
          <p:nvPr/>
        </p:nvPicPr>
        <p:blipFill>
          <a:blip r:embed="rId3"/>
          <a:stretch/>
        </p:blipFill>
        <p:spPr>
          <a:xfrm>
            <a:off x="6554520" y="2880000"/>
            <a:ext cx="1221480" cy="645480"/>
          </a:xfrm>
          <a:prstGeom prst="rect">
            <a:avLst/>
          </a:prstGeom>
          <a:ln>
            <a:noFill/>
          </a:ln>
        </p:spPr>
      </p:pic>
      <p:pic>
        <p:nvPicPr>
          <p:cNvPr id="188" name="" descr=""/>
          <p:cNvPicPr/>
          <p:nvPr/>
        </p:nvPicPr>
        <p:blipFill>
          <a:blip r:embed="rId4"/>
          <a:stretch/>
        </p:blipFill>
        <p:spPr>
          <a:xfrm>
            <a:off x="7560000" y="2832120"/>
            <a:ext cx="614880" cy="623880"/>
          </a:xfrm>
          <a:prstGeom prst="rect">
            <a:avLst/>
          </a:prstGeom>
          <a:ln>
            <a:noFill/>
          </a:ln>
        </p:spPr>
      </p:pic>
      <p:sp>
        <p:nvSpPr>
          <p:cNvPr id="189"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3</a:t>
            </a:r>
            <a:endParaRPr b="0" lang="fr-FR" sz="2400" spc="-1" strike="noStrike">
              <a:latin typeface="Arial"/>
            </a:endParaRPr>
          </a:p>
        </p:txBody>
      </p:sp>
      <p:pic>
        <p:nvPicPr>
          <p:cNvPr id="190" name="" descr=""/>
          <p:cNvPicPr/>
          <p:nvPr/>
        </p:nvPicPr>
        <p:blipFill>
          <a:blip r:embed="rId5"/>
          <a:stretch/>
        </p:blipFill>
        <p:spPr>
          <a:xfrm>
            <a:off x="6336000" y="2880000"/>
            <a:ext cx="530280" cy="5839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98280" y="16200"/>
            <a:ext cx="8823600" cy="1013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Cahier des charges</a:t>
            </a:r>
            <a:endParaRPr b="0" lang="fr-FR" sz="2400" spc="-1" strike="noStrike">
              <a:latin typeface="Arial"/>
            </a:endParaRPr>
          </a:p>
        </p:txBody>
      </p:sp>
      <p:sp>
        <p:nvSpPr>
          <p:cNvPr id="192" name="CustomShape 2"/>
          <p:cNvSpPr/>
          <p:nvPr/>
        </p:nvSpPr>
        <p:spPr>
          <a:xfrm>
            <a:off x="243360" y="1295640"/>
            <a:ext cx="8654400" cy="384516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Le client souhaite une application :</a:t>
            </a:r>
            <a:endParaRPr b="0" lang="fr-FR" sz="2000" spc="-1" strike="noStrike">
              <a:latin typeface="Arial"/>
            </a:endParaRPr>
          </a:p>
          <a:p>
            <a:pPr marL="457200" indent="-352800">
              <a:lnSpc>
                <a:spcPct val="150000"/>
              </a:lnSpc>
              <a:spcBef>
                <a:spcPts val="1599"/>
              </a:spcBef>
              <a:buClr>
                <a:srgbClr val="737373"/>
              </a:buClr>
              <a:buFont typeface="Roboto"/>
              <a:buChar char="➔"/>
            </a:pPr>
            <a:r>
              <a:rPr b="0" lang="fr-FR" sz="2000" spc="-1" strike="noStrike">
                <a:solidFill>
                  <a:srgbClr val="737373"/>
                </a:solidFill>
                <a:latin typeface="Roboto"/>
                <a:ea typeface="Roboto"/>
              </a:rPr>
              <a:t>proposant un accès aux alertes sur le dashboard</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résumant les 8 types d’alertes sur 1 page du site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envoyant chaque mois aux abonnés un e-mail sur les alertes</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avec un système de gestion d’abonnement simple</a:t>
            </a:r>
            <a:endParaRPr b="0" lang="fr-FR" sz="2000" spc="-1" strike="noStrike">
              <a:latin typeface="Arial"/>
            </a:endParaRPr>
          </a:p>
          <a:p>
            <a:pPr marL="457200" indent="-352800">
              <a:lnSpc>
                <a:spcPct val="150000"/>
              </a:lnSpc>
              <a:buClr>
                <a:srgbClr val="737373"/>
              </a:buClr>
              <a:buFont typeface="Roboto"/>
              <a:buChar char="➔"/>
            </a:pPr>
            <a:r>
              <a:rPr b="0" lang="fr-FR" sz="2000" spc="-1" strike="noStrike">
                <a:solidFill>
                  <a:srgbClr val="737373"/>
                </a:solidFill>
                <a:latin typeface="Roboto"/>
                <a:ea typeface="Roboto"/>
              </a:rPr>
              <a:t>respectant la charte graphique du site et responsive</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sp>
        <p:nvSpPr>
          <p:cNvPr id="193"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4</a:t>
            </a:r>
            <a:endParaRPr b="0" lang="fr-FR"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98280" y="16200"/>
            <a:ext cx="8823600" cy="1013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UML et organisation</a:t>
            </a:r>
            <a:endParaRPr b="0" lang="fr-FR" sz="2400" spc="-1" strike="noStrike">
              <a:latin typeface="Arial"/>
            </a:endParaRPr>
          </a:p>
        </p:txBody>
      </p:sp>
      <p:sp>
        <p:nvSpPr>
          <p:cNvPr id="195" name="CustomShape 2"/>
          <p:cNvSpPr/>
          <p:nvPr/>
        </p:nvSpPr>
        <p:spPr>
          <a:xfrm>
            <a:off x="243360" y="1295640"/>
            <a:ext cx="8654400" cy="3845160"/>
          </a:xfrm>
          <a:prstGeom prst="rect">
            <a:avLst/>
          </a:prstGeom>
          <a:noFill/>
          <a:ln>
            <a:noFill/>
          </a:ln>
        </p:spPr>
        <p:style>
          <a:lnRef idx="0"/>
          <a:fillRef idx="0"/>
          <a:effectRef idx="0"/>
          <a:fontRef idx="minor"/>
        </p:style>
        <p:txBody>
          <a:bodyPr lIns="90000" rIns="90000" tIns="91440" bIns="91440"/>
          <a:p>
            <a:pPr>
              <a:lnSpc>
                <a:spcPct val="150000"/>
              </a:lnSpc>
            </a:pP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pic>
        <p:nvPicPr>
          <p:cNvPr id="196" name="" descr=""/>
          <p:cNvPicPr/>
          <p:nvPr/>
        </p:nvPicPr>
        <p:blipFill>
          <a:blip r:embed="rId1"/>
          <a:stretch/>
        </p:blipFill>
        <p:spPr>
          <a:xfrm>
            <a:off x="360000" y="1447920"/>
            <a:ext cx="3912480" cy="2582280"/>
          </a:xfrm>
          <a:prstGeom prst="rect">
            <a:avLst/>
          </a:prstGeom>
          <a:ln>
            <a:noFill/>
          </a:ln>
        </p:spPr>
      </p:pic>
      <p:sp>
        <p:nvSpPr>
          <p:cNvPr id="197" name="CustomShape 3"/>
          <p:cNvSpPr/>
          <p:nvPr/>
        </p:nvSpPr>
        <p:spPr>
          <a:xfrm>
            <a:off x="352440" y="4030560"/>
            <a:ext cx="3957840" cy="57384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Wireframe de la page « Alertes »</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8" name="CustomShape 4"/>
          <p:cNvSpPr/>
          <p:nvPr/>
        </p:nvSpPr>
        <p:spPr>
          <a:xfrm>
            <a:off x="4685400" y="4017600"/>
            <a:ext cx="4145760" cy="57384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Schéma de l’application Push mail</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9" name="CustomShape 5"/>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5</a:t>
            </a:r>
            <a:endParaRPr b="0" lang="fr-FR" sz="2400" spc="-1" strike="noStrike">
              <a:latin typeface="Arial"/>
            </a:endParaRPr>
          </a:p>
        </p:txBody>
      </p:sp>
      <p:pic>
        <p:nvPicPr>
          <p:cNvPr id="200" name="" descr=""/>
          <p:cNvPicPr/>
          <p:nvPr/>
        </p:nvPicPr>
        <p:blipFill>
          <a:blip r:embed="rId2"/>
          <a:stretch/>
        </p:blipFill>
        <p:spPr>
          <a:xfrm>
            <a:off x="4752000" y="1441800"/>
            <a:ext cx="3995280" cy="2589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2" name="Shape 239" descr=""/>
          <p:cNvPicPr/>
          <p:nvPr/>
        </p:nvPicPr>
        <p:blipFill>
          <a:blip r:embed="rId1"/>
          <a:stretch/>
        </p:blipFill>
        <p:spPr>
          <a:xfrm>
            <a:off x="1381680" y="1157400"/>
            <a:ext cx="5479560" cy="3564360"/>
          </a:xfrm>
          <a:prstGeom prst="rect">
            <a:avLst/>
          </a:prstGeom>
          <a:ln>
            <a:noFill/>
          </a:ln>
        </p:spPr>
      </p:pic>
      <p:sp>
        <p:nvSpPr>
          <p:cNvPr id="203" name="CustomShape 2"/>
          <p:cNvSpPr/>
          <p:nvPr/>
        </p:nvSpPr>
        <p:spPr>
          <a:xfrm>
            <a:off x="2511720" y="472464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4"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6" name="Shape 246" descr=""/>
          <p:cNvPicPr/>
          <p:nvPr/>
        </p:nvPicPr>
        <p:blipFill>
          <a:blip r:embed="rId1"/>
          <a:stretch/>
        </p:blipFill>
        <p:spPr>
          <a:xfrm>
            <a:off x="1381680" y="1148040"/>
            <a:ext cx="5479560" cy="3573720"/>
          </a:xfrm>
          <a:prstGeom prst="rect">
            <a:avLst/>
          </a:prstGeom>
          <a:ln>
            <a:noFill/>
          </a:ln>
        </p:spPr>
      </p:pic>
      <p:sp>
        <p:nvSpPr>
          <p:cNvPr id="207" name="CustomShape 2"/>
          <p:cNvSpPr/>
          <p:nvPr/>
        </p:nvSpPr>
        <p:spPr>
          <a:xfrm>
            <a:off x="2511720" y="4724640"/>
            <a:ext cx="3997080" cy="391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8" name="CustomShape 3"/>
          <p:cNvSpPr/>
          <p:nvPr/>
        </p:nvSpPr>
        <p:spPr>
          <a:xfrm>
            <a:off x="5112000" y="2520000"/>
            <a:ext cx="1749240" cy="861480"/>
          </a:xfrm>
          <a:prstGeom prst="frame">
            <a:avLst>
              <a:gd name="adj1" fmla="val 9259"/>
            </a:avLst>
          </a:prstGeom>
          <a:solidFill>
            <a:srgbClr val="fff450"/>
          </a:solidFill>
          <a:ln>
            <a:solidFill>
              <a:srgbClr val="000000"/>
            </a:solidFill>
          </a:ln>
        </p:spPr>
        <p:style>
          <a:lnRef idx="0"/>
          <a:fillRef idx="0"/>
          <a:effectRef idx="0"/>
          <a:fontRef idx="minor"/>
        </p:style>
      </p:sp>
      <p:sp>
        <p:nvSpPr>
          <p:cNvPr id="209" name="CustomShape 4"/>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98280" y="16200"/>
            <a:ext cx="8823600" cy="1042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1" name="CustomShape 2"/>
          <p:cNvSpPr/>
          <p:nvPr/>
        </p:nvSpPr>
        <p:spPr>
          <a:xfrm>
            <a:off x="2511720" y="4724640"/>
            <a:ext cx="3997080" cy="39132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pic>
        <p:nvPicPr>
          <p:cNvPr id="212" name="" descr=""/>
          <p:cNvPicPr/>
          <p:nvPr/>
        </p:nvPicPr>
        <p:blipFill>
          <a:blip r:embed="rId1"/>
          <a:stretch/>
        </p:blipFill>
        <p:spPr>
          <a:xfrm>
            <a:off x="2952720" y="1755360"/>
            <a:ext cx="3236040" cy="1635840"/>
          </a:xfrm>
          <a:prstGeom prst="rect">
            <a:avLst/>
          </a:prstGeom>
          <a:ln>
            <a:noFill/>
          </a:ln>
        </p:spPr>
      </p:pic>
      <p:sp>
        <p:nvSpPr>
          <p:cNvPr id="213" name="CustomShape 3"/>
          <p:cNvSpPr/>
          <p:nvPr/>
        </p:nvSpPr>
        <p:spPr>
          <a:xfrm>
            <a:off x="98280" y="16200"/>
            <a:ext cx="1052640" cy="1022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2018-06-07T08:02:27Z</dcterms:modified>
  <cp:revision>26</cp:revision>
  <dc:subject/>
  <dc:title/>
</cp:coreProperties>
</file>