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3.png" ContentType="image/png"/>
  <Override PartName="/ppt/media/image28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jpeg" ContentType="image/jpeg"/>
  <Override PartName="/ppt/media/image4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2068920" y="1991880"/>
            <a:ext cx="500616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2068920" y="1991880"/>
            <a:ext cx="500616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2068920" y="1991880"/>
            <a:ext cx="500616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2068920" y="1991880"/>
            <a:ext cx="500616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bd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068920" y="1991880"/>
            <a:ext cx="5006160" cy="1159560"/>
          </a:xfrm>
          <a:prstGeom prst="rect">
            <a:avLst/>
          </a:prstGeom>
        </p:spPr>
        <p:txBody>
          <a:bodyPr tIns="91440" bIns="91440" anchor="ctr"/>
          <a:p>
            <a:r>
              <a:rPr b="0" lang="fr-FR" sz="4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7614000" y="4623120"/>
            <a:ext cx="558720" cy="55872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700000">
            <a:off x="24120" y="2718720"/>
            <a:ext cx="542160" cy="5421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2700000">
            <a:off x="8499960" y="1033200"/>
            <a:ext cx="805320" cy="8053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44320" y="1432440"/>
            <a:ext cx="625320" cy="62532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19800000">
            <a:off x="8472600" y="3105720"/>
            <a:ext cx="606960" cy="6069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20072400">
            <a:off x="452880" y="3864960"/>
            <a:ext cx="901080" cy="90108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775880" y="3373920"/>
            <a:ext cx="449640" cy="4496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7505640" y="830880"/>
            <a:ext cx="436320" cy="43632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rot="20877000">
            <a:off x="1483200" y="647280"/>
            <a:ext cx="647640" cy="64764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6773040" y="-36360"/>
            <a:ext cx="397800" cy="39780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 rot="1498200">
            <a:off x="553680" y="273240"/>
            <a:ext cx="386280" cy="38628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040160" y="3312360"/>
            <a:ext cx="573120" cy="5731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2893320" y="209880"/>
            <a:ext cx="267840" cy="2678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2423520" y="4259160"/>
            <a:ext cx="259920" cy="25992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029120" y="425520"/>
            <a:ext cx="385920" cy="3859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7701120" y="2148480"/>
            <a:ext cx="267840" cy="2678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3415320" y="4449600"/>
            <a:ext cx="267840" cy="2678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479240" y="2220480"/>
            <a:ext cx="385920" cy="3859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5371200" y="4390560"/>
            <a:ext cx="385920" cy="3859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18900000">
            <a:off x="6337080" y="434844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5568120" y="263160"/>
            <a:ext cx="259920" cy="25992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bd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9143640" cy="10630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0" y="1063440"/>
            <a:ext cx="9143640" cy="4079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600480" y="319320"/>
            <a:ext cx="267840" cy="2678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"/>
          <p:cNvSpPr/>
          <p:nvPr/>
        </p:nvSpPr>
        <p:spPr>
          <a:xfrm>
            <a:off x="1771560" y="586440"/>
            <a:ext cx="385920" cy="3859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5"/>
          <p:cNvSpPr/>
          <p:nvPr/>
        </p:nvSpPr>
        <p:spPr>
          <a:xfrm rot="20304600">
            <a:off x="1719720" y="-1368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"/>
          <p:cNvSpPr/>
          <p:nvPr/>
        </p:nvSpPr>
        <p:spPr>
          <a:xfrm>
            <a:off x="7098840" y="-18360"/>
            <a:ext cx="267840" cy="2678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7"/>
          <p:cNvSpPr/>
          <p:nvPr/>
        </p:nvSpPr>
        <p:spPr>
          <a:xfrm rot="1050600">
            <a:off x="7064640" y="77040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8"/>
          <p:cNvSpPr/>
          <p:nvPr/>
        </p:nvSpPr>
        <p:spPr>
          <a:xfrm rot="1498200">
            <a:off x="8048160" y="796320"/>
            <a:ext cx="259920" cy="25992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9"/>
          <p:cNvSpPr/>
          <p:nvPr/>
        </p:nvSpPr>
        <p:spPr>
          <a:xfrm>
            <a:off x="272880" y="914400"/>
            <a:ext cx="184680" cy="18468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0"/>
          <p:cNvSpPr/>
          <p:nvPr/>
        </p:nvSpPr>
        <p:spPr>
          <a:xfrm rot="1222200">
            <a:off x="108360" y="114840"/>
            <a:ext cx="266040" cy="26604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1"/>
          <p:cNvSpPr/>
          <p:nvPr/>
        </p:nvSpPr>
        <p:spPr>
          <a:xfrm rot="2700000">
            <a:off x="1130040" y="721440"/>
            <a:ext cx="179280" cy="17928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2"/>
          <p:cNvSpPr/>
          <p:nvPr/>
        </p:nvSpPr>
        <p:spPr>
          <a:xfrm>
            <a:off x="8798040" y="686880"/>
            <a:ext cx="184680" cy="18468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3"/>
          <p:cNvSpPr/>
          <p:nvPr/>
        </p:nvSpPr>
        <p:spPr>
          <a:xfrm>
            <a:off x="8434440" y="190440"/>
            <a:ext cx="266040" cy="26604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4"/>
          <p:cNvSpPr/>
          <p:nvPr/>
        </p:nvSpPr>
        <p:spPr>
          <a:xfrm>
            <a:off x="7656120" y="319320"/>
            <a:ext cx="178920" cy="17892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PlaceHolder 15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063080"/>
          </a:xfrm>
          <a:prstGeom prst="rect">
            <a:avLst/>
          </a:prstGeom>
        </p:spPr>
        <p:txBody>
          <a:bodyPr tIns="91440" bIns="91440" anchor="ctr"/>
          <a:p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6"/>
          <p:cNvSpPr>
            <a:spLocks noGrp="1"/>
          </p:cNvSpPr>
          <p:nvPr>
            <p:ph type="body"/>
          </p:nvPr>
        </p:nvSpPr>
        <p:spPr>
          <a:xfrm>
            <a:off x="717840" y="1357200"/>
            <a:ext cx="3741120" cy="3568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17"/>
          <p:cNvSpPr>
            <a:spLocks noGrp="1"/>
          </p:cNvSpPr>
          <p:nvPr>
            <p:ph type="body"/>
          </p:nvPr>
        </p:nvSpPr>
        <p:spPr>
          <a:xfrm>
            <a:off x="4684680" y="1357200"/>
            <a:ext cx="3741120" cy="3568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bd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7614000" y="4623120"/>
            <a:ext cx="558720" cy="55872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 rot="2700000">
            <a:off x="24120" y="2718720"/>
            <a:ext cx="542160" cy="5421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 rot="2700000">
            <a:off x="8499960" y="1033200"/>
            <a:ext cx="805320" cy="8053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544320" y="1432440"/>
            <a:ext cx="625320" cy="62532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 rot="19800000">
            <a:off x="8472600" y="3105720"/>
            <a:ext cx="606960" cy="6069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7"/>
          <p:cNvSpPr/>
          <p:nvPr/>
        </p:nvSpPr>
        <p:spPr>
          <a:xfrm rot="20072400">
            <a:off x="452880" y="3864960"/>
            <a:ext cx="901080" cy="90108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"/>
          <p:cNvSpPr/>
          <p:nvPr/>
        </p:nvSpPr>
        <p:spPr>
          <a:xfrm>
            <a:off x="1775880" y="3373920"/>
            <a:ext cx="449640" cy="4496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9"/>
          <p:cNvSpPr/>
          <p:nvPr/>
        </p:nvSpPr>
        <p:spPr>
          <a:xfrm>
            <a:off x="7505640" y="830880"/>
            <a:ext cx="436320" cy="43632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0"/>
          <p:cNvSpPr/>
          <p:nvPr/>
        </p:nvSpPr>
        <p:spPr>
          <a:xfrm rot="20877000">
            <a:off x="1483200" y="647280"/>
            <a:ext cx="647640" cy="64764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1"/>
          <p:cNvSpPr/>
          <p:nvPr/>
        </p:nvSpPr>
        <p:spPr>
          <a:xfrm>
            <a:off x="6773040" y="-36360"/>
            <a:ext cx="397800" cy="39780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2"/>
          <p:cNvSpPr/>
          <p:nvPr/>
        </p:nvSpPr>
        <p:spPr>
          <a:xfrm rot="1498200">
            <a:off x="553680" y="273240"/>
            <a:ext cx="386280" cy="38628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3"/>
          <p:cNvSpPr/>
          <p:nvPr/>
        </p:nvSpPr>
        <p:spPr>
          <a:xfrm>
            <a:off x="7040160" y="3312360"/>
            <a:ext cx="573120" cy="5731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4"/>
          <p:cNvSpPr/>
          <p:nvPr/>
        </p:nvSpPr>
        <p:spPr>
          <a:xfrm>
            <a:off x="2893320" y="209880"/>
            <a:ext cx="267840" cy="2678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5"/>
          <p:cNvSpPr/>
          <p:nvPr/>
        </p:nvSpPr>
        <p:spPr>
          <a:xfrm>
            <a:off x="2423520" y="4259160"/>
            <a:ext cx="259920" cy="25992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6"/>
          <p:cNvSpPr/>
          <p:nvPr/>
        </p:nvSpPr>
        <p:spPr>
          <a:xfrm>
            <a:off x="4029120" y="425520"/>
            <a:ext cx="385920" cy="3859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7"/>
          <p:cNvSpPr/>
          <p:nvPr/>
        </p:nvSpPr>
        <p:spPr>
          <a:xfrm>
            <a:off x="7701120" y="2148480"/>
            <a:ext cx="267840" cy="2678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8"/>
          <p:cNvSpPr/>
          <p:nvPr/>
        </p:nvSpPr>
        <p:spPr>
          <a:xfrm>
            <a:off x="3415320" y="4449600"/>
            <a:ext cx="267840" cy="2678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9"/>
          <p:cNvSpPr/>
          <p:nvPr/>
        </p:nvSpPr>
        <p:spPr>
          <a:xfrm>
            <a:off x="1479240" y="2220480"/>
            <a:ext cx="385920" cy="3859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0"/>
          <p:cNvSpPr/>
          <p:nvPr/>
        </p:nvSpPr>
        <p:spPr>
          <a:xfrm>
            <a:off x="5371200" y="4390560"/>
            <a:ext cx="385920" cy="3859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1"/>
          <p:cNvSpPr/>
          <p:nvPr/>
        </p:nvSpPr>
        <p:spPr>
          <a:xfrm rot="18900000">
            <a:off x="6337080" y="434844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2"/>
          <p:cNvSpPr/>
          <p:nvPr/>
        </p:nvSpPr>
        <p:spPr>
          <a:xfrm>
            <a:off x="5568120" y="263160"/>
            <a:ext cx="259920" cy="25992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23"/>
          <p:cNvSpPr>
            <a:spLocks noGrp="1"/>
          </p:cNvSpPr>
          <p:nvPr>
            <p:ph type="title"/>
          </p:nvPr>
        </p:nvSpPr>
        <p:spPr>
          <a:xfrm>
            <a:off x="2068920" y="1354680"/>
            <a:ext cx="5006160" cy="1159560"/>
          </a:xfrm>
          <a:prstGeom prst="rect">
            <a:avLst/>
          </a:prstGeom>
        </p:spPr>
        <p:txBody>
          <a:bodyPr tIns="91440" bIns="91440" anchor="b"/>
          <a:p>
            <a:r>
              <a:rPr b="0" lang="fr-FR" sz="36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24"/>
          <p:cNvSpPr/>
          <p:nvPr/>
        </p:nvSpPr>
        <p:spPr>
          <a:xfrm>
            <a:off x="4408920" y="2598840"/>
            <a:ext cx="325440" cy="32544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bd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9143640" cy="106308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0" y="1063440"/>
            <a:ext cx="9143640" cy="4079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PlaceHolder 3"/>
          <p:cNvSpPr>
            <a:spLocks noGrp="1"/>
          </p:cNvSpPr>
          <p:nvPr>
            <p:ph type="title"/>
          </p:nvPr>
        </p:nvSpPr>
        <p:spPr>
          <a:xfrm>
            <a:off x="868680" y="0"/>
            <a:ext cx="7406640" cy="1063080"/>
          </a:xfrm>
          <a:prstGeom prst="rect">
            <a:avLst/>
          </a:prstGeom>
        </p:spPr>
        <p:txBody>
          <a:bodyPr tIns="91440" bIns="91440" anchor="ctr"/>
          <a:p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868680" y="1411560"/>
            <a:ext cx="7406640" cy="3514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600480" y="319320"/>
            <a:ext cx="267840" cy="2678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"/>
          <p:cNvSpPr/>
          <p:nvPr/>
        </p:nvSpPr>
        <p:spPr>
          <a:xfrm>
            <a:off x="1771560" y="586440"/>
            <a:ext cx="385920" cy="38592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7"/>
          <p:cNvSpPr/>
          <p:nvPr/>
        </p:nvSpPr>
        <p:spPr>
          <a:xfrm rot="20304600">
            <a:off x="1719720" y="-13680"/>
            <a:ext cx="259560" cy="25956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8"/>
          <p:cNvSpPr/>
          <p:nvPr/>
        </p:nvSpPr>
        <p:spPr>
          <a:xfrm>
            <a:off x="7098840" y="-18360"/>
            <a:ext cx="267840" cy="26784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9"/>
          <p:cNvSpPr/>
          <p:nvPr/>
        </p:nvSpPr>
        <p:spPr>
          <a:xfrm rot="1050600">
            <a:off x="7064640" y="770400"/>
            <a:ext cx="385560" cy="38556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0"/>
          <p:cNvSpPr/>
          <p:nvPr/>
        </p:nvSpPr>
        <p:spPr>
          <a:xfrm rot="1498200">
            <a:off x="8048160" y="796320"/>
            <a:ext cx="259920" cy="25992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1"/>
          <p:cNvSpPr/>
          <p:nvPr/>
        </p:nvSpPr>
        <p:spPr>
          <a:xfrm>
            <a:off x="272880" y="914400"/>
            <a:ext cx="184680" cy="18468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2"/>
          <p:cNvSpPr/>
          <p:nvPr/>
        </p:nvSpPr>
        <p:spPr>
          <a:xfrm rot="1222200">
            <a:off x="108360" y="114840"/>
            <a:ext cx="266040" cy="26604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3"/>
          <p:cNvSpPr/>
          <p:nvPr/>
        </p:nvSpPr>
        <p:spPr>
          <a:xfrm rot="2700000">
            <a:off x="1130040" y="721440"/>
            <a:ext cx="179280" cy="17928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4"/>
          <p:cNvSpPr/>
          <p:nvPr/>
        </p:nvSpPr>
        <p:spPr>
          <a:xfrm>
            <a:off x="8798040" y="686880"/>
            <a:ext cx="184680" cy="184680"/>
          </a:xfrm>
          <a:prstGeom prst="donut">
            <a:avLst>
              <a:gd name="adj" fmla="val 3104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5"/>
          <p:cNvSpPr/>
          <p:nvPr/>
        </p:nvSpPr>
        <p:spPr>
          <a:xfrm>
            <a:off x="8434440" y="190440"/>
            <a:ext cx="266040" cy="266040"/>
          </a:xfrm>
          <a:prstGeom prst="mathMultiply">
            <a:avLst>
              <a:gd name="adj1" fmla="val 23520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6"/>
          <p:cNvSpPr/>
          <p:nvPr/>
        </p:nvSpPr>
        <p:spPr>
          <a:xfrm>
            <a:off x="7656120" y="319320"/>
            <a:ext cx="178920" cy="178920"/>
          </a:xfrm>
          <a:prstGeom prst="frame">
            <a:avLst>
              <a:gd name="adj1" fmla="val 28897"/>
            </a:avLst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1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3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2068920" y="1991880"/>
            <a:ext cx="50061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Roboto"/>
                <a:ea typeface="Roboto"/>
              </a:rPr>
              <a:t>Application “Push mail”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05560" y="4538880"/>
            <a:ext cx="873288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434343"/>
                </a:solidFill>
                <a:latin typeface="Roboto"/>
                <a:ea typeface="Roboto"/>
              </a:rPr>
              <a:t>Gilles LE BACHELIER</a:t>
            </a:r>
            <a:r>
              <a:rPr b="0" lang="fr-FR" sz="6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fr-FR" sz="6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fr-FR" sz="6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fr-FR" sz="6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fr-FR" sz="6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fr-FR" sz="6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fr-FR" sz="6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fr-FR" sz="6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fr-FR" sz="2400" spc="-1" strike="noStrike">
                <a:solidFill>
                  <a:srgbClr val="434343"/>
                </a:solidFill>
                <a:latin typeface="Roboto"/>
                <a:ea typeface="Roboto"/>
              </a:rPr>
              <a:t>14 juin</a:t>
            </a:r>
            <a:r>
              <a:rPr b="0" lang="fr-FR" sz="2400" spc="-1" strike="noStrike">
                <a:solidFill>
                  <a:srgbClr val="434343"/>
                </a:solidFill>
                <a:latin typeface="Roboto"/>
                <a:ea typeface="Roboto"/>
              </a:rPr>
              <a:t> 2018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216000" y="72000"/>
            <a:ext cx="8640000" cy="6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434343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434343"/>
                </a:solidFill>
                <a:latin typeface="Roboto"/>
                <a:ea typeface="Roboto"/>
              </a:rPr>
              <a:t>Titre Professionnel niveau III “Développeur-se logiciel”</a:t>
            </a:r>
            <a:endParaRPr b="0" lang="fr-FR" sz="2400" spc="-1" strike="noStrike">
              <a:solidFill>
                <a:srgbClr val="434343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dashboard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39520" y="4757760"/>
            <a:ext cx="3999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Cadre « Alertes » du dashboard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104000" y="1228320"/>
            <a:ext cx="487548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Ces pavés permettent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d’afficher le nombre d’alertes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721440" y="1728000"/>
            <a:ext cx="3238560" cy="1638000"/>
          </a:xfrm>
          <a:prstGeom prst="rect">
            <a:avLst/>
          </a:prstGeom>
          <a:ln>
            <a:noFill/>
          </a:ln>
        </p:spPr>
      </p:pic>
      <p:sp>
        <p:nvSpPr>
          <p:cNvPr id="262" name="CustomShape 4"/>
          <p:cNvSpPr/>
          <p:nvPr/>
        </p:nvSpPr>
        <p:spPr>
          <a:xfrm>
            <a:off x="1296000" y="2592000"/>
            <a:ext cx="576000" cy="360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>
            <a:off x="2808000" y="2592000"/>
            <a:ext cx="576000" cy="360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dashboard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39520" y="4757760"/>
            <a:ext cx="3999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Cadre « Alertes » du dashboard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04000" y="1228320"/>
            <a:ext cx="487548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Ces pavés permettent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d’afficher le nombre d’alertes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de voir une infobulle explicative (survol)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721440" y="1728000"/>
            <a:ext cx="3238560" cy="163800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2113560" y="1964520"/>
            <a:ext cx="1990440" cy="2571480"/>
          </a:xfrm>
          <a:prstGeom prst="rect">
            <a:avLst/>
          </a:prstGeom>
          <a:ln>
            <a:noFill/>
          </a:ln>
        </p:spPr>
      </p:pic>
      <p:sp>
        <p:nvSpPr>
          <p:cNvPr id="269" name="Line 4"/>
          <p:cNvSpPr/>
          <p:nvPr/>
        </p:nvSpPr>
        <p:spPr>
          <a:xfrm>
            <a:off x="1728000" y="3096000"/>
            <a:ext cx="43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dashboard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839520" y="4757760"/>
            <a:ext cx="3999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Cadre « Alertes » du dashboard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04000" y="1228320"/>
            <a:ext cx="487548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Ces pavés permettent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d’afficher le nombre d’alertes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de voir une infobulle explicative (survol)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un renvoi vers la page “Alertes” (clic)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721440" y="1728000"/>
            <a:ext cx="3238560" cy="16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page “Alertes”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744000" y="4680000"/>
            <a:ext cx="16704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Page “Alertes”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1656000" y="1190160"/>
            <a:ext cx="5832000" cy="363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page “Alertes”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456000" y="4684680"/>
            <a:ext cx="28800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Page “Alertes mensuelles”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1656000" y="1190160"/>
            <a:ext cx="5832000" cy="3633840"/>
          </a:xfrm>
          <a:prstGeom prst="rect">
            <a:avLst/>
          </a:prstGeom>
          <a:ln>
            <a:noFill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1656000" y="1152000"/>
            <a:ext cx="5832000" cy="36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page “Alertes”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713600" y="4684680"/>
            <a:ext cx="16704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Page “Alertes”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5047200" y="1228320"/>
            <a:ext cx="393192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Cette page affiche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72000" y="1440000"/>
            <a:ext cx="4896000" cy="312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page “Alertes”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713600" y="4684680"/>
            <a:ext cx="16704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Page “Alertes”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5047200" y="1228320"/>
            <a:ext cx="393192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Cette page affiche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579835"/>
                </a:solidFill>
                <a:latin typeface="Roboto"/>
                <a:ea typeface="Roboto"/>
              </a:rPr>
              <a:t>un calendrier (choix de la période concernée)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72000" y="1440000"/>
            <a:ext cx="4896000" cy="3129840"/>
          </a:xfrm>
          <a:prstGeom prst="rect">
            <a:avLst/>
          </a:prstGeom>
          <a:ln>
            <a:noFill/>
          </a:ln>
        </p:spPr>
      </p:pic>
      <p:sp>
        <p:nvSpPr>
          <p:cNvPr id="289" name="CustomShape 4"/>
          <p:cNvSpPr/>
          <p:nvPr/>
        </p:nvSpPr>
        <p:spPr>
          <a:xfrm>
            <a:off x="144000" y="2016000"/>
            <a:ext cx="4824000" cy="504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page “Alertes”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713600" y="4684680"/>
            <a:ext cx="16704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Page “Alertes”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5047200" y="1228320"/>
            <a:ext cx="393192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Cette page affiche</a:t>
            </a: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un calendrier (choix de la période concernée)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le nombre total d’alertes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72000" y="1440000"/>
            <a:ext cx="4896000" cy="3129840"/>
          </a:xfrm>
          <a:prstGeom prst="rect">
            <a:avLst/>
          </a:prstGeom>
          <a:ln>
            <a:noFill/>
          </a:ln>
        </p:spPr>
      </p:pic>
      <p:sp>
        <p:nvSpPr>
          <p:cNvPr id="294" name="CustomShape 4"/>
          <p:cNvSpPr/>
          <p:nvPr/>
        </p:nvSpPr>
        <p:spPr>
          <a:xfrm>
            <a:off x="864000" y="2376000"/>
            <a:ext cx="3384000" cy="432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page “Alertes”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713600" y="4684680"/>
            <a:ext cx="16704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Page “Alertes”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5047200" y="1228320"/>
            <a:ext cx="393192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Cette page affiche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un calendrier (choix de la période concernée)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le nombre total d’alertes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le nombre détaillé des alertes (sélectionnable)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72000" y="1440000"/>
            <a:ext cx="4896000" cy="31298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0" y="2520000"/>
            <a:ext cx="5117400" cy="1512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page “Alertes”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713600" y="4684680"/>
            <a:ext cx="16704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Page “Alertes”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5047200" y="1228320"/>
            <a:ext cx="393192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Cette page affiche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un calendrier (choix de la période concernée)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le nombre total d’alertes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le nombre détaillé des alertes (sélectionnable)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les détails pour chaque véhicule en alerte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72000" y="1440000"/>
            <a:ext cx="4896000" cy="312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98280" y="16200"/>
            <a:ext cx="8826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Présentation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788760" y="949320"/>
            <a:ext cx="8067240" cy="409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032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Formation développeur-se logiciel Java web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spcBef>
                <a:spcPts val="1032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Apprentissage intensif (9 mois) et en alternance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spcBef>
                <a:spcPts val="1032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Reconversion professionnelle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spcBef>
                <a:spcPts val="1032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Partenariat entre le groupe la Poste et l’école Simplon.co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spcBef>
                <a:spcPts val="1032"/>
              </a:spcBef>
              <a:spcAft>
                <a:spcPts val="1032"/>
              </a:spcAft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Réalisation d’un “chef d’œuvre” : l’application Push mail</a:t>
            </a:r>
            <a:endParaRPr b="0" lang="fr-FR" sz="2000" spc="-1" strike="noStrike">
              <a:latin typeface="Arial"/>
              <a:ea typeface="Microsoft YaHei"/>
            </a:endParaRPr>
          </a:p>
        </p:txBody>
      </p:sp>
      <p:pic>
        <p:nvPicPr>
          <p:cNvPr id="231" name="Shape 206" descr=""/>
          <p:cNvPicPr/>
          <p:nvPr/>
        </p:nvPicPr>
        <p:blipFill>
          <a:blip r:embed="rId1"/>
          <a:stretch/>
        </p:blipFill>
        <p:spPr>
          <a:xfrm>
            <a:off x="6022080" y="2694600"/>
            <a:ext cx="1700280" cy="103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98280" y="16200"/>
            <a:ext cx="8826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e-mail mensuel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305" name="Shape 289" descr=""/>
          <p:cNvPicPr/>
          <p:nvPr/>
        </p:nvPicPr>
        <p:blipFill>
          <a:blip r:embed="rId1"/>
          <a:stretch/>
        </p:blipFill>
        <p:spPr>
          <a:xfrm>
            <a:off x="3337200" y="1117440"/>
            <a:ext cx="2469240" cy="371232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3691800" y="4778280"/>
            <a:ext cx="1759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E-mail mensuel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98280" y="16200"/>
            <a:ext cx="8826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e-mail mensuel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308" name="Shape 306" descr=""/>
          <p:cNvPicPr/>
          <p:nvPr/>
        </p:nvPicPr>
        <p:blipFill>
          <a:blip r:embed="rId1"/>
          <a:stretch/>
        </p:blipFill>
        <p:spPr>
          <a:xfrm>
            <a:off x="642600" y="1127160"/>
            <a:ext cx="2469240" cy="3712320"/>
          </a:xfrm>
          <a:prstGeom prst="rect">
            <a:avLst/>
          </a:prstGeom>
          <a:ln>
            <a:noFill/>
          </a:ln>
        </p:spPr>
      </p:pic>
      <p:sp>
        <p:nvSpPr>
          <p:cNvPr id="309" name="CustomShape 2"/>
          <p:cNvSpPr/>
          <p:nvPr/>
        </p:nvSpPr>
        <p:spPr>
          <a:xfrm>
            <a:off x="997560" y="4778280"/>
            <a:ext cx="1759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E-mail mensuel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336120" y="1228320"/>
            <a:ext cx="564300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Cet e-mail possède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98280" y="16200"/>
            <a:ext cx="8826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e-mail mensuel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312" name="Shape 306" descr=""/>
          <p:cNvPicPr/>
          <p:nvPr/>
        </p:nvPicPr>
        <p:blipFill>
          <a:blip r:embed="rId1"/>
          <a:stretch/>
        </p:blipFill>
        <p:spPr>
          <a:xfrm>
            <a:off x="642600" y="1127160"/>
            <a:ext cx="2469240" cy="3712320"/>
          </a:xfrm>
          <a:prstGeom prst="rect">
            <a:avLst/>
          </a:prstGeom>
          <a:ln>
            <a:noFill/>
          </a:ln>
        </p:spPr>
      </p:pic>
      <p:sp>
        <p:nvSpPr>
          <p:cNvPr id="313" name="CustomShape 2"/>
          <p:cNvSpPr/>
          <p:nvPr/>
        </p:nvSpPr>
        <p:spPr>
          <a:xfrm>
            <a:off x="997560" y="4778280"/>
            <a:ext cx="1759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E-mail mensuel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3336120" y="1228320"/>
            <a:ext cx="564300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Cet e-mail possède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3 catégories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 flipH="1">
            <a:off x="144000" y="2250720"/>
            <a:ext cx="754560" cy="5572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274e13"/>
          </a:solidFill>
          <a:ln w="9360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"/>
          <p:cNvSpPr/>
          <p:nvPr/>
        </p:nvSpPr>
        <p:spPr>
          <a:xfrm flipH="1">
            <a:off x="144000" y="3240000"/>
            <a:ext cx="754560" cy="5572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274e13"/>
          </a:solidFill>
          <a:ln w="9360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6"/>
          <p:cNvSpPr/>
          <p:nvPr/>
        </p:nvSpPr>
        <p:spPr>
          <a:xfrm flipH="1">
            <a:off x="144000" y="3906720"/>
            <a:ext cx="754560" cy="5572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274e13"/>
          </a:solidFill>
          <a:ln w="9360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98280" y="16200"/>
            <a:ext cx="8826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e-mail mensuel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319" name="Shape 306" descr=""/>
          <p:cNvPicPr/>
          <p:nvPr/>
        </p:nvPicPr>
        <p:blipFill>
          <a:blip r:embed="rId1"/>
          <a:stretch/>
        </p:blipFill>
        <p:spPr>
          <a:xfrm>
            <a:off x="642600" y="1127160"/>
            <a:ext cx="2469240" cy="3712320"/>
          </a:xfrm>
          <a:prstGeom prst="rect">
            <a:avLst/>
          </a:prstGeom>
          <a:ln>
            <a:noFill/>
          </a:ln>
        </p:spPr>
      </p:pic>
      <p:sp>
        <p:nvSpPr>
          <p:cNvPr id="320" name="CustomShape 2"/>
          <p:cNvSpPr/>
          <p:nvPr/>
        </p:nvSpPr>
        <p:spPr>
          <a:xfrm>
            <a:off x="997560" y="4778280"/>
            <a:ext cx="1759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E-mail mensuel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3336120" y="1228320"/>
            <a:ext cx="564300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Cet e-mail possède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3 catégories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8 types d’alertes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720000" y="1944000"/>
            <a:ext cx="720000" cy="576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5"/>
          <p:cNvSpPr/>
          <p:nvPr/>
        </p:nvSpPr>
        <p:spPr>
          <a:xfrm>
            <a:off x="1440360" y="1944360"/>
            <a:ext cx="720000" cy="576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6"/>
          <p:cNvSpPr/>
          <p:nvPr/>
        </p:nvSpPr>
        <p:spPr>
          <a:xfrm>
            <a:off x="2232000" y="1944000"/>
            <a:ext cx="720000" cy="576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7"/>
          <p:cNvSpPr/>
          <p:nvPr/>
        </p:nvSpPr>
        <p:spPr>
          <a:xfrm>
            <a:off x="720000" y="2520360"/>
            <a:ext cx="720000" cy="576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8"/>
          <p:cNvSpPr/>
          <p:nvPr/>
        </p:nvSpPr>
        <p:spPr>
          <a:xfrm>
            <a:off x="720000" y="3240000"/>
            <a:ext cx="720000" cy="576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9"/>
          <p:cNvSpPr/>
          <p:nvPr/>
        </p:nvSpPr>
        <p:spPr>
          <a:xfrm>
            <a:off x="1440000" y="3240000"/>
            <a:ext cx="720000" cy="576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0"/>
          <p:cNvSpPr/>
          <p:nvPr/>
        </p:nvSpPr>
        <p:spPr>
          <a:xfrm>
            <a:off x="720000" y="3888000"/>
            <a:ext cx="720000" cy="576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1"/>
          <p:cNvSpPr/>
          <p:nvPr/>
        </p:nvSpPr>
        <p:spPr>
          <a:xfrm>
            <a:off x="1440000" y="3888000"/>
            <a:ext cx="720000" cy="576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98280" y="16200"/>
            <a:ext cx="8826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e-mail mensuel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331" name="Shape 306" descr=""/>
          <p:cNvPicPr/>
          <p:nvPr/>
        </p:nvPicPr>
        <p:blipFill>
          <a:blip r:embed="rId1"/>
          <a:stretch/>
        </p:blipFill>
        <p:spPr>
          <a:xfrm>
            <a:off x="642600" y="1127160"/>
            <a:ext cx="2469240" cy="3712320"/>
          </a:xfrm>
          <a:prstGeom prst="rect">
            <a:avLst/>
          </a:prstGeom>
          <a:ln>
            <a:noFill/>
          </a:ln>
        </p:spPr>
      </p:pic>
      <p:sp>
        <p:nvSpPr>
          <p:cNvPr id="332" name="CustomShape 2"/>
          <p:cNvSpPr/>
          <p:nvPr/>
        </p:nvSpPr>
        <p:spPr>
          <a:xfrm>
            <a:off x="997560" y="4778280"/>
            <a:ext cx="1759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E-mail mensuel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3336120" y="1228320"/>
            <a:ext cx="564300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Cet e-mail possède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3 catégories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8 types d’alertes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un tableau récapitulatif (en bas)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2304000" y="4104000"/>
            <a:ext cx="576000" cy="576000"/>
          </a:xfrm>
          <a:custGeom>
            <a:avLst/>
            <a:gdLst/>
            <a:ahLst/>
            <a:rect l="0" t="0" r="r" b="b"/>
            <a:pathLst>
              <a:path w="1601" h="1601">
                <a:moveTo>
                  <a:pt x="400" y="0"/>
                </a:moveTo>
                <a:lnTo>
                  <a:pt x="400" y="1200"/>
                </a:lnTo>
                <a:lnTo>
                  <a:pt x="0" y="1200"/>
                </a:lnTo>
                <a:lnTo>
                  <a:pt x="800" y="1600"/>
                </a:lnTo>
                <a:lnTo>
                  <a:pt x="1600" y="1200"/>
                </a:lnTo>
                <a:lnTo>
                  <a:pt x="1200" y="1200"/>
                </a:lnTo>
                <a:lnTo>
                  <a:pt x="1200" y="0"/>
                </a:lnTo>
                <a:lnTo>
                  <a:pt x="400" y="0"/>
                </a:lnTo>
              </a:path>
            </a:pathLst>
          </a:custGeom>
          <a:solidFill>
            <a:srgbClr val="2b51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98280" y="16200"/>
            <a:ext cx="8826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e-mail mensuel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336" name="Shape 306" descr=""/>
          <p:cNvPicPr/>
          <p:nvPr/>
        </p:nvPicPr>
        <p:blipFill>
          <a:blip r:embed="rId1"/>
          <a:stretch/>
        </p:blipFill>
        <p:spPr>
          <a:xfrm>
            <a:off x="642600" y="1127160"/>
            <a:ext cx="2469240" cy="3712320"/>
          </a:xfrm>
          <a:prstGeom prst="rect">
            <a:avLst/>
          </a:prstGeom>
          <a:ln>
            <a:noFill/>
          </a:ln>
        </p:spPr>
      </p:pic>
      <p:sp>
        <p:nvSpPr>
          <p:cNvPr id="337" name="CustomShape 2"/>
          <p:cNvSpPr/>
          <p:nvPr/>
        </p:nvSpPr>
        <p:spPr>
          <a:xfrm>
            <a:off x="997560" y="4778280"/>
            <a:ext cx="1759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E-mail mensuel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3336120" y="1228320"/>
            <a:ext cx="564300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Cet e-mail possède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3 catégories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8 types d’alertes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un tableau récapitulatif (en bas)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un lien (cliquable) dans chaque pavé, renvoyant vers la page “Alertes”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1544760" y="2687040"/>
            <a:ext cx="1479240" cy="1200960"/>
          </a:xfrm>
          <a:prstGeom prst="rect">
            <a:avLst/>
          </a:prstGeom>
          <a:ln>
            <a:noFill/>
          </a:ln>
        </p:spPr>
      </p:pic>
      <p:sp>
        <p:nvSpPr>
          <p:cNvPr id="340" name="Line 4"/>
          <p:cNvSpPr/>
          <p:nvPr/>
        </p:nvSpPr>
        <p:spPr>
          <a:xfrm>
            <a:off x="1224000" y="2304000"/>
            <a:ext cx="360000" cy="38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5"/>
          <p:cNvSpPr/>
          <p:nvPr/>
        </p:nvSpPr>
        <p:spPr>
          <a:xfrm>
            <a:off x="1728000" y="3600000"/>
            <a:ext cx="1080000" cy="216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98280" y="16200"/>
            <a:ext cx="882612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système d’abonnement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343" name="Shape 320" descr=""/>
          <p:cNvPicPr/>
          <p:nvPr/>
        </p:nvPicPr>
        <p:blipFill>
          <a:blip r:embed="rId1"/>
          <a:stretch/>
        </p:blipFill>
        <p:spPr>
          <a:xfrm>
            <a:off x="2241000" y="1154520"/>
            <a:ext cx="4584600" cy="36518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2192400" y="4759560"/>
            <a:ext cx="475884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Bouton d’abonnement au service (non affiché)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2"/>
          <a:stretch/>
        </p:blipFill>
        <p:spPr>
          <a:xfrm>
            <a:off x="2241000" y="1154520"/>
            <a:ext cx="4584600" cy="365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98280" y="16200"/>
            <a:ext cx="882612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système d’abonnement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2192400" y="4759560"/>
            <a:ext cx="475884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Bouton d’abonnement au service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48" name="Shape 328" descr=""/>
          <p:cNvPicPr/>
          <p:nvPr/>
        </p:nvPicPr>
        <p:blipFill>
          <a:blip r:embed="rId1"/>
          <a:stretch/>
        </p:blipFill>
        <p:spPr>
          <a:xfrm>
            <a:off x="2239920" y="1147320"/>
            <a:ext cx="4610880" cy="3666240"/>
          </a:xfrm>
          <a:prstGeom prst="rect">
            <a:avLst/>
          </a:prstGeom>
          <a:ln>
            <a:noFill/>
          </a:ln>
        </p:spPr>
      </p:pic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2239920" y="1147320"/>
            <a:ext cx="4610880" cy="366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98280" y="16200"/>
            <a:ext cx="882612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système d’abonnement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98280" y="4759560"/>
            <a:ext cx="475884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Bouton d’abonnement au service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2" name="Shape 335" descr=""/>
          <p:cNvPicPr/>
          <p:nvPr/>
        </p:nvPicPr>
        <p:blipFill>
          <a:blip r:embed="rId1"/>
          <a:stretch/>
        </p:blipFill>
        <p:spPr>
          <a:xfrm>
            <a:off x="249840" y="1157040"/>
            <a:ext cx="4610880" cy="3666240"/>
          </a:xfrm>
          <a:prstGeom prst="rect">
            <a:avLst/>
          </a:prstGeom>
          <a:ln>
            <a:noFill/>
          </a:ln>
        </p:spPr>
      </p:pic>
      <p:sp>
        <p:nvSpPr>
          <p:cNvPr id="353" name="CustomShape 3"/>
          <p:cNvSpPr/>
          <p:nvPr/>
        </p:nvSpPr>
        <p:spPr>
          <a:xfrm>
            <a:off x="5162760" y="1228320"/>
            <a:ext cx="381636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 système permet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2"/>
          <a:stretch/>
        </p:blipFill>
        <p:spPr>
          <a:xfrm>
            <a:off x="249840" y="1147320"/>
            <a:ext cx="4610880" cy="366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98280" y="16200"/>
            <a:ext cx="882612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système d’abonnement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98280" y="4759560"/>
            <a:ext cx="475884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Bouton d’abonnement au service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7" name="Shape 335" descr=""/>
          <p:cNvPicPr/>
          <p:nvPr/>
        </p:nvPicPr>
        <p:blipFill>
          <a:blip r:embed="rId1"/>
          <a:stretch/>
        </p:blipFill>
        <p:spPr>
          <a:xfrm>
            <a:off x="249840" y="1157040"/>
            <a:ext cx="4610880" cy="3666240"/>
          </a:xfrm>
          <a:prstGeom prst="rect">
            <a:avLst/>
          </a:prstGeom>
          <a:ln>
            <a:noFill/>
          </a:ln>
        </p:spPr>
      </p:pic>
      <p:sp>
        <p:nvSpPr>
          <p:cNvPr id="358" name="CustomShape 3"/>
          <p:cNvSpPr/>
          <p:nvPr/>
        </p:nvSpPr>
        <p:spPr>
          <a:xfrm>
            <a:off x="5162760" y="1228320"/>
            <a:ext cx="381636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 système permet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de s’abonner ou se désabonner (clic)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2"/>
          <a:stretch/>
        </p:blipFill>
        <p:spPr>
          <a:xfrm>
            <a:off x="249840" y="1147320"/>
            <a:ext cx="4610880" cy="3666240"/>
          </a:xfrm>
          <a:prstGeom prst="rect">
            <a:avLst/>
          </a:prstGeom>
          <a:ln>
            <a:noFill/>
          </a:ln>
        </p:spPr>
      </p:pic>
      <p:sp>
        <p:nvSpPr>
          <p:cNvPr id="360" name="CustomShape 4"/>
          <p:cNvSpPr/>
          <p:nvPr/>
        </p:nvSpPr>
        <p:spPr>
          <a:xfrm>
            <a:off x="3240000" y="3600000"/>
            <a:ext cx="720000" cy="360000"/>
          </a:xfrm>
          <a:prstGeom prst="frame">
            <a:avLst>
              <a:gd name="adj1" fmla="val 9259"/>
            </a:avLst>
          </a:prstGeom>
          <a:solidFill>
            <a:srgbClr val="6aa84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98280" y="16200"/>
            <a:ext cx="88261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Introduction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55560" y="806040"/>
            <a:ext cx="7581240" cy="40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315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Répond à une demande du client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spcBef>
                <a:spcPts val="1315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L’application s’intègre à un site existant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spcBef>
                <a:spcPts val="1315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Conçue et réalisée à partir du cahier des charges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spcBef>
                <a:spcPts val="1315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Permet la consultation des différentes alertes remontées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spcBef>
                <a:spcPts val="1315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Propose  de recevoir un e-mail récapitulatif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34" name="Shape 213" descr=""/>
          <p:cNvPicPr/>
          <p:nvPr/>
        </p:nvPicPr>
        <p:blipFill>
          <a:blip r:embed="rId1"/>
          <a:stretch/>
        </p:blipFill>
        <p:spPr>
          <a:xfrm>
            <a:off x="6219000" y="1204560"/>
            <a:ext cx="2666520" cy="637920"/>
          </a:xfrm>
          <a:prstGeom prst="rect">
            <a:avLst/>
          </a:prstGeom>
          <a:ln>
            <a:noFill/>
          </a:ln>
        </p:spPr>
      </p:pic>
      <p:pic>
        <p:nvPicPr>
          <p:cNvPr id="235" name="Shape 214" descr=""/>
          <p:cNvPicPr/>
          <p:nvPr/>
        </p:nvPicPr>
        <p:blipFill>
          <a:blip r:embed="rId2"/>
          <a:stretch/>
        </p:blipFill>
        <p:spPr>
          <a:xfrm>
            <a:off x="6247800" y="1737000"/>
            <a:ext cx="2608920" cy="6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98280" y="16200"/>
            <a:ext cx="882612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système d’abonnement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98280" y="4759560"/>
            <a:ext cx="475884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Bouton d’abonnement au service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3" name="Shape 335" descr=""/>
          <p:cNvPicPr/>
          <p:nvPr/>
        </p:nvPicPr>
        <p:blipFill>
          <a:blip r:embed="rId1"/>
          <a:stretch/>
        </p:blipFill>
        <p:spPr>
          <a:xfrm>
            <a:off x="249840" y="1157040"/>
            <a:ext cx="4610880" cy="3666240"/>
          </a:xfrm>
          <a:prstGeom prst="rect">
            <a:avLst/>
          </a:prstGeom>
          <a:ln>
            <a:noFill/>
          </a:ln>
        </p:spPr>
      </p:pic>
      <p:sp>
        <p:nvSpPr>
          <p:cNvPr id="364" name="CustomShape 3"/>
          <p:cNvSpPr/>
          <p:nvPr/>
        </p:nvSpPr>
        <p:spPr>
          <a:xfrm>
            <a:off x="5162760" y="1228320"/>
            <a:ext cx="381636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 système permet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de s’abonner ou se désabonner (clic)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de voir une infobulle explicative (survol)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2"/>
          <a:stretch/>
        </p:blipFill>
        <p:spPr>
          <a:xfrm>
            <a:off x="249840" y="1147320"/>
            <a:ext cx="4610880" cy="366624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3"/>
          <a:stretch/>
        </p:blipFill>
        <p:spPr>
          <a:xfrm>
            <a:off x="1152000" y="2057400"/>
            <a:ext cx="2447640" cy="1542600"/>
          </a:xfrm>
          <a:prstGeom prst="rect">
            <a:avLst/>
          </a:prstGeom>
          <a:ln>
            <a:noFill/>
          </a:ln>
        </p:spPr>
      </p:pic>
      <p:sp>
        <p:nvSpPr>
          <p:cNvPr id="367" name="Line 4"/>
          <p:cNvSpPr/>
          <p:nvPr/>
        </p:nvSpPr>
        <p:spPr>
          <a:xfrm flipH="1" flipV="1">
            <a:off x="2880000" y="3312000"/>
            <a:ext cx="432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98280" y="16200"/>
            <a:ext cx="882612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système d’abonnement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98280" y="4759560"/>
            <a:ext cx="475884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Bouton d’abonnement au service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70" name="Shape 335" descr=""/>
          <p:cNvPicPr/>
          <p:nvPr/>
        </p:nvPicPr>
        <p:blipFill>
          <a:blip r:embed="rId1"/>
          <a:stretch/>
        </p:blipFill>
        <p:spPr>
          <a:xfrm>
            <a:off x="249840" y="1157040"/>
            <a:ext cx="4610880" cy="3666240"/>
          </a:xfrm>
          <a:prstGeom prst="rect">
            <a:avLst/>
          </a:prstGeom>
          <a:ln>
            <a:noFill/>
          </a:ln>
        </p:spPr>
      </p:pic>
      <p:sp>
        <p:nvSpPr>
          <p:cNvPr id="371" name="CustomShape 3"/>
          <p:cNvSpPr/>
          <p:nvPr/>
        </p:nvSpPr>
        <p:spPr>
          <a:xfrm>
            <a:off x="5162760" y="1228320"/>
            <a:ext cx="381636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 système permet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de s’abonner ou se désabonner (clic)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de voir une infobulle explicative (survol)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❖"/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d’afficher un message de confirmation (clic)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249840" y="1147320"/>
            <a:ext cx="4610880" cy="366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98280" y="16200"/>
            <a:ext cx="882612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Perspectives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76120" y="1167120"/>
            <a:ext cx="858204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2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Véhiparc change en permanence : il est “vivant” !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spcBef>
                <a:spcPts val="748"/>
              </a:spcBef>
              <a:spcAft>
                <a:spcPts val="567"/>
              </a:spcAft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Des services sont proposés / adaptés selon les besoins du client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spcBef>
                <a:spcPts val="748"/>
              </a:spcBef>
              <a:spcAft>
                <a:spcPts val="567"/>
              </a:spcAft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L’application Push mail est évolutive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spcBef>
                <a:spcPts val="748"/>
              </a:spcBef>
              <a:spcAft>
                <a:spcPts val="567"/>
              </a:spcAft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Le site s’adapte aux évolutions technologiques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spcBef>
                <a:spcPts val="748"/>
              </a:spcBef>
              <a:spcAft>
                <a:spcPts val="748"/>
              </a:spcAft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Réponse à un appel d’offre : de nouveaux horizons ?</a:t>
            </a:r>
            <a:endParaRPr b="0" lang="fr-FR" sz="2000" spc="-1" strike="noStrike">
              <a:latin typeface="Arial"/>
              <a:ea typeface="Microsoft YaHei"/>
            </a:endParaRPr>
          </a:p>
        </p:txBody>
      </p:sp>
      <p:pic>
        <p:nvPicPr>
          <p:cNvPr id="375" name="Shape 349" descr=""/>
          <p:cNvPicPr/>
          <p:nvPr/>
        </p:nvPicPr>
        <p:blipFill>
          <a:blip r:embed="rId1"/>
          <a:stretch/>
        </p:blipFill>
        <p:spPr>
          <a:xfrm>
            <a:off x="6624000" y="3024000"/>
            <a:ext cx="2372400" cy="133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98280" y="16200"/>
            <a:ext cx="88261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Conclusion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463680" y="1213560"/>
            <a:ext cx="7904520" cy="37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200000"/>
              </a:lnSpc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Cahier des charges et planning respectés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Push mail bien intégrée à Véhiparc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Résumé sur le dashboard, détaillé dans la page “Alertes”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E-mail mensuel, système d’abonnement simple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Application évolutive et amenée à évoluer...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378" name="Shape 356" descr=""/>
          <p:cNvPicPr/>
          <p:nvPr/>
        </p:nvPicPr>
        <p:blipFill>
          <a:blip r:embed="rId1"/>
          <a:stretch/>
        </p:blipFill>
        <p:spPr>
          <a:xfrm>
            <a:off x="6098400" y="1213560"/>
            <a:ext cx="2685600" cy="170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2068920" y="1301760"/>
            <a:ext cx="5006160" cy="2278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Roboto"/>
                <a:ea typeface="Roboto"/>
              </a:rPr>
              <a:t>Merci de</a:t>
            </a:r>
            <a:br/>
            <a:r>
              <a:rPr b="1" lang="fr-FR" sz="4800" spc="-1" strike="noStrike">
                <a:solidFill>
                  <a:srgbClr val="ffffff"/>
                </a:solidFill>
                <a:latin typeface="Roboto"/>
                <a:ea typeface="Roboto"/>
              </a:rPr>
              <a:t>votre attention ...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98280" y="16200"/>
            <a:ext cx="8826120" cy="10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Abstract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216000" y="1113840"/>
            <a:ext cx="8708760" cy="40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Véhiparc is a car management software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150000"/>
              </a:lnSpc>
              <a:spcBef>
                <a:spcPts val="1032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This application report all abnormal situations to subscribed users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150000"/>
              </a:lnSpc>
              <a:spcBef>
                <a:spcPts val="1032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Send a resumed e-mail once per month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150000"/>
              </a:lnSpc>
              <a:spcBef>
                <a:spcPts val="1032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Propose page that summary all kind of alerts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150000"/>
              </a:lnSpc>
              <a:spcBef>
                <a:spcPts val="1032"/>
              </a:spcBef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User-friendly subscription system</a:t>
            </a:r>
            <a:endParaRPr b="0" lang="fr-FR" sz="2000" spc="-1" strike="noStrike">
              <a:latin typeface="Arial"/>
              <a:ea typeface="Microsoft YaHei"/>
            </a:endParaRPr>
          </a:p>
          <a:p>
            <a:pPr>
              <a:lnSpc>
                <a:spcPct val="150000"/>
              </a:lnSpc>
              <a:spcBef>
                <a:spcPts val="1032"/>
              </a:spcBef>
              <a:spcAft>
                <a:spcPts val="1032"/>
              </a:spcAft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Single Page Application built with NodeJS, Bootstrap and AngularJS</a:t>
            </a:r>
            <a:endParaRPr b="0" lang="fr-FR" sz="2000" spc="-1" strike="noStrike">
              <a:latin typeface="Arial"/>
              <a:ea typeface="Microsoft YaHei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8280000" y="3384000"/>
            <a:ext cx="576000" cy="64296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6624000" y="3387240"/>
            <a:ext cx="766080" cy="64476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3"/>
          <a:stretch/>
        </p:blipFill>
        <p:spPr>
          <a:xfrm>
            <a:off x="7200000" y="2232000"/>
            <a:ext cx="1224000" cy="64800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4"/>
          <a:stretch/>
        </p:blipFill>
        <p:spPr>
          <a:xfrm>
            <a:off x="7518600" y="2880000"/>
            <a:ext cx="617400" cy="62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98280" y="16200"/>
            <a:ext cx="882612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Cahier des charges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43360" y="1295640"/>
            <a:ext cx="865692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Le client souhaite une application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➔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proposant un accès aux alertes sur le dashboard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➔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résumant les 8 types d’alertes sur 1 page du site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➔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envoyant chaque mois aux abonnés un e-mail sur les alertes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➔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avec un système de gestion d’abonnement simple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737373"/>
              </a:buClr>
              <a:buFont typeface="Roboto"/>
              <a:buChar char="➔"/>
            </a:pPr>
            <a:r>
              <a:rPr b="0" lang="fr-FR" sz="2000" spc="-1" strike="noStrike">
                <a:solidFill>
                  <a:srgbClr val="737373"/>
                </a:solidFill>
                <a:latin typeface="Roboto"/>
                <a:ea typeface="Roboto"/>
              </a:rPr>
              <a:t>respectant la charte graphique du site et responsive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dashboard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45" name="Shape 239" descr=""/>
          <p:cNvPicPr/>
          <p:nvPr/>
        </p:nvPicPr>
        <p:blipFill>
          <a:blip r:embed="rId1"/>
          <a:stretch/>
        </p:blipFill>
        <p:spPr>
          <a:xfrm>
            <a:off x="1381680" y="1157400"/>
            <a:ext cx="5482080" cy="3566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2511720" y="4724280"/>
            <a:ext cx="3999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Dashboard du site Véhiparc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dashboard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48" name="Shape 246" descr=""/>
          <p:cNvPicPr/>
          <p:nvPr/>
        </p:nvPicPr>
        <p:blipFill>
          <a:blip r:embed="rId1"/>
          <a:stretch/>
        </p:blipFill>
        <p:spPr>
          <a:xfrm>
            <a:off x="1381680" y="1148040"/>
            <a:ext cx="5482080" cy="357588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2511720" y="4724280"/>
            <a:ext cx="3999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Dashboard du site Véhiparc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5112000" y="2520000"/>
            <a:ext cx="1751760" cy="864000"/>
          </a:xfrm>
          <a:prstGeom prst="frame">
            <a:avLst>
              <a:gd name="adj1" fmla="val 9259"/>
            </a:avLst>
          </a:prstGeom>
          <a:solidFill>
            <a:srgbClr val="fff45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dashboard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511720" y="4724280"/>
            <a:ext cx="3999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Cadre « Alertes » du dashboard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2952720" y="1755360"/>
            <a:ext cx="3238560" cy="16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98280" y="16200"/>
            <a:ext cx="8826120" cy="10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Roboto"/>
                <a:ea typeface="Roboto"/>
              </a:rPr>
              <a:t>Push mail : dashboard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39520" y="4757760"/>
            <a:ext cx="3999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FR" sz="1800" spc="-1" strike="noStrike">
                <a:solidFill>
                  <a:srgbClr val="737373"/>
                </a:solidFill>
                <a:latin typeface="Roboto"/>
                <a:ea typeface="Roboto"/>
              </a:rPr>
              <a:t>Cadre « Alertes » du dashboard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104000" y="1228320"/>
            <a:ext cx="4875480" cy="38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fr-FR" sz="2000" spc="-1" strike="noStrike">
                <a:solidFill>
                  <a:srgbClr val="6aa84f"/>
                </a:solidFill>
                <a:latin typeface="Roboto"/>
                <a:ea typeface="Roboto"/>
              </a:rPr>
              <a:t>Ces pavés permettent :</a:t>
            </a:r>
            <a:endParaRPr b="0" lang="fr-FR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❖"/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721440" y="1728000"/>
            <a:ext cx="3238560" cy="16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LibreOffice/6.0.3.2$Windows_X86_64 LibreOffice_project/8f48d515416608e3a835360314dac7e47fd0b821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2018-05-31T22:55:02Z</dcterms:modified>
  <cp:revision>5</cp:revision>
  <dc:subject/>
  <dc:title/>
</cp:coreProperties>
</file>