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82" r:id="rId3"/>
    <p:sldId id="257" r:id="rId4"/>
    <p:sldId id="258" r:id="rId5"/>
    <p:sldId id="259" r:id="rId6"/>
    <p:sldId id="263" r:id="rId7"/>
    <p:sldId id="264" r:id="rId8"/>
    <p:sldId id="261" r:id="rId9"/>
    <p:sldId id="274" r:id="rId10"/>
    <p:sldId id="276" r:id="rId11"/>
    <p:sldId id="277" r:id="rId12"/>
    <p:sldId id="262" r:id="rId13"/>
    <p:sldId id="260" r:id="rId14"/>
    <p:sldId id="266" r:id="rId15"/>
    <p:sldId id="267" r:id="rId16"/>
    <p:sldId id="269" r:id="rId17"/>
    <p:sldId id="268" r:id="rId18"/>
    <p:sldId id="270" r:id="rId19"/>
    <p:sldId id="272" r:id="rId20"/>
    <p:sldId id="281" r:id="rId21"/>
    <p:sldId id="283" r:id="rId22"/>
    <p:sldId id="278" r:id="rId23"/>
    <p:sldId id="279" r:id="rId24"/>
    <p:sldId id="280" r:id="rId25"/>
    <p:sldId id="265" r:id="rId26"/>
    <p:sldId id="275"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FD83FE-DD4F-41E3-99BA-977709F7E92F}">
          <p14:sldIdLst>
            <p14:sldId id="256"/>
            <p14:sldId id="282"/>
            <p14:sldId id="257"/>
            <p14:sldId id="258"/>
            <p14:sldId id="259"/>
            <p14:sldId id="263"/>
            <p14:sldId id="264"/>
            <p14:sldId id="261"/>
            <p14:sldId id="274"/>
            <p14:sldId id="276"/>
            <p14:sldId id="277"/>
            <p14:sldId id="262"/>
            <p14:sldId id="260"/>
            <p14:sldId id="266"/>
            <p14:sldId id="267"/>
            <p14:sldId id="269"/>
            <p14:sldId id="268"/>
            <p14:sldId id="270"/>
            <p14:sldId id="272"/>
            <p14:sldId id="281"/>
            <p14:sldId id="283"/>
            <p14:sldId id="278"/>
            <p14:sldId id="279"/>
            <p14:sldId id="280"/>
            <p14:sldId id="265"/>
            <p14:sldId id="275"/>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1919"/>
    <a:srgbClr val="751515"/>
    <a:srgbClr val="951A1B"/>
    <a:srgbClr val="86535C"/>
    <a:srgbClr val="84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5" d="100"/>
          <a:sy n="115" d="100"/>
        </p:scale>
        <p:origin x="318" y="114"/>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F9B10-F744-47E1-871E-98B3AC9B3E4F}" type="datetimeFigureOut">
              <a:rPr lang="fr-FR" smtClean="0"/>
              <a:t>09/03/2023</a:t>
            </a:fld>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71219-A99D-471B-86CD-CA487E081E23}" type="slidenum">
              <a:rPr lang="fr-FR" smtClean="0"/>
              <a:t>‹N°›</a:t>
            </a:fld>
            <a:endParaRPr lang="fr-FR"/>
          </a:p>
        </p:txBody>
      </p:sp>
      <p:sp>
        <p:nvSpPr>
          <p:cNvPr id="8" name="Espace réservé de l'image des diapositives 7">
            <a:extLst>
              <a:ext uri="{FF2B5EF4-FFF2-40B4-BE49-F238E27FC236}">
                <a16:creationId xmlns:a16="http://schemas.microsoft.com/office/drawing/2014/main" id="{1EE99F21-CC01-5859-DC52-055D6D5FAD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9" name="Espace réservé du pied de page 8">
            <a:extLst>
              <a:ext uri="{FF2B5EF4-FFF2-40B4-BE49-F238E27FC236}">
                <a16:creationId xmlns:a16="http://schemas.microsoft.com/office/drawing/2014/main" id="{076719D7-6FD1-4985-AF55-4CC5ADC1D9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132457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95B0F33-6398-43E2-B783-514E6293E97E}"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70AED2E-2550-4305-AD46-9177EE377B20}" type="datetime1">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A632E5-0FE5-4CA5-98B3-93A5B703C776}"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563236B-D1A4-4B38-953C-CBE44AAFB604}"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12EEA3-159D-4F8A-9B05-5065548C93FE}"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E6194DB-34B3-434A-9A89-27994F5036D6}"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86AD7A5-28E1-4605-A305-D41C33CC9287}"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E07EDF1-E9A2-491C-8826-19CBCA408BE7}"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992E7E-E44A-4B25-9BC1-A150740391BE}"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A9BD18-2FFD-4FD8-AC2D-AB11B750B8BB}"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01B211B-C5F7-4692-9103-D612D8C54866}"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79DAFCD-D21F-45E6-8176-EA21AE5EA4A9}" type="datetime1">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678A836-37FA-43B4-8622-D2D43F13CF23}" type="datetime1">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0C44C70-21C1-4E34-A740-6CA8CED8D3F7}" type="datetime1">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B3C2B-4C1D-416C-BC4D-A42C653629FD}" type="datetime1">
              <a:rPr lang="en-US" smtClean="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BA71F5-3ED0-4982-B390-04A96C5F3C52}" type="datetime1">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F6B8777-FBF0-4ACB-90E3-60548ABBEE49}" type="datetime1">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768BA4-DD45-41F2-A6B6-61791039AE84}" type="datetime1">
              <a:rPr lang="en-US" smtClean="0"/>
              <a:t>3/9/2023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cocheril.wixsite.com/jacquescocheril"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B9329-42EB-99A2-DDFA-E4AD68EA94D2}"/>
              </a:ext>
            </a:extLst>
          </p:cNvPr>
          <p:cNvSpPr>
            <a:spLocks noGrp="1"/>
          </p:cNvSpPr>
          <p:nvPr>
            <p:ph type="ctrTitle"/>
          </p:nvPr>
        </p:nvSpPr>
        <p:spPr>
          <a:xfrm>
            <a:off x="1952907" y="1491909"/>
            <a:ext cx="4214359" cy="1092530"/>
          </a:xfrm>
        </p:spPr>
        <p:txBody>
          <a:bodyPr/>
          <a:lstStyle/>
          <a:p>
            <a:r>
              <a:rPr lang="fr-FR" dirty="0">
                <a:solidFill>
                  <a:schemeClr val="accent6">
                    <a:lumMod val="50000"/>
                  </a:schemeClr>
                </a:solidFill>
                <a:latin typeface="Brushed" panose="00000400000000000000" pitchFamily="2" charset="0"/>
              </a:rPr>
              <a:t>L’artiste</a:t>
            </a:r>
          </a:p>
        </p:txBody>
      </p:sp>
      <p:sp>
        <p:nvSpPr>
          <p:cNvPr id="3" name="Sous-titre 2">
            <a:extLst>
              <a:ext uri="{FF2B5EF4-FFF2-40B4-BE49-F238E27FC236}">
                <a16:creationId xmlns:a16="http://schemas.microsoft.com/office/drawing/2014/main" id="{51DB388B-3652-B48F-068F-E31B48CAAD3D}"/>
              </a:ext>
            </a:extLst>
          </p:cNvPr>
          <p:cNvSpPr>
            <a:spLocks noGrp="1"/>
          </p:cNvSpPr>
          <p:nvPr>
            <p:ph type="subTitle" idx="1"/>
          </p:nvPr>
        </p:nvSpPr>
        <p:spPr>
          <a:xfrm>
            <a:off x="1952907" y="2745850"/>
            <a:ext cx="4214359" cy="496564"/>
          </a:xfrm>
        </p:spPr>
        <p:txBody>
          <a:bodyPr/>
          <a:lstStyle/>
          <a:p>
            <a:r>
              <a:rPr lang="fr-FR" dirty="0"/>
              <a:t>Site internet pour Mr souliers.</a:t>
            </a:r>
          </a:p>
        </p:txBody>
      </p:sp>
      <p:sp>
        <p:nvSpPr>
          <p:cNvPr id="6" name="ZoneTexte 5">
            <a:extLst>
              <a:ext uri="{FF2B5EF4-FFF2-40B4-BE49-F238E27FC236}">
                <a16:creationId xmlns:a16="http://schemas.microsoft.com/office/drawing/2014/main" id="{0C571731-E9A2-1906-5DA6-977DDCF9EBD4}"/>
              </a:ext>
            </a:extLst>
          </p:cNvPr>
          <p:cNvSpPr txBox="1"/>
          <p:nvPr/>
        </p:nvSpPr>
        <p:spPr>
          <a:xfrm>
            <a:off x="522514" y="5961413"/>
            <a:ext cx="3057896" cy="646331"/>
          </a:xfrm>
          <a:prstGeom prst="rect">
            <a:avLst/>
          </a:prstGeom>
          <a:noFill/>
        </p:spPr>
        <p:txBody>
          <a:bodyPr wrap="square" rtlCol="0">
            <a:spAutoFit/>
          </a:bodyPr>
          <a:lstStyle/>
          <a:p>
            <a:r>
              <a:rPr lang="fr-FR" dirty="0"/>
              <a:t>Par</a:t>
            </a:r>
          </a:p>
          <a:p>
            <a:r>
              <a:rPr lang="fr-FR" dirty="0"/>
              <a:t>Pierrot Gilles</a:t>
            </a:r>
          </a:p>
        </p:txBody>
      </p:sp>
      <p:pic>
        <p:nvPicPr>
          <p:cNvPr id="7" name="Image 6">
            <a:extLst>
              <a:ext uri="{FF2B5EF4-FFF2-40B4-BE49-F238E27FC236}">
                <a16:creationId xmlns:a16="http://schemas.microsoft.com/office/drawing/2014/main" id="{BC25DDF7-4CE6-3ECD-4DFE-E7358BEA477C}"/>
              </a:ext>
            </a:extLst>
          </p:cNvPr>
          <p:cNvPicPr>
            <a:picLocks noChangeAspect="1"/>
          </p:cNvPicPr>
          <p:nvPr/>
        </p:nvPicPr>
        <p:blipFill>
          <a:blip r:embed="rId2"/>
          <a:stretch>
            <a:fillRect/>
          </a:stretch>
        </p:blipFill>
        <p:spPr>
          <a:xfrm>
            <a:off x="8477794" y="3324744"/>
            <a:ext cx="3647913" cy="3611580"/>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357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E0F499C-C88C-B39D-0BFE-0E2242BD77A3}"/>
              </a:ext>
            </a:extLst>
          </p:cNvPr>
          <p:cNvPicPr>
            <a:picLocks noChangeAspect="1"/>
          </p:cNvPicPr>
          <p:nvPr/>
        </p:nvPicPr>
        <p:blipFill>
          <a:blip r:embed="rId2"/>
          <a:stretch>
            <a:fillRect/>
          </a:stretch>
        </p:blipFill>
        <p:spPr>
          <a:xfrm>
            <a:off x="377287" y="937549"/>
            <a:ext cx="7367676" cy="5545478"/>
          </a:xfrm>
          <a:prstGeom prst="rect">
            <a:avLst/>
          </a:prstGeom>
        </p:spPr>
      </p:pic>
      <p:sp>
        <p:nvSpPr>
          <p:cNvPr id="6" name="ZoneTexte 5">
            <a:extLst>
              <a:ext uri="{FF2B5EF4-FFF2-40B4-BE49-F238E27FC236}">
                <a16:creationId xmlns:a16="http://schemas.microsoft.com/office/drawing/2014/main" id="{CD1B6325-899A-1D68-CB50-28E3B86F818A}"/>
              </a:ext>
            </a:extLst>
          </p:cNvPr>
          <p:cNvSpPr txBox="1"/>
          <p:nvPr/>
        </p:nvSpPr>
        <p:spPr>
          <a:xfrm>
            <a:off x="1407226" y="97710"/>
            <a:ext cx="5771407" cy="646331"/>
          </a:xfrm>
          <a:prstGeom prst="rect">
            <a:avLst/>
          </a:prstGeom>
          <a:noFill/>
        </p:spPr>
        <p:txBody>
          <a:bodyPr wrap="square" rtlCol="0">
            <a:spAutoFit/>
          </a:bodyPr>
          <a:lstStyle/>
          <a:p>
            <a:r>
              <a:rPr lang="fr-FR" b="1" u="sng" dirty="0">
                <a:solidFill>
                  <a:srgbClr val="8F1919"/>
                </a:solidFill>
              </a:rPr>
              <a:t>Diagramme d’activité:</a:t>
            </a:r>
            <a:r>
              <a:rPr lang="fr-FR" dirty="0">
                <a:solidFill>
                  <a:srgbClr val="8F1919"/>
                </a:solidFill>
              </a:rPr>
              <a:t>  </a:t>
            </a:r>
            <a:r>
              <a:rPr lang="fr-FR" dirty="0">
                <a:solidFill>
                  <a:schemeClr val="bg1"/>
                </a:solidFill>
              </a:rPr>
              <a:t> Illustration des activités exécutées par le SI ici </a:t>
            </a:r>
            <a:r>
              <a:rPr lang="fr-FR" dirty="0">
                <a:solidFill>
                  <a:schemeClr val="bg1"/>
                </a:solidFill>
                <a:effectLst>
                  <a:outerShdw blurRad="38100" dist="38100" dir="2700000" algn="tl">
                    <a:srgbClr val="000000">
                      <a:alpha val="43137"/>
                    </a:srgbClr>
                  </a:outerShdw>
                </a:effectLst>
              </a:rPr>
              <a:t>suppression d’un tableau</a:t>
            </a:r>
          </a:p>
        </p:txBody>
      </p:sp>
      <p:sp>
        <p:nvSpPr>
          <p:cNvPr id="7" name="ZoneTexte 6">
            <a:extLst>
              <a:ext uri="{FF2B5EF4-FFF2-40B4-BE49-F238E27FC236}">
                <a16:creationId xmlns:a16="http://schemas.microsoft.com/office/drawing/2014/main" id="{9426E854-AB88-05A2-5610-8EC0A2E32C2C}"/>
              </a:ext>
            </a:extLst>
          </p:cNvPr>
          <p:cNvSpPr txBox="1"/>
          <p:nvPr/>
        </p:nvSpPr>
        <p:spPr>
          <a:xfrm>
            <a:off x="8252749" y="1193060"/>
            <a:ext cx="3136739" cy="5262979"/>
          </a:xfrm>
          <a:prstGeom prst="rect">
            <a:avLst/>
          </a:prstGeom>
          <a:noFill/>
        </p:spPr>
        <p:txBody>
          <a:bodyPr wrap="square" rtlCol="0">
            <a:spAutoFit/>
          </a:bodyPr>
          <a:lstStyle/>
          <a:p>
            <a:r>
              <a:rPr lang="fr-FR" sz="1600" dirty="0">
                <a:solidFill>
                  <a:schemeClr val="bg1"/>
                </a:solidFill>
              </a:rPr>
              <a:t>Point de départ Le SI, permet a l’administrateur de cliquer sur un bouton supprimer un tableau, le SI va envoyer une requête select a la base de données qui renverra la liste des tableaux ou un message de défaut; l’administrateur pourra alors sélectionner le tableau a supprimer ; le SI demandera une confirmation de suppression; si non retour a la liste des tableaux, si oui envoie d’une requête </a:t>
            </a:r>
            <a:r>
              <a:rPr lang="fr-FR" sz="1600" dirty="0" err="1">
                <a:solidFill>
                  <a:schemeClr val="bg1"/>
                </a:solidFill>
              </a:rPr>
              <a:t>delete</a:t>
            </a:r>
            <a:r>
              <a:rPr lang="fr-FR" sz="1600" dirty="0">
                <a:solidFill>
                  <a:schemeClr val="bg1"/>
                </a:solidFill>
              </a:rPr>
              <a:t> a la base de données qui renverra soit un message d’erreur si il y a un problème ou un message de confirmation si la suppression a bien été faites. Point de sortie.</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8386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2EF05CA-A740-E3DF-C713-D11FCF089B5A}"/>
              </a:ext>
            </a:extLst>
          </p:cNvPr>
          <p:cNvPicPr>
            <a:picLocks noChangeAspect="1"/>
          </p:cNvPicPr>
          <p:nvPr/>
        </p:nvPicPr>
        <p:blipFill>
          <a:blip r:embed="rId2"/>
          <a:stretch>
            <a:fillRect/>
          </a:stretch>
        </p:blipFill>
        <p:spPr>
          <a:xfrm>
            <a:off x="531073" y="1613378"/>
            <a:ext cx="6446737" cy="4598319"/>
          </a:xfrm>
          <a:prstGeom prst="rect">
            <a:avLst/>
          </a:prstGeom>
        </p:spPr>
      </p:pic>
      <p:sp>
        <p:nvSpPr>
          <p:cNvPr id="6" name="ZoneTexte 5">
            <a:extLst>
              <a:ext uri="{FF2B5EF4-FFF2-40B4-BE49-F238E27FC236}">
                <a16:creationId xmlns:a16="http://schemas.microsoft.com/office/drawing/2014/main" id="{5C3D46B9-E4B2-B08C-05F6-3D8B67EAE695}"/>
              </a:ext>
            </a:extLst>
          </p:cNvPr>
          <p:cNvSpPr txBox="1"/>
          <p:nvPr/>
        </p:nvSpPr>
        <p:spPr>
          <a:xfrm>
            <a:off x="1145969" y="219694"/>
            <a:ext cx="7697089" cy="923330"/>
          </a:xfrm>
          <a:prstGeom prst="rect">
            <a:avLst/>
          </a:prstGeom>
          <a:noFill/>
        </p:spPr>
        <p:txBody>
          <a:bodyPr wrap="square" rtlCol="0">
            <a:spAutoFit/>
          </a:bodyPr>
          <a:lstStyle/>
          <a:p>
            <a:r>
              <a:rPr lang="fr-FR" b="1" u="sng" dirty="0">
                <a:solidFill>
                  <a:srgbClr val="8F1919"/>
                </a:solidFill>
              </a:rPr>
              <a:t>Diagramme de séquence:</a:t>
            </a:r>
            <a:r>
              <a:rPr lang="fr-FR" dirty="0">
                <a:solidFill>
                  <a:srgbClr val="8F1919"/>
                </a:solidFill>
              </a:rPr>
              <a:t> </a:t>
            </a:r>
            <a:r>
              <a:rPr lang="fr-FR" dirty="0">
                <a:solidFill>
                  <a:schemeClr val="bg1"/>
                </a:solidFill>
              </a:rPr>
              <a:t>Décrire comment le système interagit avec les acteurs et les éléments entre eux dans une dimension de temps.</a:t>
            </a:r>
            <a:endParaRPr lang="fr-FR" b="1" u="sng" dirty="0">
              <a:solidFill>
                <a:srgbClr val="8F1919"/>
              </a:solidFill>
            </a:endParaRPr>
          </a:p>
        </p:txBody>
      </p:sp>
      <p:sp>
        <p:nvSpPr>
          <p:cNvPr id="7" name="ZoneTexte 6">
            <a:extLst>
              <a:ext uri="{FF2B5EF4-FFF2-40B4-BE49-F238E27FC236}">
                <a16:creationId xmlns:a16="http://schemas.microsoft.com/office/drawing/2014/main" id="{A0250F0B-5988-9DA7-C6C3-AAAF6923767D}"/>
              </a:ext>
            </a:extLst>
          </p:cNvPr>
          <p:cNvSpPr txBox="1"/>
          <p:nvPr/>
        </p:nvSpPr>
        <p:spPr>
          <a:xfrm>
            <a:off x="7882359" y="1750646"/>
            <a:ext cx="3778568" cy="2800767"/>
          </a:xfrm>
          <a:prstGeom prst="rect">
            <a:avLst/>
          </a:prstGeom>
          <a:noFill/>
        </p:spPr>
        <p:txBody>
          <a:bodyPr wrap="square" rtlCol="0">
            <a:spAutoFit/>
          </a:bodyPr>
          <a:lstStyle/>
          <a:p>
            <a:r>
              <a:rPr lang="fr-FR" sz="1600" dirty="0">
                <a:solidFill>
                  <a:schemeClr val="bg1"/>
                </a:solidFill>
              </a:rPr>
              <a:t>Point de départ l’administrateur choisit de supprimer un tableau, le système lui renvoi la liste des tableaux récupéré dans la base de données. L’administrateur choisit le tableau a supprimer, le système lui demande une confirmation; après confirmation le tableau est supprimer de la base de données et une confirmation est retournée à l’administrateur. Point final.</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1258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4828E4-7313-5F64-2274-5E5DC1C0E42B}"/>
              </a:ext>
            </a:extLst>
          </p:cNvPr>
          <p:cNvSpPr>
            <a:spLocks noGrp="1"/>
          </p:cNvSpPr>
          <p:nvPr>
            <p:ph idx="1"/>
          </p:nvPr>
        </p:nvSpPr>
        <p:spPr>
          <a:xfrm>
            <a:off x="684212" y="685800"/>
            <a:ext cx="2345182" cy="813391"/>
          </a:xfrm>
        </p:spPr>
        <p:txBody>
          <a:bodyPr/>
          <a:lstStyle/>
          <a:p>
            <a:pPr marL="0" indent="0">
              <a:buNone/>
            </a:pPr>
            <a:r>
              <a:rPr lang="fr-FR" b="1" u="sng" dirty="0">
                <a:solidFill>
                  <a:srgbClr val="751515"/>
                </a:solidFill>
              </a:rPr>
              <a:t>Maquettage:</a:t>
            </a:r>
          </a:p>
        </p:txBody>
      </p:sp>
      <p:pic>
        <p:nvPicPr>
          <p:cNvPr id="6" name="Image 5">
            <a:extLst>
              <a:ext uri="{FF2B5EF4-FFF2-40B4-BE49-F238E27FC236}">
                <a16:creationId xmlns:a16="http://schemas.microsoft.com/office/drawing/2014/main" id="{B4C03A27-D96A-548C-36FB-4BCF8E2D5090}"/>
              </a:ext>
            </a:extLst>
          </p:cNvPr>
          <p:cNvPicPr>
            <a:picLocks noChangeAspect="1"/>
          </p:cNvPicPr>
          <p:nvPr/>
        </p:nvPicPr>
        <p:blipFill>
          <a:blip r:embed="rId2"/>
          <a:stretch>
            <a:fillRect/>
          </a:stretch>
        </p:blipFill>
        <p:spPr>
          <a:xfrm>
            <a:off x="3127633" y="1848018"/>
            <a:ext cx="4985009" cy="3161963"/>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41748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A8A935-ECE1-FE60-4019-67800596440D}"/>
              </a:ext>
            </a:extLst>
          </p:cNvPr>
          <p:cNvSpPr>
            <a:spLocks noGrp="1"/>
          </p:cNvSpPr>
          <p:nvPr>
            <p:ph idx="1"/>
          </p:nvPr>
        </p:nvSpPr>
        <p:spPr>
          <a:xfrm>
            <a:off x="684212" y="685801"/>
            <a:ext cx="8523583" cy="5332228"/>
          </a:xfrm>
        </p:spPr>
        <p:txBody>
          <a:bodyPr>
            <a:normAutofit/>
          </a:bodyPr>
          <a:lstStyle/>
          <a:p>
            <a:pPr marL="0" indent="0">
              <a:buNone/>
            </a:pPr>
            <a:r>
              <a:rPr lang="fr-FR" b="1" u="sng" dirty="0">
                <a:solidFill>
                  <a:srgbClr val="751515"/>
                </a:solidFill>
              </a:rPr>
              <a:t>La charte graphique:</a:t>
            </a:r>
          </a:p>
          <a:p>
            <a:pPr marL="0" indent="0">
              <a:buNone/>
            </a:pPr>
            <a:r>
              <a:rPr lang="fr-FR" dirty="0"/>
              <a:t>   La palette de couleur :</a:t>
            </a:r>
          </a:p>
          <a:p>
            <a:endParaRPr lang="fr-FR" dirty="0"/>
          </a:p>
          <a:p>
            <a:endParaRPr lang="fr-FR" dirty="0"/>
          </a:p>
          <a:p>
            <a:pPr marL="0" indent="0">
              <a:buNone/>
            </a:pPr>
            <a:r>
              <a:rPr lang="fr-FR" dirty="0"/>
              <a:t>   Les effets : - agrandissement des images par clic de la souris.</a:t>
            </a:r>
          </a:p>
          <a:p>
            <a:pPr marL="0" indent="0">
              <a:buNone/>
            </a:pPr>
            <a:r>
              <a:rPr lang="fr-FR" dirty="0"/>
              <a:t>                      - Possibilité d’ajouter des commentaires</a:t>
            </a:r>
          </a:p>
          <a:p>
            <a:pPr marL="0" indent="0">
              <a:buNone/>
            </a:pPr>
            <a:r>
              <a:rPr lang="fr-FR" dirty="0"/>
              <a:t>                      - Utilisation de la police </a:t>
            </a:r>
            <a:r>
              <a:rPr lang="fr-FR" dirty="0" err="1"/>
              <a:t>brushed</a:t>
            </a:r>
            <a:endParaRPr lang="fr-FR" dirty="0"/>
          </a:p>
          <a:p>
            <a:pPr marL="0" indent="0">
              <a:buNone/>
            </a:pPr>
            <a:r>
              <a:rPr lang="fr-FR" dirty="0"/>
              <a:t>			  -  Affichage d’un carrousel</a:t>
            </a:r>
          </a:p>
          <a:p>
            <a:pPr marL="0" indent="0">
              <a:buNone/>
            </a:pPr>
            <a:r>
              <a:rPr lang="fr-FR" b="1" u="sng" dirty="0">
                <a:solidFill>
                  <a:srgbClr val="751515"/>
                </a:solidFill>
              </a:rPr>
              <a:t>Eléments à conserver:</a:t>
            </a:r>
          </a:p>
          <a:p>
            <a:pPr marL="0" indent="0">
              <a:buNone/>
            </a:pPr>
            <a:r>
              <a:rPr lang="fr-FR" dirty="0"/>
              <a:t>	Le tableau de la carte de visite.</a:t>
            </a:r>
          </a:p>
          <a:p>
            <a:pPr marL="0" indent="0">
              <a:buNone/>
            </a:pPr>
            <a:r>
              <a:rPr lang="fr-FR" dirty="0"/>
              <a:t>	Le slogan : Le peintre passionné.</a:t>
            </a:r>
          </a:p>
          <a:p>
            <a:pPr marL="0" indent="0">
              <a:buNone/>
            </a:pPr>
            <a:endParaRPr lang="fr-FR" dirty="0"/>
          </a:p>
        </p:txBody>
      </p:sp>
      <p:pic>
        <p:nvPicPr>
          <p:cNvPr id="5" name="Image 4">
            <a:extLst>
              <a:ext uri="{FF2B5EF4-FFF2-40B4-BE49-F238E27FC236}">
                <a16:creationId xmlns:a16="http://schemas.microsoft.com/office/drawing/2014/main" id="{125F0144-20A3-CC92-7FE4-2DDD63E9C0EC}"/>
              </a:ext>
            </a:extLst>
          </p:cNvPr>
          <p:cNvPicPr>
            <a:picLocks noChangeAspect="1"/>
          </p:cNvPicPr>
          <p:nvPr/>
        </p:nvPicPr>
        <p:blipFill>
          <a:blip r:embed="rId2"/>
          <a:stretch>
            <a:fillRect/>
          </a:stretch>
        </p:blipFill>
        <p:spPr>
          <a:xfrm>
            <a:off x="4571999" y="1535534"/>
            <a:ext cx="3500637" cy="815536"/>
          </a:xfrm>
          <a:prstGeom prst="rect">
            <a:avLst/>
          </a:prstGeom>
        </p:spPr>
      </p:pic>
      <p:sp>
        <p:nvSpPr>
          <p:cNvPr id="4" name="ZoneTexte 3">
            <a:extLst>
              <a:ext uri="{FF2B5EF4-FFF2-40B4-BE49-F238E27FC236}">
                <a16:creationId xmlns:a16="http://schemas.microsoft.com/office/drawing/2014/main" id="{F99CA914-1A8C-4C5E-E0D8-5022F803FD62}"/>
              </a:ext>
            </a:extLst>
          </p:cNvPr>
          <p:cNvSpPr txBox="1"/>
          <p:nvPr/>
        </p:nvSpPr>
        <p:spPr>
          <a:xfrm>
            <a:off x="7479908" y="2100966"/>
            <a:ext cx="587829" cy="215444"/>
          </a:xfrm>
          <a:prstGeom prst="rect">
            <a:avLst/>
          </a:prstGeom>
          <a:noFill/>
        </p:spPr>
        <p:txBody>
          <a:bodyPr wrap="square" rtlCol="0">
            <a:spAutoFit/>
          </a:bodyPr>
          <a:lstStyle/>
          <a:p>
            <a:r>
              <a:rPr lang="fr-FR" sz="800" dirty="0">
                <a:solidFill>
                  <a:schemeClr val="bg1"/>
                </a:solidFill>
              </a:rPr>
              <a:t>#ceeff4</a:t>
            </a:r>
          </a:p>
        </p:txBody>
      </p:sp>
      <p:sp>
        <p:nvSpPr>
          <p:cNvPr id="6" name="ZoneTexte 5">
            <a:extLst>
              <a:ext uri="{FF2B5EF4-FFF2-40B4-BE49-F238E27FC236}">
                <a16:creationId xmlns:a16="http://schemas.microsoft.com/office/drawing/2014/main" id="{A466705A-B05E-F515-1739-101FDA6762E0}"/>
              </a:ext>
            </a:extLst>
          </p:cNvPr>
          <p:cNvSpPr txBox="1"/>
          <p:nvPr/>
        </p:nvSpPr>
        <p:spPr>
          <a:xfrm>
            <a:off x="6769993" y="2100966"/>
            <a:ext cx="587829" cy="215444"/>
          </a:xfrm>
          <a:prstGeom prst="rect">
            <a:avLst/>
          </a:prstGeom>
          <a:noFill/>
        </p:spPr>
        <p:txBody>
          <a:bodyPr wrap="square" rtlCol="0">
            <a:spAutoFit/>
          </a:bodyPr>
          <a:lstStyle/>
          <a:p>
            <a:r>
              <a:rPr lang="fr-FR" sz="800" dirty="0">
                <a:solidFill>
                  <a:schemeClr val="bg1"/>
                </a:solidFill>
              </a:rPr>
              <a:t>#f59fbd</a:t>
            </a:r>
          </a:p>
        </p:txBody>
      </p:sp>
      <p:sp>
        <p:nvSpPr>
          <p:cNvPr id="7" name="ZoneTexte 6">
            <a:extLst>
              <a:ext uri="{FF2B5EF4-FFF2-40B4-BE49-F238E27FC236}">
                <a16:creationId xmlns:a16="http://schemas.microsoft.com/office/drawing/2014/main" id="{8B41E3E6-C2B7-F494-5C1E-43AEE6586EE7}"/>
              </a:ext>
            </a:extLst>
          </p:cNvPr>
          <p:cNvSpPr txBox="1"/>
          <p:nvPr/>
        </p:nvSpPr>
        <p:spPr>
          <a:xfrm>
            <a:off x="6005152" y="2100966"/>
            <a:ext cx="587829" cy="215444"/>
          </a:xfrm>
          <a:prstGeom prst="rect">
            <a:avLst/>
          </a:prstGeom>
          <a:noFill/>
        </p:spPr>
        <p:txBody>
          <a:bodyPr wrap="square" rtlCol="0">
            <a:spAutoFit/>
          </a:bodyPr>
          <a:lstStyle/>
          <a:p>
            <a:r>
              <a:rPr lang="fr-FR" sz="800" dirty="0">
                <a:solidFill>
                  <a:schemeClr val="bg1"/>
                </a:solidFill>
              </a:rPr>
              <a:t>#f36d8f</a:t>
            </a:r>
          </a:p>
        </p:txBody>
      </p:sp>
      <p:sp>
        <p:nvSpPr>
          <p:cNvPr id="8" name="ZoneTexte 7">
            <a:extLst>
              <a:ext uri="{FF2B5EF4-FFF2-40B4-BE49-F238E27FC236}">
                <a16:creationId xmlns:a16="http://schemas.microsoft.com/office/drawing/2014/main" id="{1907888D-D91D-EF52-40D9-2D06AD1198A9}"/>
              </a:ext>
            </a:extLst>
          </p:cNvPr>
          <p:cNvSpPr txBox="1"/>
          <p:nvPr/>
        </p:nvSpPr>
        <p:spPr>
          <a:xfrm>
            <a:off x="5294883" y="2100966"/>
            <a:ext cx="641178" cy="215444"/>
          </a:xfrm>
          <a:prstGeom prst="rect">
            <a:avLst/>
          </a:prstGeom>
          <a:noFill/>
        </p:spPr>
        <p:txBody>
          <a:bodyPr wrap="square" rtlCol="0">
            <a:spAutoFit/>
          </a:bodyPr>
          <a:lstStyle/>
          <a:p>
            <a:r>
              <a:rPr lang="fr-FR" sz="800" dirty="0"/>
              <a:t>#de2e4b</a:t>
            </a:r>
          </a:p>
        </p:txBody>
      </p:sp>
      <p:sp>
        <p:nvSpPr>
          <p:cNvPr id="9" name="ZoneTexte 8">
            <a:extLst>
              <a:ext uri="{FF2B5EF4-FFF2-40B4-BE49-F238E27FC236}">
                <a16:creationId xmlns:a16="http://schemas.microsoft.com/office/drawing/2014/main" id="{6502D781-8239-C6EB-BAF8-B6E39D0A4D39}"/>
              </a:ext>
            </a:extLst>
          </p:cNvPr>
          <p:cNvSpPr txBox="1"/>
          <p:nvPr/>
        </p:nvSpPr>
        <p:spPr>
          <a:xfrm>
            <a:off x="4571999" y="2100966"/>
            <a:ext cx="640849" cy="215444"/>
          </a:xfrm>
          <a:prstGeom prst="rect">
            <a:avLst/>
          </a:prstGeom>
          <a:noFill/>
        </p:spPr>
        <p:txBody>
          <a:bodyPr wrap="square" rtlCol="0">
            <a:spAutoFit/>
          </a:bodyPr>
          <a:lstStyle/>
          <a:p>
            <a:r>
              <a:rPr lang="fr-FR" sz="800" dirty="0"/>
              <a:t>#650900</a:t>
            </a:r>
          </a:p>
        </p:txBody>
      </p:sp>
      <p:sp>
        <p:nvSpPr>
          <p:cNvPr id="10" name="Espace réservé du numéro de diapositive 9"/>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72822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621F259-1F04-9B5A-8812-4A8DDED1E49B}"/>
              </a:ext>
            </a:extLst>
          </p:cNvPr>
          <p:cNvSpPr txBox="1"/>
          <p:nvPr/>
        </p:nvSpPr>
        <p:spPr>
          <a:xfrm>
            <a:off x="691116" y="265814"/>
            <a:ext cx="2392325" cy="400110"/>
          </a:xfrm>
          <a:prstGeom prst="rect">
            <a:avLst/>
          </a:prstGeom>
          <a:noFill/>
        </p:spPr>
        <p:txBody>
          <a:bodyPr wrap="square" rtlCol="0">
            <a:spAutoFit/>
          </a:bodyPr>
          <a:lstStyle/>
          <a:p>
            <a:r>
              <a:rPr lang="fr-FR" sz="2000" b="1" u="sng" dirty="0">
                <a:solidFill>
                  <a:srgbClr val="8F1919"/>
                </a:solidFill>
              </a:rPr>
              <a:t>Zoning</a:t>
            </a:r>
            <a:r>
              <a:rPr lang="fr-FR" b="1" u="sng" dirty="0">
                <a:solidFill>
                  <a:srgbClr val="8F1919"/>
                </a:solidFill>
              </a:rPr>
              <a:t>:</a:t>
            </a:r>
          </a:p>
        </p:txBody>
      </p:sp>
      <p:pic>
        <p:nvPicPr>
          <p:cNvPr id="6" name="Image 5">
            <a:extLst>
              <a:ext uri="{FF2B5EF4-FFF2-40B4-BE49-F238E27FC236}">
                <a16:creationId xmlns:a16="http://schemas.microsoft.com/office/drawing/2014/main" id="{29F5E604-492A-EDF3-526D-8A44DE1EFCA6}"/>
              </a:ext>
            </a:extLst>
          </p:cNvPr>
          <p:cNvPicPr>
            <a:picLocks noChangeAspect="1"/>
          </p:cNvPicPr>
          <p:nvPr/>
        </p:nvPicPr>
        <p:blipFill>
          <a:blip r:embed="rId2"/>
          <a:stretch>
            <a:fillRect/>
          </a:stretch>
        </p:blipFill>
        <p:spPr>
          <a:xfrm>
            <a:off x="344339" y="1071274"/>
            <a:ext cx="5772084" cy="3926028"/>
          </a:xfrm>
          <a:prstGeom prst="rect">
            <a:avLst/>
          </a:prstGeom>
        </p:spPr>
      </p:pic>
      <p:pic>
        <p:nvPicPr>
          <p:cNvPr id="8" name="Image 7">
            <a:extLst>
              <a:ext uri="{FF2B5EF4-FFF2-40B4-BE49-F238E27FC236}">
                <a16:creationId xmlns:a16="http://schemas.microsoft.com/office/drawing/2014/main" id="{FFBFA800-E64C-3C3F-131C-0BD211A751BB}"/>
              </a:ext>
            </a:extLst>
          </p:cNvPr>
          <p:cNvPicPr>
            <a:picLocks noChangeAspect="1"/>
          </p:cNvPicPr>
          <p:nvPr/>
        </p:nvPicPr>
        <p:blipFill>
          <a:blip r:embed="rId3"/>
          <a:stretch>
            <a:fillRect/>
          </a:stretch>
        </p:blipFill>
        <p:spPr>
          <a:xfrm>
            <a:off x="6407016" y="1071274"/>
            <a:ext cx="5751942" cy="3926028"/>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4444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6" name="Image 5">
            <a:extLst>
              <a:ext uri="{FF2B5EF4-FFF2-40B4-BE49-F238E27FC236}">
                <a16:creationId xmlns:a16="http://schemas.microsoft.com/office/drawing/2014/main" id="{C114E8BF-6FCD-B5D3-AE95-0F2BF9E812C8}"/>
              </a:ext>
            </a:extLst>
          </p:cNvPr>
          <p:cNvPicPr>
            <a:picLocks noChangeAspect="1"/>
          </p:cNvPicPr>
          <p:nvPr/>
        </p:nvPicPr>
        <p:blipFill>
          <a:blip r:embed="rId2"/>
          <a:stretch>
            <a:fillRect/>
          </a:stretch>
        </p:blipFill>
        <p:spPr>
          <a:xfrm>
            <a:off x="1127050" y="645062"/>
            <a:ext cx="9803219" cy="564543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859062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3" name="Image 2">
            <a:extLst>
              <a:ext uri="{FF2B5EF4-FFF2-40B4-BE49-F238E27FC236}">
                <a16:creationId xmlns:a16="http://schemas.microsoft.com/office/drawing/2014/main" id="{68D368DB-5EC4-832C-9746-3D5A7E7EC740}"/>
              </a:ext>
            </a:extLst>
          </p:cNvPr>
          <p:cNvPicPr>
            <a:picLocks noChangeAspect="1"/>
          </p:cNvPicPr>
          <p:nvPr/>
        </p:nvPicPr>
        <p:blipFill>
          <a:blip r:embed="rId2"/>
          <a:stretch>
            <a:fillRect/>
          </a:stretch>
        </p:blipFill>
        <p:spPr>
          <a:xfrm>
            <a:off x="457200" y="792903"/>
            <a:ext cx="11190989" cy="5736483"/>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9171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7BA7665-741A-7068-6C9C-499DA6E224C0}"/>
              </a:ext>
            </a:extLst>
          </p:cNvPr>
          <p:cNvSpPr txBox="1"/>
          <p:nvPr/>
        </p:nvSpPr>
        <p:spPr>
          <a:xfrm>
            <a:off x="499730" y="547576"/>
            <a:ext cx="1408813" cy="400110"/>
          </a:xfrm>
          <a:prstGeom prst="rect">
            <a:avLst/>
          </a:prstGeom>
          <a:noFill/>
        </p:spPr>
        <p:txBody>
          <a:bodyPr wrap="square" rtlCol="0">
            <a:spAutoFit/>
          </a:bodyPr>
          <a:lstStyle/>
          <a:p>
            <a:r>
              <a:rPr lang="fr-FR" sz="2000" b="1" u="sng" dirty="0">
                <a:solidFill>
                  <a:srgbClr val="8F1919"/>
                </a:solidFill>
              </a:rPr>
              <a:t>Style </a:t>
            </a:r>
            <a:r>
              <a:rPr lang="fr-FR" sz="2000" b="1" u="sng" dirty="0" err="1">
                <a:solidFill>
                  <a:srgbClr val="8F1919"/>
                </a:solidFill>
              </a:rPr>
              <a:t>Title</a:t>
            </a:r>
            <a:r>
              <a:rPr lang="fr-FR" sz="2000" b="1" u="sng" dirty="0">
                <a:solidFill>
                  <a:srgbClr val="8F1919"/>
                </a:solidFill>
              </a:rPr>
              <a:t>:</a:t>
            </a:r>
          </a:p>
        </p:txBody>
      </p:sp>
      <p:pic>
        <p:nvPicPr>
          <p:cNvPr id="6" name="Image 5">
            <a:extLst>
              <a:ext uri="{FF2B5EF4-FFF2-40B4-BE49-F238E27FC236}">
                <a16:creationId xmlns:a16="http://schemas.microsoft.com/office/drawing/2014/main" id="{B0316501-3225-594A-9B5D-54B52C36FBB8}"/>
              </a:ext>
            </a:extLst>
          </p:cNvPr>
          <p:cNvPicPr>
            <a:picLocks noChangeAspect="1"/>
          </p:cNvPicPr>
          <p:nvPr/>
        </p:nvPicPr>
        <p:blipFill>
          <a:blip r:embed="rId2"/>
          <a:stretch>
            <a:fillRect/>
          </a:stretch>
        </p:blipFill>
        <p:spPr>
          <a:xfrm>
            <a:off x="2360428" y="1495425"/>
            <a:ext cx="6645459" cy="441580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1669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3" name="Image 2">
            <a:extLst>
              <a:ext uri="{FF2B5EF4-FFF2-40B4-BE49-F238E27FC236}">
                <a16:creationId xmlns:a16="http://schemas.microsoft.com/office/drawing/2014/main" id="{25C5AA37-CE1D-D6DB-BC20-65A55B85082F}"/>
              </a:ext>
            </a:extLst>
          </p:cNvPr>
          <p:cNvPicPr>
            <a:picLocks noChangeAspect="1"/>
          </p:cNvPicPr>
          <p:nvPr/>
        </p:nvPicPr>
        <p:blipFill>
          <a:blip r:embed="rId2"/>
          <a:stretch>
            <a:fillRect/>
          </a:stretch>
        </p:blipFill>
        <p:spPr>
          <a:xfrm>
            <a:off x="2998519" y="515549"/>
            <a:ext cx="6733309" cy="5826902"/>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02706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5" name="Image 4">
            <a:extLst>
              <a:ext uri="{FF2B5EF4-FFF2-40B4-BE49-F238E27FC236}">
                <a16:creationId xmlns:a16="http://schemas.microsoft.com/office/drawing/2014/main" id="{425F713A-2A4A-C996-EC08-FE0B3512E515}"/>
              </a:ext>
            </a:extLst>
          </p:cNvPr>
          <p:cNvPicPr>
            <a:picLocks noChangeAspect="1"/>
          </p:cNvPicPr>
          <p:nvPr/>
        </p:nvPicPr>
        <p:blipFill>
          <a:blip r:embed="rId2"/>
          <a:stretch>
            <a:fillRect/>
          </a:stretch>
        </p:blipFill>
        <p:spPr>
          <a:xfrm>
            <a:off x="1929740" y="1100795"/>
            <a:ext cx="9834426" cy="5495709"/>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05399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ZoneTexte 4"/>
          <p:cNvSpPr txBox="1"/>
          <p:nvPr/>
        </p:nvSpPr>
        <p:spPr>
          <a:xfrm>
            <a:off x="839585" y="357447"/>
            <a:ext cx="5311833" cy="369332"/>
          </a:xfrm>
          <a:prstGeom prst="rect">
            <a:avLst/>
          </a:prstGeom>
          <a:noFill/>
        </p:spPr>
        <p:txBody>
          <a:bodyPr wrap="square" rtlCol="0">
            <a:spAutoFit/>
          </a:bodyPr>
          <a:lstStyle/>
          <a:p>
            <a:r>
              <a:rPr lang="fr-FR" b="1" u="sng" dirty="0" smtClean="0">
                <a:solidFill>
                  <a:srgbClr val="8F1919"/>
                </a:solidFill>
              </a:rPr>
              <a:t>Sommaire:</a:t>
            </a:r>
            <a:endParaRPr lang="fr-FR" b="1" u="sng" dirty="0">
              <a:solidFill>
                <a:srgbClr val="8F1919"/>
              </a:solidFill>
            </a:endParaRPr>
          </a:p>
        </p:txBody>
      </p:sp>
      <p:sp>
        <p:nvSpPr>
          <p:cNvPr id="7" name="ZoneTexte 6"/>
          <p:cNvSpPr txBox="1"/>
          <p:nvPr/>
        </p:nvSpPr>
        <p:spPr>
          <a:xfrm>
            <a:off x="1147156" y="822959"/>
            <a:ext cx="8686800" cy="6124754"/>
          </a:xfrm>
          <a:prstGeom prst="rect">
            <a:avLst/>
          </a:prstGeom>
          <a:noFill/>
        </p:spPr>
        <p:txBody>
          <a:bodyPr wrap="square" rtlCol="0">
            <a:spAutoFit/>
          </a:bodyPr>
          <a:lstStyle/>
          <a:p>
            <a:r>
              <a:rPr lang="fr-FR" sz="1400" dirty="0" smtClean="0">
                <a:solidFill>
                  <a:schemeClr val="bg1"/>
                </a:solidFill>
              </a:rPr>
              <a:t>1.Analyse du besoin</a:t>
            </a:r>
            <a:r>
              <a:rPr lang="fr-FR" sz="1400" dirty="0" smtClean="0">
                <a:solidFill>
                  <a:schemeClr val="bg1"/>
                </a:solidFill>
              </a:rPr>
              <a:t>…………………………………………………………………………………………3</a:t>
            </a:r>
            <a:endParaRPr lang="fr-FR" sz="1400" dirty="0" smtClean="0">
              <a:solidFill>
                <a:schemeClr val="bg1"/>
              </a:solidFill>
            </a:endParaRPr>
          </a:p>
          <a:p>
            <a:r>
              <a:rPr lang="fr-FR" sz="1400" dirty="0" smtClean="0">
                <a:solidFill>
                  <a:schemeClr val="bg1"/>
                </a:solidFill>
              </a:rPr>
              <a:t>	a. Présentation de l’entreprise……………………………………………………………..3</a:t>
            </a:r>
          </a:p>
          <a:p>
            <a:r>
              <a:rPr lang="fr-FR" sz="1400" dirty="0" smtClean="0">
                <a:solidFill>
                  <a:schemeClr val="bg1"/>
                </a:solidFill>
              </a:rPr>
              <a:t>	b. Intervenant principaux…………………………………………………………………...3</a:t>
            </a:r>
          </a:p>
          <a:p>
            <a:r>
              <a:rPr lang="fr-FR" sz="1400" dirty="0" smtClean="0">
                <a:solidFill>
                  <a:schemeClr val="bg1"/>
                </a:solidFill>
              </a:rPr>
              <a:t>	c. Objectif du site……………………………………………………………………………..4</a:t>
            </a:r>
          </a:p>
          <a:p>
            <a:r>
              <a:rPr lang="fr-FR" sz="1400" dirty="0" smtClean="0">
                <a:solidFill>
                  <a:schemeClr val="bg1"/>
                </a:solidFill>
              </a:rPr>
              <a:t>	d. Les cibles……………………………………………………………………………............4</a:t>
            </a:r>
          </a:p>
          <a:p>
            <a:r>
              <a:rPr lang="fr-FR" sz="1400" dirty="0" smtClean="0">
                <a:solidFill>
                  <a:schemeClr val="bg1"/>
                </a:solidFill>
              </a:rPr>
              <a:t>	e. Le SWOT</a:t>
            </a:r>
            <a:r>
              <a:rPr lang="fr-FR" sz="1400" dirty="0" smtClean="0">
                <a:solidFill>
                  <a:schemeClr val="bg1"/>
                </a:solidFill>
              </a:rPr>
              <a:t>………………………………………………………………...…………………...5</a:t>
            </a:r>
            <a:endParaRPr lang="fr-FR" sz="1400" dirty="0" smtClean="0">
              <a:solidFill>
                <a:schemeClr val="bg1"/>
              </a:solidFill>
            </a:endParaRPr>
          </a:p>
          <a:p>
            <a:r>
              <a:rPr lang="fr-FR" sz="1400" dirty="0" smtClean="0">
                <a:solidFill>
                  <a:schemeClr val="bg1"/>
                </a:solidFill>
              </a:rPr>
              <a:t>	f. Les Besoins</a:t>
            </a:r>
            <a:r>
              <a:rPr lang="fr-FR" sz="1400" dirty="0" smtClean="0">
                <a:solidFill>
                  <a:schemeClr val="bg1"/>
                </a:solidFill>
              </a:rPr>
              <a:t>……………………………………………………………………………………6</a:t>
            </a:r>
            <a:endParaRPr lang="fr-FR" sz="1400" dirty="0" smtClean="0">
              <a:solidFill>
                <a:schemeClr val="bg1"/>
              </a:solidFill>
            </a:endParaRPr>
          </a:p>
          <a:p>
            <a:r>
              <a:rPr lang="fr-FR" sz="1400" dirty="0">
                <a:solidFill>
                  <a:schemeClr val="bg1"/>
                </a:solidFill>
              </a:rPr>
              <a:t>	</a:t>
            </a:r>
            <a:r>
              <a:rPr lang="fr-FR" sz="1400" dirty="0" smtClean="0">
                <a:solidFill>
                  <a:schemeClr val="bg1"/>
                </a:solidFill>
              </a:rPr>
              <a:t>g. Les contraintes techniques</a:t>
            </a:r>
            <a:r>
              <a:rPr lang="fr-FR" sz="1400" dirty="0" smtClean="0">
                <a:solidFill>
                  <a:schemeClr val="bg1"/>
                </a:solidFill>
              </a:rPr>
              <a:t>……………………………………………………………....7</a:t>
            </a:r>
            <a:endParaRPr lang="fr-FR" sz="1400" dirty="0" smtClean="0">
              <a:solidFill>
                <a:schemeClr val="bg1"/>
              </a:solidFill>
            </a:endParaRPr>
          </a:p>
          <a:p>
            <a:r>
              <a:rPr lang="fr-FR" sz="1400" dirty="0">
                <a:solidFill>
                  <a:schemeClr val="bg1"/>
                </a:solidFill>
              </a:rPr>
              <a:t>	</a:t>
            </a:r>
            <a:r>
              <a:rPr lang="fr-FR" sz="1400" dirty="0" smtClean="0">
                <a:solidFill>
                  <a:schemeClr val="bg1"/>
                </a:solidFill>
              </a:rPr>
              <a:t>h. Les contraintes légales</a:t>
            </a:r>
            <a:r>
              <a:rPr lang="fr-FR" sz="1400" dirty="0" smtClean="0">
                <a:solidFill>
                  <a:schemeClr val="bg1"/>
                </a:solidFill>
              </a:rPr>
              <a:t>……………………………………………………………………7</a:t>
            </a:r>
            <a:endParaRPr lang="fr-FR" sz="1400" dirty="0" smtClean="0">
              <a:solidFill>
                <a:schemeClr val="bg1"/>
              </a:solidFill>
            </a:endParaRPr>
          </a:p>
          <a:p>
            <a:r>
              <a:rPr lang="fr-FR" sz="1400" dirty="0">
                <a:solidFill>
                  <a:schemeClr val="bg1"/>
                </a:solidFill>
              </a:rPr>
              <a:t>	</a:t>
            </a:r>
            <a:r>
              <a:rPr lang="fr-FR" sz="1400" dirty="0" smtClean="0">
                <a:solidFill>
                  <a:schemeClr val="bg1"/>
                </a:solidFill>
              </a:rPr>
              <a:t>i. Sites exemples</a:t>
            </a:r>
            <a:r>
              <a:rPr lang="fr-FR" sz="1400" dirty="0" smtClean="0">
                <a:solidFill>
                  <a:schemeClr val="bg1"/>
                </a:solidFill>
              </a:rPr>
              <a:t>……………………………………………………………………………….8</a:t>
            </a:r>
          </a:p>
          <a:p>
            <a:r>
              <a:rPr lang="fr-FR" sz="1400" dirty="0" smtClean="0">
                <a:solidFill>
                  <a:schemeClr val="bg1"/>
                </a:solidFill>
              </a:rPr>
              <a:t>2.Spécifications fonctionnelles……………………………………………………………………………9</a:t>
            </a:r>
          </a:p>
          <a:p>
            <a:r>
              <a:rPr lang="fr-FR" sz="1400" dirty="0">
                <a:solidFill>
                  <a:schemeClr val="bg1"/>
                </a:solidFill>
              </a:rPr>
              <a:t>	</a:t>
            </a:r>
            <a:r>
              <a:rPr lang="fr-FR" sz="1400" dirty="0" smtClean="0">
                <a:solidFill>
                  <a:schemeClr val="bg1"/>
                </a:solidFill>
              </a:rPr>
              <a:t>a. Use case……………………………………………………………………………………..9</a:t>
            </a:r>
          </a:p>
          <a:p>
            <a:r>
              <a:rPr lang="fr-FR" sz="1400" dirty="0">
                <a:solidFill>
                  <a:schemeClr val="bg1"/>
                </a:solidFill>
              </a:rPr>
              <a:t>	</a:t>
            </a:r>
            <a:r>
              <a:rPr lang="fr-FR" sz="1400" dirty="0" smtClean="0">
                <a:solidFill>
                  <a:schemeClr val="bg1"/>
                </a:solidFill>
              </a:rPr>
              <a:t>b. Diagramme d’activité…………………………………………………………………..10</a:t>
            </a:r>
          </a:p>
          <a:p>
            <a:r>
              <a:rPr lang="fr-FR" sz="1400" dirty="0">
                <a:solidFill>
                  <a:schemeClr val="bg1"/>
                </a:solidFill>
              </a:rPr>
              <a:t>	</a:t>
            </a:r>
            <a:r>
              <a:rPr lang="fr-FR" sz="1400" dirty="0" smtClean="0">
                <a:solidFill>
                  <a:schemeClr val="bg1"/>
                </a:solidFill>
              </a:rPr>
              <a:t>c. Diagramme de séquence……………………………………………………………...11</a:t>
            </a:r>
          </a:p>
          <a:p>
            <a:r>
              <a:rPr lang="fr-FR" sz="1400" dirty="0">
                <a:solidFill>
                  <a:schemeClr val="bg1"/>
                </a:solidFill>
              </a:rPr>
              <a:t>	</a:t>
            </a:r>
            <a:r>
              <a:rPr lang="fr-FR" sz="1400" dirty="0" smtClean="0">
                <a:solidFill>
                  <a:schemeClr val="bg1"/>
                </a:solidFill>
              </a:rPr>
              <a:t>e. Maquettage……………………………………………………………………...……….12</a:t>
            </a:r>
          </a:p>
          <a:p>
            <a:r>
              <a:rPr lang="fr-FR" sz="1400" dirty="0">
                <a:solidFill>
                  <a:schemeClr val="bg1"/>
                </a:solidFill>
              </a:rPr>
              <a:t>	</a:t>
            </a:r>
            <a:r>
              <a:rPr lang="fr-FR" sz="1400" dirty="0" smtClean="0">
                <a:solidFill>
                  <a:schemeClr val="bg1"/>
                </a:solidFill>
              </a:rPr>
              <a:t>	1.charte graphique…………………………………………………………………..13</a:t>
            </a:r>
          </a:p>
          <a:p>
            <a:r>
              <a:rPr lang="fr-FR" sz="1400" dirty="0">
                <a:solidFill>
                  <a:schemeClr val="bg1"/>
                </a:solidFill>
              </a:rPr>
              <a:t>	</a:t>
            </a:r>
            <a:r>
              <a:rPr lang="fr-FR" sz="1400" dirty="0" smtClean="0">
                <a:solidFill>
                  <a:schemeClr val="bg1"/>
                </a:solidFill>
              </a:rPr>
              <a:t>	2.Elements a conserver…………………………………………………………...…13</a:t>
            </a:r>
          </a:p>
          <a:p>
            <a:r>
              <a:rPr lang="fr-FR" sz="1400" dirty="0">
                <a:solidFill>
                  <a:schemeClr val="bg1"/>
                </a:solidFill>
              </a:rPr>
              <a:t>	</a:t>
            </a:r>
            <a:r>
              <a:rPr lang="fr-FR" sz="1400" dirty="0" smtClean="0">
                <a:solidFill>
                  <a:schemeClr val="bg1"/>
                </a:solidFill>
              </a:rPr>
              <a:t>	3.Zoning…………………………………………………………………………..…….14</a:t>
            </a:r>
          </a:p>
          <a:p>
            <a:r>
              <a:rPr lang="fr-FR" sz="1400" dirty="0">
                <a:solidFill>
                  <a:schemeClr val="bg1"/>
                </a:solidFill>
              </a:rPr>
              <a:t>	</a:t>
            </a:r>
            <a:r>
              <a:rPr lang="fr-FR" sz="1400" dirty="0" smtClean="0">
                <a:solidFill>
                  <a:schemeClr val="bg1"/>
                </a:solidFill>
              </a:rPr>
              <a:t>	4.Wireframe……………………………………………………………………………15/16</a:t>
            </a:r>
          </a:p>
          <a:p>
            <a:r>
              <a:rPr lang="fr-FR" sz="1400" dirty="0">
                <a:solidFill>
                  <a:schemeClr val="bg1"/>
                </a:solidFill>
              </a:rPr>
              <a:t>	</a:t>
            </a:r>
            <a:r>
              <a:rPr lang="fr-FR" sz="1400" dirty="0" smtClean="0">
                <a:solidFill>
                  <a:schemeClr val="bg1"/>
                </a:solidFill>
              </a:rPr>
              <a:t>	5.Style </a:t>
            </a:r>
            <a:r>
              <a:rPr lang="fr-FR" sz="1400" dirty="0" err="1" smtClean="0">
                <a:solidFill>
                  <a:schemeClr val="bg1"/>
                </a:solidFill>
              </a:rPr>
              <a:t>title</a:t>
            </a:r>
            <a:r>
              <a:rPr lang="fr-FR" sz="1400" dirty="0" smtClean="0">
                <a:solidFill>
                  <a:schemeClr val="bg1"/>
                </a:solidFill>
              </a:rPr>
              <a:t>……………………………………………………………………………...17</a:t>
            </a:r>
          </a:p>
          <a:p>
            <a:r>
              <a:rPr lang="fr-FR" sz="1400" dirty="0">
                <a:solidFill>
                  <a:schemeClr val="bg1"/>
                </a:solidFill>
              </a:rPr>
              <a:t>	</a:t>
            </a:r>
            <a:r>
              <a:rPr lang="fr-FR" sz="1400" dirty="0" smtClean="0">
                <a:solidFill>
                  <a:schemeClr val="bg1"/>
                </a:solidFill>
              </a:rPr>
              <a:t>	6.Mokup………………………………………………………………………………..18/19</a:t>
            </a:r>
          </a:p>
          <a:p>
            <a:r>
              <a:rPr lang="fr-FR" sz="1400" dirty="0" smtClean="0">
                <a:solidFill>
                  <a:schemeClr val="bg1"/>
                </a:solidFill>
              </a:rPr>
              <a:t>3.Conception……………………………………………………………………………….………………20</a:t>
            </a:r>
          </a:p>
          <a:p>
            <a:r>
              <a:rPr lang="fr-FR" sz="1400" dirty="0">
                <a:solidFill>
                  <a:schemeClr val="bg1"/>
                </a:solidFill>
              </a:rPr>
              <a:t>	</a:t>
            </a:r>
            <a:r>
              <a:rPr lang="fr-FR" sz="1400" dirty="0" smtClean="0">
                <a:solidFill>
                  <a:schemeClr val="bg1"/>
                </a:solidFill>
              </a:rPr>
              <a:t>a. MCD………………………………………………………………………..……………….20</a:t>
            </a:r>
          </a:p>
          <a:p>
            <a:r>
              <a:rPr lang="fr-FR" sz="1400" dirty="0">
                <a:solidFill>
                  <a:schemeClr val="bg1"/>
                </a:solidFill>
              </a:rPr>
              <a:t>	</a:t>
            </a:r>
            <a:r>
              <a:rPr lang="fr-FR" sz="1400" dirty="0" smtClean="0">
                <a:solidFill>
                  <a:schemeClr val="bg1"/>
                </a:solidFill>
              </a:rPr>
              <a:t>b. MLD………………………………………………………………………………………….21</a:t>
            </a:r>
          </a:p>
          <a:p>
            <a:r>
              <a:rPr lang="fr-FR" sz="1400" dirty="0" smtClean="0">
                <a:solidFill>
                  <a:schemeClr val="bg1"/>
                </a:solidFill>
              </a:rPr>
              <a:t>4.Outils techniques………………………………………………………………………...………………22</a:t>
            </a:r>
          </a:p>
          <a:p>
            <a:r>
              <a:rPr lang="fr-FR" sz="1400" dirty="0" smtClean="0">
                <a:solidFill>
                  <a:schemeClr val="bg1"/>
                </a:solidFill>
              </a:rPr>
              <a:t>5.Fonctionnalité front………………………………………………………………...……………………23/24</a:t>
            </a:r>
            <a:endParaRPr lang="fr-FR" sz="1400" dirty="0" smtClean="0">
              <a:solidFill>
                <a:schemeClr val="bg1"/>
              </a:solidFill>
            </a:endParaRPr>
          </a:p>
          <a:p>
            <a:r>
              <a:rPr lang="fr-FR" sz="1400" dirty="0">
                <a:solidFill>
                  <a:schemeClr val="bg1"/>
                </a:solidFill>
              </a:rPr>
              <a:t>	</a:t>
            </a:r>
            <a:endParaRPr lang="fr-FR" sz="1400" dirty="0" smtClean="0">
              <a:solidFill>
                <a:schemeClr val="bg1"/>
              </a:solidFill>
            </a:endParaRPr>
          </a:p>
          <a:p>
            <a:endParaRPr lang="fr-FR" sz="1400" dirty="0">
              <a:solidFill>
                <a:schemeClr val="bg1"/>
              </a:solidFill>
            </a:endParaRPr>
          </a:p>
        </p:txBody>
      </p:sp>
    </p:spTree>
    <p:extLst>
      <p:ext uri="{BB962C8B-B14F-4D97-AF65-F5344CB8AC3E}">
        <p14:creationId xmlns:p14="http://schemas.microsoft.com/office/powerpoint/2010/main" val="64583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ZoneTexte 5"/>
          <p:cNvSpPr txBox="1"/>
          <p:nvPr/>
        </p:nvSpPr>
        <p:spPr>
          <a:xfrm>
            <a:off x="1064029" y="207818"/>
            <a:ext cx="4123113" cy="923330"/>
          </a:xfrm>
          <a:prstGeom prst="rect">
            <a:avLst/>
          </a:prstGeom>
          <a:noFill/>
        </p:spPr>
        <p:txBody>
          <a:bodyPr wrap="square" rtlCol="0">
            <a:spAutoFit/>
          </a:bodyPr>
          <a:lstStyle/>
          <a:p>
            <a:r>
              <a:rPr lang="fr-FR" b="1" u="sng" dirty="0" smtClean="0">
                <a:solidFill>
                  <a:srgbClr val="8F1919"/>
                </a:solidFill>
              </a:rPr>
              <a:t>MCD:</a:t>
            </a:r>
            <a:r>
              <a:rPr lang="fr-FR" dirty="0" smtClean="0">
                <a:solidFill>
                  <a:srgbClr val="8F1919"/>
                </a:solidFill>
              </a:rPr>
              <a:t>  </a:t>
            </a:r>
            <a:r>
              <a:rPr lang="fr-FR" dirty="0" smtClean="0">
                <a:solidFill>
                  <a:schemeClr val="bg1"/>
                </a:solidFill>
              </a:rPr>
              <a:t>(modèle conceptuel des données)</a:t>
            </a:r>
          </a:p>
          <a:p>
            <a:endParaRPr lang="fr-FR" b="1" u="sng" dirty="0">
              <a:solidFill>
                <a:srgbClr val="8F1919"/>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073" y="1538023"/>
            <a:ext cx="8087854" cy="3781953"/>
          </a:xfrm>
          <a:prstGeom prst="rect">
            <a:avLst/>
          </a:prstGeom>
        </p:spPr>
      </p:pic>
    </p:spTree>
    <p:extLst>
      <p:ext uri="{BB962C8B-B14F-4D97-AF65-F5344CB8AC3E}">
        <p14:creationId xmlns:p14="http://schemas.microsoft.com/office/powerpoint/2010/main" val="4018490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ZoneTexte 5"/>
          <p:cNvSpPr txBox="1"/>
          <p:nvPr/>
        </p:nvSpPr>
        <p:spPr>
          <a:xfrm>
            <a:off x="1064029" y="207818"/>
            <a:ext cx="4123113" cy="923330"/>
          </a:xfrm>
          <a:prstGeom prst="rect">
            <a:avLst/>
          </a:prstGeom>
          <a:noFill/>
        </p:spPr>
        <p:txBody>
          <a:bodyPr wrap="square" rtlCol="0">
            <a:spAutoFit/>
          </a:bodyPr>
          <a:lstStyle/>
          <a:p>
            <a:r>
              <a:rPr lang="fr-FR" b="1" u="sng" dirty="0" smtClean="0">
                <a:solidFill>
                  <a:srgbClr val="8F1919"/>
                </a:solidFill>
              </a:rPr>
              <a:t>MLD:</a:t>
            </a:r>
            <a:r>
              <a:rPr lang="fr-FR" dirty="0" smtClean="0">
                <a:solidFill>
                  <a:srgbClr val="8F1919"/>
                </a:solidFill>
              </a:rPr>
              <a:t>  </a:t>
            </a:r>
            <a:r>
              <a:rPr lang="fr-FR" dirty="0" smtClean="0">
                <a:solidFill>
                  <a:schemeClr val="bg1"/>
                </a:solidFill>
              </a:rPr>
              <a:t>(modèle logique des données)</a:t>
            </a:r>
          </a:p>
          <a:p>
            <a:endParaRPr lang="fr-FR" b="1" u="sng" dirty="0">
              <a:solidFill>
                <a:srgbClr val="8F1919"/>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704" y="1561839"/>
            <a:ext cx="8716591" cy="3734321"/>
          </a:xfrm>
          <a:prstGeom prst="rect">
            <a:avLst/>
          </a:prstGeom>
        </p:spPr>
      </p:pic>
    </p:spTree>
    <p:extLst>
      <p:ext uri="{BB962C8B-B14F-4D97-AF65-F5344CB8AC3E}">
        <p14:creationId xmlns:p14="http://schemas.microsoft.com/office/powerpoint/2010/main" val="2724544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CA7CD19-5F0D-1EAD-ABBE-BB1CFE1D9594}"/>
              </a:ext>
            </a:extLst>
          </p:cNvPr>
          <p:cNvSpPr txBox="1"/>
          <p:nvPr/>
        </p:nvSpPr>
        <p:spPr>
          <a:xfrm>
            <a:off x="1284789" y="868101"/>
            <a:ext cx="10208871" cy="2031325"/>
          </a:xfrm>
          <a:prstGeom prst="rect">
            <a:avLst/>
          </a:prstGeom>
          <a:noFill/>
        </p:spPr>
        <p:txBody>
          <a:bodyPr wrap="square" rtlCol="0">
            <a:spAutoFit/>
          </a:bodyPr>
          <a:lstStyle/>
          <a:p>
            <a:r>
              <a:rPr lang="fr-FR" b="1" u="sng" dirty="0">
                <a:solidFill>
                  <a:srgbClr val="8F1919"/>
                </a:solidFill>
              </a:rPr>
              <a:t>Outils techniques:</a:t>
            </a:r>
          </a:p>
          <a:p>
            <a:endParaRPr lang="fr-FR" b="1" u="sng" dirty="0">
              <a:solidFill>
                <a:srgbClr val="8F1919"/>
              </a:solidFill>
            </a:endParaRPr>
          </a:p>
          <a:p>
            <a:pPr marL="285750" indent="-285750">
              <a:buFontTx/>
              <a:buChar char="-"/>
            </a:pPr>
            <a:r>
              <a:rPr lang="fr-FR" dirty="0">
                <a:solidFill>
                  <a:schemeClr val="bg1"/>
                </a:solidFill>
              </a:rPr>
              <a:t>Utilisation du langage de balisage HTML pour la structure des pages</a:t>
            </a:r>
          </a:p>
          <a:p>
            <a:pPr marL="285750" indent="-285750">
              <a:buFontTx/>
              <a:buChar char="-"/>
            </a:pPr>
            <a:r>
              <a:rPr lang="fr-FR" dirty="0">
                <a:solidFill>
                  <a:schemeClr val="bg1"/>
                </a:solidFill>
              </a:rPr>
              <a:t>Utilisation du langage de style CSS pour le placement et la mise en forme</a:t>
            </a:r>
          </a:p>
          <a:p>
            <a:pPr marL="285750" indent="-285750">
              <a:buFontTx/>
              <a:buChar char="-"/>
            </a:pPr>
            <a:r>
              <a:rPr lang="fr-FR" dirty="0">
                <a:solidFill>
                  <a:schemeClr val="bg1"/>
                </a:solidFill>
              </a:rPr>
              <a:t>Utilisation du langage de programmation Javascript pour le rendu dynamique</a:t>
            </a:r>
          </a:p>
          <a:p>
            <a:pPr marL="285750" indent="-285750">
              <a:buFontTx/>
              <a:buChar char="-"/>
            </a:pPr>
            <a:r>
              <a:rPr lang="fr-FR" dirty="0">
                <a:solidFill>
                  <a:schemeClr val="bg1"/>
                </a:solidFill>
              </a:rPr>
              <a:t>Utilisation d’un </a:t>
            </a:r>
            <a:r>
              <a:rPr lang="fr-FR" dirty="0" err="1">
                <a:solidFill>
                  <a:schemeClr val="bg1"/>
                </a:solidFill>
              </a:rPr>
              <a:t>framework</a:t>
            </a:r>
            <a:r>
              <a:rPr lang="fr-FR" dirty="0">
                <a:solidFill>
                  <a:schemeClr val="bg1"/>
                </a:solidFill>
              </a:rPr>
              <a:t> (</a:t>
            </a:r>
            <a:r>
              <a:rPr lang="fr-FR" dirty="0" err="1">
                <a:solidFill>
                  <a:schemeClr val="bg1"/>
                </a:solidFill>
              </a:rPr>
              <a:t>splide</a:t>
            </a:r>
            <a:r>
              <a:rPr lang="fr-FR" dirty="0">
                <a:solidFill>
                  <a:schemeClr val="bg1"/>
                </a:solidFill>
              </a:rPr>
              <a:t>)pour la création de vignettes pour le </a:t>
            </a:r>
            <a:r>
              <a:rPr lang="fr-FR" dirty="0" err="1">
                <a:solidFill>
                  <a:schemeClr val="bg1"/>
                </a:solidFill>
              </a:rPr>
              <a:t>slider</a:t>
            </a:r>
            <a:endParaRPr lang="fr-FR" dirty="0">
              <a:solidFill>
                <a:schemeClr val="bg1"/>
              </a:solidFill>
            </a:endParaRPr>
          </a:p>
          <a:p>
            <a:pPr marL="285750" indent="-285750">
              <a:buFontTx/>
              <a:buChar char="-"/>
            </a:pPr>
            <a:endParaRPr lang="fr-FR" dirty="0">
              <a:solidFill>
                <a:schemeClr val="bg1"/>
              </a:solidFill>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282592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7A50AC8-1AD1-7E31-B9CE-943E885052FC}"/>
              </a:ext>
            </a:extLst>
          </p:cNvPr>
          <p:cNvSpPr txBox="1"/>
          <p:nvPr/>
        </p:nvSpPr>
        <p:spPr>
          <a:xfrm>
            <a:off x="960699" y="682906"/>
            <a:ext cx="9838481" cy="923330"/>
          </a:xfrm>
          <a:prstGeom prst="rect">
            <a:avLst/>
          </a:prstGeom>
          <a:noFill/>
        </p:spPr>
        <p:txBody>
          <a:bodyPr wrap="square" rtlCol="0">
            <a:spAutoFit/>
          </a:bodyPr>
          <a:lstStyle/>
          <a:p>
            <a:r>
              <a:rPr lang="fr-FR" b="1" u="sng" dirty="0">
                <a:solidFill>
                  <a:srgbClr val="8F1919"/>
                </a:solidFill>
              </a:rPr>
              <a:t>Fonctionnalité front:</a:t>
            </a:r>
          </a:p>
          <a:p>
            <a:endParaRPr lang="fr-FR" b="1" u="sng" dirty="0">
              <a:solidFill>
                <a:srgbClr val="8F1919"/>
              </a:solidFill>
            </a:endParaRPr>
          </a:p>
          <a:p>
            <a:r>
              <a:rPr lang="fr-FR" dirty="0">
                <a:solidFill>
                  <a:schemeClr val="bg1"/>
                </a:solidFill>
              </a:rPr>
              <a:t>Création d’avis visiteurs</a:t>
            </a:r>
          </a:p>
        </p:txBody>
      </p:sp>
      <p:pic>
        <p:nvPicPr>
          <p:cNvPr id="6" name="Image 5">
            <a:extLst>
              <a:ext uri="{FF2B5EF4-FFF2-40B4-BE49-F238E27FC236}">
                <a16:creationId xmlns:a16="http://schemas.microsoft.com/office/drawing/2014/main" id="{6C54ED65-BF81-992D-4ADF-2B5AD394E439}"/>
              </a:ext>
            </a:extLst>
          </p:cNvPr>
          <p:cNvPicPr>
            <a:picLocks noChangeAspect="1"/>
          </p:cNvPicPr>
          <p:nvPr/>
        </p:nvPicPr>
        <p:blipFill>
          <a:blip r:embed="rId2"/>
          <a:stretch>
            <a:fillRect/>
          </a:stretch>
        </p:blipFill>
        <p:spPr>
          <a:xfrm>
            <a:off x="665166" y="1953492"/>
            <a:ext cx="3864602" cy="3794166"/>
          </a:xfrm>
          <a:prstGeom prst="rect">
            <a:avLst/>
          </a:prstGeom>
        </p:spPr>
      </p:pic>
      <p:pic>
        <p:nvPicPr>
          <p:cNvPr id="10" name="Image 9">
            <a:extLst>
              <a:ext uri="{FF2B5EF4-FFF2-40B4-BE49-F238E27FC236}">
                <a16:creationId xmlns:a16="http://schemas.microsoft.com/office/drawing/2014/main" id="{921B55B9-62C8-44E9-A519-048BCC8F4A55}"/>
              </a:ext>
            </a:extLst>
          </p:cNvPr>
          <p:cNvPicPr>
            <a:picLocks noChangeAspect="1"/>
          </p:cNvPicPr>
          <p:nvPr/>
        </p:nvPicPr>
        <p:blipFill>
          <a:blip r:embed="rId3"/>
          <a:stretch>
            <a:fillRect/>
          </a:stretch>
        </p:blipFill>
        <p:spPr>
          <a:xfrm>
            <a:off x="4903996" y="2606634"/>
            <a:ext cx="7151438" cy="3880504"/>
          </a:xfrm>
          <a:prstGeom prst="rect">
            <a:avLst/>
          </a:prstGeom>
        </p:spPr>
      </p:pic>
      <p:pic>
        <p:nvPicPr>
          <p:cNvPr id="14" name="Image 13">
            <a:extLst>
              <a:ext uri="{FF2B5EF4-FFF2-40B4-BE49-F238E27FC236}">
                <a16:creationId xmlns:a16="http://schemas.microsoft.com/office/drawing/2014/main" id="{2CC676BF-7715-B3CF-CB94-C9764598D015}"/>
              </a:ext>
            </a:extLst>
          </p:cNvPr>
          <p:cNvPicPr>
            <a:picLocks noChangeAspect="1"/>
          </p:cNvPicPr>
          <p:nvPr/>
        </p:nvPicPr>
        <p:blipFill>
          <a:blip r:embed="rId4"/>
          <a:stretch>
            <a:fillRect/>
          </a:stretch>
        </p:blipFill>
        <p:spPr>
          <a:xfrm>
            <a:off x="4903996" y="1698729"/>
            <a:ext cx="3716976" cy="907905"/>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07032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909ECCF-75ED-F0AE-C896-F58BC3C22773}"/>
              </a:ext>
            </a:extLst>
          </p:cNvPr>
          <p:cNvSpPr txBox="1"/>
          <p:nvPr/>
        </p:nvSpPr>
        <p:spPr>
          <a:xfrm>
            <a:off x="6898511" y="251414"/>
            <a:ext cx="5013141" cy="2585323"/>
          </a:xfrm>
          <a:prstGeom prst="rect">
            <a:avLst/>
          </a:prstGeom>
          <a:noFill/>
        </p:spPr>
        <p:txBody>
          <a:bodyPr wrap="square" rtlCol="0">
            <a:spAutoFit/>
          </a:bodyPr>
          <a:lstStyle/>
          <a:p>
            <a:r>
              <a:rPr lang="fr-FR" dirty="0">
                <a:solidFill>
                  <a:schemeClr val="bg1"/>
                </a:solidFill>
              </a:rPr>
              <a:t>Je récupère les balises input/ </a:t>
            </a:r>
            <a:r>
              <a:rPr lang="fr-FR" dirty="0" err="1">
                <a:solidFill>
                  <a:schemeClr val="bg1"/>
                </a:solidFill>
              </a:rPr>
              <a:t>textarea</a:t>
            </a:r>
            <a:r>
              <a:rPr lang="fr-FR" dirty="0">
                <a:solidFill>
                  <a:schemeClr val="bg1"/>
                </a:solidFill>
              </a:rPr>
              <a:t> et le bouton avec des </a:t>
            </a:r>
            <a:r>
              <a:rPr lang="fr-FR" dirty="0" err="1">
                <a:solidFill>
                  <a:schemeClr val="bg1"/>
                </a:solidFill>
              </a:rPr>
              <a:t>queryselector</a:t>
            </a:r>
            <a:r>
              <a:rPr lang="fr-FR" dirty="0">
                <a:solidFill>
                  <a:schemeClr val="bg1"/>
                </a:solidFill>
              </a:rPr>
              <a:t> via </a:t>
            </a:r>
            <a:r>
              <a:rPr lang="fr-FR" dirty="0" err="1">
                <a:solidFill>
                  <a:schemeClr val="bg1"/>
                </a:solidFill>
              </a:rPr>
              <a:t>l’id</a:t>
            </a:r>
            <a:r>
              <a:rPr lang="fr-FR" dirty="0">
                <a:solidFill>
                  <a:schemeClr val="bg1"/>
                </a:solidFill>
              </a:rPr>
              <a:t> ou la classe. Je met un écouteur d’événement sur le bouton de soumission; au clique je récupère les valeurs écrites par le visiteur ou si un des champs est vide j’envoie un message d’alerte pour remplir tout </a:t>
            </a:r>
            <a:r>
              <a:rPr lang="fr-FR">
                <a:solidFill>
                  <a:schemeClr val="bg1"/>
                </a:solidFill>
              </a:rPr>
              <a:t>les champs.</a:t>
            </a:r>
          </a:p>
          <a:p>
            <a:endParaRPr lang="fr-FR" dirty="0">
              <a:solidFill>
                <a:schemeClr val="bg1"/>
              </a:solidFill>
            </a:endParaRPr>
          </a:p>
        </p:txBody>
      </p:sp>
      <p:pic>
        <p:nvPicPr>
          <p:cNvPr id="9" name="Image 8">
            <a:extLst>
              <a:ext uri="{FF2B5EF4-FFF2-40B4-BE49-F238E27FC236}">
                <a16:creationId xmlns:a16="http://schemas.microsoft.com/office/drawing/2014/main" id="{E4E3CA2A-04A6-A5DC-201D-0D3AD6938453}"/>
              </a:ext>
            </a:extLst>
          </p:cNvPr>
          <p:cNvPicPr>
            <a:picLocks noChangeAspect="1"/>
          </p:cNvPicPr>
          <p:nvPr/>
        </p:nvPicPr>
        <p:blipFill>
          <a:blip r:embed="rId2"/>
          <a:stretch>
            <a:fillRect/>
          </a:stretch>
        </p:blipFill>
        <p:spPr>
          <a:xfrm>
            <a:off x="280348" y="2005740"/>
            <a:ext cx="6256062" cy="4600846"/>
          </a:xfrm>
          <a:prstGeom prst="rect">
            <a:avLst/>
          </a:prstGeom>
        </p:spPr>
      </p:pic>
      <p:pic>
        <p:nvPicPr>
          <p:cNvPr id="6" name="Image 5">
            <a:extLst>
              <a:ext uri="{FF2B5EF4-FFF2-40B4-BE49-F238E27FC236}">
                <a16:creationId xmlns:a16="http://schemas.microsoft.com/office/drawing/2014/main" id="{52A209EF-C0E9-5E53-0241-28A9E98F5C8E}"/>
              </a:ext>
            </a:extLst>
          </p:cNvPr>
          <p:cNvPicPr>
            <a:picLocks noChangeAspect="1"/>
          </p:cNvPicPr>
          <p:nvPr/>
        </p:nvPicPr>
        <p:blipFill>
          <a:blip r:embed="rId3"/>
          <a:stretch>
            <a:fillRect/>
          </a:stretch>
        </p:blipFill>
        <p:spPr>
          <a:xfrm>
            <a:off x="280348" y="364229"/>
            <a:ext cx="5522026" cy="169959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107590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09249B-AB26-E703-4BF8-BDB15EA80F2B}"/>
              </a:ext>
            </a:extLst>
          </p:cNvPr>
          <p:cNvSpPr>
            <a:spLocks noGrp="1"/>
          </p:cNvSpPr>
          <p:nvPr>
            <p:ph idx="1"/>
          </p:nvPr>
        </p:nvSpPr>
        <p:spPr>
          <a:xfrm>
            <a:off x="1218602" y="2003961"/>
            <a:ext cx="9053554" cy="2431473"/>
          </a:xfrm>
        </p:spPr>
        <p:txBody>
          <a:bodyPr/>
          <a:lstStyle/>
          <a:p>
            <a:pPr marL="0" indent="0">
              <a:buNone/>
            </a:pPr>
            <a:r>
              <a:rPr lang="fr-FR" b="1" u="sng" dirty="0">
                <a:solidFill>
                  <a:srgbClr val="751515"/>
                </a:solidFill>
              </a:rPr>
              <a:t>Récapitulatif:</a:t>
            </a:r>
          </a:p>
          <a:p>
            <a:pPr marL="457200" lvl="1" indent="0">
              <a:buNone/>
            </a:pPr>
            <a:r>
              <a:rPr lang="fr-FR" dirty="0"/>
              <a:t>Nous livrons un site internet début juillet de style galerie, comprenant un nouveau logo, une page d’accueil contenant une bio  la dernière peinture et des commentaires, une page galerie contenant les peintures du client, une page de contact, une page de gestion des tableaux.	</a:t>
            </a:r>
          </a:p>
          <a:p>
            <a:pPr lvl="1"/>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69042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36F338B-F922-DB62-2584-A41AD766EB27}"/>
              </a:ext>
            </a:extLst>
          </p:cNvPr>
          <p:cNvSpPr txBox="1"/>
          <p:nvPr/>
        </p:nvSpPr>
        <p:spPr>
          <a:xfrm>
            <a:off x="1213659" y="2227811"/>
            <a:ext cx="9077498" cy="2031325"/>
          </a:xfrm>
          <a:prstGeom prst="rect">
            <a:avLst/>
          </a:prstGeom>
          <a:noFill/>
        </p:spPr>
        <p:txBody>
          <a:bodyPr wrap="square" rtlCol="0">
            <a:spAutoFit/>
          </a:bodyPr>
          <a:lstStyle/>
          <a:p>
            <a:r>
              <a:rPr lang="fr-FR" b="1" u="sng" dirty="0">
                <a:solidFill>
                  <a:srgbClr val="751515"/>
                </a:solidFill>
              </a:rPr>
              <a:t>Les coûts et délais:</a:t>
            </a:r>
          </a:p>
          <a:p>
            <a:r>
              <a:rPr lang="fr-FR" dirty="0"/>
              <a:t>	</a:t>
            </a:r>
            <a:r>
              <a:rPr lang="fr-FR" dirty="0">
                <a:solidFill>
                  <a:schemeClr val="bg1"/>
                </a:solidFill>
              </a:rPr>
              <a:t>- Site offert soit un gain de 150 euros/jour/développeur pour 10 jours.</a:t>
            </a:r>
          </a:p>
          <a:p>
            <a:r>
              <a:rPr lang="fr-FR" dirty="0">
                <a:solidFill>
                  <a:schemeClr val="bg1"/>
                </a:solidFill>
              </a:rPr>
              <a:t>	  comprenant le cahier des charges, le maquettage, la création d’un logo, 	  la création du site, la création de la base de données.</a:t>
            </a:r>
          </a:p>
          <a:p>
            <a:r>
              <a:rPr lang="fr-FR" dirty="0">
                <a:solidFill>
                  <a:schemeClr val="bg1"/>
                </a:solidFill>
              </a:rPr>
              <a:t>	  Les frais de  mise en ligne a  la charge du client.</a:t>
            </a:r>
          </a:p>
          <a:p>
            <a:r>
              <a:rPr lang="fr-FR" dirty="0">
                <a:solidFill>
                  <a:schemeClr val="bg1"/>
                </a:solidFill>
              </a:rPr>
              <a:t>	- Livraisons prévu début juillet 2023.</a:t>
            </a:r>
          </a:p>
          <a:p>
            <a:endParaRPr lang="fr-FR"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31764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A66F914-04BA-DAC5-3CB8-39C1C8CBFE25}"/>
              </a:ext>
            </a:extLst>
          </p:cNvPr>
          <p:cNvSpPr txBox="1"/>
          <p:nvPr/>
        </p:nvSpPr>
        <p:spPr>
          <a:xfrm>
            <a:off x="950026" y="528452"/>
            <a:ext cx="2844140" cy="646331"/>
          </a:xfrm>
          <a:prstGeom prst="rect">
            <a:avLst/>
          </a:prstGeom>
          <a:noFill/>
        </p:spPr>
        <p:txBody>
          <a:bodyPr wrap="square" rtlCol="0">
            <a:spAutoFit/>
          </a:bodyPr>
          <a:lstStyle/>
          <a:p>
            <a:r>
              <a:rPr lang="fr-FR" b="1" u="sng" dirty="0">
                <a:solidFill>
                  <a:srgbClr val="751515"/>
                </a:solidFill>
              </a:rPr>
              <a:t>Planning:</a:t>
            </a:r>
          </a:p>
          <a:p>
            <a:endParaRPr lang="fr-FR" dirty="0"/>
          </a:p>
        </p:txBody>
      </p:sp>
      <p:pic>
        <p:nvPicPr>
          <p:cNvPr id="6" name="Image 5">
            <a:extLst>
              <a:ext uri="{FF2B5EF4-FFF2-40B4-BE49-F238E27FC236}">
                <a16:creationId xmlns:a16="http://schemas.microsoft.com/office/drawing/2014/main" id="{1E25515D-80E7-CBC6-C036-7660A343731E}"/>
              </a:ext>
            </a:extLst>
          </p:cNvPr>
          <p:cNvPicPr>
            <a:picLocks noChangeAspect="1"/>
          </p:cNvPicPr>
          <p:nvPr/>
        </p:nvPicPr>
        <p:blipFill>
          <a:blip r:embed="rId2"/>
          <a:stretch>
            <a:fillRect/>
          </a:stretch>
        </p:blipFill>
        <p:spPr>
          <a:xfrm>
            <a:off x="2600696" y="876504"/>
            <a:ext cx="8390279" cy="5877509"/>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36810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DE59F9-2186-3922-B135-0813426D0D17}"/>
              </a:ext>
            </a:extLst>
          </p:cNvPr>
          <p:cNvSpPr>
            <a:spLocks noGrp="1"/>
          </p:cNvSpPr>
          <p:nvPr>
            <p:ph idx="1"/>
          </p:nvPr>
        </p:nvSpPr>
        <p:spPr>
          <a:xfrm>
            <a:off x="457200" y="685800"/>
            <a:ext cx="11050587" cy="6029696"/>
          </a:xfrm>
        </p:spPr>
        <p:txBody>
          <a:bodyPr>
            <a:normAutofit fontScale="55000" lnSpcReduction="20000"/>
          </a:bodyPr>
          <a:lstStyle/>
          <a:p>
            <a:pPr marL="0" indent="0">
              <a:buNone/>
            </a:pPr>
            <a:r>
              <a:rPr lang="fr-FR" sz="4200" b="1" u="sng" dirty="0">
                <a:solidFill>
                  <a:srgbClr val="8F1919"/>
                </a:solidFill>
              </a:rPr>
              <a:t>Présentation de l’entreprise :</a:t>
            </a:r>
          </a:p>
          <a:p>
            <a:pPr marL="0" indent="0">
              <a:buNone/>
            </a:pPr>
            <a:r>
              <a:rPr lang="fr-FR" sz="4200" dirty="0"/>
              <a:t>	- Créé au mois d’avril 2022.</a:t>
            </a:r>
          </a:p>
          <a:p>
            <a:pPr marL="0" indent="0">
              <a:buNone/>
            </a:pPr>
            <a:r>
              <a:rPr lang="fr-FR" sz="4200" dirty="0"/>
              <a:t>	- Activité principale : la création d’œuvres artistiques.</a:t>
            </a:r>
          </a:p>
          <a:p>
            <a:pPr marL="0" indent="0">
              <a:buNone/>
            </a:pPr>
            <a:r>
              <a:rPr lang="fr-FR" sz="4200" dirty="0"/>
              <a:t>	- services et produits vendus : Des tableaux et proposition de cours de 	           	  peinture.</a:t>
            </a:r>
          </a:p>
          <a:p>
            <a:pPr marL="0" indent="0">
              <a:buNone/>
            </a:pPr>
            <a:r>
              <a:rPr lang="fr-FR" sz="4200" dirty="0"/>
              <a:t>	- 2 salariés.</a:t>
            </a:r>
          </a:p>
          <a:p>
            <a:pPr marL="0" indent="0">
              <a:buNone/>
            </a:pPr>
            <a:r>
              <a:rPr lang="fr-FR" sz="4200" dirty="0"/>
              <a:t>	- Les axes de développement : La création d’une galerie d’art.</a:t>
            </a:r>
          </a:p>
          <a:p>
            <a:pPr marL="0" indent="0">
              <a:buNone/>
            </a:pPr>
            <a:r>
              <a:rPr lang="fr-FR" sz="4200" dirty="0"/>
              <a:t>	- Concurrents : Les Associations de peintures et les autres galeries.</a:t>
            </a:r>
          </a:p>
          <a:p>
            <a:endParaRPr lang="fr-FR" sz="4200" dirty="0"/>
          </a:p>
          <a:p>
            <a:pPr marL="0" indent="0">
              <a:buNone/>
            </a:pPr>
            <a:r>
              <a:rPr lang="fr-FR" sz="4200" b="1" u="sng" dirty="0">
                <a:solidFill>
                  <a:srgbClr val="8F1919"/>
                </a:solidFill>
              </a:rPr>
              <a:t>Intervenant principaux:</a:t>
            </a:r>
          </a:p>
          <a:p>
            <a:pPr marL="0" indent="0">
              <a:buNone/>
            </a:pPr>
            <a:r>
              <a:rPr lang="fr-FR" sz="4200" dirty="0"/>
              <a:t>	Mr Patrick Souliers.</a:t>
            </a:r>
          </a:p>
          <a:p>
            <a:pPr marL="0" indent="0">
              <a:buNone/>
            </a:pPr>
            <a:r>
              <a:rPr lang="fr-FR" sz="4200" dirty="0"/>
              <a:t>	PDG</a:t>
            </a:r>
          </a:p>
          <a:p>
            <a:pPr marL="0" indent="0">
              <a:buNone/>
            </a:pPr>
            <a:r>
              <a:rPr lang="fr-FR" sz="4200" dirty="0"/>
              <a:t>	Téléphone : 06 74 07 32 67</a:t>
            </a:r>
          </a:p>
          <a:p>
            <a:pPr marL="0" indent="0">
              <a:buNone/>
            </a:pPr>
            <a:r>
              <a:rPr lang="fr-FR" sz="4200" dirty="0"/>
              <a:t>	email : lepeintrepassionne@gmail.com</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100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61551-1A6D-04D0-AAAA-66A31A17AED0}"/>
              </a:ext>
            </a:extLst>
          </p:cNvPr>
          <p:cNvSpPr>
            <a:spLocks noGrp="1"/>
          </p:cNvSpPr>
          <p:nvPr>
            <p:ph idx="1"/>
          </p:nvPr>
        </p:nvSpPr>
        <p:spPr>
          <a:xfrm>
            <a:off x="684212" y="0"/>
            <a:ext cx="8534400" cy="3615267"/>
          </a:xfrm>
        </p:spPr>
        <p:txBody>
          <a:bodyPr/>
          <a:lstStyle/>
          <a:p>
            <a:pPr marL="0" indent="0">
              <a:buNone/>
            </a:pPr>
            <a:r>
              <a:rPr lang="fr-FR" b="1" u="sng" dirty="0">
                <a:solidFill>
                  <a:srgbClr val="8F1919"/>
                </a:solidFill>
              </a:rPr>
              <a:t>Objectif du site :</a:t>
            </a:r>
          </a:p>
          <a:p>
            <a:pPr marL="0" indent="0">
              <a:buNone/>
            </a:pPr>
            <a:r>
              <a:rPr lang="fr-FR" dirty="0"/>
              <a:t>	- Avoir une plus grande visibilité.</a:t>
            </a:r>
          </a:p>
          <a:p>
            <a:pPr marL="0" indent="0">
              <a:buNone/>
            </a:pPr>
            <a:r>
              <a:rPr lang="fr-FR" dirty="0"/>
              <a:t>	- Toucher un plus large publique.</a:t>
            </a:r>
          </a:p>
          <a:p>
            <a:pPr marL="0" indent="0">
              <a:buNone/>
            </a:pPr>
            <a:endParaRPr lang="fr-FR" dirty="0"/>
          </a:p>
          <a:p>
            <a:pPr marL="0" indent="0">
              <a:buNone/>
            </a:pPr>
            <a:r>
              <a:rPr lang="fr-FR" b="1" u="sng" dirty="0">
                <a:solidFill>
                  <a:srgbClr val="751515"/>
                </a:solidFill>
              </a:rPr>
              <a:t>Les cibles :</a:t>
            </a:r>
          </a:p>
          <a:p>
            <a:pPr marL="0" indent="0">
              <a:buNone/>
            </a:pPr>
            <a:r>
              <a:rPr lang="fr-FR" dirty="0"/>
              <a:t>	- Toutes les personnes qui s’intéressent à la peinture.</a:t>
            </a:r>
          </a:p>
        </p:txBody>
      </p:sp>
      <p:pic>
        <p:nvPicPr>
          <p:cNvPr id="5" name="Image 4">
            <a:extLst>
              <a:ext uri="{FF2B5EF4-FFF2-40B4-BE49-F238E27FC236}">
                <a16:creationId xmlns:a16="http://schemas.microsoft.com/office/drawing/2014/main" id="{112BA736-F620-4898-8F22-AB41C11718A6}"/>
              </a:ext>
            </a:extLst>
          </p:cNvPr>
          <p:cNvPicPr>
            <a:picLocks noChangeAspect="1"/>
          </p:cNvPicPr>
          <p:nvPr/>
        </p:nvPicPr>
        <p:blipFill>
          <a:blip r:embed="rId2"/>
          <a:stretch>
            <a:fillRect/>
          </a:stretch>
        </p:blipFill>
        <p:spPr>
          <a:xfrm>
            <a:off x="1237507" y="3328058"/>
            <a:ext cx="1431356" cy="3429001"/>
          </a:xfrm>
          <a:prstGeom prst="rect">
            <a:avLst/>
          </a:prstGeom>
        </p:spPr>
      </p:pic>
      <p:pic>
        <p:nvPicPr>
          <p:cNvPr id="7" name="Image 6">
            <a:extLst>
              <a:ext uri="{FF2B5EF4-FFF2-40B4-BE49-F238E27FC236}">
                <a16:creationId xmlns:a16="http://schemas.microsoft.com/office/drawing/2014/main" id="{75EFE073-DB3C-45A0-66C5-757EC85D4C18}"/>
              </a:ext>
            </a:extLst>
          </p:cNvPr>
          <p:cNvPicPr>
            <a:picLocks noChangeAspect="1"/>
          </p:cNvPicPr>
          <p:nvPr/>
        </p:nvPicPr>
        <p:blipFill>
          <a:blip r:embed="rId3"/>
          <a:stretch>
            <a:fillRect/>
          </a:stretch>
        </p:blipFill>
        <p:spPr>
          <a:xfrm>
            <a:off x="3158457" y="3328058"/>
            <a:ext cx="1431356" cy="3429001"/>
          </a:xfrm>
          <a:prstGeom prst="rect">
            <a:avLst/>
          </a:prstGeom>
        </p:spPr>
      </p:pic>
      <p:pic>
        <p:nvPicPr>
          <p:cNvPr id="9" name="Image 8">
            <a:extLst>
              <a:ext uri="{FF2B5EF4-FFF2-40B4-BE49-F238E27FC236}">
                <a16:creationId xmlns:a16="http://schemas.microsoft.com/office/drawing/2014/main" id="{8F040BB7-ACC7-0DBB-2D29-ADB52AA611F6}"/>
              </a:ext>
            </a:extLst>
          </p:cNvPr>
          <p:cNvPicPr>
            <a:picLocks noChangeAspect="1"/>
          </p:cNvPicPr>
          <p:nvPr/>
        </p:nvPicPr>
        <p:blipFill>
          <a:blip r:embed="rId4"/>
          <a:stretch>
            <a:fillRect/>
          </a:stretch>
        </p:blipFill>
        <p:spPr>
          <a:xfrm>
            <a:off x="5139097" y="3328058"/>
            <a:ext cx="1372518" cy="3429001"/>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85216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08DB1-CA55-CD0D-E7F2-701CA6A9B6CD}"/>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3F65EC15-BD93-EAD6-2E6F-108D7365747E}"/>
              </a:ext>
            </a:extLst>
          </p:cNvPr>
          <p:cNvPicPr>
            <a:picLocks noGrp="1" noChangeAspect="1"/>
          </p:cNvPicPr>
          <p:nvPr>
            <p:ph idx="1"/>
          </p:nvPr>
        </p:nvPicPr>
        <p:blipFill>
          <a:blip r:embed="rId2"/>
          <a:stretch>
            <a:fillRect/>
          </a:stretch>
        </p:blipFill>
        <p:spPr>
          <a:xfrm>
            <a:off x="772509" y="662628"/>
            <a:ext cx="10824615" cy="5532744"/>
          </a:xfrm>
        </p:spPr>
      </p:pic>
      <p:sp>
        <p:nvSpPr>
          <p:cNvPr id="8" name="ZoneTexte 7">
            <a:extLst>
              <a:ext uri="{FF2B5EF4-FFF2-40B4-BE49-F238E27FC236}">
                <a16:creationId xmlns:a16="http://schemas.microsoft.com/office/drawing/2014/main" id="{1589E724-FCD5-AB0E-6921-F7CA85046940}"/>
              </a:ext>
            </a:extLst>
          </p:cNvPr>
          <p:cNvSpPr txBox="1"/>
          <p:nvPr/>
        </p:nvSpPr>
        <p:spPr>
          <a:xfrm>
            <a:off x="871827" y="3990020"/>
            <a:ext cx="2465727" cy="1200329"/>
          </a:xfrm>
          <a:prstGeom prst="rect">
            <a:avLst/>
          </a:prstGeom>
          <a:noFill/>
        </p:spPr>
        <p:txBody>
          <a:bodyPr wrap="square" rtlCol="0">
            <a:spAutoFit/>
          </a:bodyPr>
          <a:lstStyle/>
          <a:p>
            <a:r>
              <a:rPr lang="fr-FR" dirty="0">
                <a:solidFill>
                  <a:srgbClr val="751515"/>
                </a:solidFill>
              </a:rPr>
              <a:t>Créations de qualités.</a:t>
            </a:r>
          </a:p>
          <a:p>
            <a:endParaRPr lang="fr-FR" dirty="0">
              <a:solidFill>
                <a:srgbClr val="751515"/>
              </a:solidFill>
            </a:endParaRPr>
          </a:p>
          <a:p>
            <a:r>
              <a:rPr lang="fr-FR" dirty="0">
                <a:solidFill>
                  <a:srgbClr val="751515"/>
                </a:solidFill>
              </a:rPr>
              <a:t>Sens du relationnel.</a:t>
            </a:r>
          </a:p>
        </p:txBody>
      </p:sp>
      <p:sp>
        <p:nvSpPr>
          <p:cNvPr id="9" name="ZoneTexte 8">
            <a:extLst>
              <a:ext uri="{FF2B5EF4-FFF2-40B4-BE49-F238E27FC236}">
                <a16:creationId xmlns:a16="http://schemas.microsoft.com/office/drawing/2014/main" id="{A8D2EBA3-93E8-0461-5989-2AB5BFE86279}"/>
              </a:ext>
            </a:extLst>
          </p:cNvPr>
          <p:cNvSpPr txBox="1"/>
          <p:nvPr/>
        </p:nvSpPr>
        <p:spPr>
          <a:xfrm>
            <a:off x="3430576" y="3998025"/>
            <a:ext cx="2566626" cy="1200329"/>
          </a:xfrm>
          <a:prstGeom prst="rect">
            <a:avLst/>
          </a:prstGeom>
          <a:noFill/>
        </p:spPr>
        <p:txBody>
          <a:bodyPr wrap="square" rtlCol="0">
            <a:spAutoFit/>
          </a:bodyPr>
          <a:lstStyle/>
          <a:p>
            <a:r>
              <a:rPr lang="fr-FR" dirty="0">
                <a:solidFill>
                  <a:srgbClr val="751515"/>
                </a:solidFill>
              </a:rPr>
              <a:t>Manque de visibilités.</a:t>
            </a:r>
          </a:p>
          <a:p>
            <a:endParaRPr lang="fr-FR" dirty="0">
              <a:solidFill>
                <a:srgbClr val="751515"/>
              </a:solidFill>
            </a:endParaRPr>
          </a:p>
          <a:p>
            <a:r>
              <a:rPr lang="fr-FR" dirty="0">
                <a:solidFill>
                  <a:srgbClr val="751515"/>
                </a:solidFill>
              </a:rPr>
              <a:t>Un seul style de peinture.</a:t>
            </a:r>
          </a:p>
        </p:txBody>
      </p:sp>
      <p:sp>
        <p:nvSpPr>
          <p:cNvPr id="10" name="ZoneTexte 9">
            <a:extLst>
              <a:ext uri="{FF2B5EF4-FFF2-40B4-BE49-F238E27FC236}">
                <a16:creationId xmlns:a16="http://schemas.microsoft.com/office/drawing/2014/main" id="{640C6172-77A3-A4C5-0754-455797D81E38}"/>
              </a:ext>
            </a:extLst>
          </p:cNvPr>
          <p:cNvSpPr txBox="1"/>
          <p:nvPr/>
        </p:nvSpPr>
        <p:spPr>
          <a:xfrm>
            <a:off x="6358172" y="4025667"/>
            <a:ext cx="2396359" cy="923330"/>
          </a:xfrm>
          <a:prstGeom prst="rect">
            <a:avLst/>
          </a:prstGeom>
          <a:noFill/>
        </p:spPr>
        <p:txBody>
          <a:bodyPr wrap="square" rtlCol="0">
            <a:spAutoFit/>
          </a:bodyPr>
          <a:lstStyle/>
          <a:p>
            <a:r>
              <a:rPr lang="fr-FR" dirty="0">
                <a:solidFill>
                  <a:srgbClr val="751515"/>
                </a:solidFill>
              </a:rPr>
              <a:t>Région qui fait la part belle aux artistique.</a:t>
            </a:r>
          </a:p>
        </p:txBody>
      </p:sp>
      <p:sp>
        <p:nvSpPr>
          <p:cNvPr id="11" name="ZoneTexte 10">
            <a:extLst>
              <a:ext uri="{FF2B5EF4-FFF2-40B4-BE49-F238E27FC236}">
                <a16:creationId xmlns:a16="http://schemas.microsoft.com/office/drawing/2014/main" id="{6A13F609-954A-71F5-9473-8FEAB88C39F1}"/>
              </a:ext>
            </a:extLst>
          </p:cNvPr>
          <p:cNvSpPr txBox="1"/>
          <p:nvPr/>
        </p:nvSpPr>
        <p:spPr>
          <a:xfrm>
            <a:off x="9282214" y="3610169"/>
            <a:ext cx="2314910" cy="1754326"/>
          </a:xfrm>
          <a:prstGeom prst="rect">
            <a:avLst/>
          </a:prstGeom>
          <a:noFill/>
        </p:spPr>
        <p:txBody>
          <a:bodyPr wrap="square" rtlCol="0">
            <a:spAutoFit/>
          </a:bodyPr>
          <a:lstStyle/>
          <a:p>
            <a:endParaRPr lang="fr-FR" dirty="0">
              <a:solidFill>
                <a:srgbClr val="751515"/>
              </a:solidFill>
            </a:endParaRPr>
          </a:p>
          <a:p>
            <a:r>
              <a:rPr lang="fr-FR" dirty="0">
                <a:solidFill>
                  <a:srgbClr val="751515"/>
                </a:solidFill>
              </a:rPr>
              <a:t>De nombreux concurrents.</a:t>
            </a:r>
          </a:p>
          <a:p>
            <a:endParaRPr lang="fr-FR" dirty="0">
              <a:solidFill>
                <a:srgbClr val="751515"/>
              </a:solidFill>
            </a:endParaRPr>
          </a:p>
          <a:p>
            <a:r>
              <a:rPr lang="fr-FR" dirty="0">
                <a:solidFill>
                  <a:srgbClr val="751515"/>
                </a:solidFill>
              </a:rPr>
              <a:t>Perte du pouvoir d’achat.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6212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90736F-5B47-A1FD-002D-3878E229EC56}"/>
              </a:ext>
            </a:extLst>
          </p:cNvPr>
          <p:cNvSpPr>
            <a:spLocks noGrp="1"/>
          </p:cNvSpPr>
          <p:nvPr>
            <p:ph idx="1"/>
          </p:nvPr>
        </p:nvSpPr>
        <p:spPr>
          <a:xfrm>
            <a:off x="387329" y="117318"/>
            <a:ext cx="8534400" cy="3615267"/>
          </a:xfrm>
        </p:spPr>
        <p:txBody>
          <a:bodyPr/>
          <a:lstStyle/>
          <a:p>
            <a:pPr marL="0" indent="0">
              <a:buNone/>
            </a:pPr>
            <a:r>
              <a:rPr lang="fr-FR" b="1" u="sng" dirty="0">
                <a:solidFill>
                  <a:srgbClr val="751515"/>
                </a:solidFill>
              </a:rPr>
              <a:t>Les besoins:</a:t>
            </a:r>
          </a:p>
          <a:p>
            <a:pPr marL="457200" lvl="1" indent="0">
              <a:buNone/>
            </a:pPr>
            <a:r>
              <a:rPr lang="fr-FR" dirty="0"/>
              <a:t>- Utilisation de Facebook pour l’instant.</a:t>
            </a:r>
          </a:p>
          <a:p>
            <a:pPr marL="457200" lvl="1" indent="0">
              <a:buNone/>
            </a:pPr>
            <a:r>
              <a:rPr lang="fr-FR" dirty="0"/>
              <a:t>- Création d’un site type galerie de 3 pages: accueil, galerie, contact. </a:t>
            </a:r>
          </a:p>
          <a:p>
            <a:pPr marL="457200" lvl="1" indent="0">
              <a:buNone/>
            </a:pPr>
            <a:r>
              <a:rPr lang="fr-FR" dirty="0"/>
              <a:t>- Sans Payments, pas de boutique.</a:t>
            </a:r>
          </a:p>
          <a:p>
            <a:pPr marL="457200" lvl="1" indent="0">
              <a:buNone/>
            </a:pPr>
            <a:r>
              <a:rPr lang="fr-FR" dirty="0"/>
              <a:t>- pas de multilingue pour le moment.</a:t>
            </a:r>
          </a:p>
          <a:p>
            <a:pPr marL="457200" lvl="1" indent="0">
              <a:buNone/>
            </a:pPr>
            <a:r>
              <a:rPr lang="fr-FR" dirty="0"/>
              <a:t>- le site doit pouvoir être utilisé sur smartphone.</a:t>
            </a:r>
          </a:p>
          <a:p>
            <a:pPr marL="457200" lvl="1" indent="0">
              <a:buNone/>
            </a:pPr>
            <a:r>
              <a:rPr lang="fr-FR" dirty="0"/>
              <a:t>- mise en place de commentaires.</a:t>
            </a:r>
          </a:p>
          <a:p>
            <a:pPr lvl="1"/>
            <a:endParaRPr lang="fr-FR" dirty="0"/>
          </a:p>
        </p:txBody>
      </p:sp>
      <p:grpSp>
        <p:nvGrpSpPr>
          <p:cNvPr id="2" name="Groupe 1">
            <a:extLst>
              <a:ext uri="{FF2B5EF4-FFF2-40B4-BE49-F238E27FC236}">
                <a16:creationId xmlns:a16="http://schemas.microsoft.com/office/drawing/2014/main" id="{F2AA259E-0216-8617-6653-DCBD2A531A64}"/>
              </a:ext>
            </a:extLst>
          </p:cNvPr>
          <p:cNvGrpSpPr/>
          <p:nvPr/>
        </p:nvGrpSpPr>
        <p:grpSpPr>
          <a:xfrm>
            <a:off x="3353413" y="3871084"/>
            <a:ext cx="5383858" cy="2371106"/>
            <a:chOff x="3353413" y="3871084"/>
            <a:chExt cx="5383858" cy="2371106"/>
          </a:xfrm>
        </p:grpSpPr>
        <p:grpSp>
          <p:nvGrpSpPr>
            <p:cNvPr id="18" name="Groupe 17">
              <a:extLst>
                <a:ext uri="{FF2B5EF4-FFF2-40B4-BE49-F238E27FC236}">
                  <a16:creationId xmlns:a16="http://schemas.microsoft.com/office/drawing/2014/main" id="{22AECB13-E3F0-645F-067C-7BF9DFEC2068}"/>
                </a:ext>
              </a:extLst>
            </p:cNvPr>
            <p:cNvGrpSpPr/>
            <p:nvPr/>
          </p:nvGrpSpPr>
          <p:grpSpPr>
            <a:xfrm>
              <a:off x="3353413" y="3871084"/>
              <a:ext cx="4568641" cy="2371106"/>
              <a:chOff x="684212" y="4114800"/>
              <a:chExt cx="4568641" cy="2371106"/>
            </a:xfrm>
          </p:grpSpPr>
          <p:sp>
            <p:nvSpPr>
              <p:cNvPr id="4" name="Ellipse 3">
                <a:extLst>
                  <a:ext uri="{FF2B5EF4-FFF2-40B4-BE49-F238E27FC236}">
                    <a16:creationId xmlns:a16="http://schemas.microsoft.com/office/drawing/2014/main" id="{A04CAAF7-BCB3-E57F-F9EE-B7A82F382C87}"/>
                  </a:ext>
                </a:extLst>
              </p:cNvPr>
              <p:cNvSpPr/>
              <p:nvPr/>
            </p:nvSpPr>
            <p:spPr>
              <a:xfrm>
                <a:off x="684212" y="4114800"/>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751515"/>
                    </a:solidFill>
                  </a:rPr>
                  <a:t>utilisateur</a:t>
                </a:r>
              </a:p>
            </p:txBody>
          </p:sp>
          <p:sp>
            <p:nvSpPr>
              <p:cNvPr id="7" name="Ellipse 6">
                <a:extLst>
                  <a:ext uri="{FF2B5EF4-FFF2-40B4-BE49-F238E27FC236}">
                    <a16:creationId xmlns:a16="http://schemas.microsoft.com/office/drawing/2014/main" id="{6ECCEA1E-4866-6DF3-A533-F40A9A75F3C6}"/>
                  </a:ext>
                </a:extLst>
              </p:cNvPr>
              <p:cNvSpPr/>
              <p:nvPr/>
            </p:nvSpPr>
            <p:spPr>
              <a:xfrm>
                <a:off x="3680753" y="4127665"/>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FBB5C5F5-0972-9D07-F90C-0F9F98AAE31C}"/>
                  </a:ext>
                </a:extLst>
              </p:cNvPr>
              <p:cNvSpPr/>
              <p:nvPr/>
            </p:nvSpPr>
            <p:spPr>
              <a:xfrm>
                <a:off x="2036020" y="5021283"/>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Terminateur 8">
                <a:extLst>
                  <a:ext uri="{FF2B5EF4-FFF2-40B4-BE49-F238E27FC236}">
                    <a16:creationId xmlns:a16="http://schemas.microsoft.com/office/drawing/2014/main" id="{CC83AE3F-FB84-2CDC-6343-12AED17BF5CF}"/>
                  </a:ext>
                </a:extLst>
              </p:cNvPr>
              <p:cNvSpPr/>
              <p:nvPr/>
            </p:nvSpPr>
            <p:spPr>
              <a:xfrm>
                <a:off x="1876301" y="5993080"/>
                <a:ext cx="2020486" cy="492826"/>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BC6BA37-D4BC-FDA3-077F-C30AF2F85E76}"/>
                  </a:ext>
                </a:extLst>
              </p:cNvPr>
              <p:cNvSpPr txBox="1"/>
              <p:nvPr/>
            </p:nvSpPr>
            <p:spPr>
              <a:xfrm>
                <a:off x="2352995" y="5241747"/>
                <a:ext cx="2113808" cy="276999"/>
              </a:xfrm>
              <a:prstGeom prst="rect">
                <a:avLst/>
              </a:prstGeom>
              <a:noFill/>
            </p:spPr>
            <p:txBody>
              <a:bodyPr wrap="square" rtlCol="0">
                <a:spAutoFit/>
              </a:bodyPr>
              <a:lstStyle/>
              <a:p>
                <a:r>
                  <a:rPr lang="fr-FR" sz="1200" dirty="0">
                    <a:solidFill>
                      <a:srgbClr val="751515"/>
                    </a:solidFill>
                  </a:rPr>
                  <a:t>Site internet</a:t>
                </a:r>
              </a:p>
            </p:txBody>
          </p:sp>
          <p:sp>
            <p:nvSpPr>
              <p:cNvPr id="16" name="ZoneTexte 15">
                <a:extLst>
                  <a:ext uri="{FF2B5EF4-FFF2-40B4-BE49-F238E27FC236}">
                    <a16:creationId xmlns:a16="http://schemas.microsoft.com/office/drawing/2014/main" id="{B30C8A59-DB3D-8126-CD45-A808EFD7B80E}"/>
                  </a:ext>
                </a:extLst>
              </p:cNvPr>
              <p:cNvSpPr txBox="1"/>
              <p:nvPr/>
            </p:nvSpPr>
            <p:spPr>
              <a:xfrm>
                <a:off x="2448688" y="6088778"/>
                <a:ext cx="2464130" cy="276999"/>
              </a:xfrm>
              <a:prstGeom prst="rect">
                <a:avLst/>
              </a:prstGeom>
              <a:noFill/>
            </p:spPr>
            <p:txBody>
              <a:bodyPr wrap="square" rtlCol="0">
                <a:spAutoFit/>
              </a:bodyPr>
              <a:lstStyle/>
              <a:p>
                <a:r>
                  <a:rPr lang="fr-FR" sz="1200" dirty="0">
                    <a:solidFill>
                      <a:srgbClr val="751515"/>
                    </a:solidFill>
                  </a:rPr>
                  <a:t>Découvrir</a:t>
                </a:r>
              </a:p>
            </p:txBody>
          </p:sp>
        </p:grpSp>
        <p:sp>
          <p:nvSpPr>
            <p:cNvPr id="15" name="ZoneTexte 14">
              <a:extLst>
                <a:ext uri="{FF2B5EF4-FFF2-40B4-BE49-F238E27FC236}">
                  <a16:creationId xmlns:a16="http://schemas.microsoft.com/office/drawing/2014/main" id="{59B0855F-15E4-91F6-49B0-2C3682EC5764}"/>
                </a:ext>
              </a:extLst>
            </p:cNvPr>
            <p:cNvSpPr txBox="1"/>
            <p:nvPr/>
          </p:nvSpPr>
          <p:spPr>
            <a:xfrm>
              <a:off x="6688777" y="4166306"/>
              <a:ext cx="2048494" cy="276999"/>
            </a:xfrm>
            <a:prstGeom prst="rect">
              <a:avLst/>
            </a:prstGeom>
            <a:noFill/>
          </p:spPr>
          <p:txBody>
            <a:bodyPr wrap="square" rtlCol="0">
              <a:spAutoFit/>
            </a:bodyPr>
            <a:lstStyle/>
            <a:p>
              <a:r>
                <a:rPr lang="fr-FR" sz="1200" dirty="0">
                  <a:solidFill>
                    <a:srgbClr val="751515"/>
                  </a:solidFill>
                </a:rPr>
                <a:t>Tableaux</a:t>
              </a:r>
            </a:p>
          </p:txBody>
        </p:sp>
        <p:sp>
          <p:nvSpPr>
            <p:cNvPr id="11" name="Arc 10">
              <a:extLst>
                <a:ext uri="{FF2B5EF4-FFF2-40B4-BE49-F238E27FC236}">
                  <a16:creationId xmlns:a16="http://schemas.microsoft.com/office/drawing/2014/main" id="{AC1F743A-835E-2134-74F2-2C58CFFA500C}"/>
                </a:ext>
              </a:extLst>
            </p:cNvPr>
            <p:cNvSpPr/>
            <p:nvPr/>
          </p:nvSpPr>
          <p:spPr>
            <a:xfrm rot="10800000">
              <a:off x="4526952" y="4075609"/>
              <a:ext cx="2221565" cy="792000"/>
            </a:xfrm>
            <a:prstGeom prst="arc">
              <a:avLst>
                <a:gd name="adj1" fmla="val 10723134"/>
                <a:gd name="adj2" fmla="val 0"/>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Triangle isocèle 16">
              <a:extLst>
                <a:ext uri="{FF2B5EF4-FFF2-40B4-BE49-F238E27FC236}">
                  <a16:creationId xmlns:a16="http://schemas.microsoft.com/office/drawing/2014/main" id="{123EE1A4-71F5-F431-94E4-63BD5EB97FAB}"/>
                </a:ext>
              </a:extLst>
            </p:cNvPr>
            <p:cNvSpPr/>
            <p:nvPr/>
          </p:nvSpPr>
          <p:spPr>
            <a:xfrm rot="1602194">
              <a:off x="6678229" y="4417814"/>
              <a:ext cx="140576" cy="15157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Arc 18">
              <a:extLst>
                <a:ext uri="{FF2B5EF4-FFF2-40B4-BE49-F238E27FC236}">
                  <a16:creationId xmlns:a16="http://schemas.microsoft.com/office/drawing/2014/main" id="{E6AC596C-2A4D-7BFE-C911-7C1016D256CB}"/>
                </a:ext>
              </a:extLst>
            </p:cNvPr>
            <p:cNvSpPr/>
            <p:nvPr/>
          </p:nvSpPr>
          <p:spPr>
            <a:xfrm rot="2982496">
              <a:off x="5238449" y="4382331"/>
              <a:ext cx="1083378" cy="1899987"/>
            </a:xfrm>
            <a:prstGeom prst="arc">
              <a:avLst/>
            </a:prstGeom>
            <a:noFill/>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231A63F3-7C05-DA28-D1BE-4B83DB3C1B93}"/>
                </a:ext>
              </a:extLst>
            </p:cNvPr>
            <p:cNvSpPr/>
            <p:nvPr/>
          </p:nvSpPr>
          <p:spPr>
            <a:xfrm rot="13768093">
              <a:off x="6042603" y="5697511"/>
              <a:ext cx="106791" cy="126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82832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547E21B-BCB9-D52B-C5AB-7AC538003AD4}"/>
              </a:ext>
            </a:extLst>
          </p:cNvPr>
          <p:cNvSpPr txBox="1"/>
          <p:nvPr/>
        </p:nvSpPr>
        <p:spPr>
          <a:xfrm>
            <a:off x="1050966" y="1211743"/>
            <a:ext cx="9429008" cy="2031325"/>
          </a:xfrm>
          <a:prstGeom prst="rect">
            <a:avLst/>
          </a:prstGeom>
          <a:noFill/>
        </p:spPr>
        <p:txBody>
          <a:bodyPr wrap="square" rtlCol="0">
            <a:spAutoFit/>
          </a:bodyPr>
          <a:lstStyle/>
          <a:p>
            <a:r>
              <a:rPr lang="fr-FR" b="1" u="sng" dirty="0">
                <a:solidFill>
                  <a:srgbClr val="751515"/>
                </a:solidFill>
              </a:rPr>
              <a:t>Les </a:t>
            </a:r>
            <a:r>
              <a:rPr lang="fr-FR" b="1" u="sng" dirty="0" smtClean="0">
                <a:solidFill>
                  <a:srgbClr val="751515"/>
                </a:solidFill>
              </a:rPr>
              <a:t>contraintes techniques:</a:t>
            </a:r>
            <a:endParaRPr lang="fr-FR" b="1" u="sng" dirty="0">
              <a:solidFill>
                <a:srgbClr val="751515"/>
              </a:solidFill>
            </a:endParaRPr>
          </a:p>
          <a:p>
            <a:pPr lvl="1"/>
            <a:r>
              <a:rPr lang="fr-FR" dirty="0"/>
              <a:t>- Présence d’un carrousel pour visionner les tableaux.</a:t>
            </a:r>
          </a:p>
          <a:p>
            <a:pPr lvl="1"/>
            <a:r>
              <a:rPr lang="fr-FR" dirty="0"/>
              <a:t>- Développer une base de données pour les commentaires et les tableaux.</a:t>
            </a:r>
          </a:p>
          <a:p>
            <a:pPr lvl="1"/>
            <a:r>
              <a:rPr lang="fr-FR" dirty="0"/>
              <a:t>- Utilisation du HTML/CSS, JavaScript, PHP, MySQL.</a:t>
            </a:r>
          </a:p>
          <a:p>
            <a:pPr lvl="1"/>
            <a:r>
              <a:rPr lang="fr-FR" dirty="0"/>
              <a:t>- Assurer la maintenance, l’hébergement du site.</a:t>
            </a:r>
          </a:p>
          <a:p>
            <a:pPr lvl="1"/>
            <a:r>
              <a:rPr lang="fr-FR" dirty="0"/>
              <a:t>- Petite formation pour l’ajout des tableaux.</a:t>
            </a:r>
          </a:p>
          <a:p>
            <a:endParaRPr lang="fr-FR" dirty="0"/>
          </a:p>
        </p:txBody>
      </p:sp>
      <p:sp>
        <p:nvSpPr>
          <p:cNvPr id="7" name="ZoneTexte 6">
            <a:extLst>
              <a:ext uri="{FF2B5EF4-FFF2-40B4-BE49-F238E27FC236}">
                <a16:creationId xmlns:a16="http://schemas.microsoft.com/office/drawing/2014/main" id="{57C6970D-45B3-E42A-42FC-07A833CD706F}"/>
              </a:ext>
            </a:extLst>
          </p:cNvPr>
          <p:cNvSpPr txBox="1"/>
          <p:nvPr/>
        </p:nvSpPr>
        <p:spPr>
          <a:xfrm>
            <a:off x="1050966" y="3614932"/>
            <a:ext cx="9619013" cy="1200329"/>
          </a:xfrm>
          <a:prstGeom prst="rect">
            <a:avLst/>
          </a:prstGeom>
          <a:noFill/>
        </p:spPr>
        <p:txBody>
          <a:bodyPr wrap="square" rtlCol="0">
            <a:spAutoFit/>
          </a:bodyPr>
          <a:lstStyle/>
          <a:p>
            <a:r>
              <a:rPr lang="fr-FR" b="1" u="sng" dirty="0">
                <a:solidFill>
                  <a:srgbClr val="751515"/>
                </a:solidFill>
              </a:rPr>
              <a:t>Les contraintes légales:</a:t>
            </a:r>
          </a:p>
          <a:p>
            <a:r>
              <a:rPr lang="fr-FR" dirty="0"/>
              <a:t>	- Propriétaires du site Mr Soulier.</a:t>
            </a:r>
          </a:p>
          <a:p>
            <a:r>
              <a:rPr lang="fr-FR" dirty="0"/>
              <a:t>	- Maquettage, intégrations ainsi que le code source appartiennent à Mr Pierrot.</a:t>
            </a:r>
          </a:p>
          <a:p>
            <a:r>
              <a:rPr lang="fr-FR" dirty="0"/>
              <a:t>	</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27967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C74CC0-09F7-DCA3-28E2-6B6EF2A5D4AD}"/>
              </a:ext>
            </a:extLst>
          </p:cNvPr>
          <p:cNvSpPr>
            <a:spLocks noGrp="1"/>
          </p:cNvSpPr>
          <p:nvPr>
            <p:ph idx="1"/>
          </p:nvPr>
        </p:nvSpPr>
        <p:spPr>
          <a:xfrm>
            <a:off x="731713" y="-944033"/>
            <a:ext cx="8534400" cy="3615267"/>
          </a:xfrm>
        </p:spPr>
        <p:txBody>
          <a:bodyPr/>
          <a:lstStyle/>
          <a:p>
            <a:pPr marL="0" indent="0">
              <a:buNone/>
            </a:pPr>
            <a:r>
              <a:rPr lang="fr-FR" b="1" u="sng" dirty="0">
                <a:solidFill>
                  <a:srgbClr val="751515"/>
                </a:solidFill>
              </a:rPr>
              <a:t>Site exemple: </a:t>
            </a:r>
          </a:p>
          <a:p>
            <a:pPr marL="0" indent="0">
              <a:buNone/>
            </a:pPr>
            <a:r>
              <a:rPr lang="fr-FR" dirty="0"/>
              <a:t>			    - </a:t>
            </a:r>
            <a:r>
              <a:rPr lang="fr-FR" dirty="0">
                <a:hlinkClick r:id="rId2"/>
              </a:rPr>
              <a:t>https://jcocheril.wixsite.com/jacquescocheril</a:t>
            </a:r>
            <a:endParaRPr lang="fr-FR" dirty="0"/>
          </a:p>
          <a:p>
            <a:pPr marL="0" indent="0">
              <a:buNone/>
            </a:pPr>
            <a:r>
              <a:rPr lang="fr-FR" dirty="0"/>
              <a:t>			    - http://www.joannaflatau-leblog.com</a:t>
            </a:r>
          </a:p>
        </p:txBody>
      </p:sp>
      <p:pic>
        <p:nvPicPr>
          <p:cNvPr id="4" name="Image 3">
            <a:extLst>
              <a:ext uri="{FF2B5EF4-FFF2-40B4-BE49-F238E27FC236}">
                <a16:creationId xmlns:a16="http://schemas.microsoft.com/office/drawing/2014/main" id="{80EE0126-9534-3082-E0E5-1E5692A5F5C5}"/>
              </a:ext>
            </a:extLst>
          </p:cNvPr>
          <p:cNvPicPr>
            <a:picLocks noChangeAspect="1"/>
          </p:cNvPicPr>
          <p:nvPr/>
        </p:nvPicPr>
        <p:blipFill>
          <a:blip r:embed="rId3"/>
          <a:stretch>
            <a:fillRect/>
          </a:stretch>
        </p:blipFill>
        <p:spPr>
          <a:xfrm>
            <a:off x="1799110" y="2054121"/>
            <a:ext cx="2968536" cy="3360715"/>
          </a:xfrm>
          <a:prstGeom prst="rect">
            <a:avLst/>
          </a:prstGeom>
        </p:spPr>
      </p:pic>
      <p:pic>
        <p:nvPicPr>
          <p:cNvPr id="6" name="Image 5">
            <a:extLst>
              <a:ext uri="{FF2B5EF4-FFF2-40B4-BE49-F238E27FC236}">
                <a16:creationId xmlns:a16="http://schemas.microsoft.com/office/drawing/2014/main" id="{34F6DB7B-F8E2-424A-A393-5A62181BC917}"/>
              </a:ext>
            </a:extLst>
          </p:cNvPr>
          <p:cNvPicPr>
            <a:picLocks noChangeAspect="1"/>
          </p:cNvPicPr>
          <p:nvPr/>
        </p:nvPicPr>
        <p:blipFill>
          <a:blip r:embed="rId4"/>
          <a:stretch>
            <a:fillRect/>
          </a:stretch>
        </p:blipFill>
        <p:spPr>
          <a:xfrm>
            <a:off x="5985164" y="2095995"/>
            <a:ext cx="3019774" cy="3360716"/>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5156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9101B24-B94B-C392-C424-D95FDA322356}"/>
              </a:ext>
            </a:extLst>
          </p:cNvPr>
          <p:cNvSpPr txBox="1"/>
          <p:nvPr/>
        </p:nvSpPr>
        <p:spPr>
          <a:xfrm>
            <a:off x="748145" y="154379"/>
            <a:ext cx="4399808" cy="646331"/>
          </a:xfrm>
          <a:prstGeom prst="rect">
            <a:avLst/>
          </a:prstGeom>
          <a:noFill/>
        </p:spPr>
        <p:txBody>
          <a:bodyPr wrap="square" rtlCol="0">
            <a:spAutoFit/>
          </a:bodyPr>
          <a:lstStyle/>
          <a:p>
            <a:r>
              <a:rPr lang="fr-FR" b="1" u="sng" dirty="0" err="1">
                <a:solidFill>
                  <a:srgbClr val="8F1919"/>
                </a:solidFill>
              </a:rPr>
              <a:t>Usecase</a:t>
            </a:r>
            <a:r>
              <a:rPr lang="fr-FR" b="1" u="sng" dirty="0">
                <a:solidFill>
                  <a:srgbClr val="8F1919"/>
                </a:solidFill>
              </a:rPr>
              <a:t>:</a:t>
            </a:r>
            <a:r>
              <a:rPr lang="fr-FR" b="1" dirty="0">
                <a:solidFill>
                  <a:srgbClr val="8F1919"/>
                </a:solidFill>
              </a:rPr>
              <a:t>  </a:t>
            </a:r>
            <a:r>
              <a:rPr lang="fr-FR" dirty="0">
                <a:solidFill>
                  <a:schemeClr val="bg1"/>
                </a:solidFill>
              </a:rPr>
              <a:t>définie les interactions entre les acteurs et le système</a:t>
            </a:r>
            <a:endParaRPr lang="fr-FR" b="1" u="sng" dirty="0">
              <a:solidFill>
                <a:srgbClr val="8F1919"/>
              </a:solidFill>
            </a:endParaRPr>
          </a:p>
        </p:txBody>
      </p:sp>
      <p:sp>
        <p:nvSpPr>
          <p:cNvPr id="7" name="ZoneTexte 6">
            <a:extLst>
              <a:ext uri="{FF2B5EF4-FFF2-40B4-BE49-F238E27FC236}">
                <a16:creationId xmlns:a16="http://schemas.microsoft.com/office/drawing/2014/main" id="{AE857B4E-8153-4529-C16D-2C07F4B75BA2}"/>
              </a:ext>
            </a:extLst>
          </p:cNvPr>
          <p:cNvSpPr txBox="1"/>
          <p:nvPr/>
        </p:nvSpPr>
        <p:spPr>
          <a:xfrm>
            <a:off x="6852062" y="1033153"/>
            <a:ext cx="4714504" cy="4832092"/>
          </a:xfrm>
          <a:prstGeom prst="rect">
            <a:avLst/>
          </a:prstGeom>
          <a:noFill/>
        </p:spPr>
        <p:txBody>
          <a:bodyPr wrap="square" rtlCol="0">
            <a:spAutoFit/>
          </a:bodyPr>
          <a:lstStyle/>
          <a:p>
            <a:r>
              <a:rPr lang="fr-FR" sz="1400" dirty="0">
                <a:solidFill>
                  <a:schemeClr val="bg1"/>
                </a:solidFill>
              </a:rPr>
              <a:t>3</a:t>
            </a:r>
            <a:r>
              <a:rPr lang="fr-FR" sz="1400" dirty="0" smtClean="0">
                <a:solidFill>
                  <a:schemeClr val="bg1"/>
                </a:solidFill>
              </a:rPr>
              <a:t> </a:t>
            </a:r>
            <a:r>
              <a:rPr lang="fr-FR" sz="1400" dirty="0">
                <a:solidFill>
                  <a:schemeClr val="bg1"/>
                </a:solidFill>
              </a:rPr>
              <a:t>acteurs: Le </a:t>
            </a:r>
            <a:r>
              <a:rPr lang="fr-FR" sz="1400" dirty="0" smtClean="0">
                <a:solidFill>
                  <a:schemeClr val="bg1"/>
                </a:solidFill>
              </a:rPr>
              <a:t>visiteur, l’acteur connexion </a:t>
            </a:r>
            <a:r>
              <a:rPr lang="fr-FR" sz="1400" dirty="0">
                <a:solidFill>
                  <a:schemeClr val="bg1"/>
                </a:solidFill>
              </a:rPr>
              <a:t>et l’administrateur.</a:t>
            </a:r>
          </a:p>
          <a:p>
            <a:endParaRPr lang="fr-FR" sz="1400" dirty="0">
              <a:solidFill>
                <a:schemeClr val="bg1"/>
              </a:solidFill>
            </a:endParaRPr>
          </a:p>
          <a:p>
            <a:r>
              <a:rPr lang="fr-FR" sz="1400" dirty="0">
                <a:solidFill>
                  <a:schemeClr val="bg1"/>
                </a:solidFill>
              </a:rPr>
              <a:t>Le visiteur doit pouvoir :</a:t>
            </a:r>
          </a:p>
          <a:p>
            <a:r>
              <a:rPr lang="fr-FR" sz="1400" dirty="0">
                <a:solidFill>
                  <a:schemeClr val="bg1"/>
                </a:solidFill>
              </a:rPr>
              <a:t>-     Naviguer entre les pages du site</a:t>
            </a:r>
          </a:p>
          <a:p>
            <a:pPr marL="285750" indent="-285750">
              <a:buFontTx/>
              <a:buChar char="-"/>
            </a:pPr>
            <a:r>
              <a:rPr lang="fr-FR" sz="1400" dirty="0">
                <a:solidFill>
                  <a:schemeClr val="bg1"/>
                </a:solidFill>
              </a:rPr>
              <a:t>Déposer un avis sur le dernier tableau</a:t>
            </a:r>
          </a:p>
          <a:p>
            <a:pPr marL="285750" indent="-285750">
              <a:buFontTx/>
              <a:buChar char="-"/>
            </a:pPr>
            <a:r>
              <a:rPr lang="fr-FR" sz="1400" dirty="0">
                <a:solidFill>
                  <a:schemeClr val="bg1"/>
                </a:solidFill>
              </a:rPr>
              <a:t>Agrandir le dernier tableau</a:t>
            </a:r>
          </a:p>
          <a:p>
            <a:pPr marL="285750" indent="-285750">
              <a:buFontTx/>
              <a:buChar char="-"/>
            </a:pPr>
            <a:r>
              <a:rPr lang="fr-FR" sz="1400" dirty="0">
                <a:solidFill>
                  <a:schemeClr val="bg1"/>
                </a:solidFill>
              </a:rPr>
              <a:t>Se rendre sur Facebook</a:t>
            </a:r>
          </a:p>
          <a:p>
            <a:pPr marL="285750" indent="-285750">
              <a:buFontTx/>
              <a:buChar char="-"/>
            </a:pPr>
            <a:r>
              <a:rPr lang="fr-FR" sz="1400" dirty="0">
                <a:solidFill>
                  <a:schemeClr val="bg1"/>
                </a:solidFill>
              </a:rPr>
              <a:t>Effectuer une demande de contact dans un formulaire</a:t>
            </a:r>
          </a:p>
          <a:p>
            <a:pPr marL="285750" indent="-285750">
              <a:buFontTx/>
              <a:buChar char="-"/>
            </a:pPr>
            <a:r>
              <a:rPr lang="fr-FR" sz="1400" dirty="0">
                <a:solidFill>
                  <a:schemeClr val="bg1"/>
                </a:solidFill>
              </a:rPr>
              <a:t>Visualiser les différents tableaux dans la </a:t>
            </a:r>
            <a:r>
              <a:rPr lang="fr-FR" sz="1400" dirty="0" smtClean="0">
                <a:solidFill>
                  <a:schemeClr val="bg1"/>
                </a:solidFill>
              </a:rPr>
              <a:t>galerie</a:t>
            </a:r>
          </a:p>
          <a:p>
            <a:endParaRPr lang="fr-FR" sz="1400" dirty="0">
              <a:solidFill>
                <a:schemeClr val="bg1"/>
              </a:solidFill>
            </a:endParaRPr>
          </a:p>
          <a:p>
            <a:r>
              <a:rPr lang="fr-FR" sz="1400" dirty="0" smtClean="0">
                <a:solidFill>
                  <a:schemeClr val="bg1"/>
                </a:solidFill>
              </a:rPr>
              <a:t>L’acteur connexion :</a:t>
            </a:r>
          </a:p>
          <a:p>
            <a:pPr marL="285750" indent="-285750">
              <a:buFontTx/>
              <a:buChar char="-"/>
            </a:pPr>
            <a:r>
              <a:rPr lang="fr-FR" sz="1400" dirty="0" smtClean="0">
                <a:solidFill>
                  <a:schemeClr val="bg1"/>
                </a:solidFill>
              </a:rPr>
              <a:t>Se connecte</a:t>
            </a:r>
          </a:p>
          <a:p>
            <a:pPr marL="285750" indent="-285750">
              <a:buFontTx/>
              <a:buChar char="-"/>
            </a:pPr>
            <a:r>
              <a:rPr lang="fr-FR" sz="1400" dirty="0" smtClean="0">
                <a:solidFill>
                  <a:schemeClr val="bg1"/>
                </a:solidFill>
              </a:rPr>
              <a:t>Se déconnecte</a:t>
            </a:r>
            <a:endParaRPr lang="fr-FR" sz="1400" dirty="0">
              <a:solidFill>
                <a:schemeClr val="bg1"/>
              </a:solidFill>
            </a:endParaRPr>
          </a:p>
          <a:p>
            <a:endParaRPr lang="fr-FR" sz="1400" dirty="0">
              <a:solidFill>
                <a:schemeClr val="bg1"/>
              </a:solidFill>
            </a:endParaRPr>
          </a:p>
          <a:p>
            <a:r>
              <a:rPr lang="fr-FR" sz="1400" dirty="0">
                <a:solidFill>
                  <a:schemeClr val="bg1"/>
                </a:solidFill>
              </a:rPr>
              <a:t>L’administrateur quant a lui doit pouvoir :</a:t>
            </a:r>
          </a:p>
          <a:p>
            <a:pPr marL="285750" indent="-285750">
              <a:buFontTx/>
              <a:buChar char="-"/>
            </a:pPr>
            <a:r>
              <a:rPr lang="fr-FR" sz="1400" smtClean="0">
                <a:solidFill>
                  <a:schemeClr val="bg1"/>
                </a:solidFill>
              </a:rPr>
              <a:t>Récupère </a:t>
            </a:r>
            <a:r>
              <a:rPr lang="fr-FR" sz="1400" dirty="0" smtClean="0">
                <a:solidFill>
                  <a:schemeClr val="bg1"/>
                </a:solidFill>
              </a:rPr>
              <a:t>les droits de l’acteur connexion</a:t>
            </a:r>
            <a:endParaRPr lang="fr-FR" sz="1400" dirty="0">
              <a:solidFill>
                <a:schemeClr val="bg1"/>
              </a:solidFill>
            </a:endParaRPr>
          </a:p>
          <a:p>
            <a:pPr marL="285750" indent="-285750">
              <a:buFontTx/>
              <a:buChar char="-"/>
            </a:pPr>
            <a:r>
              <a:rPr lang="fr-FR" sz="1400" dirty="0">
                <a:solidFill>
                  <a:schemeClr val="bg1"/>
                </a:solidFill>
              </a:rPr>
              <a:t>Ajouter, supprimer des titres et les tableaux</a:t>
            </a:r>
          </a:p>
          <a:p>
            <a:pPr marL="285750" indent="-285750">
              <a:buFontTx/>
              <a:buChar char="-"/>
            </a:pPr>
            <a:r>
              <a:rPr lang="fr-FR" sz="1400" dirty="0">
                <a:solidFill>
                  <a:schemeClr val="bg1"/>
                </a:solidFill>
              </a:rPr>
              <a:t>Supprimer les avis</a:t>
            </a:r>
          </a:p>
          <a:p>
            <a:pPr marL="285750" indent="-285750">
              <a:buFontTx/>
              <a:buChar char="-"/>
            </a:pPr>
            <a:r>
              <a:rPr lang="fr-FR" sz="1400" dirty="0">
                <a:solidFill>
                  <a:schemeClr val="bg1"/>
                </a:solidFill>
              </a:rPr>
              <a:t>Changer le dernier tableau</a:t>
            </a:r>
          </a:p>
          <a:p>
            <a:pPr marL="285750" indent="-285750">
              <a:buFontTx/>
              <a:buChar char="-"/>
            </a:pPr>
            <a:r>
              <a:rPr lang="fr-FR" sz="1400" dirty="0">
                <a:solidFill>
                  <a:schemeClr val="bg1"/>
                </a:solidFill>
              </a:rPr>
              <a:t>Recevoir les demandes de contact</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16" y="1033153"/>
            <a:ext cx="6155838" cy="4401205"/>
          </a:xfrm>
          <a:prstGeom prst="rect">
            <a:avLst/>
          </a:prstGeom>
        </p:spPr>
      </p:pic>
    </p:spTree>
    <p:extLst>
      <p:ext uri="{BB962C8B-B14F-4D97-AF65-F5344CB8AC3E}">
        <p14:creationId xmlns:p14="http://schemas.microsoft.com/office/powerpoint/2010/main" val="672800375"/>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2028</TotalTime>
  <Words>773</Words>
  <Application>Microsoft Office PowerPoint</Application>
  <PresentationFormat>Grand écran</PresentationFormat>
  <Paragraphs>181</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Brushed</vt:lpstr>
      <vt:lpstr>Calibri</vt:lpstr>
      <vt:lpstr>Century Gothic</vt:lpstr>
      <vt:lpstr>Wingdings 3</vt:lpstr>
      <vt:lpstr>Secteur</vt:lpstr>
      <vt:lpstr>L’artiste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L’artiste</dc:title>
  <dc:creator>pierrot gilles</dc:creator>
  <cp:lastModifiedBy>GillesP</cp:lastModifiedBy>
  <cp:revision>35</cp:revision>
  <dcterms:created xsi:type="dcterms:W3CDTF">2022-12-23T08:07:04Z</dcterms:created>
  <dcterms:modified xsi:type="dcterms:W3CDTF">2023-03-09T15:40:32Z</dcterms:modified>
</cp:coreProperties>
</file>