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3" r:id="rId8"/>
    <p:sldId id="262" r:id="rId9"/>
    <p:sldId id="266" r:id="rId10"/>
    <p:sldId id="267" r:id="rId11"/>
    <p:sldId id="269" r:id="rId12"/>
    <p:sldId id="268" r:id="rId13"/>
    <p:sldId id="270" r:id="rId14"/>
    <p:sldId id="272" r:id="rId15"/>
    <p:sldId id="264" r:id="rId16"/>
    <p:sldId id="265"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30FD83FE-DD4F-41E3-99BA-977709F7E92F}">
          <p14:sldIdLst>
            <p14:sldId id="256"/>
            <p14:sldId id="257"/>
            <p14:sldId id="258"/>
            <p14:sldId id="259"/>
            <p14:sldId id="260"/>
            <p14:sldId id="261"/>
            <p14:sldId id="263"/>
            <p14:sldId id="262"/>
            <p14:sldId id="266"/>
            <p14:sldId id="267"/>
            <p14:sldId id="269"/>
            <p14:sldId id="268"/>
            <p14:sldId id="270"/>
            <p14:sldId id="272"/>
            <p14:sldId id="264"/>
            <p14:sldId id="265"/>
            <p14:sldId id="27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1919"/>
    <a:srgbClr val="751515"/>
    <a:srgbClr val="951A1B"/>
    <a:srgbClr val="86535C"/>
    <a:srgbClr val="844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80"/>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F9B10-F744-47E1-871E-98B3AC9B3E4F}" type="datetimeFigureOut">
              <a:rPr lang="fr-FR" smtClean="0"/>
              <a:t>09/02/2023</a:t>
            </a:fld>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71219-A99D-471B-86CD-CA487E081E23}" type="slidenum">
              <a:rPr lang="fr-FR" smtClean="0"/>
              <a:t>‹N°›</a:t>
            </a:fld>
            <a:endParaRPr lang="fr-FR"/>
          </a:p>
        </p:txBody>
      </p:sp>
      <p:sp>
        <p:nvSpPr>
          <p:cNvPr id="8" name="Espace réservé de l'image des diapositives 7">
            <a:extLst>
              <a:ext uri="{FF2B5EF4-FFF2-40B4-BE49-F238E27FC236}">
                <a16:creationId xmlns:a16="http://schemas.microsoft.com/office/drawing/2014/main" id="{1EE99F21-CC01-5859-DC52-055D6D5FAD22}"/>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9" name="Espace réservé du pied de page 8">
            <a:extLst>
              <a:ext uri="{FF2B5EF4-FFF2-40B4-BE49-F238E27FC236}">
                <a16:creationId xmlns:a16="http://schemas.microsoft.com/office/drawing/2014/main" id="{076719D7-6FD1-4985-AF55-4CC5ADC1D92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Tree>
    <p:extLst>
      <p:ext uri="{BB962C8B-B14F-4D97-AF65-F5344CB8AC3E}">
        <p14:creationId xmlns:p14="http://schemas.microsoft.com/office/powerpoint/2010/main" val="1324572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2/9/2023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jcocheril.wixsite.com/jacquescocheril" TargetMode="Externa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1B9329-42EB-99A2-DDFA-E4AD68EA94D2}"/>
              </a:ext>
            </a:extLst>
          </p:cNvPr>
          <p:cNvSpPr>
            <a:spLocks noGrp="1"/>
          </p:cNvSpPr>
          <p:nvPr>
            <p:ph type="ctrTitle"/>
          </p:nvPr>
        </p:nvSpPr>
        <p:spPr>
          <a:xfrm>
            <a:off x="1952907" y="1491909"/>
            <a:ext cx="3169331" cy="1092530"/>
          </a:xfrm>
        </p:spPr>
        <p:txBody>
          <a:bodyPr/>
          <a:lstStyle/>
          <a:p>
            <a:r>
              <a:rPr lang="fr-FR" dirty="0">
                <a:solidFill>
                  <a:schemeClr val="accent6">
                    <a:lumMod val="50000"/>
                  </a:schemeClr>
                </a:solidFill>
                <a:latin typeface="Brushed" panose="00000400000000000000" pitchFamily="2" charset="0"/>
              </a:rPr>
              <a:t>L’artiste</a:t>
            </a:r>
          </a:p>
        </p:txBody>
      </p:sp>
      <p:sp>
        <p:nvSpPr>
          <p:cNvPr id="3" name="Sous-titre 2">
            <a:extLst>
              <a:ext uri="{FF2B5EF4-FFF2-40B4-BE49-F238E27FC236}">
                <a16:creationId xmlns:a16="http://schemas.microsoft.com/office/drawing/2014/main" id="{51DB388B-3652-B48F-068F-E31B48CAAD3D}"/>
              </a:ext>
            </a:extLst>
          </p:cNvPr>
          <p:cNvSpPr>
            <a:spLocks noGrp="1"/>
          </p:cNvSpPr>
          <p:nvPr>
            <p:ph type="subTitle" idx="1"/>
          </p:nvPr>
        </p:nvSpPr>
        <p:spPr>
          <a:xfrm>
            <a:off x="1952907" y="2745850"/>
            <a:ext cx="4214359" cy="496564"/>
          </a:xfrm>
        </p:spPr>
        <p:txBody>
          <a:bodyPr/>
          <a:lstStyle/>
          <a:p>
            <a:r>
              <a:rPr lang="fr-FR" dirty="0"/>
              <a:t>Site internet pour Mr souliers.</a:t>
            </a:r>
          </a:p>
        </p:txBody>
      </p:sp>
      <p:sp>
        <p:nvSpPr>
          <p:cNvPr id="6" name="ZoneTexte 5">
            <a:extLst>
              <a:ext uri="{FF2B5EF4-FFF2-40B4-BE49-F238E27FC236}">
                <a16:creationId xmlns:a16="http://schemas.microsoft.com/office/drawing/2014/main" id="{0C571731-E9A2-1906-5DA6-977DDCF9EBD4}"/>
              </a:ext>
            </a:extLst>
          </p:cNvPr>
          <p:cNvSpPr txBox="1"/>
          <p:nvPr/>
        </p:nvSpPr>
        <p:spPr>
          <a:xfrm>
            <a:off x="522514" y="5961413"/>
            <a:ext cx="3057896" cy="646331"/>
          </a:xfrm>
          <a:prstGeom prst="rect">
            <a:avLst/>
          </a:prstGeom>
          <a:noFill/>
        </p:spPr>
        <p:txBody>
          <a:bodyPr wrap="square" rtlCol="0">
            <a:spAutoFit/>
          </a:bodyPr>
          <a:lstStyle/>
          <a:p>
            <a:r>
              <a:rPr lang="fr-FR" dirty="0"/>
              <a:t>Par</a:t>
            </a:r>
          </a:p>
          <a:p>
            <a:r>
              <a:rPr lang="fr-FR" dirty="0"/>
              <a:t>Pierrot Gilles</a:t>
            </a:r>
          </a:p>
        </p:txBody>
      </p:sp>
      <p:pic>
        <p:nvPicPr>
          <p:cNvPr id="7" name="Image 6">
            <a:extLst>
              <a:ext uri="{FF2B5EF4-FFF2-40B4-BE49-F238E27FC236}">
                <a16:creationId xmlns:a16="http://schemas.microsoft.com/office/drawing/2014/main" id="{BC25DDF7-4CE6-3ECD-4DFE-E7358BEA477C}"/>
              </a:ext>
            </a:extLst>
          </p:cNvPr>
          <p:cNvPicPr>
            <a:picLocks noChangeAspect="1"/>
          </p:cNvPicPr>
          <p:nvPr/>
        </p:nvPicPr>
        <p:blipFill>
          <a:blip r:embed="rId2"/>
          <a:stretch>
            <a:fillRect/>
          </a:stretch>
        </p:blipFill>
        <p:spPr>
          <a:xfrm>
            <a:off x="8793678" y="3324744"/>
            <a:ext cx="3647913" cy="3611580"/>
          </a:xfrm>
          <a:prstGeom prst="rect">
            <a:avLst/>
          </a:prstGeom>
        </p:spPr>
      </p:pic>
    </p:spTree>
    <p:extLst>
      <p:ext uri="{BB962C8B-B14F-4D97-AF65-F5344CB8AC3E}">
        <p14:creationId xmlns:p14="http://schemas.microsoft.com/office/powerpoint/2010/main" val="103575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F487348-3258-C35F-0B1E-CAFCD6147FBB}"/>
              </a:ext>
            </a:extLst>
          </p:cNvPr>
          <p:cNvSpPr txBox="1"/>
          <p:nvPr/>
        </p:nvSpPr>
        <p:spPr>
          <a:xfrm>
            <a:off x="457200" y="138223"/>
            <a:ext cx="2445488" cy="400110"/>
          </a:xfrm>
          <a:prstGeom prst="rect">
            <a:avLst/>
          </a:prstGeom>
          <a:noFill/>
        </p:spPr>
        <p:txBody>
          <a:bodyPr wrap="square" rtlCol="0">
            <a:spAutoFit/>
          </a:bodyPr>
          <a:lstStyle/>
          <a:p>
            <a:r>
              <a:rPr lang="fr-FR" sz="2000" b="1" u="sng" dirty="0">
                <a:solidFill>
                  <a:srgbClr val="8F1919"/>
                </a:solidFill>
              </a:rPr>
              <a:t>Wireframe:</a:t>
            </a:r>
          </a:p>
        </p:txBody>
      </p:sp>
      <p:pic>
        <p:nvPicPr>
          <p:cNvPr id="6" name="Image 5">
            <a:extLst>
              <a:ext uri="{FF2B5EF4-FFF2-40B4-BE49-F238E27FC236}">
                <a16:creationId xmlns:a16="http://schemas.microsoft.com/office/drawing/2014/main" id="{C114E8BF-6FCD-B5D3-AE95-0F2BF9E812C8}"/>
              </a:ext>
            </a:extLst>
          </p:cNvPr>
          <p:cNvPicPr>
            <a:picLocks noChangeAspect="1"/>
          </p:cNvPicPr>
          <p:nvPr/>
        </p:nvPicPr>
        <p:blipFill>
          <a:blip r:embed="rId2"/>
          <a:stretch>
            <a:fillRect/>
          </a:stretch>
        </p:blipFill>
        <p:spPr>
          <a:xfrm>
            <a:off x="1127050" y="645062"/>
            <a:ext cx="9803219" cy="5645434"/>
          </a:xfrm>
          <a:prstGeom prst="rect">
            <a:avLst/>
          </a:prstGeom>
        </p:spPr>
      </p:pic>
    </p:spTree>
    <p:extLst>
      <p:ext uri="{BB962C8B-B14F-4D97-AF65-F5344CB8AC3E}">
        <p14:creationId xmlns:p14="http://schemas.microsoft.com/office/powerpoint/2010/main" val="859062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F487348-3258-C35F-0B1E-CAFCD6147FBB}"/>
              </a:ext>
            </a:extLst>
          </p:cNvPr>
          <p:cNvSpPr txBox="1"/>
          <p:nvPr/>
        </p:nvSpPr>
        <p:spPr>
          <a:xfrm>
            <a:off x="457200" y="138223"/>
            <a:ext cx="2445488" cy="400110"/>
          </a:xfrm>
          <a:prstGeom prst="rect">
            <a:avLst/>
          </a:prstGeom>
          <a:noFill/>
        </p:spPr>
        <p:txBody>
          <a:bodyPr wrap="square" rtlCol="0">
            <a:spAutoFit/>
          </a:bodyPr>
          <a:lstStyle/>
          <a:p>
            <a:r>
              <a:rPr lang="fr-FR" sz="2000" b="1" u="sng" dirty="0">
                <a:solidFill>
                  <a:srgbClr val="8F1919"/>
                </a:solidFill>
              </a:rPr>
              <a:t>Wireframe:</a:t>
            </a:r>
          </a:p>
        </p:txBody>
      </p:sp>
      <p:pic>
        <p:nvPicPr>
          <p:cNvPr id="3" name="Image 2">
            <a:extLst>
              <a:ext uri="{FF2B5EF4-FFF2-40B4-BE49-F238E27FC236}">
                <a16:creationId xmlns:a16="http://schemas.microsoft.com/office/drawing/2014/main" id="{68D368DB-5EC4-832C-9746-3D5A7E7EC740}"/>
              </a:ext>
            </a:extLst>
          </p:cNvPr>
          <p:cNvPicPr>
            <a:picLocks noChangeAspect="1"/>
          </p:cNvPicPr>
          <p:nvPr/>
        </p:nvPicPr>
        <p:blipFill>
          <a:blip r:embed="rId2"/>
          <a:stretch>
            <a:fillRect/>
          </a:stretch>
        </p:blipFill>
        <p:spPr>
          <a:xfrm>
            <a:off x="457200" y="792903"/>
            <a:ext cx="11190989" cy="5736483"/>
          </a:xfrm>
          <a:prstGeom prst="rect">
            <a:avLst/>
          </a:prstGeom>
        </p:spPr>
      </p:pic>
    </p:spTree>
    <p:extLst>
      <p:ext uri="{BB962C8B-B14F-4D97-AF65-F5344CB8AC3E}">
        <p14:creationId xmlns:p14="http://schemas.microsoft.com/office/powerpoint/2010/main" val="2917187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7BA7665-741A-7068-6C9C-499DA6E224C0}"/>
              </a:ext>
            </a:extLst>
          </p:cNvPr>
          <p:cNvSpPr txBox="1"/>
          <p:nvPr/>
        </p:nvSpPr>
        <p:spPr>
          <a:xfrm>
            <a:off x="499730" y="547576"/>
            <a:ext cx="1408813" cy="400110"/>
          </a:xfrm>
          <a:prstGeom prst="rect">
            <a:avLst/>
          </a:prstGeom>
          <a:noFill/>
        </p:spPr>
        <p:txBody>
          <a:bodyPr wrap="square" rtlCol="0">
            <a:spAutoFit/>
          </a:bodyPr>
          <a:lstStyle/>
          <a:p>
            <a:r>
              <a:rPr lang="fr-FR" sz="2000" b="1" u="sng" dirty="0">
                <a:solidFill>
                  <a:srgbClr val="8F1919"/>
                </a:solidFill>
              </a:rPr>
              <a:t>Style </a:t>
            </a:r>
            <a:r>
              <a:rPr lang="fr-FR" sz="2000" b="1" u="sng" dirty="0" err="1">
                <a:solidFill>
                  <a:srgbClr val="8F1919"/>
                </a:solidFill>
              </a:rPr>
              <a:t>Title</a:t>
            </a:r>
            <a:r>
              <a:rPr lang="fr-FR" sz="2000" b="1" u="sng" dirty="0">
                <a:solidFill>
                  <a:srgbClr val="8F1919"/>
                </a:solidFill>
              </a:rPr>
              <a:t>:</a:t>
            </a:r>
          </a:p>
        </p:txBody>
      </p:sp>
      <p:pic>
        <p:nvPicPr>
          <p:cNvPr id="6" name="Image 5">
            <a:extLst>
              <a:ext uri="{FF2B5EF4-FFF2-40B4-BE49-F238E27FC236}">
                <a16:creationId xmlns:a16="http://schemas.microsoft.com/office/drawing/2014/main" id="{B0316501-3225-594A-9B5D-54B52C36FBB8}"/>
              </a:ext>
            </a:extLst>
          </p:cNvPr>
          <p:cNvPicPr>
            <a:picLocks noChangeAspect="1"/>
          </p:cNvPicPr>
          <p:nvPr/>
        </p:nvPicPr>
        <p:blipFill>
          <a:blip r:embed="rId2"/>
          <a:stretch>
            <a:fillRect/>
          </a:stretch>
        </p:blipFill>
        <p:spPr>
          <a:xfrm>
            <a:off x="2360428" y="1495425"/>
            <a:ext cx="6645459" cy="4415804"/>
          </a:xfrm>
          <a:prstGeom prst="rect">
            <a:avLst/>
          </a:prstGeom>
        </p:spPr>
      </p:pic>
    </p:spTree>
    <p:extLst>
      <p:ext uri="{BB962C8B-B14F-4D97-AF65-F5344CB8AC3E}">
        <p14:creationId xmlns:p14="http://schemas.microsoft.com/office/powerpoint/2010/main" val="3316698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A95159E-14B9-EA51-E760-8AD76EF08961}"/>
              </a:ext>
            </a:extLst>
          </p:cNvPr>
          <p:cNvSpPr txBox="1"/>
          <p:nvPr/>
        </p:nvSpPr>
        <p:spPr>
          <a:xfrm>
            <a:off x="744279" y="616688"/>
            <a:ext cx="2328530" cy="400110"/>
          </a:xfrm>
          <a:prstGeom prst="rect">
            <a:avLst/>
          </a:prstGeom>
          <a:noFill/>
        </p:spPr>
        <p:txBody>
          <a:bodyPr wrap="square" rtlCol="0">
            <a:spAutoFit/>
          </a:bodyPr>
          <a:lstStyle/>
          <a:p>
            <a:r>
              <a:rPr lang="fr-FR" sz="2000" b="1" u="sng" dirty="0" err="1">
                <a:solidFill>
                  <a:srgbClr val="8F1919"/>
                </a:solidFill>
              </a:rPr>
              <a:t>Mockup</a:t>
            </a:r>
            <a:r>
              <a:rPr lang="fr-FR" sz="2000" b="1" u="sng" dirty="0">
                <a:solidFill>
                  <a:srgbClr val="8F1919"/>
                </a:solidFill>
              </a:rPr>
              <a:t>:</a:t>
            </a:r>
          </a:p>
        </p:txBody>
      </p:sp>
      <p:pic>
        <p:nvPicPr>
          <p:cNvPr id="6" name="Image 5">
            <a:extLst>
              <a:ext uri="{FF2B5EF4-FFF2-40B4-BE49-F238E27FC236}">
                <a16:creationId xmlns:a16="http://schemas.microsoft.com/office/drawing/2014/main" id="{9FB551D1-D1B1-B209-E8BF-60658D476CD6}"/>
              </a:ext>
            </a:extLst>
          </p:cNvPr>
          <p:cNvPicPr>
            <a:picLocks noChangeAspect="1"/>
          </p:cNvPicPr>
          <p:nvPr/>
        </p:nvPicPr>
        <p:blipFill>
          <a:blip r:embed="rId2"/>
          <a:stretch>
            <a:fillRect/>
          </a:stretch>
        </p:blipFill>
        <p:spPr>
          <a:xfrm>
            <a:off x="3072809" y="625548"/>
            <a:ext cx="6046384" cy="5606905"/>
          </a:xfrm>
          <a:prstGeom prst="rect">
            <a:avLst/>
          </a:prstGeom>
        </p:spPr>
      </p:pic>
    </p:spTree>
    <p:extLst>
      <p:ext uri="{BB962C8B-B14F-4D97-AF65-F5344CB8AC3E}">
        <p14:creationId xmlns:p14="http://schemas.microsoft.com/office/powerpoint/2010/main" val="1027061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A95159E-14B9-EA51-E760-8AD76EF08961}"/>
              </a:ext>
            </a:extLst>
          </p:cNvPr>
          <p:cNvSpPr txBox="1"/>
          <p:nvPr/>
        </p:nvSpPr>
        <p:spPr>
          <a:xfrm>
            <a:off x="744279" y="616688"/>
            <a:ext cx="2328530" cy="400110"/>
          </a:xfrm>
          <a:prstGeom prst="rect">
            <a:avLst/>
          </a:prstGeom>
          <a:noFill/>
        </p:spPr>
        <p:txBody>
          <a:bodyPr wrap="square" rtlCol="0">
            <a:spAutoFit/>
          </a:bodyPr>
          <a:lstStyle/>
          <a:p>
            <a:r>
              <a:rPr lang="fr-FR" sz="2000" b="1" u="sng" dirty="0" err="1">
                <a:solidFill>
                  <a:srgbClr val="8F1919"/>
                </a:solidFill>
              </a:rPr>
              <a:t>Mockup</a:t>
            </a:r>
            <a:r>
              <a:rPr lang="fr-FR" sz="2000" b="1" u="sng" dirty="0">
                <a:solidFill>
                  <a:srgbClr val="8F1919"/>
                </a:solidFill>
              </a:rPr>
              <a:t>:</a:t>
            </a:r>
          </a:p>
        </p:txBody>
      </p:sp>
      <p:pic>
        <p:nvPicPr>
          <p:cNvPr id="3" name="Image 2">
            <a:extLst>
              <a:ext uri="{FF2B5EF4-FFF2-40B4-BE49-F238E27FC236}">
                <a16:creationId xmlns:a16="http://schemas.microsoft.com/office/drawing/2014/main" id="{D61C898B-5A8D-7239-E984-EF216276A305}"/>
              </a:ext>
            </a:extLst>
          </p:cNvPr>
          <p:cNvPicPr>
            <a:picLocks noChangeAspect="1"/>
          </p:cNvPicPr>
          <p:nvPr/>
        </p:nvPicPr>
        <p:blipFill>
          <a:blip r:embed="rId2"/>
          <a:stretch>
            <a:fillRect/>
          </a:stretch>
        </p:blipFill>
        <p:spPr>
          <a:xfrm>
            <a:off x="1807534" y="1082827"/>
            <a:ext cx="9851065" cy="5389410"/>
          </a:xfrm>
          <a:prstGeom prst="rect">
            <a:avLst/>
          </a:prstGeom>
        </p:spPr>
      </p:pic>
    </p:spTree>
    <p:extLst>
      <p:ext uri="{BB962C8B-B14F-4D97-AF65-F5344CB8AC3E}">
        <p14:creationId xmlns:p14="http://schemas.microsoft.com/office/powerpoint/2010/main" val="4053992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C547E21B-BCB9-D52B-C5AB-7AC538003AD4}"/>
              </a:ext>
            </a:extLst>
          </p:cNvPr>
          <p:cNvSpPr txBox="1"/>
          <p:nvPr/>
        </p:nvSpPr>
        <p:spPr>
          <a:xfrm>
            <a:off x="1050966" y="611579"/>
            <a:ext cx="9429008" cy="2031325"/>
          </a:xfrm>
          <a:prstGeom prst="rect">
            <a:avLst/>
          </a:prstGeom>
          <a:noFill/>
        </p:spPr>
        <p:txBody>
          <a:bodyPr wrap="square" rtlCol="0">
            <a:spAutoFit/>
          </a:bodyPr>
          <a:lstStyle/>
          <a:p>
            <a:r>
              <a:rPr lang="fr-FR" b="1" u="sng" dirty="0">
                <a:solidFill>
                  <a:srgbClr val="751515"/>
                </a:solidFill>
              </a:rPr>
              <a:t>Les contraintes:</a:t>
            </a:r>
          </a:p>
          <a:p>
            <a:pPr lvl="1"/>
            <a:r>
              <a:rPr lang="fr-FR" dirty="0"/>
              <a:t>- Présence d’un </a:t>
            </a:r>
            <a:r>
              <a:rPr lang="fr-FR" dirty="0" err="1"/>
              <a:t>slider</a:t>
            </a:r>
            <a:r>
              <a:rPr lang="fr-FR" dirty="0"/>
              <a:t> pour visionner les tableaux.</a:t>
            </a:r>
          </a:p>
          <a:p>
            <a:pPr lvl="1"/>
            <a:r>
              <a:rPr lang="fr-FR" dirty="0"/>
              <a:t>- Développer une base de données pour les commentaires et les tableaux.</a:t>
            </a:r>
          </a:p>
          <a:p>
            <a:pPr lvl="1"/>
            <a:r>
              <a:rPr lang="fr-FR" dirty="0"/>
              <a:t>- Utilisation du HTML/CSS, JavaScript, MySQL.</a:t>
            </a:r>
          </a:p>
          <a:p>
            <a:pPr lvl="1"/>
            <a:r>
              <a:rPr lang="fr-FR" dirty="0"/>
              <a:t>- Assurer la maintenance, l’hébergement du site.</a:t>
            </a:r>
          </a:p>
          <a:p>
            <a:pPr lvl="1"/>
            <a:r>
              <a:rPr lang="fr-FR" dirty="0"/>
              <a:t>- Petite formation pour l’ajout des tableaux.</a:t>
            </a:r>
          </a:p>
          <a:p>
            <a:endParaRPr lang="fr-FR" dirty="0"/>
          </a:p>
        </p:txBody>
      </p:sp>
      <p:sp>
        <p:nvSpPr>
          <p:cNvPr id="7" name="ZoneTexte 6">
            <a:extLst>
              <a:ext uri="{FF2B5EF4-FFF2-40B4-BE49-F238E27FC236}">
                <a16:creationId xmlns:a16="http://schemas.microsoft.com/office/drawing/2014/main" id="{57C6970D-45B3-E42A-42FC-07A833CD706F}"/>
              </a:ext>
            </a:extLst>
          </p:cNvPr>
          <p:cNvSpPr txBox="1"/>
          <p:nvPr/>
        </p:nvSpPr>
        <p:spPr>
          <a:xfrm>
            <a:off x="1050966" y="2642904"/>
            <a:ext cx="9619013" cy="1200329"/>
          </a:xfrm>
          <a:prstGeom prst="rect">
            <a:avLst/>
          </a:prstGeom>
          <a:noFill/>
        </p:spPr>
        <p:txBody>
          <a:bodyPr wrap="square" rtlCol="0">
            <a:spAutoFit/>
          </a:bodyPr>
          <a:lstStyle/>
          <a:p>
            <a:r>
              <a:rPr lang="fr-FR" b="1" u="sng" dirty="0">
                <a:solidFill>
                  <a:srgbClr val="751515"/>
                </a:solidFill>
              </a:rPr>
              <a:t>Les contraintes légales:</a:t>
            </a:r>
          </a:p>
          <a:p>
            <a:r>
              <a:rPr lang="fr-FR" dirty="0"/>
              <a:t>	- Propriétaires du site Mr Soulier.</a:t>
            </a:r>
          </a:p>
          <a:p>
            <a:r>
              <a:rPr lang="fr-FR" dirty="0"/>
              <a:t>	- Maquettage, intégrations ainsi que le code source appartiennent à Mr Pierrot.</a:t>
            </a:r>
          </a:p>
          <a:p>
            <a:r>
              <a:rPr lang="fr-FR" dirty="0"/>
              <a:t>	</a:t>
            </a:r>
          </a:p>
        </p:txBody>
      </p:sp>
      <p:sp>
        <p:nvSpPr>
          <p:cNvPr id="8" name="ZoneTexte 7">
            <a:extLst>
              <a:ext uri="{FF2B5EF4-FFF2-40B4-BE49-F238E27FC236}">
                <a16:creationId xmlns:a16="http://schemas.microsoft.com/office/drawing/2014/main" id="{D50139A6-F1AF-17F1-F1DF-8CEF331330BB}"/>
              </a:ext>
            </a:extLst>
          </p:cNvPr>
          <p:cNvSpPr txBox="1"/>
          <p:nvPr/>
        </p:nvSpPr>
        <p:spPr>
          <a:xfrm>
            <a:off x="1050966" y="4138551"/>
            <a:ext cx="9909959" cy="1477328"/>
          </a:xfrm>
          <a:prstGeom prst="rect">
            <a:avLst/>
          </a:prstGeom>
          <a:noFill/>
        </p:spPr>
        <p:txBody>
          <a:bodyPr wrap="square" rtlCol="0">
            <a:spAutoFit/>
          </a:bodyPr>
          <a:lstStyle/>
          <a:p>
            <a:r>
              <a:rPr lang="fr-FR" b="1" u="sng" dirty="0">
                <a:solidFill>
                  <a:srgbClr val="751515"/>
                </a:solidFill>
              </a:rPr>
              <a:t>Les coûts et délais:</a:t>
            </a:r>
          </a:p>
          <a:p>
            <a:r>
              <a:rPr lang="fr-FR" dirty="0"/>
              <a:t>	- Sites offert soit un gain de 150 euros/jour/développeur pour 10 jours.</a:t>
            </a:r>
          </a:p>
          <a:p>
            <a:r>
              <a:rPr lang="fr-FR" dirty="0"/>
              <a:t>	  comprenant le cahier des charges, le maquettage, la création d’un logo, la 	  	      	  création du site, la création de la base de données, la mise en ligne.</a:t>
            </a:r>
          </a:p>
          <a:p>
            <a:r>
              <a:rPr lang="fr-FR" dirty="0"/>
              <a:t>	- Livraisons prévu le 03 juillet 2023.</a:t>
            </a:r>
          </a:p>
        </p:txBody>
      </p:sp>
    </p:spTree>
    <p:extLst>
      <p:ext uri="{BB962C8B-B14F-4D97-AF65-F5344CB8AC3E}">
        <p14:creationId xmlns:p14="http://schemas.microsoft.com/office/powerpoint/2010/main" val="1279676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209249B-AB26-E703-4BF8-BDB15EA80F2B}"/>
              </a:ext>
            </a:extLst>
          </p:cNvPr>
          <p:cNvSpPr>
            <a:spLocks noGrp="1"/>
          </p:cNvSpPr>
          <p:nvPr>
            <p:ph idx="1"/>
          </p:nvPr>
        </p:nvSpPr>
        <p:spPr>
          <a:xfrm>
            <a:off x="1218602" y="2003961"/>
            <a:ext cx="9053554" cy="2431473"/>
          </a:xfrm>
        </p:spPr>
        <p:txBody>
          <a:bodyPr/>
          <a:lstStyle/>
          <a:p>
            <a:pPr marL="0" indent="0">
              <a:buNone/>
            </a:pPr>
            <a:r>
              <a:rPr lang="fr-FR" b="1" u="sng" dirty="0">
                <a:solidFill>
                  <a:srgbClr val="751515"/>
                </a:solidFill>
              </a:rPr>
              <a:t>Récapitulatif:</a:t>
            </a:r>
          </a:p>
          <a:p>
            <a:pPr marL="457200" lvl="1" indent="0">
              <a:buNone/>
            </a:pPr>
            <a:r>
              <a:rPr lang="fr-FR" dirty="0"/>
              <a:t>Nous livrons un site internet début juillet de style galerie, comprenant un nouveau logo, une page d’accueil contenant une bio  la dernière peinture et des commentaires, une page galerie contenant les peintures du client, une page de contact, une page de gestion des tableaux.	</a:t>
            </a:r>
          </a:p>
          <a:p>
            <a:pPr lvl="1"/>
            <a:endParaRPr lang="fr-FR" dirty="0"/>
          </a:p>
        </p:txBody>
      </p:sp>
    </p:spTree>
    <p:extLst>
      <p:ext uri="{BB962C8B-B14F-4D97-AF65-F5344CB8AC3E}">
        <p14:creationId xmlns:p14="http://schemas.microsoft.com/office/powerpoint/2010/main" val="3690427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2A66F914-04BA-DAC5-3CB8-39C1C8CBFE25}"/>
              </a:ext>
            </a:extLst>
          </p:cNvPr>
          <p:cNvSpPr txBox="1"/>
          <p:nvPr/>
        </p:nvSpPr>
        <p:spPr>
          <a:xfrm>
            <a:off x="950026" y="528452"/>
            <a:ext cx="2844140" cy="646331"/>
          </a:xfrm>
          <a:prstGeom prst="rect">
            <a:avLst/>
          </a:prstGeom>
          <a:noFill/>
        </p:spPr>
        <p:txBody>
          <a:bodyPr wrap="square" rtlCol="0">
            <a:spAutoFit/>
          </a:bodyPr>
          <a:lstStyle/>
          <a:p>
            <a:r>
              <a:rPr lang="fr-FR" b="1" u="sng" dirty="0">
                <a:solidFill>
                  <a:srgbClr val="751515"/>
                </a:solidFill>
              </a:rPr>
              <a:t>Planning:</a:t>
            </a:r>
          </a:p>
          <a:p>
            <a:endParaRPr lang="fr-FR" dirty="0"/>
          </a:p>
        </p:txBody>
      </p:sp>
      <p:pic>
        <p:nvPicPr>
          <p:cNvPr id="6" name="Image 5">
            <a:extLst>
              <a:ext uri="{FF2B5EF4-FFF2-40B4-BE49-F238E27FC236}">
                <a16:creationId xmlns:a16="http://schemas.microsoft.com/office/drawing/2014/main" id="{1E25515D-80E7-CBC6-C036-7660A343731E}"/>
              </a:ext>
            </a:extLst>
          </p:cNvPr>
          <p:cNvPicPr>
            <a:picLocks noChangeAspect="1"/>
          </p:cNvPicPr>
          <p:nvPr/>
        </p:nvPicPr>
        <p:blipFill>
          <a:blip r:embed="rId2"/>
          <a:stretch>
            <a:fillRect/>
          </a:stretch>
        </p:blipFill>
        <p:spPr>
          <a:xfrm>
            <a:off x="2600696" y="876504"/>
            <a:ext cx="8390279" cy="5877509"/>
          </a:xfrm>
          <a:prstGeom prst="rect">
            <a:avLst/>
          </a:prstGeom>
        </p:spPr>
      </p:pic>
    </p:spTree>
    <p:extLst>
      <p:ext uri="{BB962C8B-B14F-4D97-AF65-F5344CB8AC3E}">
        <p14:creationId xmlns:p14="http://schemas.microsoft.com/office/powerpoint/2010/main" val="236810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56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DDE59F9-2186-3922-B135-0813426D0D17}"/>
              </a:ext>
            </a:extLst>
          </p:cNvPr>
          <p:cNvSpPr>
            <a:spLocks noGrp="1"/>
          </p:cNvSpPr>
          <p:nvPr>
            <p:ph idx="1"/>
          </p:nvPr>
        </p:nvSpPr>
        <p:spPr>
          <a:xfrm>
            <a:off x="457200" y="685800"/>
            <a:ext cx="11050587" cy="6029696"/>
          </a:xfrm>
        </p:spPr>
        <p:txBody>
          <a:bodyPr>
            <a:normAutofit fontScale="55000" lnSpcReduction="20000"/>
          </a:bodyPr>
          <a:lstStyle/>
          <a:p>
            <a:pPr marL="0" indent="0">
              <a:buNone/>
            </a:pPr>
            <a:r>
              <a:rPr lang="fr-FR" sz="4200" b="1" u="sng" dirty="0">
                <a:solidFill>
                  <a:srgbClr val="8F1919"/>
                </a:solidFill>
              </a:rPr>
              <a:t>Présentation de l’entreprise :</a:t>
            </a:r>
          </a:p>
          <a:p>
            <a:pPr marL="0" indent="0">
              <a:buNone/>
            </a:pPr>
            <a:r>
              <a:rPr lang="fr-FR" sz="4200" dirty="0"/>
              <a:t>	- Créé au mois d’avril 2022.</a:t>
            </a:r>
          </a:p>
          <a:p>
            <a:pPr marL="0" indent="0">
              <a:buNone/>
            </a:pPr>
            <a:r>
              <a:rPr lang="fr-FR" sz="4200" dirty="0"/>
              <a:t>	- Activité principale : la création d’œuvres artistiques.</a:t>
            </a:r>
          </a:p>
          <a:p>
            <a:pPr marL="0" indent="0">
              <a:buNone/>
            </a:pPr>
            <a:r>
              <a:rPr lang="fr-FR" sz="4200" dirty="0"/>
              <a:t>	- services et produits vendus : Des tableaux et proposition de cours de 	           	  peinture.</a:t>
            </a:r>
          </a:p>
          <a:p>
            <a:pPr marL="0" indent="0">
              <a:buNone/>
            </a:pPr>
            <a:r>
              <a:rPr lang="fr-FR" sz="4200" dirty="0"/>
              <a:t>	- 2 salariés.</a:t>
            </a:r>
          </a:p>
          <a:p>
            <a:pPr marL="0" indent="0">
              <a:buNone/>
            </a:pPr>
            <a:r>
              <a:rPr lang="fr-FR" sz="4200" dirty="0"/>
              <a:t>	- Les axes de développement : La création d’une galerie d’art.</a:t>
            </a:r>
          </a:p>
          <a:p>
            <a:pPr marL="0" indent="0">
              <a:buNone/>
            </a:pPr>
            <a:r>
              <a:rPr lang="fr-FR" sz="4200" dirty="0"/>
              <a:t>	- Concurrents : Les Associations de peintures et les autres galeries.</a:t>
            </a:r>
          </a:p>
          <a:p>
            <a:endParaRPr lang="fr-FR" sz="4200" dirty="0"/>
          </a:p>
          <a:p>
            <a:pPr marL="0" indent="0">
              <a:buNone/>
            </a:pPr>
            <a:r>
              <a:rPr lang="fr-FR" sz="4200" b="1" u="sng" dirty="0">
                <a:solidFill>
                  <a:srgbClr val="8F1919"/>
                </a:solidFill>
              </a:rPr>
              <a:t>Intervenant principaux:</a:t>
            </a:r>
          </a:p>
          <a:p>
            <a:pPr marL="0" indent="0">
              <a:buNone/>
            </a:pPr>
            <a:r>
              <a:rPr lang="fr-FR" sz="4200" dirty="0"/>
              <a:t>	Mr Patrick Souliers.</a:t>
            </a:r>
          </a:p>
          <a:p>
            <a:pPr marL="0" indent="0">
              <a:buNone/>
            </a:pPr>
            <a:r>
              <a:rPr lang="fr-FR" sz="4200" dirty="0"/>
              <a:t>	PDG</a:t>
            </a:r>
          </a:p>
          <a:p>
            <a:pPr marL="0" indent="0">
              <a:buNone/>
            </a:pPr>
            <a:r>
              <a:rPr lang="fr-FR" sz="4200" dirty="0"/>
              <a:t>	Téléphone : 06 74 07 32 67</a:t>
            </a:r>
          </a:p>
          <a:p>
            <a:pPr marL="0" indent="0">
              <a:buNone/>
            </a:pPr>
            <a:r>
              <a:rPr lang="fr-FR" sz="4200" dirty="0"/>
              <a:t>	email : lepeintrepassionne@gmail.com</a:t>
            </a:r>
          </a:p>
          <a:p>
            <a:endParaRPr lang="fr-FR" dirty="0"/>
          </a:p>
          <a:p>
            <a:endParaRPr lang="fr-FR" dirty="0"/>
          </a:p>
        </p:txBody>
      </p:sp>
    </p:spTree>
    <p:extLst>
      <p:ext uri="{BB962C8B-B14F-4D97-AF65-F5344CB8AC3E}">
        <p14:creationId xmlns:p14="http://schemas.microsoft.com/office/powerpoint/2010/main" val="231006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1000"/>
                                        <p:tgtEl>
                                          <p:spTgt spid="3">
                                            <p:txEl>
                                              <p:pRg st="10" end="10"/>
                                            </p:txEl>
                                          </p:spTgt>
                                        </p:tgtEl>
                                      </p:cBhvr>
                                    </p:animEffect>
                                    <p:anim calcmode="lin" valueType="num">
                                      <p:cBhvr>
                                        <p:cTn id="7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1000"/>
                                        <p:tgtEl>
                                          <p:spTgt spid="3">
                                            <p:txEl>
                                              <p:pRg st="11" end="11"/>
                                            </p:txEl>
                                          </p:spTgt>
                                        </p:tgtEl>
                                      </p:cBhvr>
                                    </p:animEffect>
                                    <p:anim calcmode="lin" valueType="num">
                                      <p:cBhvr>
                                        <p:cTn id="7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animEffect transition="in" filter="fade">
                                      <p:cBhvr>
                                        <p:cTn id="84" dur="1000"/>
                                        <p:tgtEl>
                                          <p:spTgt spid="3">
                                            <p:txEl>
                                              <p:pRg st="12" end="12"/>
                                            </p:txEl>
                                          </p:spTgt>
                                        </p:tgtEl>
                                      </p:cBhvr>
                                    </p:animEffect>
                                    <p:anim calcmode="lin" valueType="num">
                                      <p:cBhvr>
                                        <p:cTn id="8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4A61551-1A6D-04D0-AAAA-66A31A17AED0}"/>
              </a:ext>
            </a:extLst>
          </p:cNvPr>
          <p:cNvSpPr>
            <a:spLocks noGrp="1"/>
          </p:cNvSpPr>
          <p:nvPr>
            <p:ph idx="1"/>
          </p:nvPr>
        </p:nvSpPr>
        <p:spPr>
          <a:xfrm>
            <a:off x="684212" y="0"/>
            <a:ext cx="8534400" cy="3615267"/>
          </a:xfrm>
        </p:spPr>
        <p:txBody>
          <a:bodyPr/>
          <a:lstStyle/>
          <a:p>
            <a:pPr marL="0" indent="0">
              <a:buNone/>
            </a:pPr>
            <a:r>
              <a:rPr lang="fr-FR" b="1" u="sng" dirty="0">
                <a:solidFill>
                  <a:srgbClr val="8F1919"/>
                </a:solidFill>
              </a:rPr>
              <a:t>Objectif du site :</a:t>
            </a:r>
          </a:p>
          <a:p>
            <a:pPr marL="0" indent="0">
              <a:buNone/>
            </a:pPr>
            <a:r>
              <a:rPr lang="fr-FR" dirty="0"/>
              <a:t>	- Avoir une plus grande visibilité.</a:t>
            </a:r>
          </a:p>
          <a:p>
            <a:pPr marL="0" indent="0">
              <a:buNone/>
            </a:pPr>
            <a:r>
              <a:rPr lang="fr-FR" dirty="0"/>
              <a:t>	- Toucher un plus grand publique.</a:t>
            </a:r>
          </a:p>
          <a:p>
            <a:pPr marL="0" indent="0">
              <a:buNone/>
            </a:pPr>
            <a:endParaRPr lang="fr-FR" dirty="0"/>
          </a:p>
          <a:p>
            <a:pPr marL="0" indent="0">
              <a:buNone/>
            </a:pPr>
            <a:r>
              <a:rPr lang="fr-FR" b="1" u="sng" dirty="0">
                <a:solidFill>
                  <a:srgbClr val="751515"/>
                </a:solidFill>
              </a:rPr>
              <a:t>Les cibles :</a:t>
            </a:r>
          </a:p>
          <a:p>
            <a:pPr marL="0" indent="0">
              <a:buNone/>
            </a:pPr>
            <a:r>
              <a:rPr lang="fr-FR" dirty="0"/>
              <a:t>	- Toutes les personnes qui s’intéressent à la peinture.</a:t>
            </a:r>
          </a:p>
        </p:txBody>
      </p:sp>
      <p:pic>
        <p:nvPicPr>
          <p:cNvPr id="5" name="Image 4">
            <a:extLst>
              <a:ext uri="{FF2B5EF4-FFF2-40B4-BE49-F238E27FC236}">
                <a16:creationId xmlns:a16="http://schemas.microsoft.com/office/drawing/2014/main" id="{112BA736-F620-4898-8F22-AB41C11718A6}"/>
              </a:ext>
            </a:extLst>
          </p:cNvPr>
          <p:cNvPicPr>
            <a:picLocks noChangeAspect="1"/>
          </p:cNvPicPr>
          <p:nvPr/>
        </p:nvPicPr>
        <p:blipFill>
          <a:blip r:embed="rId2"/>
          <a:stretch>
            <a:fillRect/>
          </a:stretch>
        </p:blipFill>
        <p:spPr>
          <a:xfrm>
            <a:off x="1237507" y="3328058"/>
            <a:ext cx="1431356" cy="3429001"/>
          </a:xfrm>
          <a:prstGeom prst="rect">
            <a:avLst/>
          </a:prstGeom>
        </p:spPr>
      </p:pic>
      <p:pic>
        <p:nvPicPr>
          <p:cNvPr id="7" name="Image 6">
            <a:extLst>
              <a:ext uri="{FF2B5EF4-FFF2-40B4-BE49-F238E27FC236}">
                <a16:creationId xmlns:a16="http://schemas.microsoft.com/office/drawing/2014/main" id="{75EFE073-DB3C-45A0-66C5-757EC85D4C18}"/>
              </a:ext>
            </a:extLst>
          </p:cNvPr>
          <p:cNvPicPr>
            <a:picLocks noChangeAspect="1"/>
          </p:cNvPicPr>
          <p:nvPr/>
        </p:nvPicPr>
        <p:blipFill>
          <a:blip r:embed="rId3"/>
          <a:stretch>
            <a:fillRect/>
          </a:stretch>
        </p:blipFill>
        <p:spPr>
          <a:xfrm>
            <a:off x="3158457" y="3328058"/>
            <a:ext cx="1431356" cy="3429001"/>
          </a:xfrm>
          <a:prstGeom prst="rect">
            <a:avLst/>
          </a:prstGeom>
        </p:spPr>
      </p:pic>
      <p:pic>
        <p:nvPicPr>
          <p:cNvPr id="9" name="Image 8">
            <a:extLst>
              <a:ext uri="{FF2B5EF4-FFF2-40B4-BE49-F238E27FC236}">
                <a16:creationId xmlns:a16="http://schemas.microsoft.com/office/drawing/2014/main" id="{8F040BB7-ACC7-0DBB-2D29-ADB52AA611F6}"/>
              </a:ext>
            </a:extLst>
          </p:cNvPr>
          <p:cNvPicPr>
            <a:picLocks noChangeAspect="1"/>
          </p:cNvPicPr>
          <p:nvPr/>
        </p:nvPicPr>
        <p:blipFill>
          <a:blip r:embed="rId4"/>
          <a:stretch>
            <a:fillRect/>
          </a:stretch>
        </p:blipFill>
        <p:spPr>
          <a:xfrm>
            <a:off x="5139097" y="3328058"/>
            <a:ext cx="1372518" cy="3429001"/>
          </a:xfrm>
          <a:prstGeom prst="rect">
            <a:avLst/>
          </a:prstGeom>
        </p:spPr>
      </p:pic>
    </p:spTree>
    <p:extLst>
      <p:ext uri="{BB962C8B-B14F-4D97-AF65-F5344CB8AC3E}">
        <p14:creationId xmlns:p14="http://schemas.microsoft.com/office/powerpoint/2010/main" val="2852162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908DB1-CA55-CD0D-E7F2-701CA6A9B6CD}"/>
              </a:ext>
            </a:extLst>
          </p:cNvPr>
          <p:cNvSpPr>
            <a:spLocks noGrp="1"/>
          </p:cNvSpPr>
          <p:nvPr>
            <p:ph type="title"/>
          </p:nvPr>
        </p:nvSpPr>
        <p:spPr/>
        <p:txBody>
          <a:bodyPr/>
          <a:lstStyle/>
          <a:p>
            <a:endParaRPr lang="fr-FR"/>
          </a:p>
        </p:txBody>
      </p:sp>
      <p:pic>
        <p:nvPicPr>
          <p:cNvPr id="7" name="Espace réservé du contenu 6">
            <a:extLst>
              <a:ext uri="{FF2B5EF4-FFF2-40B4-BE49-F238E27FC236}">
                <a16:creationId xmlns:a16="http://schemas.microsoft.com/office/drawing/2014/main" id="{3F65EC15-BD93-EAD6-2E6F-108D7365747E}"/>
              </a:ext>
            </a:extLst>
          </p:cNvPr>
          <p:cNvPicPr>
            <a:picLocks noGrp="1" noChangeAspect="1"/>
          </p:cNvPicPr>
          <p:nvPr>
            <p:ph idx="1"/>
          </p:nvPr>
        </p:nvPicPr>
        <p:blipFill>
          <a:blip r:embed="rId2"/>
          <a:stretch>
            <a:fillRect/>
          </a:stretch>
        </p:blipFill>
        <p:spPr>
          <a:xfrm>
            <a:off x="772509" y="662628"/>
            <a:ext cx="10824615" cy="5532744"/>
          </a:xfrm>
        </p:spPr>
      </p:pic>
      <p:sp>
        <p:nvSpPr>
          <p:cNvPr id="8" name="ZoneTexte 7">
            <a:extLst>
              <a:ext uri="{FF2B5EF4-FFF2-40B4-BE49-F238E27FC236}">
                <a16:creationId xmlns:a16="http://schemas.microsoft.com/office/drawing/2014/main" id="{1589E724-FCD5-AB0E-6921-F7CA85046940}"/>
              </a:ext>
            </a:extLst>
          </p:cNvPr>
          <p:cNvSpPr txBox="1"/>
          <p:nvPr/>
        </p:nvSpPr>
        <p:spPr>
          <a:xfrm>
            <a:off x="871827" y="3990020"/>
            <a:ext cx="2465727" cy="1200329"/>
          </a:xfrm>
          <a:prstGeom prst="rect">
            <a:avLst/>
          </a:prstGeom>
          <a:noFill/>
        </p:spPr>
        <p:txBody>
          <a:bodyPr wrap="square" rtlCol="0">
            <a:spAutoFit/>
          </a:bodyPr>
          <a:lstStyle/>
          <a:p>
            <a:r>
              <a:rPr lang="fr-FR" dirty="0">
                <a:solidFill>
                  <a:srgbClr val="751515"/>
                </a:solidFill>
              </a:rPr>
              <a:t>Créations de qualités.</a:t>
            </a:r>
          </a:p>
          <a:p>
            <a:endParaRPr lang="fr-FR" dirty="0">
              <a:solidFill>
                <a:srgbClr val="751515"/>
              </a:solidFill>
            </a:endParaRPr>
          </a:p>
          <a:p>
            <a:r>
              <a:rPr lang="fr-FR" dirty="0">
                <a:solidFill>
                  <a:srgbClr val="751515"/>
                </a:solidFill>
              </a:rPr>
              <a:t>Sens du relationnel.</a:t>
            </a:r>
          </a:p>
        </p:txBody>
      </p:sp>
      <p:sp>
        <p:nvSpPr>
          <p:cNvPr id="9" name="ZoneTexte 8">
            <a:extLst>
              <a:ext uri="{FF2B5EF4-FFF2-40B4-BE49-F238E27FC236}">
                <a16:creationId xmlns:a16="http://schemas.microsoft.com/office/drawing/2014/main" id="{A8D2EBA3-93E8-0461-5989-2AB5BFE86279}"/>
              </a:ext>
            </a:extLst>
          </p:cNvPr>
          <p:cNvSpPr txBox="1"/>
          <p:nvPr/>
        </p:nvSpPr>
        <p:spPr>
          <a:xfrm>
            <a:off x="3430576" y="3998025"/>
            <a:ext cx="2566626" cy="1200329"/>
          </a:xfrm>
          <a:prstGeom prst="rect">
            <a:avLst/>
          </a:prstGeom>
          <a:noFill/>
        </p:spPr>
        <p:txBody>
          <a:bodyPr wrap="square" rtlCol="0">
            <a:spAutoFit/>
          </a:bodyPr>
          <a:lstStyle/>
          <a:p>
            <a:r>
              <a:rPr lang="fr-FR" dirty="0">
                <a:solidFill>
                  <a:srgbClr val="751515"/>
                </a:solidFill>
              </a:rPr>
              <a:t>Manque de visibilités.</a:t>
            </a:r>
          </a:p>
          <a:p>
            <a:endParaRPr lang="fr-FR" dirty="0">
              <a:solidFill>
                <a:srgbClr val="751515"/>
              </a:solidFill>
            </a:endParaRPr>
          </a:p>
          <a:p>
            <a:r>
              <a:rPr lang="fr-FR" dirty="0">
                <a:solidFill>
                  <a:srgbClr val="751515"/>
                </a:solidFill>
              </a:rPr>
              <a:t>Un seul style de peinture.</a:t>
            </a:r>
          </a:p>
        </p:txBody>
      </p:sp>
      <p:sp>
        <p:nvSpPr>
          <p:cNvPr id="10" name="ZoneTexte 9">
            <a:extLst>
              <a:ext uri="{FF2B5EF4-FFF2-40B4-BE49-F238E27FC236}">
                <a16:creationId xmlns:a16="http://schemas.microsoft.com/office/drawing/2014/main" id="{640C6172-77A3-A4C5-0754-455797D81E38}"/>
              </a:ext>
            </a:extLst>
          </p:cNvPr>
          <p:cNvSpPr txBox="1"/>
          <p:nvPr/>
        </p:nvSpPr>
        <p:spPr>
          <a:xfrm>
            <a:off x="6358172" y="4025667"/>
            <a:ext cx="2396359" cy="923330"/>
          </a:xfrm>
          <a:prstGeom prst="rect">
            <a:avLst/>
          </a:prstGeom>
          <a:noFill/>
        </p:spPr>
        <p:txBody>
          <a:bodyPr wrap="square" rtlCol="0">
            <a:spAutoFit/>
          </a:bodyPr>
          <a:lstStyle/>
          <a:p>
            <a:r>
              <a:rPr lang="fr-FR" dirty="0">
                <a:solidFill>
                  <a:srgbClr val="751515"/>
                </a:solidFill>
              </a:rPr>
              <a:t>Région qui fait la part belle au métier artistique.</a:t>
            </a:r>
          </a:p>
        </p:txBody>
      </p:sp>
      <p:sp>
        <p:nvSpPr>
          <p:cNvPr id="11" name="ZoneTexte 10">
            <a:extLst>
              <a:ext uri="{FF2B5EF4-FFF2-40B4-BE49-F238E27FC236}">
                <a16:creationId xmlns:a16="http://schemas.microsoft.com/office/drawing/2014/main" id="{6A13F609-954A-71F5-9473-8FEAB88C39F1}"/>
              </a:ext>
            </a:extLst>
          </p:cNvPr>
          <p:cNvSpPr txBox="1"/>
          <p:nvPr/>
        </p:nvSpPr>
        <p:spPr>
          <a:xfrm>
            <a:off x="9282214" y="3610169"/>
            <a:ext cx="2314910" cy="1754326"/>
          </a:xfrm>
          <a:prstGeom prst="rect">
            <a:avLst/>
          </a:prstGeom>
          <a:noFill/>
        </p:spPr>
        <p:txBody>
          <a:bodyPr wrap="square" rtlCol="0">
            <a:spAutoFit/>
          </a:bodyPr>
          <a:lstStyle/>
          <a:p>
            <a:endParaRPr lang="fr-FR" dirty="0">
              <a:solidFill>
                <a:srgbClr val="751515"/>
              </a:solidFill>
            </a:endParaRPr>
          </a:p>
          <a:p>
            <a:r>
              <a:rPr lang="fr-FR" dirty="0">
                <a:solidFill>
                  <a:srgbClr val="751515"/>
                </a:solidFill>
              </a:rPr>
              <a:t>De nombreux concurrents.</a:t>
            </a:r>
          </a:p>
          <a:p>
            <a:endParaRPr lang="fr-FR" dirty="0">
              <a:solidFill>
                <a:srgbClr val="751515"/>
              </a:solidFill>
            </a:endParaRPr>
          </a:p>
          <a:p>
            <a:r>
              <a:rPr lang="fr-FR" dirty="0">
                <a:solidFill>
                  <a:srgbClr val="751515"/>
                </a:solidFill>
              </a:rPr>
              <a:t>Perte du pouvoir d’achat.</a:t>
            </a:r>
          </a:p>
        </p:txBody>
      </p:sp>
    </p:spTree>
    <p:extLst>
      <p:ext uri="{BB962C8B-B14F-4D97-AF65-F5344CB8AC3E}">
        <p14:creationId xmlns:p14="http://schemas.microsoft.com/office/powerpoint/2010/main" val="366212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DA8A935-ECE1-FE60-4019-67800596440D}"/>
              </a:ext>
            </a:extLst>
          </p:cNvPr>
          <p:cNvSpPr>
            <a:spLocks noGrp="1"/>
          </p:cNvSpPr>
          <p:nvPr>
            <p:ph idx="1"/>
          </p:nvPr>
        </p:nvSpPr>
        <p:spPr>
          <a:xfrm>
            <a:off x="684212" y="685801"/>
            <a:ext cx="8523583" cy="5332228"/>
          </a:xfrm>
        </p:spPr>
        <p:txBody>
          <a:bodyPr>
            <a:normAutofit/>
          </a:bodyPr>
          <a:lstStyle/>
          <a:p>
            <a:pPr marL="0" indent="0">
              <a:buNone/>
            </a:pPr>
            <a:r>
              <a:rPr lang="fr-FR" b="1" u="sng" dirty="0">
                <a:solidFill>
                  <a:srgbClr val="751515"/>
                </a:solidFill>
              </a:rPr>
              <a:t>La charte graphique:</a:t>
            </a:r>
          </a:p>
          <a:p>
            <a:pPr marL="0" indent="0">
              <a:buNone/>
            </a:pPr>
            <a:r>
              <a:rPr lang="fr-FR" dirty="0"/>
              <a:t>   La palette de couleur :</a:t>
            </a:r>
          </a:p>
          <a:p>
            <a:endParaRPr lang="fr-FR" dirty="0"/>
          </a:p>
          <a:p>
            <a:endParaRPr lang="fr-FR" dirty="0"/>
          </a:p>
          <a:p>
            <a:pPr marL="0" indent="0">
              <a:buNone/>
            </a:pPr>
            <a:r>
              <a:rPr lang="fr-FR" dirty="0"/>
              <a:t>   Les effets : - agrandissement des images par clic de la souris.</a:t>
            </a:r>
          </a:p>
          <a:p>
            <a:pPr marL="0" indent="0">
              <a:buNone/>
            </a:pPr>
            <a:r>
              <a:rPr lang="fr-FR" dirty="0"/>
              <a:t>                      - Possibilité de slide sur la galerie.</a:t>
            </a:r>
          </a:p>
          <a:p>
            <a:pPr marL="0" indent="0">
              <a:buNone/>
            </a:pPr>
            <a:r>
              <a:rPr lang="fr-FR" dirty="0"/>
              <a:t>                      - Utilisation de la police </a:t>
            </a:r>
            <a:r>
              <a:rPr lang="fr-FR" dirty="0" err="1"/>
              <a:t>brushed</a:t>
            </a:r>
            <a:r>
              <a:rPr lang="fr-FR" dirty="0"/>
              <a:t>.</a:t>
            </a:r>
          </a:p>
          <a:p>
            <a:pPr marL="0" indent="0">
              <a:buNone/>
            </a:pPr>
            <a:r>
              <a:rPr lang="fr-FR" b="1" u="sng" dirty="0">
                <a:solidFill>
                  <a:srgbClr val="751515"/>
                </a:solidFill>
              </a:rPr>
              <a:t>Eléments à conserver:</a:t>
            </a:r>
          </a:p>
          <a:p>
            <a:pPr marL="0" indent="0">
              <a:buNone/>
            </a:pPr>
            <a:r>
              <a:rPr lang="fr-FR" dirty="0"/>
              <a:t>	Le tableau de la carte de visite.</a:t>
            </a:r>
          </a:p>
          <a:p>
            <a:pPr marL="0" indent="0">
              <a:buNone/>
            </a:pPr>
            <a:r>
              <a:rPr lang="fr-FR" dirty="0"/>
              <a:t>	Le slogan : Le peintre passionné.</a:t>
            </a:r>
          </a:p>
          <a:p>
            <a:pPr marL="0" indent="0">
              <a:buNone/>
            </a:pPr>
            <a:endParaRPr lang="fr-FR" dirty="0"/>
          </a:p>
        </p:txBody>
      </p:sp>
      <p:pic>
        <p:nvPicPr>
          <p:cNvPr id="5" name="Image 4">
            <a:extLst>
              <a:ext uri="{FF2B5EF4-FFF2-40B4-BE49-F238E27FC236}">
                <a16:creationId xmlns:a16="http://schemas.microsoft.com/office/drawing/2014/main" id="{125F0144-20A3-CC92-7FE4-2DDD63E9C0EC}"/>
              </a:ext>
            </a:extLst>
          </p:cNvPr>
          <p:cNvPicPr>
            <a:picLocks noChangeAspect="1"/>
          </p:cNvPicPr>
          <p:nvPr/>
        </p:nvPicPr>
        <p:blipFill>
          <a:blip r:embed="rId2"/>
          <a:stretch>
            <a:fillRect/>
          </a:stretch>
        </p:blipFill>
        <p:spPr>
          <a:xfrm>
            <a:off x="4561692" y="1500874"/>
            <a:ext cx="3500637" cy="815536"/>
          </a:xfrm>
          <a:prstGeom prst="rect">
            <a:avLst/>
          </a:prstGeom>
        </p:spPr>
      </p:pic>
      <p:sp>
        <p:nvSpPr>
          <p:cNvPr id="4" name="ZoneTexte 3">
            <a:extLst>
              <a:ext uri="{FF2B5EF4-FFF2-40B4-BE49-F238E27FC236}">
                <a16:creationId xmlns:a16="http://schemas.microsoft.com/office/drawing/2014/main" id="{F99CA914-1A8C-4C5E-E0D8-5022F803FD62}"/>
              </a:ext>
            </a:extLst>
          </p:cNvPr>
          <p:cNvSpPr txBox="1"/>
          <p:nvPr/>
        </p:nvSpPr>
        <p:spPr>
          <a:xfrm>
            <a:off x="7479908" y="2100966"/>
            <a:ext cx="587829" cy="215444"/>
          </a:xfrm>
          <a:prstGeom prst="rect">
            <a:avLst/>
          </a:prstGeom>
          <a:noFill/>
        </p:spPr>
        <p:txBody>
          <a:bodyPr wrap="square" rtlCol="0">
            <a:spAutoFit/>
          </a:bodyPr>
          <a:lstStyle/>
          <a:p>
            <a:r>
              <a:rPr lang="fr-FR" sz="800" dirty="0">
                <a:solidFill>
                  <a:schemeClr val="bg1"/>
                </a:solidFill>
              </a:rPr>
              <a:t>#ceeff4</a:t>
            </a:r>
          </a:p>
        </p:txBody>
      </p:sp>
      <p:sp>
        <p:nvSpPr>
          <p:cNvPr id="6" name="ZoneTexte 5">
            <a:extLst>
              <a:ext uri="{FF2B5EF4-FFF2-40B4-BE49-F238E27FC236}">
                <a16:creationId xmlns:a16="http://schemas.microsoft.com/office/drawing/2014/main" id="{A466705A-B05E-F515-1739-101FDA6762E0}"/>
              </a:ext>
            </a:extLst>
          </p:cNvPr>
          <p:cNvSpPr txBox="1"/>
          <p:nvPr/>
        </p:nvSpPr>
        <p:spPr>
          <a:xfrm>
            <a:off x="6769993" y="2100966"/>
            <a:ext cx="587829" cy="215444"/>
          </a:xfrm>
          <a:prstGeom prst="rect">
            <a:avLst/>
          </a:prstGeom>
          <a:noFill/>
        </p:spPr>
        <p:txBody>
          <a:bodyPr wrap="square" rtlCol="0">
            <a:spAutoFit/>
          </a:bodyPr>
          <a:lstStyle/>
          <a:p>
            <a:r>
              <a:rPr lang="fr-FR" sz="800" dirty="0">
                <a:solidFill>
                  <a:schemeClr val="bg1"/>
                </a:solidFill>
              </a:rPr>
              <a:t>#f59fbd</a:t>
            </a:r>
          </a:p>
        </p:txBody>
      </p:sp>
      <p:sp>
        <p:nvSpPr>
          <p:cNvPr id="7" name="ZoneTexte 6">
            <a:extLst>
              <a:ext uri="{FF2B5EF4-FFF2-40B4-BE49-F238E27FC236}">
                <a16:creationId xmlns:a16="http://schemas.microsoft.com/office/drawing/2014/main" id="{8B41E3E6-C2B7-F494-5C1E-43AEE6586EE7}"/>
              </a:ext>
            </a:extLst>
          </p:cNvPr>
          <p:cNvSpPr txBox="1"/>
          <p:nvPr/>
        </p:nvSpPr>
        <p:spPr>
          <a:xfrm>
            <a:off x="6018095" y="2100966"/>
            <a:ext cx="587829" cy="215444"/>
          </a:xfrm>
          <a:prstGeom prst="rect">
            <a:avLst/>
          </a:prstGeom>
          <a:noFill/>
        </p:spPr>
        <p:txBody>
          <a:bodyPr wrap="square" rtlCol="0">
            <a:spAutoFit/>
          </a:bodyPr>
          <a:lstStyle/>
          <a:p>
            <a:r>
              <a:rPr lang="fr-FR" sz="800" dirty="0">
                <a:solidFill>
                  <a:schemeClr val="bg1"/>
                </a:solidFill>
              </a:rPr>
              <a:t>#f36d8f</a:t>
            </a:r>
          </a:p>
        </p:txBody>
      </p:sp>
      <p:sp>
        <p:nvSpPr>
          <p:cNvPr id="8" name="ZoneTexte 7">
            <a:extLst>
              <a:ext uri="{FF2B5EF4-FFF2-40B4-BE49-F238E27FC236}">
                <a16:creationId xmlns:a16="http://schemas.microsoft.com/office/drawing/2014/main" id="{1907888D-D91D-EF52-40D9-2D06AD1198A9}"/>
              </a:ext>
            </a:extLst>
          </p:cNvPr>
          <p:cNvSpPr txBox="1"/>
          <p:nvPr/>
        </p:nvSpPr>
        <p:spPr>
          <a:xfrm>
            <a:off x="5294883" y="2100966"/>
            <a:ext cx="641178" cy="215444"/>
          </a:xfrm>
          <a:prstGeom prst="rect">
            <a:avLst/>
          </a:prstGeom>
          <a:noFill/>
        </p:spPr>
        <p:txBody>
          <a:bodyPr wrap="square" rtlCol="0">
            <a:spAutoFit/>
          </a:bodyPr>
          <a:lstStyle/>
          <a:p>
            <a:r>
              <a:rPr lang="fr-FR" sz="800" dirty="0"/>
              <a:t>#de2e4b</a:t>
            </a:r>
          </a:p>
        </p:txBody>
      </p:sp>
      <p:sp>
        <p:nvSpPr>
          <p:cNvPr id="9" name="ZoneTexte 8">
            <a:extLst>
              <a:ext uri="{FF2B5EF4-FFF2-40B4-BE49-F238E27FC236}">
                <a16:creationId xmlns:a16="http://schemas.microsoft.com/office/drawing/2014/main" id="{6502D781-8239-C6EB-BAF8-B6E39D0A4D39}"/>
              </a:ext>
            </a:extLst>
          </p:cNvPr>
          <p:cNvSpPr txBox="1"/>
          <p:nvPr/>
        </p:nvSpPr>
        <p:spPr>
          <a:xfrm>
            <a:off x="4571999" y="2100966"/>
            <a:ext cx="640849" cy="215444"/>
          </a:xfrm>
          <a:prstGeom prst="rect">
            <a:avLst/>
          </a:prstGeom>
          <a:noFill/>
        </p:spPr>
        <p:txBody>
          <a:bodyPr wrap="square" rtlCol="0">
            <a:spAutoFit/>
          </a:bodyPr>
          <a:lstStyle/>
          <a:p>
            <a:r>
              <a:rPr lang="fr-FR" sz="800" dirty="0"/>
              <a:t>#650900</a:t>
            </a:r>
          </a:p>
        </p:txBody>
      </p:sp>
    </p:spTree>
    <p:extLst>
      <p:ext uri="{BB962C8B-B14F-4D97-AF65-F5344CB8AC3E}">
        <p14:creationId xmlns:p14="http://schemas.microsoft.com/office/powerpoint/2010/main" val="728227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6C74CC0-09F7-DCA3-28E2-6B6EF2A5D4AD}"/>
              </a:ext>
            </a:extLst>
          </p:cNvPr>
          <p:cNvSpPr>
            <a:spLocks noGrp="1"/>
          </p:cNvSpPr>
          <p:nvPr>
            <p:ph idx="1"/>
          </p:nvPr>
        </p:nvSpPr>
        <p:spPr>
          <a:xfrm>
            <a:off x="731713" y="-944033"/>
            <a:ext cx="8534400" cy="3615267"/>
          </a:xfrm>
        </p:spPr>
        <p:txBody>
          <a:bodyPr/>
          <a:lstStyle/>
          <a:p>
            <a:pPr marL="0" indent="0">
              <a:buNone/>
            </a:pPr>
            <a:r>
              <a:rPr lang="fr-FR" b="1" u="sng" dirty="0">
                <a:solidFill>
                  <a:srgbClr val="751515"/>
                </a:solidFill>
              </a:rPr>
              <a:t>Site exemple: </a:t>
            </a:r>
          </a:p>
          <a:p>
            <a:pPr marL="0" indent="0">
              <a:buNone/>
            </a:pPr>
            <a:r>
              <a:rPr lang="fr-FR" dirty="0"/>
              <a:t>			    - </a:t>
            </a:r>
            <a:r>
              <a:rPr lang="fr-FR" dirty="0">
                <a:hlinkClick r:id="rId2"/>
              </a:rPr>
              <a:t>https://jcocheril.wixsite.com/jacquescocheril</a:t>
            </a:r>
            <a:endParaRPr lang="fr-FR" dirty="0"/>
          </a:p>
          <a:p>
            <a:pPr marL="0" indent="0">
              <a:buNone/>
            </a:pPr>
            <a:r>
              <a:rPr lang="fr-FR" dirty="0"/>
              <a:t>			    - http://www.joannaflatau-leblog.com</a:t>
            </a:r>
          </a:p>
        </p:txBody>
      </p:sp>
      <p:pic>
        <p:nvPicPr>
          <p:cNvPr id="4" name="Image 3">
            <a:extLst>
              <a:ext uri="{FF2B5EF4-FFF2-40B4-BE49-F238E27FC236}">
                <a16:creationId xmlns:a16="http://schemas.microsoft.com/office/drawing/2014/main" id="{80EE0126-9534-3082-E0E5-1E5692A5F5C5}"/>
              </a:ext>
            </a:extLst>
          </p:cNvPr>
          <p:cNvPicPr>
            <a:picLocks noChangeAspect="1"/>
          </p:cNvPicPr>
          <p:nvPr/>
        </p:nvPicPr>
        <p:blipFill>
          <a:blip r:embed="rId3"/>
          <a:stretch>
            <a:fillRect/>
          </a:stretch>
        </p:blipFill>
        <p:spPr>
          <a:xfrm>
            <a:off x="1799110" y="2054121"/>
            <a:ext cx="2968536" cy="3360715"/>
          </a:xfrm>
          <a:prstGeom prst="rect">
            <a:avLst/>
          </a:prstGeom>
        </p:spPr>
      </p:pic>
      <p:pic>
        <p:nvPicPr>
          <p:cNvPr id="6" name="Image 5">
            <a:extLst>
              <a:ext uri="{FF2B5EF4-FFF2-40B4-BE49-F238E27FC236}">
                <a16:creationId xmlns:a16="http://schemas.microsoft.com/office/drawing/2014/main" id="{34F6DB7B-F8E2-424A-A393-5A62181BC917}"/>
              </a:ext>
            </a:extLst>
          </p:cNvPr>
          <p:cNvPicPr>
            <a:picLocks noChangeAspect="1"/>
          </p:cNvPicPr>
          <p:nvPr/>
        </p:nvPicPr>
        <p:blipFill>
          <a:blip r:embed="rId4"/>
          <a:stretch>
            <a:fillRect/>
          </a:stretch>
        </p:blipFill>
        <p:spPr>
          <a:xfrm>
            <a:off x="5985164" y="2095995"/>
            <a:ext cx="3019774" cy="3360716"/>
          </a:xfrm>
          <a:prstGeom prst="rect">
            <a:avLst/>
          </a:prstGeom>
        </p:spPr>
      </p:pic>
    </p:spTree>
    <p:extLst>
      <p:ext uri="{BB962C8B-B14F-4D97-AF65-F5344CB8AC3E}">
        <p14:creationId xmlns:p14="http://schemas.microsoft.com/office/powerpoint/2010/main" val="1651569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590736F-5B47-A1FD-002D-3878E229EC56}"/>
              </a:ext>
            </a:extLst>
          </p:cNvPr>
          <p:cNvSpPr>
            <a:spLocks noGrp="1"/>
          </p:cNvSpPr>
          <p:nvPr>
            <p:ph idx="1"/>
          </p:nvPr>
        </p:nvSpPr>
        <p:spPr>
          <a:xfrm>
            <a:off x="387329" y="117318"/>
            <a:ext cx="8534400" cy="3615267"/>
          </a:xfrm>
        </p:spPr>
        <p:txBody>
          <a:bodyPr/>
          <a:lstStyle/>
          <a:p>
            <a:pPr marL="0" indent="0">
              <a:buNone/>
            </a:pPr>
            <a:r>
              <a:rPr lang="fr-FR" b="1" u="sng" dirty="0">
                <a:solidFill>
                  <a:srgbClr val="751515"/>
                </a:solidFill>
              </a:rPr>
              <a:t>Les besoins:</a:t>
            </a:r>
          </a:p>
          <a:p>
            <a:pPr marL="457200" lvl="1" indent="0">
              <a:buNone/>
            </a:pPr>
            <a:r>
              <a:rPr lang="fr-FR" dirty="0"/>
              <a:t>- Utilisation de Facebook pour l’instant.</a:t>
            </a:r>
          </a:p>
          <a:p>
            <a:pPr marL="457200" lvl="1" indent="0">
              <a:buNone/>
            </a:pPr>
            <a:r>
              <a:rPr lang="fr-FR" dirty="0"/>
              <a:t>- Création d’un site type galerie de 3 pages: accueil, galerie, contact. </a:t>
            </a:r>
          </a:p>
          <a:p>
            <a:pPr marL="457200" lvl="1" indent="0">
              <a:buNone/>
            </a:pPr>
            <a:r>
              <a:rPr lang="fr-FR" dirty="0"/>
              <a:t>- Sans Payments, pas de boutique.</a:t>
            </a:r>
          </a:p>
          <a:p>
            <a:pPr marL="457200" lvl="1" indent="0">
              <a:buNone/>
            </a:pPr>
            <a:r>
              <a:rPr lang="fr-FR" dirty="0"/>
              <a:t>- pas de multilingue pour le moment.</a:t>
            </a:r>
          </a:p>
          <a:p>
            <a:pPr marL="457200" lvl="1" indent="0">
              <a:buNone/>
            </a:pPr>
            <a:r>
              <a:rPr lang="fr-FR" dirty="0"/>
              <a:t>- le site doit pouvoir être utilisé sur smartphone.</a:t>
            </a:r>
          </a:p>
          <a:p>
            <a:pPr marL="457200" lvl="1" indent="0">
              <a:buNone/>
            </a:pPr>
            <a:r>
              <a:rPr lang="fr-FR" dirty="0"/>
              <a:t>- mise en place de commentaires.</a:t>
            </a:r>
          </a:p>
          <a:p>
            <a:pPr lvl="1"/>
            <a:endParaRPr lang="fr-FR" dirty="0"/>
          </a:p>
        </p:txBody>
      </p:sp>
      <p:grpSp>
        <p:nvGrpSpPr>
          <p:cNvPr id="18" name="Groupe 17">
            <a:extLst>
              <a:ext uri="{FF2B5EF4-FFF2-40B4-BE49-F238E27FC236}">
                <a16:creationId xmlns:a16="http://schemas.microsoft.com/office/drawing/2014/main" id="{22AECB13-E3F0-645F-067C-7BF9DFEC2068}"/>
              </a:ext>
            </a:extLst>
          </p:cNvPr>
          <p:cNvGrpSpPr/>
          <p:nvPr/>
        </p:nvGrpSpPr>
        <p:grpSpPr>
          <a:xfrm>
            <a:off x="3353413" y="3871084"/>
            <a:ext cx="4568641" cy="2371106"/>
            <a:chOff x="684212" y="4114800"/>
            <a:chExt cx="4568641" cy="2371106"/>
          </a:xfrm>
        </p:grpSpPr>
        <p:sp>
          <p:nvSpPr>
            <p:cNvPr id="4" name="Ellipse 3">
              <a:extLst>
                <a:ext uri="{FF2B5EF4-FFF2-40B4-BE49-F238E27FC236}">
                  <a16:creationId xmlns:a16="http://schemas.microsoft.com/office/drawing/2014/main" id="{A04CAAF7-BCB3-E57F-F9EE-B7A82F382C87}"/>
                </a:ext>
              </a:extLst>
            </p:cNvPr>
            <p:cNvSpPr/>
            <p:nvPr/>
          </p:nvSpPr>
          <p:spPr>
            <a:xfrm>
              <a:off x="684212" y="4114800"/>
              <a:ext cx="1572100" cy="6590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751515"/>
                  </a:solidFill>
                </a:rPr>
                <a:t>utilisateur</a:t>
              </a:r>
            </a:p>
          </p:txBody>
        </p:sp>
        <p:sp>
          <p:nvSpPr>
            <p:cNvPr id="7" name="Ellipse 6">
              <a:extLst>
                <a:ext uri="{FF2B5EF4-FFF2-40B4-BE49-F238E27FC236}">
                  <a16:creationId xmlns:a16="http://schemas.microsoft.com/office/drawing/2014/main" id="{6ECCEA1E-4866-6DF3-A533-F40A9A75F3C6}"/>
                </a:ext>
              </a:extLst>
            </p:cNvPr>
            <p:cNvSpPr/>
            <p:nvPr/>
          </p:nvSpPr>
          <p:spPr>
            <a:xfrm>
              <a:off x="3680753" y="4127665"/>
              <a:ext cx="1572100" cy="6590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FBB5C5F5-0972-9D07-F90C-0F9F98AAE31C}"/>
                </a:ext>
              </a:extLst>
            </p:cNvPr>
            <p:cNvSpPr/>
            <p:nvPr/>
          </p:nvSpPr>
          <p:spPr>
            <a:xfrm>
              <a:off x="2036020" y="5021283"/>
              <a:ext cx="1572100" cy="6590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Organigramme : Terminateur 8">
              <a:extLst>
                <a:ext uri="{FF2B5EF4-FFF2-40B4-BE49-F238E27FC236}">
                  <a16:creationId xmlns:a16="http://schemas.microsoft.com/office/drawing/2014/main" id="{CC83AE3F-FB84-2CDC-6343-12AED17BF5CF}"/>
                </a:ext>
              </a:extLst>
            </p:cNvPr>
            <p:cNvSpPr/>
            <p:nvPr/>
          </p:nvSpPr>
          <p:spPr>
            <a:xfrm>
              <a:off x="1876301" y="5993080"/>
              <a:ext cx="2020486" cy="492826"/>
            </a:xfrm>
            <a:prstGeom prst="flowChartTermina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5BC6BA37-D4BC-FDA3-077F-C30AF2F85E76}"/>
                </a:ext>
              </a:extLst>
            </p:cNvPr>
            <p:cNvSpPr txBox="1"/>
            <p:nvPr/>
          </p:nvSpPr>
          <p:spPr>
            <a:xfrm>
              <a:off x="2352995" y="5241747"/>
              <a:ext cx="2113808" cy="276999"/>
            </a:xfrm>
            <a:prstGeom prst="rect">
              <a:avLst/>
            </a:prstGeom>
            <a:noFill/>
          </p:spPr>
          <p:txBody>
            <a:bodyPr wrap="square" rtlCol="0">
              <a:spAutoFit/>
            </a:bodyPr>
            <a:lstStyle/>
            <a:p>
              <a:r>
                <a:rPr lang="fr-FR" sz="1200" dirty="0">
                  <a:solidFill>
                    <a:srgbClr val="751515"/>
                  </a:solidFill>
                </a:rPr>
                <a:t>Site internet</a:t>
              </a:r>
            </a:p>
          </p:txBody>
        </p:sp>
        <p:sp>
          <p:nvSpPr>
            <p:cNvPr id="16" name="ZoneTexte 15">
              <a:extLst>
                <a:ext uri="{FF2B5EF4-FFF2-40B4-BE49-F238E27FC236}">
                  <a16:creationId xmlns:a16="http://schemas.microsoft.com/office/drawing/2014/main" id="{B30C8A59-DB3D-8126-CD45-A808EFD7B80E}"/>
                </a:ext>
              </a:extLst>
            </p:cNvPr>
            <p:cNvSpPr txBox="1"/>
            <p:nvPr/>
          </p:nvSpPr>
          <p:spPr>
            <a:xfrm>
              <a:off x="2448688" y="6088778"/>
              <a:ext cx="2464130" cy="276999"/>
            </a:xfrm>
            <a:prstGeom prst="rect">
              <a:avLst/>
            </a:prstGeom>
            <a:noFill/>
          </p:spPr>
          <p:txBody>
            <a:bodyPr wrap="square" rtlCol="0">
              <a:spAutoFit/>
            </a:bodyPr>
            <a:lstStyle/>
            <a:p>
              <a:r>
                <a:rPr lang="fr-FR" sz="1200" dirty="0">
                  <a:solidFill>
                    <a:srgbClr val="751515"/>
                  </a:solidFill>
                </a:rPr>
                <a:t>Découvrir</a:t>
              </a:r>
            </a:p>
          </p:txBody>
        </p:sp>
      </p:grpSp>
      <p:sp>
        <p:nvSpPr>
          <p:cNvPr id="15" name="ZoneTexte 14">
            <a:extLst>
              <a:ext uri="{FF2B5EF4-FFF2-40B4-BE49-F238E27FC236}">
                <a16:creationId xmlns:a16="http://schemas.microsoft.com/office/drawing/2014/main" id="{59B0855F-15E4-91F6-49B0-2C3682EC5764}"/>
              </a:ext>
            </a:extLst>
          </p:cNvPr>
          <p:cNvSpPr txBox="1"/>
          <p:nvPr/>
        </p:nvSpPr>
        <p:spPr>
          <a:xfrm>
            <a:off x="6688777" y="4166306"/>
            <a:ext cx="2048494" cy="276999"/>
          </a:xfrm>
          <a:prstGeom prst="rect">
            <a:avLst/>
          </a:prstGeom>
          <a:noFill/>
        </p:spPr>
        <p:txBody>
          <a:bodyPr wrap="square" rtlCol="0">
            <a:spAutoFit/>
          </a:bodyPr>
          <a:lstStyle/>
          <a:p>
            <a:r>
              <a:rPr lang="fr-FR" sz="1200" dirty="0">
                <a:solidFill>
                  <a:srgbClr val="751515"/>
                </a:solidFill>
              </a:rPr>
              <a:t>Tableaux</a:t>
            </a:r>
          </a:p>
        </p:txBody>
      </p:sp>
      <p:sp>
        <p:nvSpPr>
          <p:cNvPr id="11" name="Arc 10">
            <a:extLst>
              <a:ext uri="{FF2B5EF4-FFF2-40B4-BE49-F238E27FC236}">
                <a16:creationId xmlns:a16="http://schemas.microsoft.com/office/drawing/2014/main" id="{AC1F743A-835E-2134-74F2-2C58CFFA500C}"/>
              </a:ext>
            </a:extLst>
          </p:cNvPr>
          <p:cNvSpPr/>
          <p:nvPr/>
        </p:nvSpPr>
        <p:spPr>
          <a:xfrm rot="10800000">
            <a:off x="4526952" y="4075609"/>
            <a:ext cx="2221565" cy="792000"/>
          </a:xfrm>
          <a:prstGeom prst="arc">
            <a:avLst>
              <a:gd name="adj1" fmla="val 10723134"/>
              <a:gd name="adj2" fmla="val 0"/>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Triangle isocèle 16">
            <a:extLst>
              <a:ext uri="{FF2B5EF4-FFF2-40B4-BE49-F238E27FC236}">
                <a16:creationId xmlns:a16="http://schemas.microsoft.com/office/drawing/2014/main" id="{123EE1A4-71F5-F431-94E4-63BD5EB97FAB}"/>
              </a:ext>
            </a:extLst>
          </p:cNvPr>
          <p:cNvSpPr/>
          <p:nvPr/>
        </p:nvSpPr>
        <p:spPr>
          <a:xfrm rot="1602194">
            <a:off x="6678229" y="4417814"/>
            <a:ext cx="140576" cy="15157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9" name="Arc 18">
            <a:extLst>
              <a:ext uri="{FF2B5EF4-FFF2-40B4-BE49-F238E27FC236}">
                <a16:creationId xmlns:a16="http://schemas.microsoft.com/office/drawing/2014/main" id="{E6AC596C-2A4D-7BFE-C911-7C1016D256CB}"/>
              </a:ext>
            </a:extLst>
          </p:cNvPr>
          <p:cNvSpPr/>
          <p:nvPr/>
        </p:nvSpPr>
        <p:spPr>
          <a:xfrm rot="2982496">
            <a:off x="5238449" y="4382331"/>
            <a:ext cx="1083378" cy="1899987"/>
          </a:xfrm>
          <a:prstGeom prst="arc">
            <a:avLst/>
          </a:prstGeom>
          <a:noFill/>
          <a:ln w="25400">
            <a:solidFill>
              <a:schemeClr val="bg1">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Triangle isocèle 19">
            <a:extLst>
              <a:ext uri="{FF2B5EF4-FFF2-40B4-BE49-F238E27FC236}">
                <a16:creationId xmlns:a16="http://schemas.microsoft.com/office/drawing/2014/main" id="{231A63F3-7C05-DA28-D1BE-4B83DB3C1B93}"/>
              </a:ext>
            </a:extLst>
          </p:cNvPr>
          <p:cNvSpPr/>
          <p:nvPr/>
        </p:nvSpPr>
        <p:spPr>
          <a:xfrm rot="13768093">
            <a:off x="6042603" y="5697511"/>
            <a:ext cx="106791" cy="12681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28321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F4828E4-7313-5F64-2274-5E5DC1C0E42B}"/>
              </a:ext>
            </a:extLst>
          </p:cNvPr>
          <p:cNvSpPr>
            <a:spLocks noGrp="1"/>
          </p:cNvSpPr>
          <p:nvPr>
            <p:ph idx="1"/>
          </p:nvPr>
        </p:nvSpPr>
        <p:spPr>
          <a:xfrm>
            <a:off x="684212" y="685800"/>
            <a:ext cx="2345182" cy="813391"/>
          </a:xfrm>
        </p:spPr>
        <p:txBody>
          <a:bodyPr/>
          <a:lstStyle/>
          <a:p>
            <a:pPr marL="0" indent="0">
              <a:buNone/>
            </a:pPr>
            <a:r>
              <a:rPr lang="fr-FR" b="1" u="sng" dirty="0">
                <a:solidFill>
                  <a:srgbClr val="751515"/>
                </a:solidFill>
              </a:rPr>
              <a:t>Maquettage:</a:t>
            </a:r>
          </a:p>
        </p:txBody>
      </p:sp>
      <p:pic>
        <p:nvPicPr>
          <p:cNvPr id="6" name="Image 5">
            <a:extLst>
              <a:ext uri="{FF2B5EF4-FFF2-40B4-BE49-F238E27FC236}">
                <a16:creationId xmlns:a16="http://schemas.microsoft.com/office/drawing/2014/main" id="{B4C03A27-D96A-548C-36FB-4BCF8E2D5090}"/>
              </a:ext>
            </a:extLst>
          </p:cNvPr>
          <p:cNvPicPr>
            <a:picLocks noChangeAspect="1"/>
          </p:cNvPicPr>
          <p:nvPr/>
        </p:nvPicPr>
        <p:blipFill>
          <a:blip r:embed="rId2"/>
          <a:stretch>
            <a:fillRect/>
          </a:stretch>
        </p:blipFill>
        <p:spPr>
          <a:xfrm>
            <a:off x="3127633" y="1848018"/>
            <a:ext cx="4985009" cy="3161963"/>
          </a:xfrm>
          <a:prstGeom prst="rect">
            <a:avLst/>
          </a:prstGeom>
        </p:spPr>
      </p:pic>
    </p:spTree>
    <p:extLst>
      <p:ext uri="{BB962C8B-B14F-4D97-AF65-F5344CB8AC3E}">
        <p14:creationId xmlns:p14="http://schemas.microsoft.com/office/powerpoint/2010/main" val="2417484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621F259-1F04-9B5A-8812-4A8DDED1E49B}"/>
              </a:ext>
            </a:extLst>
          </p:cNvPr>
          <p:cNvSpPr txBox="1"/>
          <p:nvPr/>
        </p:nvSpPr>
        <p:spPr>
          <a:xfrm>
            <a:off x="691116" y="265814"/>
            <a:ext cx="2392325" cy="400110"/>
          </a:xfrm>
          <a:prstGeom prst="rect">
            <a:avLst/>
          </a:prstGeom>
          <a:noFill/>
        </p:spPr>
        <p:txBody>
          <a:bodyPr wrap="square" rtlCol="0">
            <a:spAutoFit/>
          </a:bodyPr>
          <a:lstStyle/>
          <a:p>
            <a:r>
              <a:rPr lang="fr-FR" sz="2000" b="1" u="sng" dirty="0">
                <a:solidFill>
                  <a:srgbClr val="8F1919"/>
                </a:solidFill>
              </a:rPr>
              <a:t>Zoning</a:t>
            </a:r>
            <a:r>
              <a:rPr lang="fr-FR" b="1" u="sng" dirty="0">
                <a:solidFill>
                  <a:srgbClr val="8F1919"/>
                </a:solidFill>
              </a:rPr>
              <a:t>:</a:t>
            </a:r>
          </a:p>
        </p:txBody>
      </p:sp>
      <p:pic>
        <p:nvPicPr>
          <p:cNvPr id="6" name="Image 5">
            <a:extLst>
              <a:ext uri="{FF2B5EF4-FFF2-40B4-BE49-F238E27FC236}">
                <a16:creationId xmlns:a16="http://schemas.microsoft.com/office/drawing/2014/main" id="{29F5E604-492A-EDF3-526D-8A44DE1EFCA6}"/>
              </a:ext>
            </a:extLst>
          </p:cNvPr>
          <p:cNvPicPr>
            <a:picLocks noChangeAspect="1"/>
          </p:cNvPicPr>
          <p:nvPr/>
        </p:nvPicPr>
        <p:blipFill>
          <a:blip r:embed="rId2"/>
          <a:stretch>
            <a:fillRect/>
          </a:stretch>
        </p:blipFill>
        <p:spPr>
          <a:xfrm>
            <a:off x="344339" y="1071274"/>
            <a:ext cx="5772084" cy="3926028"/>
          </a:xfrm>
          <a:prstGeom prst="rect">
            <a:avLst/>
          </a:prstGeom>
        </p:spPr>
      </p:pic>
      <p:pic>
        <p:nvPicPr>
          <p:cNvPr id="8" name="Image 7">
            <a:extLst>
              <a:ext uri="{FF2B5EF4-FFF2-40B4-BE49-F238E27FC236}">
                <a16:creationId xmlns:a16="http://schemas.microsoft.com/office/drawing/2014/main" id="{FFBFA800-E64C-3C3F-131C-0BD211A751BB}"/>
              </a:ext>
            </a:extLst>
          </p:cNvPr>
          <p:cNvPicPr>
            <a:picLocks noChangeAspect="1"/>
          </p:cNvPicPr>
          <p:nvPr/>
        </p:nvPicPr>
        <p:blipFill>
          <a:blip r:embed="rId3"/>
          <a:stretch>
            <a:fillRect/>
          </a:stretch>
        </p:blipFill>
        <p:spPr>
          <a:xfrm>
            <a:off x="6407016" y="1071274"/>
            <a:ext cx="5751942" cy="3926028"/>
          </a:xfrm>
          <a:prstGeom prst="rect">
            <a:avLst/>
          </a:prstGeom>
        </p:spPr>
      </p:pic>
    </p:spTree>
    <p:extLst>
      <p:ext uri="{BB962C8B-B14F-4D97-AF65-F5344CB8AC3E}">
        <p14:creationId xmlns:p14="http://schemas.microsoft.com/office/powerpoint/2010/main" val="244449949"/>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825</TotalTime>
  <Words>568</Words>
  <Application>Microsoft Office PowerPoint</Application>
  <PresentationFormat>Grand écran</PresentationFormat>
  <Paragraphs>87</Paragraphs>
  <Slides>17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Brushed</vt:lpstr>
      <vt:lpstr>Calibri</vt:lpstr>
      <vt:lpstr>Century Gothic</vt:lpstr>
      <vt:lpstr>Wingdings 3</vt:lpstr>
      <vt:lpstr>Secteur</vt:lpstr>
      <vt:lpstr>L’artiste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L’artiste</dc:title>
  <dc:creator>pierrot gilles</dc:creator>
  <cp:lastModifiedBy>pierrot gilles</cp:lastModifiedBy>
  <cp:revision>13</cp:revision>
  <dcterms:created xsi:type="dcterms:W3CDTF">2022-12-23T08:07:04Z</dcterms:created>
  <dcterms:modified xsi:type="dcterms:W3CDTF">2023-02-09T13:57:24Z</dcterms:modified>
</cp:coreProperties>
</file>