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82" r:id="rId3"/>
    <p:sldId id="257" r:id="rId4"/>
    <p:sldId id="258" r:id="rId5"/>
    <p:sldId id="259" r:id="rId6"/>
    <p:sldId id="263" r:id="rId7"/>
    <p:sldId id="264" r:id="rId8"/>
    <p:sldId id="261" r:id="rId9"/>
    <p:sldId id="274" r:id="rId10"/>
    <p:sldId id="276" r:id="rId11"/>
    <p:sldId id="277" r:id="rId12"/>
    <p:sldId id="262" r:id="rId13"/>
    <p:sldId id="260" r:id="rId14"/>
    <p:sldId id="266" r:id="rId15"/>
    <p:sldId id="267" r:id="rId16"/>
    <p:sldId id="269" r:id="rId17"/>
    <p:sldId id="268" r:id="rId18"/>
    <p:sldId id="270" r:id="rId19"/>
    <p:sldId id="272" r:id="rId20"/>
    <p:sldId id="281" r:id="rId21"/>
    <p:sldId id="283" r:id="rId22"/>
    <p:sldId id="278" r:id="rId23"/>
    <p:sldId id="279" r:id="rId24"/>
    <p:sldId id="280" r:id="rId25"/>
    <p:sldId id="265" r:id="rId26"/>
    <p:sldId id="275"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82"/>
            <p14:sldId id="257"/>
            <p14:sldId id="258"/>
            <p14:sldId id="259"/>
            <p14:sldId id="263"/>
            <p14:sldId id="264"/>
            <p14:sldId id="261"/>
            <p14:sldId id="274"/>
            <p14:sldId id="276"/>
            <p14:sldId id="277"/>
            <p14:sldId id="262"/>
            <p14:sldId id="260"/>
            <p14:sldId id="266"/>
            <p14:sldId id="267"/>
            <p14:sldId id="269"/>
            <p14:sldId id="268"/>
            <p14:sldId id="270"/>
            <p14:sldId id="272"/>
            <p14:sldId id="281"/>
            <p14:sldId id="283"/>
            <p14:sldId id="278"/>
            <p14:sldId id="279"/>
            <p14:sldId id="280"/>
            <p14:sldId id="265"/>
            <p14:sldId id="275"/>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10/03/2023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95B0F33-6398-43E2-B783-514E6293E97E}"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70AED2E-2550-4305-AD46-9177EE377B20}"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A632E5-0FE5-4CA5-98B3-93A5B703C776}"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563236B-D1A4-4B38-953C-CBE44AAFB604}"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12EEA3-159D-4F8A-9B05-5065548C93FE}"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E6194DB-34B3-434A-9A89-27994F5036D6}"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86AD7A5-28E1-4605-A305-D41C33CC9287}"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07EDF1-E9A2-491C-8826-19CBCA408BE7}"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992E7E-E44A-4B25-9BC1-A150740391BE}"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A9BD18-2FFD-4FD8-AC2D-AB11B750B8BB}"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01B211B-C5F7-4692-9103-D612D8C54866}"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79DAFCD-D21F-45E6-8176-EA21AE5EA4A9}"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678A836-37FA-43B4-8622-D2D43F13CF23}"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C44C70-21C1-4E34-A740-6CA8CED8D3F7}"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B3C2B-4C1D-416C-BC4D-A42C653629FD}"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BA71F5-3ED0-4982-B390-04A96C5F3C52}"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F6B8777-FBF0-4ACB-90E3-60548ABBEE49}"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768BA4-DD45-41F2-A6B6-61791039AE84}" type="datetime1">
              <a:rPr lang="en-US" smtClean="0"/>
              <a:t>3/10/2023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4214359"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477794" y="3324744"/>
            <a:ext cx="3647913" cy="3611580"/>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E0F499C-C88C-B39D-0BFE-0E2242BD77A3}"/>
              </a:ext>
            </a:extLst>
          </p:cNvPr>
          <p:cNvPicPr>
            <a:picLocks noChangeAspect="1"/>
          </p:cNvPicPr>
          <p:nvPr/>
        </p:nvPicPr>
        <p:blipFill>
          <a:blip r:embed="rId2"/>
          <a:stretch>
            <a:fillRect/>
          </a:stretch>
        </p:blipFill>
        <p:spPr>
          <a:xfrm>
            <a:off x="377287" y="937549"/>
            <a:ext cx="7367676" cy="5545478"/>
          </a:xfrm>
          <a:prstGeom prst="rect">
            <a:avLst/>
          </a:prstGeom>
        </p:spPr>
      </p:pic>
      <p:sp>
        <p:nvSpPr>
          <p:cNvPr id="6" name="ZoneTexte 5">
            <a:extLst>
              <a:ext uri="{FF2B5EF4-FFF2-40B4-BE49-F238E27FC236}">
                <a16:creationId xmlns:a16="http://schemas.microsoft.com/office/drawing/2014/main" id="{CD1B6325-899A-1D68-CB50-28E3B86F818A}"/>
              </a:ext>
            </a:extLst>
          </p:cNvPr>
          <p:cNvSpPr txBox="1"/>
          <p:nvPr/>
        </p:nvSpPr>
        <p:spPr>
          <a:xfrm>
            <a:off x="1407226" y="97710"/>
            <a:ext cx="5771407" cy="646331"/>
          </a:xfrm>
          <a:prstGeom prst="rect">
            <a:avLst/>
          </a:prstGeom>
          <a:noFill/>
        </p:spPr>
        <p:txBody>
          <a:bodyPr wrap="square" rtlCol="0">
            <a:spAutoFit/>
          </a:bodyPr>
          <a:lstStyle/>
          <a:p>
            <a:r>
              <a:rPr lang="fr-FR" b="1" u="sng" dirty="0">
                <a:solidFill>
                  <a:srgbClr val="8F1919"/>
                </a:solidFill>
              </a:rPr>
              <a:t>Diagramme d’activité:</a:t>
            </a:r>
            <a:r>
              <a:rPr lang="fr-FR" dirty="0">
                <a:solidFill>
                  <a:srgbClr val="8F1919"/>
                </a:solidFill>
              </a:rPr>
              <a:t>  </a:t>
            </a:r>
            <a:r>
              <a:rPr lang="fr-FR" dirty="0">
                <a:solidFill>
                  <a:schemeClr val="bg1"/>
                </a:solidFill>
              </a:rPr>
              <a:t> Illustration des activités exécutées par le SI ici </a:t>
            </a:r>
            <a:r>
              <a:rPr lang="fr-FR" dirty="0">
                <a:solidFill>
                  <a:schemeClr val="bg1"/>
                </a:solidFill>
                <a:effectLst>
                  <a:outerShdw blurRad="38100" dist="38100" dir="2700000" algn="tl">
                    <a:srgbClr val="000000">
                      <a:alpha val="43137"/>
                    </a:srgbClr>
                  </a:outerShdw>
                </a:effectLst>
              </a:rPr>
              <a:t>suppression d’un tableau</a:t>
            </a:r>
          </a:p>
        </p:txBody>
      </p:sp>
      <p:sp>
        <p:nvSpPr>
          <p:cNvPr id="7" name="ZoneTexte 6">
            <a:extLst>
              <a:ext uri="{FF2B5EF4-FFF2-40B4-BE49-F238E27FC236}">
                <a16:creationId xmlns:a16="http://schemas.microsoft.com/office/drawing/2014/main" id="{9426E854-AB88-05A2-5610-8EC0A2E32C2C}"/>
              </a:ext>
            </a:extLst>
          </p:cNvPr>
          <p:cNvSpPr txBox="1"/>
          <p:nvPr/>
        </p:nvSpPr>
        <p:spPr>
          <a:xfrm>
            <a:off x="8252749" y="1193060"/>
            <a:ext cx="3136739" cy="5262979"/>
          </a:xfrm>
          <a:prstGeom prst="rect">
            <a:avLst/>
          </a:prstGeom>
          <a:noFill/>
        </p:spPr>
        <p:txBody>
          <a:bodyPr wrap="square" rtlCol="0">
            <a:spAutoFit/>
          </a:bodyPr>
          <a:lstStyle/>
          <a:p>
            <a:r>
              <a:rPr lang="fr-FR" sz="1600" dirty="0">
                <a:solidFill>
                  <a:schemeClr val="bg1"/>
                </a:solidFill>
              </a:rPr>
              <a:t>Point de départ Le SI, permet a l’administrateur de cliquer sur un bouton supprimer un tableau, le SI va envoyer une requête select a la base de données qui renverra la liste des tableaux ou un message de défaut; l’administrateur pourra alors sélectionner le tableau a supprimer ; le SI demandera une confirmation de suppression; si non retour a la liste des tableaux, si oui envoie d’une requête </a:t>
            </a:r>
            <a:r>
              <a:rPr lang="fr-FR" sz="1600" dirty="0" err="1">
                <a:solidFill>
                  <a:schemeClr val="bg1"/>
                </a:solidFill>
              </a:rPr>
              <a:t>delete</a:t>
            </a:r>
            <a:r>
              <a:rPr lang="fr-FR" sz="1600" dirty="0">
                <a:solidFill>
                  <a:schemeClr val="bg1"/>
                </a:solidFill>
              </a:rPr>
              <a:t> a la base de données qui renverra soit un message d’erreur si il y a un problème ou un message de confirmation si la suppression a bien été faites. Point de sortie.</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8386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2EF05CA-A740-E3DF-C713-D11FCF089B5A}"/>
              </a:ext>
            </a:extLst>
          </p:cNvPr>
          <p:cNvPicPr>
            <a:picLocks noChangeAspect="1"/>
          </p:cNvPicPr>
          <p:nvPr/>
        </p:nvPicPr>
        <p:blipFill>
          <a:blip r:embed="rId2"/>
          <a:stretch>
            <a:fillRect/>
          </a:stretch>
        </p:blipFill>
        <p:spPr>
          <a:xfrm>
            <a:off x="531073" y="1613378"/>
            <a:ext cx="6446737" cy="4598319"/>
          </a:xfrm>
          <a:prstGeom prst="rect">
            <a:avLst/>
          </a:prstGeom>
        </p:spPr>
      </p:pic>
      <p:sp>
        <p:nvSpPr>
          <p:cNvPr id="6" name="ZoneTexte 5">
            <a:extLst>
              <a:ext uri="{FF2B5EF4-FFF2-40B4-BE49-F238E27FC236}">
                <a16:creationId xmlns:a16="http://schemas.microsoft.com/office/drawing/2014/main" id="{5C3D46B9-E4B2-B08C-05F6-3D8B67EAE695}"/>
              </a:ext>
            </a:extLst>
          </p:cNvPr>
          <p:cNvSpPr txBox="1"/>
          <p:nvPr/>
        </p:nvSpPr>
        <p:spPr>
          <a:xfrm>
            <a:off x="1145969" y="219694"/>
            <a:ext cx="7697089" cy="923330"/>
          </a:xfrm>
          <a:prstGeom prst="rect">
            <a:avLst/>
          </a:prstGeom>
          <a:noFill/>
        </p:spPr>
        <p:txBody>
          <a:bodyPr wrap="square" rtlCol="0">
            <a:spAutoFit/>
          </a:bodyPr>
          <a:lstStyle/>
          <a:p>
            <a:r>
              <a:rPr lang="fr-FR" b="1" u="sng" dirty="0">
                <a:solidFill>
                  <a:srgbClr val="8F1919"/>
                </a:solidFill>
              </a:rPr>
              <a:t>Diagramme de séquence:</a:t>
            </a:r>
            <a:r>
              <a:rPr lang="fr-FR" dirty="0">
                <a:solidFill>
                  <a:srgbClr val="8F1919"/>
                </a:solidFill>
              </a:rPr>
              <a:t> </a:t>
            </a:r>
            <a:r>
              <a:rPr lang="fr-FR" dirty="0">
                <a:solidFill>
                  <a:schemeClr val="bg1"/>
                </a:solidFill>
              </a:rPr>
              <a:t>Décrire comment le système interagit avec les acteurs et les éléments entre eux dans une dimension de temps.</a:t>
            </a:r>
            <a:endParaRPr lang="fr-FR" b="1" u="sng" dirty="0">
              <a:solidFill>
                <a:srgbClr val="8F1919"/>
              </a:solidFill>
            </a:endParaRPr>
          </a:p>
        </p:txBody>
      </p:sp>
      <p:sp>
        <p:nvSpPr>
          <p:cNvPr id="7" name="ZoneTexte 6">
            <a:extLst>
              <a:ext uri="{FF2B5EF4-FFF2-40B4-BE49-F238E27FC236}">
                <a16:creationId xmlns:a16="http://schemas.microsoft.com/office/drawing/2014/main" id="{A0250F0B-5988-9DA7-C6C3-AAAF6923767D}"/>
              </a:ext>
            </a:extLst>
          </p:cNvPr>
          <p:cNvSpPr txBox="1"/>
          <p:nvPr/>
        </p:nvSpPr>
        <p:spPr>
          <a:xfrm>
            <a:off x="7882359" y="1750646"/>
            <a:ext cx="3778568" cy="2800767"/>
          </a:xfrm>
          <a:prstGeom prst="rect">
            <a:avLst/>
          </a:prstGeom>
          <a:noFill/>
        </p:spPr>
        <p:txBody>
          <a:bodyPr wrap="square" rtlCol="0">
            <a:spAutoFit/>
          </a:bodyPr>
          <a:lstStyle/>
          <a:p>
            <a:r>
              <a:rPr lang="fr-FR" sz="1600" dirty="0">
                <a:solidFill>
                  <a:schemeClr val="bg1"/>
                </a:solidFill>
              </a:rPr>
              <a:t>Point de départ l’administrateur choisit de supprimer un tableau, le système lui renvoi la liste des tableaux récupéré dans la base de données. L’administrateur choisit le tableau a supprimer, le système lui demande une confirmation; après confirmation le tableau est supprimer de la base de données et une confirmation est retournée à l’administrateur. Point final.</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1258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41748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d’ajouter des commentaires</a:t>
            </a:r>
          </a:p>
          <a:p>
            <a:pPr marL="0" indent="0">
              <a:buNone/>
            </a:pPr>
            <a:r>
              <a:rPr lang="fr-FR" dirty="0"/>
              <a:t>                      - Utilisation de la police </a:t>
            </a:r>
            <a:r>
              <a:rPr lang="fr-FR" dirty="0" err="1"/>
              <a:t>brushed</a:t>
            </a:r>
            <a:endParaRPr lang="fr-FR" dirty="0"/>
          </a:p>
          <a:p>
            <a:pPr marL="0" indent="0">
              <a:buNone/>
            </a:pPr>
            <a:r>
              <a:rPr lang="fr-FR" dirty="0"/>
              <a:t>			  -  Affichage d’un carrousel</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71999" y="153553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05152"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2822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4444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85906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917187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1669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25C5AA37-CE1D-D6DB-BC20-65A55B85082F}"/>
              </a:ext>
            </a:extLst>
          </p:cNvPr>
          <p:cNvPicPr>
            <a:picLocks noChangeAspect="1"/>
          </p:cNvPicPr>
          <p:nvPr/>
        </p:nvPicPr>
        <p:blipFill>
          <a:blip r:embed="rId2"/>
          <a:stretch>
            <a:fillRect/>
          </a:stretch>
        </p:blipFill>
        <p:spPr>
          <a:xfrm>
            <a:off x="2998519" y="515549"/>
            <a:ext cx="6733309" cy="5826902"/>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2706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5" name="Image 4">
            <a:extLst>
              <a:ext uri="{FF2B5EF4-FFF2-40B4-BE49-F238E27FC236}">
                <a16:creationId xmlns:a16="http://schemas.microsoft.com/office/drawing/2014/main" id="{425F713A-2A4A-C996-EC08-FE0B3512E515}"/>
              </a:ext>
            </a:extLst>
          </p:cNvPr>
          <p:cNvPicPr>
            <a:picLocks noChangeAspect="1"/>
          </p:cNvPicPr>
          <p:nvPr/>
        </p:nvPicPr>
        <p:blipFill>
          <a:blip r:embed="rId2"/>
          <a:stretch>
            <a:fillRect/>
          </a:stretch>
        </p:blipFill>
        <p:spPr>
          <a:xfrm>
            <a:off x="1929740" y="1100795"/>
            <a:ext cx="9834426" cy="54957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05399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ZoneTexte 4"/>
          <p:cNvSpPr txBox="1"/>
          <p:nvPr/>
        </p:nvSpPr>
        <p:spPr>
          <a:xfrm>
            <a:off x="483325" y="143691"/>
            <a:ext cx="5311833" cy="369332"/>
          </a:xfrm>
          <a:prstGeom prst="rect">
            <a:avLst/>
          </a:prstGeom>
          <a:noFill/>
        </p:spPr>
        <p:txBody>
          <a:bodyPr wrap="square" rtlCol="0">
            <a:spAutoFit/>
          </a:bodyPr>
          <a:lstStyle/>
          <a:p>
            <a:r>
              <a:rPr lang="fr-FR" b="1" u="sng" dirty="0">
                <a:solidFill>
                  <a:srgbClr val="8F1919"/>
                </a:solidFill>
              </a:rPr>
              <a:t>Sommaire:</a:t>
            </a:r>
          </a:p>
        </p:txBody>
      </p:sp>
      <p:sp>
        <p:nvSpPr>
          <p:cNvPr id="7" name="ZoneTexte 6"/>
          <p:cNvSpPr txBox="1"/>
          <p:nvPr/>
        </p:nvSpPr>
        <p:spPr>
          <a:xfrm>
            <a:off x="1016528" y="517803"/>
            <a:ext cx="8686800" cy="6340197"/>
          </a:xfrm>
          <a:prstGeom prst="rect">
            <a:avLst/>
          </a:prstGeom>
          <a:noFill/>
        </p:spPr>
        <p:txBody>
          <a:bodyPr wrap="square" rtlCol="0">
            <a:spAutoFit/>
          </a:bodyPr>
          <a:lstStyle/>
          <a:p>
            <a:r>
              <a:rPr lang="fr-FR" sz="1400" dirty="0">
                <a:solidFill>
                  <a:schemeClr val="bg1"/>
                </a:solidFill>
              </a:rPr>
              <a:t>1.Analyse du besoin…………………………………………………………………………………………3</a:t>
            </a:r>
          </a:p>
          <a:p>
            <a:r>
              <a:rPr lang="fr-FR" sz="1400" dirty="0">
                <a:solidFill>
                  <a:schemeClr val="bg1"/>
                </a:solidFill>
              </a:rPr>
              <a:t>	a. Présentation de l’entreprise……………………………………………………………..3</a:t>
            </a:r>
          </a:p>
          <a:p>
            <a:r>
              <a:rPr lang="fr-FR" sz="1400" dirty="0">
                <a:solidFill>
                  <a:schemeClr val="bg1"/>
                </a:solidFill>
              </a:rPr>
              <a:t>	b. Intervenant principaux…………………………………………………………………...3</a:t>
            </a:r>
          </a:p>
          <a:p>
            <a:r>
              <a:rPr lang="fr-FR" sz="1400" dirty="0">
                <a:solidFill>
                  <a:schemeClr val="bg1"/>
                </a:solidFill>
              </a:rPr>
              <a:t>	c. Objectif du site……………………………………………………………………………..4</a:t>
            </a:r>
          </a:p>
          <a:p>
            <a:r>
              <a:rPr lang="fr-FR" sz="1400" dirty="0">
                <a:solidFill>
                  <a:schemeClr val="bg1"/>
                </a:solidFill>
              </a:rPr>
              <a:t>	d. Les cibles……………………………………………………………………………............4</a:t>
            </a:r>
          </a:p>
          <a:p>
            <a:r>
              <a:rPr lang="fr-FR" sz="1400" dirty="0">
                <a:solidFill>
                  <a:schemeClr val="bg1"/>
                </a:solidFill>
              </a:rPr>
              <a:t>	e. Le SWOT………………………………………………………………...…………………...5</a:t>
            </a:r>
          </a:p>
          <a:p>
            <a:r>
              <a:rPr lang="fr-FR" sz="1400" dirty="0">
                <a:solidFill>
                  <a:schemeClr val="bg1"/>
                </a:solidFill>
              </a:rPr>
              <a:t>	f. Les Besoins……………………………………………………………………………………6</a:t>
            </a:r>
          </a:p>
          <a:p>
            <a:r>
              <a:rPr lang="fr-FR" sz="1400" dirty="0">
                <a:solidFill>
                  <a:schemeClr val="bg1"/>
                </a:solidFill>
              </a:rPr>
              <a:t>	g. Les contraintes techniques……………………………………………………………....7</a:t>
            </a:r>
          </a:p>
          <a:p>
            <a:r>
              <a:rPr lang="fr-FR" sz="1400" dirty="0">
                <a:solidFill>
                  <a:schemeClr val="bg1"/>
                </a:solidFill>
              </a:rPr>
              <a:t>	h. Les contraintes légales……………………………………………………………………7</a:t>
            </a:r>
          </a:p>
          <a:p>
            <a:r>
              <a:rPr lang="fr-FR" sz="1400" dirty="0">
                <a:solidFill>
                  <a:schemeClr val="bg1"/>
                </a:solidFill>
              </a:rPr>
              <a:t>	i. Sites exemples……………………………………………………………………………….8</a:t>
            </a:r>
          </a:p>
          <a:p>
            <a:r>
              <a:rPr lang="fr-FR" sz="1400" dirty="0">
                <a:solidFill>
                  <a:schemeClr val="bg1"/>
                </a:solidFill>
              </a:rPr>
              <a:t>2.Spécifications fonctionnelles……………………………………………………………………………9</a:t>
            </a:r>
          </a:p>
          <a:p>
            <a:r>
              <a:rPr lang="fr-FR" sz="1400" dirty="0">
                <a:solidFill>
                  <a:schemeClr val="bg1"/>
                </a:solidFill>
              </a:rPr>
              <a:t>	a. Use case……………………………………………………………………………………..9</a:t>
            </a:r>
          </a:p>
          <a:p>
            <a:r>
              <a:rPr lang="fr-FR" sz="1400" dirty="0">
                <a:solidFill>
                  <a:schemeClr val="bg1"/>
                </a:solidFill>
              </a:rPr>
              <a:t>	b. Diagramme d’activité…………………………………………………………………..10</a:t>
            </a:r>
          </a:p>
          <a:p>
            <a:r>
              <a:rPr lang="fr-FR" sz="1400" dirty="0">
                <a:solidFill>
                  <a:schemeClr val="bg1"/>
                </a:solidFill>
              </a:rPr>
              <a:t>	c. Diagramme de séquence……………………………………………………………...11</a:t>
            </a:r>
          </a:p>
          <a:p>
            <a:r>
              <a:rPr lang="fr-FR" sz="1400" dirty="0">
                <a:solidFill>
                  <a:schemeClr val="bg1"/>
                </a:solidFill>
              </a:rPr>
              <a:t>	e. Maquettage……………………………………………………………………...……….12</a:t>
            </a:r>
          </a:p>
          <a:p>
            <a:r>
              <a:rPr lang="fr-FR" sz="1400" dirty="0">
                <a:solidFill>
                  <a:schemeClr val="bg1"/>
                </a:solidFill>
              </a:rPr>
              <a:t>		1.charte graphique…………………………………………………………………..13</a:t>
            </a:r>
          </a:p>
          <a:p>
            <a:r>
              <a:rPr lang="fr-FR" sz="1400" dirty="0">
                <a:solidFill>
                  <a:schemeClr val="bg1"/>
                </a:solidFill>
              </a:rPr>
              <a:t>		2.Elements a conserver…………………………………………………………...…13</a:t>
            </a:r>
          </a:p>
          <a:p>
            <a:r>
              <a:rPr lang="fr-FR" sz="1400" dirty="0">
                <a:solidFill>
                  <a:schemeClr val="bg1"/>
                </a:solidFill>
              </a:rPr>
              <a:t>		3.Zoning…………………………………………………………………………..…….14</a:t>
            </a:r>
          </a:p>
          <a:p>
            <a:r>
              <a:rPr lang="fr-FR" sz="1400" dirty="0">
                <a:solidFill>
                  <a:schemeClr val="bg1"/>
                </a:solidFill>
              </a:rPr>
              <a:t>		4.Wireframe……………………………………………………………………………15/16</a:t>
            </a:r>
          </a:p>
          <a:p>
            <a:r>
              <a:rPr lang="fr-FR" sz="1400" dirty="0">
                <a:solidFill>
                  <a:schemeClr val="bg1"/>
                </a:solidFill>
              </a:rPr>
              <a:t>		5.Style </a:t>
            </a:r>
            <a:r>
              <a:rPr lang="fr-FR" sz="1400" dirty="0" err="1">
                <a:solidFill>
                  <a:schemeClr val="bg1"/>
                </a:solidFill>
              </a:rPr>
              <a:t>title</a:t>
            </a:r>
            <a:r>
              <a:rPr lang="fr-FR" sz="1400" dirty="0">
                <a:solidFill>
                  <a:schemeClr val="bg1"/>
                </a:solidFill>
              </a:rPr>
              <a:t>……………………………………………………………………………...17</a:t>
            </a:r>
          </a:p>
          <a:p>
            <a:r>
              <a:rPr lang="fr-FR" sz="1400" dirty="0">
                <a:solidFill>
                  <a:schemeClr val="bg1"/>
                </a:solidFill>
              </a:rPr>
              <a:t>		6.Mokup………………………………………………………………………………..18/19</a:t>
            </a:r>
          </a:p>
          <a:p>
            <a:r>
              <a:rPr lang="fr-FR" sz="1400" dirty="0">
                <a:solidFill>
                  <a:schemeClr val="bg1"/>
                </a:solidFill>
              </a:rPr>
              <a:t>3.Conception……………………………………………………………………………….………………20</a:t>
            </a:r>
          </a:p>
          <a:p>
            <a:r>
              <a:rPr lang="fr-FR" sz="1400" dirty="0">
                <a:solidFill>
                  <a:schemeClr val="bg1"/>
                </a:solidFill>
              </a:rPr>
              <a:t>	a. MCD………………………………………………………………………..……………….20</a:t>
            </a:r>
          </a:p>
          <a:p>
            <a:r>
              <a:rPr lang="fr-FR" sz="1400" dirty="0">
                <a:solidFill>
                  <a:schemeClr val="bg1"/>
                </a:solidFill>
              </a:rPr>
              <a:t>	b. MLD………………………………………………………………………………………….21</a:t>
            </a:r>
          </a:p>
          <a:p>
            <a:r>
              <a:rPr lang="fr-FR" sz="1400" dirty="0">
                <a:solidFill>
                  <a:schemeClr val="bg1"/>
                </a:solidFill>
              </a:rPr>
              <a:t>4.Outils techniques………………………………………………………………………...………………22</a:t>
            </a:r>
          </a:p>
          <a:p>
            <a:r>
              <a:rPr lang="fr-FR" sz="1400" dirty="0">
                <a:solidFill>
                  <a:schemeClr val="bg1"/>
                </a:solidFill>
              </a:rPr>
              <a:t>5.Fonctionnalité front………………………………………………………………...……………………23/24</a:t>
            </a:r>
          </a:p>
          <a:p>
            <a:r>
              <a:rPr lang="fr-FR" sz="1400" dirty="0">
                <a:solidFill>
                  <a:schemeClr val="bg1"/>
                </a:solidFill>
              </a:rPr>
              <a:t>6.Récapitulatif………………………………………………………………………………………………25</a:t>
            </a:r>
          </a:p>
          <a:p>
            <a:r>
              <a:rPr lang="fr-FR" sz="1400" dirty="0">
                <a:solidFill>
                  <a:schemeClr val="bg1"/>
                </a:solidFill>
              </a:rPr>
              <a:t>	</a:t>
            </a:r>
          </a:p>
          <a:p>
            <a:endParaRPr lang="fr-FR" sz="1400" dirty="0">
              <a:solidFill>
                <a:schemeClr val="bg1"/>
              </a:solidFill>
            </a:endParaRPr>
          </a:p>
        </p:txBody>
      </p:sp>
    </p:spTree>
    <p:extLst>
      <p:ext uri="{BB962C8B-B14F-4D97-AF65-F5344CB8AC3E}">
        <p14:creationId xmlns:p14="http://schemas.microsoft.com/office/powerpoint/2010/main" val="64583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ZoneTexte 5"/>
          <p:cNvSpPr txBox="1"/>
          <p:nvPr/>
        </p:nvSpPr>
        <p:spPr>
          <a:xfrm>
            <a:off x="1064029" y="207818"/>
            <a:ext cx="4123113" cy="923330"/>
          </a:xfrm>
          <a:prstGeom prst="rect">
            <a:avLst/>
          </a:prstGeom>
          <a:noFill/>
        </p:spPr>
        <p:txBody>
          <a:bodyPr wrap="square" rtlCol="0">
            <a:spAutoFit/>
          </a:bodyPr>
          <a:lstStyle/>
          <a:p>
            <a:r>
              <a:rPr lang="fr-FR" b="1" u="sng" dirty="0">
                <a:solidFill>
                  <a:srgbClr val="8F1919"/>
                </a:solidFill>
              </a:rPr>
              <a:t>MCD:</a:t>
            </a:r>
            <a:r>
              <a:rPr lang="fr-FR" dirty="0">
                <a:solidFill>
                  <a:srgbClr val="8F1919"/>
                </a:solidFill>
              </a:rPr>
              <a:t>  </a:t>
            </a:r>
            <a:r>
              <a:rPr lang="fr-FR" dirty="0">
                <a:solidFill>
                  <a:schemeClr val="bg1"/>
                </a:solidFill>
              </a:rPr>
              <a:t>(modèle conceptuel des données)</a:t>
            </a:r>
          </a:p>
          <a:p>
            <a:endParaRPr lang="fr-FR" b="1" u="sng" dirty="0">
              <a:solidFill>
                <a:srgbClr val="8F1919"/>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073" y="1538023"/>
            <a:ext cx="8087854" cy="3781953"/>
          </a:xfrm>
          <a:prstGeom prst="rect">
            <a:avLst/>
          </a:prstGeom>
        </p:spPr>
      </p:pic>
    </p:spTree>
    <p:extLst>
      <p:ext uri="{BB962C8B-B14F-4D97-AF65-F5344CB8AC3E}">
        <p14:creationId xmlns:p14="http://schemas.microsoft.com/office/powerpoint/2010/main" val="4018490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ZoneTexte 5"/>
          <p:cNvSpPr txBox="1"/>
          <p:nvPr/>
        </p:nvSpPr>
        <p:spPr>
          <a:xfrm>
            <a:off x="1064029" y="207818"/>
            <a:ext cx="4123113" cy="923330"/>
          </a:xfrm>
          <a:prstGeom prst="rect">
            <a:avLst/>
          </a:prstGeom>
          <a:noFill/>
        </p:spPr>
        <p:txBody>
          <a:bodyPr wrap="square" rtlCol="0">
            <a:spAutoFit/>
          </a:bodyPr>
          <a:lstStyle/>
          <a:p>
            <a:r>
              <a:rPr lang="fr-FR" b="1" u="sng" dirty="0">
                <a:solidFill>
                  <a:srgbClr val="8F1919"/>
                </a:solidFill>
              </a:rPr>
              <a:t>MLD:</a:t>
            </a:r>
            <a:r>
              <a:rPr lang="fr-FR" dirty="0">
                <a:solidFill>
                  <a:srgbClr val="8F1919"/>
                </a:solidFill>
              </a:rPr>
              <a:t>  </a:t>
            </a:r>
            <a:r>
              <a:rPr lang="fr-FR" dirty="0">
                <a:solidFill>
                  <a:schemeClr val="bg1"/>
                </a:solidFill>
              </a:rPr>
              <a:t>(modèle logique des données)</a:t>
            </a:r>
          </a:p>
          <a:p>
            <a:endParaRPr lang="fr-FR" b="1" u="sng" dirty="0">
              <a:solidFill>
                <a:srgbClr val="8F1919"/>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704" y="1561839"/>
            <a:ext cx="8716591" cy="3734321"/>
          </a:xfrm>
          <a:prstGeom prst="rect">
            <a:avLst/>
          </a:prstGeom>
        </p:spPr>
      </p:pic>
    </p:spTree>
    <p:extLst>
      <p:ext uri="{BB962C8B-B14F-4D97-AF65-F5344CB8AC3E}">
        <p14:creationId xmlns:p14="http://schemas.microsoft.com/office/powerpoint/2010/main" val="272454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CA7CD19-5F0D-1EAD-ABBE-BB1CFE1D9594}"/>
              </a:ext>
            </a:extLst>
          </p:cNvPr>
          <p:cNvSpPr txBox="1"/>
          <p:nvPr/>
        </p:nvSpPr>
        <p:spPr>
          <a:xfrm>
            <a:off x="1284789" y="868101"/>
            <a:ext cx="10208871" cy="2031325"/>
          </a:xfrm>
          <a:prstGeom prst="rect">
            <a:avLst/>
          </a:prstGeom>
          <a:noFill/>
        </p:spPr>
        <p:txBody>
          <a:bodyPr wrap="square" rtlCol="0">
            <a:spAutoFit/>
          </a:bodyPr>
          <a:lstStyle/>
          <a:p>
            <a:r>
              <a:rPr lang="fr-FR" b="1" u="sng" dirty="0">
                <a:solidFill>
                  <a:srgbClr val="8F1919"/>
                </a:solidFill>
              </a:rPr>
              <a:t>Outils techniques:</a:t>
            </a:r>
          </a:p>
          <a:p>
            <a:endParaRPr lang="fr-FR" b="1" u="sng" dirty="0">
              <a:solidFill>
                <a:srgbClr val="8F1919"/>
              </a:solidFill>
            </a:endParaRPr>
          </a:p>
          <a:p>
            <a:pPr marL="285750" indent="-285750">
              <a:buFontTx/>
              <a:buChar char="-"/>
            </a:pPr>
            <a:r>
              <a:rPr lang="fr-FR" dirty="0">
                <a:solidFill>
                  <a:schemeClr val="bg1"/>
                </a:solidFill>
              </a:rPr>
              <a:t>Utilisation du langage de balisage HTML pour la structure des pages</a:t>
            </a:r>
          </a:p>
          <a:p>
            <a:pPr marL="285750" indent="-285750">
              <a:buFontTx/>
              <a:buChar char="-"/>
            </a:pPr>
            <a:r>
              <a:rPr lang="fr-FR" dirty="0">
                <a:solidFill>
                  <a:schemeClr val="bg1"/>
                </a:solidFill>
              </a:rPr>
              <a:t>Utilisation du langage de style CSS pour le placement et la mise en forme</a:t>
            </a:r>
          </a:p>
          <a:p>
            <a:pPr marL="285750" indent="-285750">
              <a:buFontTx/>
              <a:buChar char="-"/>
            </a:pPr>
            <a:r>
              <a:rPr lang="fr-FR" dirty="0">
                <a:solidFill>
                  <a:schemeClr val="bg1"/>
                </a:solidFill>
              </a:rPr>
              <a:t>Utilisation du langage de programmation Javascript pour le rendu dynamique</a:t>
            </a:r>
          </a:p>
          <a:p>
            <a:pPr marL="285750" indent="-285750">
              <a:buFontTx/>
              <a:buChar char="-"/>
            </a:pPr>
            <a:r>
              <a:rPr lang="fr-FR" dirty="0">
                <a:solidFill>
                  <a:schemeClr val="bg1"/>
                </a:solidFill>
              </a:rPr>
              <a:t>Utilisation d’un </a:t>
            </a:r>
            <a:r>
              <a:rPr lang="fr-FR" dirty="0" err="1">
                <a:solidFill>
                  <a:schemeClr val="bg1"/>
                </a:solidFill>
              </a:rPr>
              <a:t>framework</a:t>
            </a:r>
            <a:r>
              <a:rPr lang="fr-FR" dirty="0">
                <a:solidFill>
                  <a:schemeClr val="bg1"/>
                </a:solidFill>
              </a:rPr>
              <a:t> (</a:t>
            </a:r>
            <a:r>
              <a:rPr lang="fr-FR" dirty="0" err="1">
                <a:solidFill>
                  <a:schemeClr val="bg1"/>
                </a:solidFill>
              </a:rPr>
              <a:t>splide</a:t>
            </a:r>
            <a:r>
              <a:rPr lang="fr-FR" dirty="0">
                <a:solidFill>
                  <a:schemeClr val="bg1"/>
                </a:solidFill>
              </a:rPr>
              <a:t>)pour la création de vignettes pour le </a:t>
            </a:r>
            <a:r>
              <a:rPr lang="fr-FR" dirty="0" err="1">
                <a:solidFill>
                  <a:schemeClr val="bg1"/>
                </a:solidFill>
              </a:rPr>
              <a:t>slider</a:t>
            </a:r>
            <a:endParaRPr lang="fr-FR" dirty="0">
              <a:solidFill>
                <a:schemeClr val="bg1"/>
              </a:solidFill>
            </a:endParaRPr>
          </a:p>
          <a:p>
            <a:pPr marL="285750" indent="-285750">
              <a:buFontTx/>
              <a:buChar char="-"/>
            </a:pPr>
            <a:endParaRPr lang="fr-FR" dirty="0">
              <a:solidFill>
                <a:schemeClr val="bg1"/>
              </a:solidFill>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82592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A50AC8-1AD1-7E31-B9CE-943E885052FC}"/>
              </a:ext>
            </a:extLst>
          </p:cNvPr>
          <p:cNvSpPr txBox="1"/>
          <p:nvPr/>
        </p:nvSpPr>
        <p:spPr>
          <a:xfrm>
            <a:off x="960699" y="682906"/>
            <a:ext cx="9838481" cy="923330"/>
          </a:xfrm>
          <a:prstGeom prst="rect">
            <a:avLst/>
          </a:prstGeom>
          <a:noFill/>
        </p:spPr>
        <p:txBody>
          <a:bodyPr wrap="square" rtlCol="0">
            <a:spAutoFit/>
          </a:bodyPr>
          <a:lstStyle/>
          <a:p>
            <a:r>
              <a:rPr lang="fr-FR" b="1" u="sng" dirty="0">
                <a:solidFill>
                  <a:srgbClr val="8F1919"/>
                </a:solidFill>
              </a:rPr>
              <a:t>Fonctionnalité front:</a:t>
            </a:r>
          </a:p>
          <a:p>
            <a:endParaRPr lang="fr-FR" b="1" u="sng" dirty="0">
              <a:solidFill>
                <a:srgbClr val="8F1919"/>
              </a:solidFill>
            </a:endParaRPr>
          </a:p>
          <a:p>
            <a:r>
              <a:rPr lang="fr-FR" dirty="0">
                <a:solidFill>
                  <a:schemeClr val="bg1"/>
                </a:solidFill>
              </a:rPr>
              <a:t>Création d’avis visiteurs</a:t>
            </a:r>
          </a:p>
        </p:txBody>
      </p:sp>
      <p:pic>
        <p:nvPicPr>
          <p:cNvPr id="6" name="Image 5">
            <a:extLst>
              <a:ext uri="{FF2B5EF4-FFF2-40B4-BE49-F238E27FC236}">
                <a16:creationId xmlns:a16="http://schemas.microsoft.com/office/drawing/2014/main" id="{6C54ED65-BF81-992D-4ADF-2B5AD394E439}"/>
              </a:ext>
            </a:extLst>
          </p:cNvPr>
          <p:cNvPicPr>
            <a:picLocks noChangeAspect="1"/>
          </p:cNvPicPr>
          <p:nvPr/>
        </p:nvPicPr>
        <p:blipFill>
          <a:blip r:embed="rId2"/>
          <a:stretch>
            <a:fillRect/>
          </a:stretch>
        </p:blipFill>
        <p:spPr>
          <a:xfrm>
            <a:off x="665166" y="1953492"/>
            <a:ext cx="3864602" cy="3794166"/>
          </a:xfrm>
          <a:prstGeom prst="rect">
            <a:avLst/>
          </a:prstGeom>
        </p:spPr>
      </p:pic>
      <p:pic>
        <p:nvPicPr>
          <p:cNvPr id="10" name="Image 9">
            <a:extLst>
              <a:ext uri="{FF2B5EF4-FFF2-40B4-BE49-F238E27FC236}">
                <a16:creationId xmlns:a16="http://schemas.microsoft.com/office/drawing/2014/main" id="{921B55B9-62C8-44E9-A519-048BCC8F4A55}"/>
              </a:ext>
            </a:extLst>
          </p:cNvPr>
          <p:cNvPicPr>
            <a:picLocks noChangeAspect="1"/>
          </p:cNvPicPr>
          <p:nvPr/>
        </p:nvPicPr>
        <p:blipFill>
          <a:blip r:embed="rId3"/>
          <a:stretch>
            <a:fillRect/>
          </a:stretch>
        </p:blipFill>
        <p:spPr>
          <a:xfrm>
            <a:off x="4903996" y="2606634"/>
            <a:ext cx="7151438" cy="3880504"/>
          </a:xfrm>
          <a:prstGeom prst="rect">
            <a:avLst/>
          </a:prstGeom>
        </p:spPr>
      </p:pic>
      <p:pic>
        <p:nvPicPr>
          <p:cNvPr id="14" name="Image 13">
            <a:extLst>
              <a:ext uri="{FF2B5EF4-FFF2-40B4-BE49-F238E27FC236}">
                <a16:creationId xmlns:a16="http://schemas.microsoft.com/office/drawing/2014/main" id="{2CC676BF-7715-B3CF-CB94-C9764598D015}"/>
              </a:ext>
            </a:extLst>
          </p:cNvPr>
          <p:cNvPicPr>
            <a:picLocks noChangeAspect="1"/>
          </p:cNvPicPr>
          <p:nvPr/>
        </p:nvPicPr>
        <p:blipFill>
          <a:blip r:embed="rId4"/>
          <a:stretch>
            <a:fillRect/>
          </a:stretch>
        </p:blipFill>
        <p:spPr>
          <a:xfrm>
            <a:off x="4903996" y="1698729"/>
            <a:ext cx="3716976" cy="907905"/>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07032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09ECCF-75ED-F0AE-C896-F58BC3C22773}"/>
              </a:ext>
            </a:extLst>
          </p:cNvPr>
          <p:cNvSpPr txBox="1"/>
          <p:nvPr/>
        </p:nvSpPr>
        <p:spPr>
          <a:xfrm>
            <a:off x="6898511" y="251414"/>
            <a:ext cx="5013141" cy="3970318"/>
          </a:xfrm>
          <a:prstGeom prst="rect">
            <a:avLst/>
          </a:prstGeom>
          <a:noFill/>
        </p:spPr>
        <p:txBody>
          <a:bodyPr wrap="square" rtlCol="0">
            <a:spAutoFit/>
          </a:bodyPr>
          <a:lstStyle/>
          <a:p>
            <a:r>
              <a:rPr lang="fr-FR" dirty="0">
                <a:solidFill>
                  <a:schemeClr val="bg1"/>
                </a:solidFill>
              </a:rPr>
              <a:t>Je récupère les balises input/ </a:t>
            </a:r>
            <a:r>
              <a:rPr lang="fr-FR" dirty="0" err="1">
                <a:solidFill>
                  <a:schemeClr val="bg1"/>
                </a:solidFill>
              </a:rPr>
              <a:t>textarea</a:t>
            </a:r>
            <a:r>
              <a:rPr lang="fr-FR" dirty="0">
                <a:solidFill>
                  <a:schemeClr val="bg1"/>
                </a:solidFill>
              </a:rPr>
              <a:t> et le bouton avec des </a:t>
            </a:r>
            <a:r>
              <a:rPr lang="fr-FR" dirty="0" err="1">
                <a:solidFill>
                  <a:schemeClr val="bg1"/>
                </a:solidFill>
              </a:rPr>
              <a:t>queryselector</a:t>
            </a:r>
            <a:r>
              <a:rPr lang="fr-FR" dirty="0">
                <a:solidFill>
                  <a:schemeClr val="bg1"/>
                </a:solidFill>
              </a:rPr>
              <a:t> via </a:t>
            </a:r>
            <a:r>
              <a:rPr lang="fr-FR" dirty="0" err="1">
                <a:solidFill>
                  <a:schemeClr val="bg1"/>
                </a:solidFill>
              </a:rPr>
              <a:t>l’id</a:t>
            </a:r>
            <a:r>
              <a:rPr lang="fr-FR" dirty="0">
                <a:solidFill>
                  <a:schemeClr val="bg1"/>
                </a:solidFill>
              </a:rPr>
              <a:t> ou la classe. Je mets un écouteur d’événement sur le bouton de soumission; au clique je récupère les valeurs écrites par le visiteur ou si un des champs est vide j’envoie un message d’alerte pour remplir tout les champs.</a:t>
            </a:r>
          </a:p>
          <a:p>
            <a:r>
              <a:rPr lang="fr-FR" dirty="0">
                <a:solidFill>
                  <a:schemeClr val="bg1"/>
                </a:solidFill>
              </a:rPr>
              <a:t>Je récupère la date du jour si elle est inferieur a 10 je rajoute un zéro. Je crée une div, j’y insère via un titre et un paragraphe le prénom et l’avis du visiteur et je l’affiche. Je vide ensuite </a:t>
            </a:r>
            <a:r>
              <a:rPr lang="fr-FR">
                <a:solidFill>
                  <a:schemeClr val="bg1"/>
                </a:solidFill>
              </a:rPr>
              <a:t>les champs.</a:t>
            </a:r>
            <a:endParaRPr lang="fr-FR" dirty="0">
              <a:solidFill>
                <a:schemeClr val="bg1"/>
              </a:solidFill>
            </a:endParaRPr>
          </a:p>
          <a:p>
            <a:endParaRPr lang="fr-FR" dirty="0">
              <a:solidFill>
                <a:schemeClr val="bg1"/>
              </a:solidFill>
            </a:endParaRPr>
          </a:p>
        </p:txBody>
      </p:sp>
      <p:pic>
        <p:nvPicPr>
          <p:cNvPr id="6" name="Image 5">
            <a:extLst>
              <a:ext uri="{FF2B5EF4-FFF2-40B4-BE49-F238E27FC236}">
                <a16:creationId xmlns:a16="http://schemas.microsoft.com/office/drawing/2014/main" id="{52A209EF-C0E9-5E53-0241-28A9E98F5C8E}"/>
              </a:ext>
            </a:extLst>
          </p:cNvPr>
          <p:cNvPicPr>
            <a:picLocks noChangeAspect="1"/>
          </p:cNvPicPr>
          <p:nvPr/>
        </p:nvPicPr>
        <p:blipFill>
          <a:blip r:embed="rId2"/>
          <a:stretch>
            <a:fillRect/>
          </a:stretch>
        </p:blipFill>
        <p:spPr>
          <a:xfrm>
            <a:off x="280348" y="364229"/>
            <a:ext cx="5522026" cy="169959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4" name="Image 3">
            <a:extLst>
              <a:ext uri="{FF2B5EF4-FFF2-40B4-BE49-F238E27FC236}">
                <a16:creationId xmlns:a16="http://schemas.microsoft.com/office/drawing/2014/main" id="{D31C14DC-F5A8-5B42-EDEA-C7F1172AB1E8}"/>
              </a:ext>
            </a:extLst>
          </p:cNvPr>
          <p:cNvPicPr>
            <a:picLocks noChangeAspect="1"/>
          </p:cNvPicPr>
          <p:nvPr/>
        </p:nvPicPr>
        <p:blipFill>
          <a:blip r:embed="rId3"/>
          <a:stretch>
            <a:fillRect/>
          </a:stretch>
        </p:blipFill>
        <p:spPr>
          <a:xfrm>
            <a:off x="280348" y="2063823"/>
            <a:ext cx="6123369" cy="4681361"/>
          </a:xfrm>
          <a:prstGeom prst="rect">
            <a:avLst/>
          </a:prstGeom>
        </p:spPr>
      </p:pic>
    </p:spTree>
    <p:extLst>
      <p:ext uri="{BB962C8B-B14F-4D97-AF65-F5344CB8AC3E}">
        <p14:creationId xmlns:p14="http://schemas.microsoft.com/office/powerpoint/2010/main" val="110759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la dernière peinture et des commentaires, une page galerie contenant les peintures du client, une page de contact, une page de gestion des tableaux.	</a:t>
            </a:r>
          </a:p>
          <a:p>
            <a:pPr lvl="1"/>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69042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6F338B-F922-DB62-2584-A41AD766EB27}"/>
              </a:ext>
            </a:extLst>
          </p:cNvPr>
          <p:cNvSpPr txBox="1"/>
          <p:nvPr/>
        </p:nvSpPr>
        <p:spPr>
          <a:xfrm>
            <a:off x="1213659" y="2227811"/>
            <a:ext cx="9077498" cy="2031325"/>
          </a:xfrm>
          <a:prstGeom prst="rect">
            <a:avLst/>
          </a:prstGeom>
          <a:noFill/>
        </p:spPr>
        <p:txBody>
          <a:bodyPr wrap="square" rtlCol="0">
            <a:spAutoFit/>
          </a:bodyPr>
          <a:lstStyle/>
          <a:p>
            <a:r>
              <a:rPr lang="fr-FR" b="1" u="sng" dirty="0">
                <a:solidFill>
                  <a:srgbClr val="751515"/>
                </a:solidFill>
              </a:rPr>
              <a:t>Les coûts et délais:</a:t>
            </a:r>
          </a:p>
          <a:p>
            <a:r>
              <a:rPr lang="fr-FR" dirty="0"/>
              <a:t>	</a:t>
            </a:r>
            <a:r>
              <a:rPr lang="fr-FR" dirty="0">
                <a:solidFill>
                  <a:schemeClr val="bg1"/>
                </a:solidFill>
              </a:rPr>
              <a:t>- Site offert soit un gain de 150 euros/jour/développeur pour 10 jours.</a:t>
            </a:r>
          </a:p>
          <a:p>
            <a:r>
              <a:rPr lang="fr-FR" dirty="0">
                <a:solidFill>
                  <a:schemeClr val="bg1"/>
                </a:solidFill>
              </a:rPr>
              <a:t>	  comprenant le cahier des charges, le maquettage, la création d’un logo, 	  la création du site, la création de la base de données.</a:t>
            </a:r>
          </a:p>
          <a:p>
            <a:r>
              <a:rPr lang="fr-FR" dirty="0">
                <a:solidFill>
                  <a:schemeClr val="bg1"/>
                </a:solidFill>
              </a:rPr>
              <a:t>	  Les frais de  mise en ligne a  la charge du client.</a:t>
            </a:r>
          </a:p>
          <a:p>
            <a:r>
              <a:rPr lang="fr-FR" dirty="0">
                <a:solidFill>
                  <a:schemeClr val="bg1"/>
                </a:solidFill>
              </a:rPr>
              <a:t>	- Livraisons prévu début juillet 2023.</a:t>
            </a:r>
          </a:p>
          <a:p>
            <a:endParaRPr lang="fr-FR"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1764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A66F914-04BA-DAC5-3CB8-39C1C8CBFE25}"/>
              </a:ext>
            </a:extLst>
          </p:cNvPr>
          <p:cNvSpPr txBox="1"/>
          <p:nvPr/>
        </p:nvSpPr>
        <p:spPr>
          <a:xfrm>
            <a:off x="950026" y="528452"/>
            <a:ext cx="2844140" cy="646331"/>
          </a:xfrm>
          <a:prstGeom prst="rect">
            <a:avLst/>
          </a:prstGeom>
          <a:noFill/>
        </p:spPr>
        <p:txBody>
          <a:bodyPr wrap="square" rtlCol="0">
            <a:spAutoFit/>
          </a:bodyPr>
          <a:lstStyle/>
          <a:p>
            <a:r>
              <a:rPr lang="fr-FR" b="1" u="sng" dirty="0">
                <a:solidFill>
                  <a:srgbClr val="751515"/>
                </a:solidFill>
              </a:rPr>
              <a:t>Planning:</a:t>
            </a:r>
          </a:p>
          <a:p>
            <a:endParaRPr lang="fr-FR" dirty="0"/>
          </a:p>
        </p:txBody>
      </p:sp>
      <p:pic>
        <p:nvPicPr>
          <p:cNvPr id="6" name="Image 5">
            <a:extLst>
              <a:ext uri="{FF2B5EF4-FFF2-40B4-BE49-F238E27FC236}">
                <a16:creationId xmlns:a16="http://schemas.microsoft.com/office/drawing/2014/main" id="{1E25515D-80E7-CBC6-C036-7660A343731E}"/>
              </a:ext>
            </a:extLst>
          </p:cNvPr>
          <p:cNvPicPr>
            <a:picLocks noChangeAspect="1"/>
          </p:cNvPicPr>
          <p:nvPr/>
        </p:nvPicPr>
        <p:blipFill>
          <a:blip r:embed="rId2"/>
          <a:stretch>
            <a:fillRect/>
          </a:stretch>
        </p:blipFill>
        <p:spPr>
          <a:xfrm>
            <a:off x="2600696" y="876504"/>
            <a:ext cx="8390279" cy="58775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36810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large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5216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aux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6212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2" name="Groupe 1">
            <a:extLst>
              <a:ext uri="{FF2B5EF4-FFF2-40B4-BE49-F238E27FC236}">
                <a16:creationId xmlns:a16="http://schemas.microsoft.com/office/drawing/2014/main" id="{F2AA259E-0216-8617-6653-DCBD2A531A64}"/>
              </a:ext>
            </a:extLst>
          </p:cNvPr>
          <p:cNvGrpSpPr/>
          <p:nvPr/>
        </p:nvGrpSpPr>
        <p:grpSpPr>
          <a:xfrm>
            <a:off x="3353413" y="3871084"/>
            <a:ext cx="5383858" cy="2371106"/>
            <a:chOff x="3353413" y="3871084"/>
            <a:chExt cx="5383858" cy="2371106"/>
          </a:xfrm>
        </p:grpSpPr>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82832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1211743"/>
            <a:ext cx="9429008" cy="2031325"/>
          </a:xfrm>
          <a:prstGeom prst="rect">
            <a:avLst/>
          </a:prstGeom>
          <a:noFill/>
        </p:spPr>
        <p:txBody>
          <a:bodyPr wrap="square" rtlCol="0">
            <a:spAutoFit/>
          </a:bodyPr>
          <a:lstStyle/>
          <a:p>
            <a:r>
              <a:rPr lang="fr-FR" b="1" u="sng" dirty="0">
                <a:solidFill>
                  <a:srgbClr val="751515"/>
                </a:solidFill>
              </a:rPr>
              <a:t>Les contraintes techniques:</a:t>
            </a:r>
          </a:p>
          <a:p>
            <a:pPr lvl="1"/>
            <a:r>
              <a:rPr lang="fr-FR" dirty="0"/>
              <a:t>- Présence d’un carrousel pour visionner les tableaux.</a:t>
            </a:r>
          </a:p>
          <a:p>
            <a:pPr lvl="1"/>
            <a:r>
              <a:rPr lang="fr-FR" dirty="0"/>
              <a:t>- Développer une base de données pour les commentaires et les tableaux.</a:t>
            </a:r>
          </a:p>
          <a:p>
            <a:pPr lvl="1"/>
            <a:r>
              <a:rPr lang="fr-FR" dirty="0"/>
              <a:t>- Utilisation du HTML/CSS, JavaScript, PHP,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3614932"/>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7967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5156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9101B24-B94B-C392-C424-D95FDA322356}"/>
              </a:ext>
            </a:extLst>
          </p:cNvPr>
          <p:cNvSpPr txBox="1"/>
          <p:nvPr/>
        </p:nvSpPr>
        <p:spPr>
          <a:xfrm>
            <a:off x="748145" y="154379"/>
            <a:ext cx="4399808" cy="646331"/>
          </a:xfrm>
          <a:prstGeom prst="rect">
            <a:avLst/>
          </a:prstGeom>
          <a:noFill/>
        </p:spPr>
        <p:txBody>
          <a:bodyPr wrap="square" rtlCol="0">
            <a:spAutoFit/>
          </a:bodyPr>
          <a:lstStyle/>
          <a:p>
            <a:r>
              <a:rPr lang="fr-FR" b="1" u="sng" dirty="0" err="1">
                <a:solidFill>
                  <a:srgbClr val="8F1919"/>
                </a:solidFill>
              </a:rPr>
              <a:t>Usecase</a:t>
            </a:r>
            <a:r>
              <a:rPr lang="fr-FR" b="1" u="sng" dirty="0">
                <a:solidFill>
                  <a:srgbClr val="8F1919"/>
                </a:solidFill>
              </a:rPr>
              <a:t>:</a:t>
            </a:r>
            <a:r>
              <a:rPr lang="fr-FR" b="1" dirty="0">
                <a:solidFill>
                  <a:srgbClr val="8F1919"/>
                </a:solidFill>
              </a:rPr>
              <a:t>  </a:t>
            </a:r>
            <a:r>
              <a:rPr lang="fr-FR" dirty="0">
                <a:solidFill>
                  <a:schemeClr val="bg1"/>
                </a:solidFill>
              </a:rPr>
              <a:t>définie les interactions entre les acteurs et le système</a:t>
            </a:r>
            <a:endParaRPr lang="fr-FR" b="1" u="sng" dirty="0">
              <a:solidFill>
                <a:srgbClr val="8F1919"/>
              </a:solidFill>
            </a:endParaRPr>
          </a:p>
        </p:txBody>
      </p:sp>
      <p:sp>
        <p:nvSpPr>
          <p:cNvPr id="7" name="ZoneTexte 6">
            <a:extLst>
              <a:ext uri="{FF2B5EF4-FFF2-40B4-BE49-F238E27FC236}">
                <a16:creationId xmlns:a16="http://schemas.microsoft.com/office/drawing/2014/main" id="{AE857B4E-8153-4529-C16D-2C07F4B75BA2}"/>
              </a:ext>
            </a:extLst>
          </p:cNvPr>
          <p:cNvSpPr txBox="1"/>
          <p:nvPr/>
        </p:nvSpPr>
        <p:spPr>
          <a:xfrm>
            <a:off x="6852062" y="1033153"/>
            <a:ext cx="4714504" cy="4832092"/>
          </a:xfrm>
          <a:prstGeom prst="rect">
            <a:avLst/>
          </a:prstGeom>
          <a:noFill/>
        </p:spPr>
        <p:txBody>
          <a:bodyPr wrap="square" rtlCol="0">
            <a:spAutoFit/>
          </a:bodyPr>
          <a:lstStyle/>
          <a:p>
            <a:r>
              <a:rPr lang="fr-FR" sz="1400" dirty="0">
                <a:solidFill>
                  <a:schemeClr val="bg1"/>
                </a:solidFill>
              </a:rPr>
              <a:t>3 acteurs: Le visiteur, l’acteur connexion et l’administrateur.</a:t>
            </a:r>
          </a:p>
          <a:p>
            <a:endParaRPr lang="fr-FR" sz="1400" dirty="0">
              <a:solidFill>
                <a:schemeClr val="bg1"/>
              </a:solidFill>
            </a:endParaRPr>
          </a:p>
          <a:p>
            <a:r>
              <a:rPr lang="fr-FR" sz="1400" dirty="0">
                <a:solidFill>
                  <a:schemeClr val="bg1"/>
                </a:solidFill>
              </a:rPr>
              <a:t>Le visiteur doit pouvoir :</a:t>
            </a:r>
          </a:p>
          <a:p>
            <a:r>
              <a:rPr lang="fr-FR" sz="1400" dirty="0">
                <a:solidFill>
                  <a:schemeClr val="bg1"/>
                </a:solidFill>
              </a:rPr>
              <a:t>-     Naviguer entre les pages du site</a:t>
            </a:r>
          </a:p>
          <a:p>
            <a:pPr marL="285750" indent="-285750">
              <a:buFontTx/>
              <a:buChar char="-"/>
            </a:pPr>
            <a:r>
              <a:rPr lang="fr-FR" sz="1400" dirty="0">
                <a:solidFill>
                  <a:schemeClr val="bg1"/>
                </a:solidFill>
              </a:rPr>
              <a:t>Déposer un avis sur le dernier tableau</a:t>
            </a:r>
          </a:p>
          <a:p>
            <a:pPr marL="285750" indent="-285750">
              <a:buFontTx/>
              <a:buChar char="-"/>
            </a:pPr>
            <a:r>
              <a:rPr lang="fr-FR" sz="1400" dirty="0">
                <a:solidFill>
                  <a:schemeClr val="bg1"/>
                </a:solidFill>
              </a:rPr>
              <a:t>Agrandir le dernier tableau</a:t>
            </a:r>
          </a:p>
          <a:p>
            <a:pPr marL="285750" indent="-285750">
              <a:buFontTx/>
              <a:buChar char="-"/>
            </a:pPr>
            <a:r>
              <a:rPr lang="fr-FR" sz="1400" dirty="0">
                <a:solidFill>
                  <a:schemeClr val="bg1"/>
                </a:solidFill>
              </a:rPr>
              <a:t>Se rendre sur Facebook</a:t>
            </a:r>
          </a:p>
          <a:p>
            <a:pPr marL="285750" indent="-285750">
              <a:buFontTx/>
              <a:buChar char="-"/>
            </a:pPr>
            <a:r>
              <a:rPr lang="fr-FR" sz="1400" dirty="0">
                <a:solidFill>
                  <a:schemeClr val="bg1"/>
                </a:solidFill>
              </a:rPr>
              <a:t>Effectuer une demande de contact dans un formulaire</a:t>
            </a:r>
          </a:p>
          <a:p>
            <a:pPr marL="285750" indent="-285750">
              <a:buFontTx/>
              <a:buChar char="-"/>
            </a:pPr>
            <a:r>
              <a:rPr lang="fr-FR" sz="1400" dirty="0">
                <a:solidFill>
                  <a:schemeClr val="bg1"/>
                </a:solidFill>
              </a:rPr>
              <a:t>Visualiser les différents tableaux dans la galerie</a:t>
            </a:r>
          </a:p>
          <a:p>
            <a:endParaRPr lang="fr-FR" sz="1400" dirty="0">
              <a:solidFill>
                <a:schemeClr val="bg1"/>
              </a:solidFill>
            </a:endParaRPr>
          </a:p>
          <a:p>
            <a:r>
              <a:rPr lang="fr-FR" sz="1400" dirty="0">
                <a:solidFill>
                  <a:schemeClr val="bg1"/>
                </a:solidFill>
              </a:rPr>
              <a:t>L’acteur connexion :</a:t>
            </a:r>
          </a:p>
          <a:p>
            <a:pPr marL="285750" indent="-285750">
              <a:buFontTx/>
              <a:buChar char="-"/>
            </a:pPr>
            <a:r>
              <a:rPr lang="fr-FR" sz="1400" dirty="0">
                <a:solidFill>
                  <a:schemeClr val="bg1"/>
                </a:solidFill>
              </a:rPr>
              <a:t>Se connecte</a:t>
            </a:r>
          </a:p>
          <a:p>
            <a:pPr marL="285750" indent="-285750">
              <a:buFontTx/>
              <a:buChar char="-"/>
            </a:pPr>
            <a:r>
              <a:rPr lang="fr-FR" sz="1400" dirty="0">
                <a:solidFill>
                  <a:schemeClr val="bg1"/>
                </a:solidFill>
              </a:rPr>
              <a:t>Se déconnecte</a:t>
            </a:r>
          </a:p>
          <a:p>
            <a:endParaRPr lang="fr-FR" sz="1400" dirty="0">
              <a:solidFill>
                <a:schemeClr val="bg1"/>
              </a:solidFill>
            </a:endParaRPr>
          </a:p>
          <a:p>
            <a:r>
              <a:rPr lang="fr-FR" sz="1400" dirty="0">
                <a:solidFill>
                  <a:schemeClr val="bg1"/>
                </a:solidFill>
              </a:rPr>
              <a:t>L’administrateur quant a lui doit pouvoir :</a:t>
            </a:r>
          </a:p>
          <a:p>
            <a:pPr marL="285750" indent="-285750">
              <a:buFontTx/>
              <a:buChar char="-"/>
            </a:pPr>
            <a:r>
              <a:rPr lang="fr-FR" sz="1400">
                <a:solidFill>
                  <a:schemeClr val="bg1"/>
                </a:solidFill>
              </a:rPr>
              <a:t>Récupère </a:t>
            </a:r>
            <a:r>
              <a:rPr lang="fr-FR" sz="1400" dirty="0">
                <a:solidFill>
                  <a:schemeClr val="bg1"/>
                </a:solidFill>
              </a:rPr>
              <a:t>les droits de l’acteur connexion</a:t>
            </a:r>
          </a:p>
          <a:p>
            <a:pPr marL="285750" indent="-285750">
              <a:buFontTx/>
              <a:buChar char="-"/>
            </a:pPr>
            <a:r>
              <a:rPr lang="fr-FR" sz="1400" dirty="0">
                <a:solidFill>
                  <a:schemeClr val="bg1"/>
                </a:solidFill>
              </a:rPr>
              <a:t>Ajouter, supprimer des titres et les tableaux</a:t>
            </a:r>
          </a:p>
          <a:p>
            <a:pPr marL="285750" indent="-285750">
              <a:buFontTx/>
              <a:buChar char="-"/>
            </a:pPr>
            <a:r>
              <a:rPr lang="fr-FR" sz="1400" dirty="0">
                <a:solidFill>
                  <a:schemeClr val="bg1"/>
                </a:solidFill>
              </a:rPr>
              <a:t>Supprimer les avis</a:t>
            </a:r>
          </a:p>
          <a:p>
            <a:pPr marL="285750" indent="-285750">
              <a:buFontTx/>
              <a:buChar char="-"/>
            </a:pPr>
            <a:r>
              <a:rPr lang="fr-FR" sz="1400" dirty="0">
                <a:solidFill>
                  <a:schemeClr val="bg1"/>
                </a:solidFill>
              </a:rPr>
              <a:t>Changer le dernier tableau</a:t>
            </a:r>
          </a:p>
          <a:p>
            <a:pPr marL="285750" indent="-285750">
              <a:buFontTx/>
              <a:buChar char="-"/>
            </a:pPr>
            <a:r>
              <a:rPr lang="fr-FR" sz="1400" dirty="0">
                <a:solidFill>
                  <a:schemeClr val="bg1"/>
                </a:solidFill>
              </a:rPr>
              <a:t>Recevoir les demandes de contact</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16" y="1033153"/>
            <a:ext cx="6155838" cy="4401205"/>
          </a:xfrm>
          <a:prstGeom prst="rect">
            <a:avLst/>
          </a:prstGeom>
        </p:spPr>
      </p:pic>
    </p:spTree>
    <p:extLst>
      <p:ext uri="{BB962C8B-B14F-4D97-AF65-F5344CB8AC3E}">
        <p14:creationId xmlns:p14="http://schemas.microsoft.com/office/powerpoint/2010/main" val="672800375"/>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2179</TotalTime>
  <Words>1283</Words>
  <Application>Microsoft Office PowerPoint</Application>
  <PresentationFormat>Grand écran</PresentationFormat>
  <Paragraphs>183</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pierrot gilles</cp:lastModifiedBy>
  <cp:revision>36</cp:revision>
  <dcterms:created xsi:type="dcterms:W3CDTF">2022-12-23T08:07:04Z</dcterms:created>
  <dcterms:modified xsi:type="dcterms:W3CDTF">2023-03-10T17:50:21Z</dcterms:modified>
</cp:coreProperties>
</file>