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84" r:id="rId4"/>
    <p:sldId id="257" r:id="rId5"/>
    <p:sldId id="258" r:id="rId6"/>
    <p:sldId id="259" r:id="rId7"/>
    <p:sldId id="263" r:id="rId8"/>
    <p:sldId id="264" r:id="rId9"/>
    <p:sldId id="261" r:id="rId10"/>
    <p:sldId id="285" r:id="rId11"/>
    <p:sldId id="274" r:id="rId12"/>
    <p:sldId id="276" r:id="rId13"/>
    <p:sldId id="277" r:id="rId14"/>
    <p:sldId id="286" r:id="rId15"/>
    <p:sldId id="262" r:id="rId16"/>
    <p:sldId id="260" r:id="rId17"/>
    <p:sldId id="266" r:id="rId18"/>
    <p:sldId id="267" r:id="rId19"/>
    <p:sldId id="269" r:id="rId20"/>
    <p:sldId id="268" r:id="rId21"/>
    <p:sldId id="270" r:id="rId22"/>
    <p:sldId id="272" r:id="rId23"/>
    <p:sldId id="287" r:id="rId24"/>
    <p:sldId id="281" r:id="rId25"/>
    <p:sldId id="283" r:id="rId26"/>
    <p:sldId id="288" r:id="rId27"/>
    <p:sldId id="278" r:id="rId28"/>
    <p:sldId id="279" r:id="rId29"/>
    <p:sldId id="280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0FD83FE-DD4F-41E3-99BA-977709F7E92F}">
          <p14:sldIdLst>
            <p14:sldId id="256"/>
            <p14:sldId id="282"/>
            <p14:sldId id="284"/>
            <p14:sldId id="257"/>
            <p14:sldId id="258"/>
            <p14:sldId id="259"/>
            <p14:sldId id="263"/>
            <p14:sldId id="264"/>
            <p14:sldId id="261"/>
            <p14:sldId id="285"/>
            <p14:sldId id="274"/>
            <p14:sldId id="276"/>
            <p14:sldId id="277"/>
            <p14:sldId id="286"/>
            <p14:sldId id="262"/>
            <p14:sldId id="260"/>
            <p14:sldId id="266"/>
            <p14:sldId id="267"/>
            <p14:sldId id="269"/>
            <p14:sldId id="268"/>
            <p14:sldId id="270"/>
            <p14:sldId id="272"/>
            <p14:sldId id="287"/>
            <p14:sldId id="281"/>
            <p14:sldId id="283"/>
            <p14:sldId id="288"/>
            <p14:sldId id="278"/>
            <p14:sldId id="279"/>
            <p14:sldId id="28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919"/>
    <a:srgbClr val="751515"/>
    <a:srgbClr val="951A1B"/>
    <a:srgbClr val="86535C"/>
    <a:srgbClr val="84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F9B10-F744-47E1-871E-98B3AC9B3E4F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1219-A99D-471B-86CD-CA487E081E2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'image des diapositives 7">
            <a:extLst>
              <a:ext uri="{FF2B5EF4-FFF2-40B4-BE49-F238E27FC236}">
                <a16:creationId xmlns:a16="http://schemas.microsoft.com/office/drawing/2014/main" id="{1EE99F21-CC01-5859-DC52-055D6D5FA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76719D7-6FD1-4985-AF55-4CC5ADC1D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57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F33-6398-43E2-B783-514E6293E97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D2E-2550-4305-AD46-9177EE377B20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32E5-0FE5-4CA5-98B3-93A5B703C77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236B-D1A4-4B38-953C-CBE44AAFB60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EEA3-159D-4F8A-9B05-5065548C93F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94DB-34B3-434A-9A89-27994F5036D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D7A5-28E1-4605-A305-D41C33CC928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EDF1-E9A2-491C-8826-19CBCA408BE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E7E-E44A-4B25-9BC1-A150740391B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D18-2FFD-4FD8-AC2D-AB11B750B8B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211B-C5F7-4692-9103-D612D8C5486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AFCD-D21F-45E6-8176-EA21AE5EA4A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A836-37FA-43B4-8622-D2D43F13CF2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4C70-21C1-4E34-A740-6CA8CED8D3F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3C2B-4C1D-416C-BC4D-A42C653629F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71F5-3ED0-4982-B390-04A96C5F3C5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777-FBF0-4ACB-90E3-60548ABBEE4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768BA4-DD45-41F2-A6B6-61791039AE8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cocheril.wixsite.com/jacquescocher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B9329-42EB-99A2-DDFA-E4AD68EA9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907" y="1491909"/>
            <a:ext cx="4214359" cy="1092530"/>
          </a:xfrm>
        </p:spPr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rushed" panose="00000400000000000000" pitchFamily="2" charset="0"/>
              </a:rPr>
              <a:t>L’artiste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DB388B-3652-B48F-068F-E31B48CA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907" y="2745850"/>
            <a:ext cx="4214359" cy="496564"/>
          </a:xfrm>
        </p:spPr>
        <p:txBody>
          <a:bodyPr/>
          <a:lstStyle/>
          <a:p>
            <a:r>
              <a:rPr lang="fr-FR" dirty="0"/>
              <a:t>Site internet pour Mr souliers.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571731-E9A2-1906-5DA6-977DDCF9EBD4}"/>
              </a:ext>
            </a:extLst>
          </p:cNvPr>
          <p:cNvSpPr txBox="1"/>
          <p:nvPr/>
        </p:nvSpPr>
        <p:spPr>
          <a:xfrm>
            <a:off x="522514" y="5961413"/>
            <a:ext cx="305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</a:t>
            </a:r>
          </a:p>
          <a:p>
            <a:r>
              <a:rPr lang="fr-FR" dirty="0"/>
              <a:t>Pierrot Gilles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25DDF7-4CE6-3ECD-4DFE-E7358BEA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94" y="3324744"/>
            <a:ext cx="3647913" cy="36115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1F6498-CC9B-E539-F93C-2B9FADDF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D0C4BB-3E50-38BA-0BC7-FCBBF486C08E}"/>
              </a:ext>
            </a:extLst>
          </p:cNvPr>
          <p:cNvSpPr txBox="1"/>
          <p:nvPr/>
        </p:nvSpPr>
        <p:spPr>
          <a:xfrm>
            <a:off x="565778" y="1270660"/>
            <a:ext cx="9778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2. Spécifications fonctionnelles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	a. Use case……………………………………………………………………………………11</a:t>
            </a:r>
          </a:p>
          <a:p>
            <a:r>
              <a:rPr lang="fr-FR" sz="1800" dirty="0">
                <a:solidFill>
                  <a:schemeClr val="bg1"/>
                </a:solidFill>
              </a:rPr>
              <a:t>	b. Diagramme d’activité…………………………………………………………………..12</a:t>
            </a:r>
          </a:p>
          <a:p>
            <a:r>
              <a:rPr lang="fr-FR" sz="1800" dirty="0">
                <a:solidFill>
                  <a:schemeClr val="bg1"/>
                </a:solidFill>
              </a:rPr>
              <a:t>	c. Diagramme de séquence……………………………………………………………...13</a:t>
            </a:r>
          </a:p>
          <a:p>
            <a:r>
              <a:rPr lang="fr-FR" sz="1800" dirty="0">
                <a:solidFill>
                  <a:schemeClr val="bg1"/>
                </a:solidFill>
              </a:rPr>
              <a:t>	e. Maquettage……………………………………………………………………...……….14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24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9101B24-B94B-C392-C424-D95FDA322356}"/>
              </a:ext>
            </a:extLst>
          </p:cNvPr>
          <p:cNvSpPr txBox="1"/>
          <p:nvPr/>
        </p:nvSpPr>
        <p:spPr>
          <a:xfrm>
            <a:off x="748145" y="154379"/>
            <a:ext cx="439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solidFill>
                  <a:srgbClr val="8F1919"/>
                </a:solidFill>
              </a:rPr>
              <a:t>Usecase</a:t>
            </a:r>
            <a:r>
              <a:rPr lang="fr-FR" b="1" u="sng" dirty="0">
                <a:solidFill>
                  <a:srgbClr val="8F1919"/>
                </a:solidFill>
              </a:rPr>
              <a:t>:</a:t>
            </a:r>
            <a:r>
              <a:rPr lang="fr-FR" b="1" dirty="0">
                <a:solidFill>
                  <a:srgbClr val="8F1919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définie les interactions entre les acteurs et le système</a:t>
            </a:r>
            <a:endParaRPr lang="fr-FR" b="1" u="sng" dirty="0">
              <a:solidFill>
                <a:srgbClr val="8F1919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857B4E-8153-4529-C16D-2C07F4B75BA2}"/>
              </a:ext>
            </a:extLst>
          </p:cNvPr>
          <p:cNvSpPr txBox="1"/>
          <p:nvPr/>
        </p:nvSpPr>
        <p:spPr>
          <a:xfrm>
            <a:off x="6852062" y="1033153"/>
            <a:ext cx="47145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3 acteurs: Le visiteur, l’acteur connexion et l’administrateur.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Le visiteur doit pouvoir :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    Naviguer entre les pages du site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Déposer un avis sur le dernier tableau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Agrandir le dernier tableau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Se rendre sur Facebook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Effectuer une demande de contact dans un formulaire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Visualiser les différents tableaux dans la galerie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L’acteur connexion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Se connecte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Se déconnecte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L’administrateur quant a lui doit pouvoir :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chemeClr val="bg1"/>
                </a:solidFill>
              </a:rPr>
              <a:t>Récupère </a:t>
            </a:r>
            <a:r>
              <a:rPr lang="fr-FR" sz="1400" dirty="0">
                <a:solidFill>
                  <a:schemeClr val="bg1"/>
                </a:solidFill>
              </a:rPr>
              <a:t>les droits de l’acteur connexion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Ajouter, supprimer des titres et les tableaux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Supprimer les avis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Changer le dernier tableau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Recevoir les demandes de contact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6" y="1033153"/>
            <a:ext cx="6155838" cy="44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0F499C-C88C-B39D-0BFE-0E2242BD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7" y="937549"/>
            <a:ext cx="7367676" cy="55454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1B6325-899A-1D68-CB50-28E3B86F818A}"/>
              </a:ext>
            </a:extLst>
          </p:cNvPr>
          <p:cNvSpPr txBox="1"/>
          <p:nvPr/>
        </p:nvSpPr>
        <p:spPr>
          <a:xfrm>
            <a:off x="1407226" y="97710"/>
            <a:ext cx="577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Diagramme d’activité:</a:t>
            </a:r>
            <a:r>
              <a:rPr lang="fr-FR" dirty="0">
                <a:solidFill>
                  <a:srgbClr val="8F1919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 Illustration des activités exécutées par le SI ici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suppression d’un tableau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26E854-AB88-05A2-5610-8EC0A2E32C2C}"/>
              </a:ext>
            </a:extLst>
          </p:cNvPr>
          <p:cNvSpPr txBox="1"/>
          <p:nvPr/>
        </p:nvSpPr>
        <p:spPr>
          <a:xfrm>
            <a:off x="8252749" y="1193060"/>
            <a:ext cx="31367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Point de départ Le SI, permet a l’administrateur de cliquer sur un bouton supprimer un tableau, le SI va envoyer une requête select a la base de données qui renverra la liste des tableaux ou un message de défaut; l’administrateur pourra alors sélectionner le tableau a supprimer ; le SI demandera une confirmation de suppression; si non retour a la liste des tableaux, si oui envoie d’une requête </a:t>
            </a:r>
            <a:r>
              <a:rPr lang="fr-FR" sz="1600" dirty="0" err="1">
                <a:solidFill>
                  <a:schemeClr val="bg1"/>
                </a:solidFill>
              </a:rPr>
              <a:t>delete</a:t>
            </a:r>
            <a:r>
              <a:rPr lang="fr-FR" sz="1600" dirty="0">
                <a:solidFill>
                  <a:schemeClr val="bg1"/>
                </a:solidFill>
              </a:rPr>
              <a:t> a la base de données qui renverra soit un message d’erreur si il y a un problème ou un message de confirmation si la suppression a bien été faites. Point de sortie.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EF05CA-A740-E3DF-C713-D11FCF08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3" y="1613378"/>
            <a:ext cx="6446737" cy="45983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3D46B9-E4B2-B08C-05F6-3D8B67EAE695}"/>
              </a:ext>
            </a:extLst>
          </p:cNvPr>
          <p:cNvSpPr txBox="1"/>
          <p:nvPr/>
        </p:nvSpPr>
        <p:spPr>
          <a:xfrm>
            <a:off x="1145969" y="219694"/>
            <a:ext cx="76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Diagramme de séquence:</a:t>
            </a:r>
            <a:r>
              <a:rPr lang="fr-FR" dirty="0">
                <a:solidFill>
                  <a:srgbClr val="8F1919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Décrire comment le système interagit avec les acteurs et les éléments entre eux dans une dimension de temps.</a:t>
            </a:r>
            <a:endParaRPr lang="fr-FR" b="1" u="sng" dirty="0">
              <a:solidFill>
                <a:srgbClr val="8F1919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250F0B-5988-9DA7-C6C3-AAAF6923767D}"/>
              </a:ext>
            </a:extLst>
          </p:cNvPr>
          <p:cNvSpPr txBox="1"/>
          <p:nvPr/>
        </p:nvSpPr>
        <p:spPr>
          <a:xfrm>
            <a:off x="7882359" y="1750646"/>
            <a:ext cx="37785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Point de départ l’administrateur choisit de supprimer un tableau, le système lui renvoi la liste des tableaux récupéré dans la base de données. L’administrateur choisit le tableau a supprimer, le système lui demande une confirmation; après confirmation le tableau est supprimer de la base de données et une confirmation est retournée à l’administrateur. Point final.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BD7B4-5738-E3CD-2CD9-C2DE1702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441E65-13E0-DAFD-5F1F-4C6E895004DE}"/>
              </a:ext>
            </a:extLst>
          </p:cNvPr>
          <p:cNvSpPr txBox="1"/>
          <p:nvPr/>
        </p:nvSpPr>
        <p:spPr>
          <a:xfrm>
            <a:off x="789709" y="1276597"/>
            <a:ext cx="97610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 Maquettage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		1.charte graphique…………………………………………………………………..16</a:t>
            </a:r>
          </a:p>
          <a:p>
            <a:r>
              <a:rPr lang="fr-FR" sz="1800" dirty="0">
                <a:solidFill>
                  <a:schemeClr val="bg1"/>
                </a:solidFill>
              </a:rPr>
              <a:t>		2.Elements a conserver…………………………………………………………...…16</a:t>
            </a:r>
          </a:p>
          <a:p>
            <a:r>
              <a:rPr lang="fr-FR" sz="1800" dirty="0">
                <a:solidFill>
                  <a:schemeClr val="bg1"/>
                </a:solidFill>
              </a:rPr>
              <a:t>		3.Zoning…………………………………………………………………………..…….17</a:t>
            </a:r>
          </a:p>
          <a:p>
            <a:r>
              <a:rPr lang="fr-FR" sz="1800" dirty="0">
                <a:solidFill>
                  <a:schemeClr val="bg1"/>
                </a:solidFill>
              </a:rPr>
              <a:t>		4.Wireframe……………………………………………………………………………18/19</a:t>
            </a:r>
          </a:p>
          <a:p>
            <a:r>
              <a:rPr lang="fr-FR" sz="1800" dirty="0">
                <a:solidFill>
                  <a:schemeClr val="bg1"/>
                </a:solidFill>
              </a:rPr>
              <a:t>		5.Style </a:t>
            </a:r>
            <a:r>
              <a:rPr lang="fr-FR" sz="1800" dirty="0" err="1">
                <a:solidFill>
                  <a:schemeClr val="bg1"/>
                </a:solidFill>
              </a:rPr>
              <a:t>title</a:t>
            </a:r>
            <a:r>
              <a:rPr lang="fr-FR" sz="1800" dirty="0">
                <a:solidFill>
                  <a:schemeClr val="bg1"/>
                </a:solidFill>
              </a:rPr>
              <a:t>……………………………………………………………………………...20</a:t>
            </a:r>
          </a:p>
          <a:p>
            <a:r>
              <a:rPr lang="fr-FR" sz="1800" dirty="0">
                <a:solidFill>
                  <a:schemeClr val="bg1"/>
                </a:solidFill>
              </a:rPr>
              <a:t>		6.Mokup………………………………………………………………………………...21/22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1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828E4-7313-5F64-2274-5E5DC1C0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345182" cy="81339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Maquettage: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C03A27-D96A-548C-36FB-4BCF8E2D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33" y="1848018"/>
            <a:ext cx="4985009" cy="316196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8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A935-ECE1-FE60-4019-67800596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23583" cy="533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La charte graphique:</a:t>
            </a:r>
          </a:p>
          <a:p>
            <a:pPr marL="0" indent="0">
              <a:buNone/>
            </a:pPr>
            <a:r>
              <a:rPr lang="fr-FR" dirty="0"/>
              <a:t>   La palette de couleur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Les effets : - agrandissement des images par clic de la souris.</a:t>
            </a:r>
          </a:p>
          <a:p>
            <a:pPr marL="0" indent="0">
              <a:buNone/>
            </a:pPr>
            <a:r>
              <a:rPr lang="fr-FR" dirty="0"/>
              <a:t>                      - Possibilité d’ajouter des commentaires</a:t>
            </a:r>
          </a:p>
          <a:p>
            <a:pPr marL="0" indent="0">
              <a:buNone/>
            </a:pPr>
            <a:r>
              <a:rPr lang="fr-FR" dirty="0"/>
              <a:t>                      - Utilisation de la police </a:t>
            </a:r>
            <a:r>
              <a:rPr lang="fr-FR" dirty="0" err="1"/>
              <a:t>brushed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	  -  Affichage d’un carrousel</a:t>
            </a:r>
          </a:p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Eléments à conserver:</a:t>
            </a:r>
          </a:p>
          <a:p>
            <a:pPr marL="0" indent="0">
              <a:buNone/>
            </a:pPr>
            <a:r>
              <a:rPr lang="fr-FR" dirty="0"/>
              <a:t>	Le tableau de la carte de visite.</a:t>
            </a:r>
          </a:p>
          <a:p>
            <a:pPr marL="0" indent="0">
              <a:buNone/>
            </a:pPr>
            <a:r>
              <a:rPr lang="fr-FR" dirty="0"/>
              <a:t>	Le slogan : Le peintre passionné.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5F0144-20A3-CC92-7FE4-2DDD63E9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535534"/>
            <a:ext cx="3500637" cy="8155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99CA914-1A8C-4C5E-E0D8-5022F803FD62}"/>
              </a:ext>
            </a:extLst>
          </p:cNvPr>
          <p:cNvSpPr txBox="1"/>
          <p:nvPr/>
        </p:nvSpPr>
        <p:spPr>
          <a:xfrm>
            <a:off x="7479908" y="2100966"/>
            <a:ext cx="587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#ceeff4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66705A-B05E-F515-1739-101FDA6762E0}"/>
              </a:ext>
            </a:extLst>
          </p:cNvPr>
          <p:cNvSpPr txBox="1"/>
          <p:nvPr/>
        </p:nvSpPr>
        <p:spPr>
          <a:xfrm>
            <a:off x="6769993" y="2100966"/>
            <a:ext cx="587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#f59fbd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41E3E6-C2B7-F494-5C1E-43AEE6586EE7}"/>
              </a:ext>
            </a:extLst>
          </p:cNvPr>
          <p:cNvSpPr txBox="1"/>
          <p:nvPr/>
        </p:nvSpPr>
        <p:spPr>
          <a:xfrm>
            <a:off x="6005152" y="2100966"/>
            <a:ext cx="587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#f36d8f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07888D-D91D-EF52-40D9-2D06AD1198A9}"/>
              </a:ext>
            </a:extLst>
          </p:cNvPr>
          <p:cNvSpPr txBox="1"/>
          <p:nvPr/>
        </p:nvSpPr>
        <p:spPr>
          <a:xfrm>
            <a:off x="5294883" y="2100966"/>
            <a:ext cx="641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#de2e4b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2D781-8239-C6EB-BAF8-B6E39D0A4D39}"/>
              </a:ext>
            </a:extLst>
          </p:cNvPr>
          <p:cNvSpPr txBox="1"/>
          <p:nvPr/>
        </p:nvSpPr>
        <p:spPr>
          <a:xfrm>
            <a:off x="4571999" y="2100966"/>
            <a:ext cx="640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#650900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2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21F259-1F04-9B5A-8812-4A8DDED1E49B}"/>
              </a:ext>
            </a:extLst>
          </p:cNvPr>
          <p:cNvSpPr txBox="1"/>
          <p:nvPr/>
        </p:nvSpPr>
        <p:spPr>
          <a:xfrm>
            <a:off x="691116" y="265814"/>
            <a:ext cx="239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8F1919"/>
                </a:solidFill>
              </a:rPr>
              <a:t>Zoning</a:t>
            </a:r>
            <a:r>
              <a:rPr lang="fr-FR" b="1" u="sng" dirty="0">
                <a:solidFill>
                  <a:srgbClr val="8F1919"/>
                </a:solidFill>
              </a:rPr>
              <a:t>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F5E604-492A-EDF3-526D-8A44DE1E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9" y="1071274"/>
            <a:ext cx="5772084" cy="39260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BFA800-E64C-3C3F-131C-0BD211A7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6" y="1071274"/>
            <a:ext cx="5751942" cy="392602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487348-3258-C35F-0B1E-CAFCD6147FBB}"/>
              </a:ext>
            </a:extLst>
          </p:cNvPr>
          <p:cNvSpPr txBox="1"/>
          <p:nvPr/>
        </p:nvSpPr>
        <p:spPr>
          <a:xfrm>
            <a:off x="457200" y="138223"/>
            <a:ext cx="244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8F1919"/>
                </a:solidFill>
              </a:rPr>
              <a:t>Wireframe: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14E8BF-6FCD-B5D3-AE95-0F2BF9E8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0" y="645062"/>
            <a:ext cx="9803219" cy="564543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487348-3258-C35F-0B1E-CAFCD6147FBB}"/>
              </a:ext>
            </a:extLst>
          </p:cNvPr>
          <p:cNvSpPr txBox="1"/>
          <p:nvPr/>
        </p:nvSpPr>
        <p:spPr>
          <a:xfrm>
            <a:off x="457200" y="138223"/>
            <a:ext cx="244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8F1919"/>
                </a:solidFill>
              </a:rPr>
              <a:t>Wireframe: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D368DB-5EC4-832C-9746-3D5A7E7E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903"/>
            <a:ext cx="11190989" cy="573648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35824" y="755270"/>
            <a:ext cx="531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Sommaire: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02773" y="1384702"/>
            <a:ext cx="10294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 Analyse du besoin…………………………………………………………………………………………3</a:t>
            </a:r>
          </a:p>
          <a:p>
            <a:r>
              <a:rPr lang="fr-FR" sz="1600" dirty="0">
                <a:solidFill>
                  <a:schemeClr val="bg1"/>
                </a:solidFill>
              </a:rPr>
              <a:t>2. Spécifications fonctionnelles…………………………………………………...……………………….10</a:t>
            </a:r>
          </a:p>
          <a:p>
            <a:r>
              <a:rPr lang="fr-FR" sz="1600" dirty="0">
                <a:solidFill>
                  <a:schemeClr val="bg1"/>
                </a:solidFill>
              </a:rPr>
              <a:t>3. Conception……………………………………………………………………………….………………...23</a:t>
            </a:r>
          </a:p>
          <a:p>
            <a:r>
              <a:rPr lang="fr-FR" sz="1600" dirty="0">
                <a:solidFill>
                  <a:schemeClr val="bg1"/>
                </a:solidFill>
              </a:rPr>
              <a:t>4. Outils techniques………………………………………………………………………..………….………27</a:t>
            </a:r>
          </a:p>
          <a:p>
            <a:r>
              <a:rPr lang="fr-FR" sz="1600" dirty="0">
                <a:solidFill>
                  <a:schemeClr val="bg1"/>
                </a:solidFill>
              </a:rPr>
              <a:t>5. Fonctionnalité front………………………………………………………………...……..………….……28</a:t>
            </a:r>
          </a:p>
          <a:p>
            <a:r>
              <a:rPr lang="fr-FR" sz="1600" dirty="0">
                <a:solidFill>
                  <a:schemeClr val="bg1"/>
                </a:solidFill>
              </a:rPr>
              <a:t>6. Remerciements……………………………………………………………………………..….…………..30</a:t>
            </a:r>
          </a:p>
          <a:p>
            <a:r>
              <a:rPr lang="fr-FR" sz="1400" dirty="0">
                <a:solidFill>
                  <a:schemeClr val="bg1"/>
                </a:solidFill>
              </a:rPr>
              <a:t>	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3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BA7665-741A-7068-6C9C-499DA6E224C0}"/>
              </a:ext>
            </a:extLst>
          </p:cNvPr>
          <p:cNvSpPr txBox="1"/>
          <p:nvPr/>
        </p:nvSpPr>
        <p:spPr>
          <a:xfrm>
            <a:off x="499730" y="547576"/>
            <a:ext cx="140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8F1919"/>
                </a:solidFill>
              </a:rPr>
              <a:t>Style </a:t>
            </a:r>
            <a:r>
              <a:rPr lang="fr-FR" sz="2000" b="1" u="sng" dirty="0" err="1">
                <a:solidFill>
                  <a:srgbClr val="8F1919"/>
                </a:solidFill>
              </a:rPr>
              <a:t>Title</a:t>
            </a:r>
            <a:r>
              <a:rPr lang="fr-FR" sz="2000" b="1" u="sng" dirty="0">
                <a:solidFill>
                  <a:srgbClr val="8F1919"/>
                </a:solidFill>
              </a:rPr>
              <a:t>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316501-3225-594A-9B5D-54B52C36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28" y="1495425"/>
            <a:ext cx="6645459" cy="441580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9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95159E-14B9-EA51-E760-8AD76EF08961}"/>
              </a:ext>
            </a:extLst>
          </p:cNvPr>
          <p:cNvSpPr txBox="1"/>
          <p:nvPr/>
        </p:nvSpPr>
        <p:spPr>
          <a:xfrm>
            <a:off x="744279" y="616688"/>
            <a:ext cx="232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err="1">
                <a:solidFill>
                  <a:srgbClr val="8F1919"/>
                </a:solidFill>
              </a:rPr>
              <a:t>Mockup</a:t>
            </a:r>
            <a:r>
              <a:rPr lang="fr-FR" sz="2000" b="1" u="sng" dirty="0">
                <a:solidFill>
                  <a:srgbClr val="8F1919"/>
                </a:solidFill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C5AA37-CE1D-D6DB-BC20-65A55B85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19" y="515549"/>
            <a:ext cx="6733309" cy="582690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95159E-14B9-EA51-E760-8AD76EF08961}"/>
              </a:ext>
            </a:extLst>
          </p:cNvPr>
          <p:cNvSpPr txBox="1"/>
          <p:nvPr/>
        </p:nvSpPr>
        <p:spPr>
          <a:xfrm>
            <a:off x="744279" y="616688"/>
            <a:ext cx="232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err="1">
                <a:solidFill>
                  <a:srgbClr val="8F1919"/>
                </a:solidFill>
              </a:rPr>
              <a:t>Mockup</a:t>
            </a:r>
            <a:r>
              <a:rPr lang="fr-FR" sz="2000" b="1" u="sng" dirty="0">
                <a:solidFill>
                  <a:srgbClr val="8F1919"/>
                </a:solidFill>
              </a:rPr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5F713A-2A4A-C996-EC08-FE0B3512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40" y="1100795"/>
            <a:ext cx="9834426" cy="549570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9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116E3-1E11-48D0-4771-1936623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F9055F-E2C3-9997-A54A-D8E004579CC9}"/>
              </a:ext>
            </a:extLst>
          </p:cNvPr>
          <p:cNvSpPr txBox="1"/>
          <p:nvPr/>
        </p:nvSpPr>
        <p:spPr>
          <a:xfrm>
            <a:off x="480951" y="1181595"/>
            <a:ext cx="9591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3. Conception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	a. MCD………………………………………………………………………..……………….24</a:t>
            </a:r>
          </a:p>
          <a:p>
            <a:r>
              <a:rPr lang="fr-FR" sz="1800" dirty="0">
                <a:solidFill>
                  <a:schemeClr val="bg1"/>
                </a:solidFill>
              </a:rPr>
              <a:t>	b. MLD………………………………………………………………………………………….25</a:t>
            </a:r>
          </a:p>
          <a:p>
            <a:r>
              <a:rPr lang="fr-FR" dirty="0">
                <a:solidFill>
                  <a:schemeClr val="bg1"/>
                </a:solidFill>
              </a:rPr>
              <a:t>	c. SQL…………………………………………………………………………………………..26</a:t>
            </a:r>
            <a:endParaRPr lang="fr-FR" sz="18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52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64029" y="207818"/>
            <a:ext cx="412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MCD:</a:t>
            </a:r>
            <a:r>
              <a:rPr lang="fr-FR" dirty="0">
                <a:solidFill>
                  <a:srgbClr val="8F1919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(modèle conceptuel des données)représente la relation entre les bases de données.</a:t>
            </a:r>
          </a:p>
          <a:p>
            <a:endParaRPr lang="fr-FR" b="1" u="sng" dirty="0">
              <a:solidFill>
                <a:srgbClr val="8F1919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1538023"/>
            <a:ext cx="808785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64029" y="207818"/>
            <a:ext cx="412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MLD:</a:t>
            </a:r>
            <a:r>
              <a:rPr lang="fr-FR" dirty="0">
                <a:solidFill>
                  <a:srgbClr val="8F1919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(modèle logique des données)</a:t>
            </a:r>
          </a:p>
          <a:p>
            <a:endParaRPr lang="fr-FR" b="1" u="sng" dirty="0">
              <a:solidFill>
                <a:srgbClr val="8F1919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1561839"/>
            <a:ext cx="871659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4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96EA7EB-19A8-7888-826C-42B44EF06283}"/>
              </a:ext>
            </a:extLst>
          </p:cNvPr>
          <p:cNvSpPr txBox="1"/>
          <p:nvPr/>
        </p:nvSpPr>
        <p:spPr>
          <a:xfrm>
            <a:off x="512123" y="311129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SQL:</a:t>
            </a:r>
            <a:r>
              <a:rPr lang="fr-FR" dirty="0">
                <a:solidFill>
                  <a:srgbClr val="8F1919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Structured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Query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Language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D616D0-DE6D-2E44-263A-508B7471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44" y="211862"/>
            <a:ext cx="6173061" cy="633500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B127FD-31F4-2A08-F75A-4AAB89A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9460" y="59134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8994215-922B-7684-2E9E-C4B33420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7" y="967012"/>
            <a:ext cx="5106113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A7CD19-5F0D-1EAD-ABBE-BB1CFE1D9594}"/>
              </a:ext>
            </a:extLst>
          </p:cNvPr>
          <p:cNvSpPr txBox="1"/>
          <p:nvPr/>
        </p:nvSpPr>
        <p:spPr>
          <a:xfrm>
            <a:off x="1284789" y="868101"/>
            <a:ext cx="10208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Outils techniques:</a:t>
            </a:r>
          </a:p>
          <a:p>
            <a:endParaRPr lang="fr-FR" b="1" u="sng" dirty="0">
              <a:solidFill>
                <a:srgbClr val="8F1919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Utilisation du langage de balisage HTML pour la structure des pages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Utilisation du langage de style CSS pour le placement et la mise en forme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Utilisation du langage de programmation Javascript pour le rendu dynamique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Utilisation d’un </a:t>
            </a:r>
            <a:r>
              <a:rPr lang="fr-FR" dirty="0" err="1">
                <a:solidFill>
                  <a:schemeClr val="bg1"/>
                </a:solidFill>
              </a:rPr>
              <a:t>framework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splide</a:t>
            </a:r>
            <a:r>
              <a:rPr lang="fr-FR" dirty="0">
                <a:solidFill>
                  <a:schemeClr val="bg1"/>
                </a:solidFill>
              </a:rPr>
              <a:t>)pour la création de vignettes pour le </a:t>
            </a:r>
            <a:r>
              <a:rPr lang="fr-FR" dirty="0" err="1">
                <a:solidFill>
                  <a:schemeClr val="bg1"/>
                </a:solidFill>
              </a:rPr>
              <a:t>slider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Utilisation du langage SQL pour la création et l’exploitation de la base de données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7A50AC8-1AD1-7E31-B9CE-943E885052FC}"/>
              </a:ext>
            </a:extLst>
          </p:cNvPr>
          <p:cNvSpPr txBox="1"/>
          <p:nvPr/>
        </p:nvSpPr>
        <p:spPr>
          <a:xfrm>
            <a:off x="960699" y="682906"/>
            <a:ext cx="983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8F1919"/>
                </a:solidFill>
              </a:rPr>
              <a:t>Fonctionnalité front:</a:t>
            </a:r>
          </a:p>
          <a:p>
            <a:endParaRPr lang="fr-FR" b="1" u="sng" dirty="0">
              <a:solidFill>
                <a:srgbClr val="8F1919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Création d’avis visiteurs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4ED65-BF81-992D-4ADF-2B5AD394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6" y="1953492"/>
            <a:ext cx="3864602" cy="37941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21B55B9-62C8-44E9-A519-048BCC8F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96" y="2606634"/>
            <a:ext cx="7151438" cy="38805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C676BF-7715-B3CF-CB94-C9764598D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96" y="1698729"/>
            <a:ext cx="3716976" cy="90790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2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909ECCF-75ED-F0AE-C896-F58BC3C22773}"/>
              </a:ext>
            </a:extLst>
          </p:cNvPr>
          <p:cNvSpPr txBox="1"/>
          <p:nvPr/>
        </p:nvSpPr>
        <p:spPr>
          <a:xfrm>
            <a:off x="6898511" y="251414"/>
            <a:ext cx="5013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Je récupère les balises input/ </a:t>
            </a:r>
            <a:r>
              <a:rPr lang="fr-FR" dirty="0" err="1">
                <a:solidFill>
                  <a:schemeClr val="bg1"/>
                </a:solidFill>
              </a:rPr>
              <a:t>textarea</a:t>
            </a:r>
            <a:r>
              <a:rPr lang="fr-FR" dirty="0">
                <a:solidFill>
                  <a:schemeClr val="bg1"/>
                </a:solidFill>
              </a:rPr>
              <a:t> et le bouton avec des </a:t>
            </a:r>
            <a:r>
              <a:rPr lang="fr-FR" dirty="0" err="1">
                <a:solidFill>
                  <a:schemeClr val="bg1"/>
                </a:solidFill>
              </a:rPr>
              <a:t>queryselector</a:t>
            </a:r>
            <a:r>
              <a:rPr lang="fr-FR" dirty="0">
                <a:solidFill>
                  <a:schemeClr val="bg1"/>
                </a:solidFill>
              </a:rPr>
              <a:t> via </a:t>
            </a:r>
            <a:r>
              <a:rPr lang="fr-FR" dirty="0" err="1">
                <a:solidFill>
                  <a:schemeClr val="bg1"/>
                </a:solidFill>
              </a:rPr>
              <a:t>l’id</a:t>
            </a:r>
            <a:r>
              <a:rPr lang="fr-FR" dirty="0">
                <a:solidFill>
                  <a:schemeClr val="bg1"/>
                </a:solidFill>
              </a:rPr>
              <a:t> ou la classe. Je mets un écouteur d’événement sur le bouton de soumission; au clique je récupère les valeurs écrites par le visiteur ou si un des champs est vide j’envoie un message d’alerte pour remplir tout les champs.</a:t>
            </a:r>
          </a:p>
          <a:p>
            <a:r>
              <a:rPr lang="fr-FR" dirty="0">
                <a:solidFill>
                  <a:schemeClr val="bg1"/>
                </a:solidFill>
              </a:rPr>
              <a:t>Je récupère la date du jour si elle est inferieur a 10 je rajoute un zéro. Je crée une div, j’y insère via un titre et un paragraphe le prénom et l’avis du visiteur et je l’affiche. Je vide ensuite </a:t>
            </a:r>
            <a:r>
              <a:rPr lang="fr-FR">
                <a:solidFill>
                  <a:schemeClr val="bg1"/>
                </a:solidFill>
              </a:rPr>
              <a:t>les champs.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A209EF-C0E9-5E53-0241-28A9E98F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8" y="364229"/>
            <a:ext cx="5522026" cy="169959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1C14DC-F5A8-5B42-EDEA-C7F1172A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8" y="2063823"/>
            <a:ext cx="6123369" cy="46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D324E-4DC1-4716-86DC-30E71115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A8EFC4-5871-35B1-32CC-2E30D0CAA191}"/>
              </a:ext>
            </a:extLst>
          </p:cNvPr>
          <p:cNvSpPr txBox="1"/>
          <p:nvPr/>
        </p:nvSpPr>
        <p:spPr>
          <a:xfrm>
            <a:off x="1145969" y="760021"/>
            <a:ext cx="988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1. Analyse du besoin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	a. Présentation de l’entreprise ……………………………………………………………..4</a:t>
            </a:r>
          </a:p>
          <a:p>
            <a:r>
              <a:rPr lang="fr-FR" sz="1800" dirty="0">
                <a:solidFill>
                  <a:schemeClr val="bg1"/>
                </a:solidFill>
              </a:rPr>
              <a:t>	b. Intervenant principaux …………………………………………………………………...4</a:t>
            </a:r>
          </a:p>
          <a:p>
            <a:r>
              <a:rPr lang="fr-FR" sz="1800" dirty="0">
                <a:solidFill>
                  <a:schemeClr val="bg1"/>
                </a:solidFill>
              </a:rPr>
              <a:t>	c. Objectif du site ……………………………………………………………………………..5</a:t>
            </a:r>
          </a:p>
          <a:p>
            <a:r>
              <a:rPr lang="fr-FR" sz="1800" dirty="0">
                <a:solidFill>
                  <a:schemeClr val="bg1"/>
                </a:solidFill>
              </a:rPr>
              <a:t>	d. Les cibles ……………………………………………………………………………............5</a:t>
            </a:r>
          </a:p>
          <a:p>
            <a:r>
              <a:rPr lang="fr-FR" sz="1800" dirty="0">
                <a:solidFill>
                  <a:schemeClr val="bg1"/>
                </a:solidFill>
              </a:rPr>
              <a:t>	e. Le SWOT ………………………………………………………………...…………………...6</a:t>
            </a:r>
          </a:p>
          <a:p>
            <a:r>
              <a:rPr lang="fr-FR" sz="1800" dirty="0">
                <a:solidFill>
                  <a:schemeClr val="bg1"/>
                </a:solidFill>
              </a:rPr>
              <a:t>	 f. Les Besoins………………………………………………………………………………...…7</a:t>
            </a:r>
          </a:p>
          <a:p>
            <a:r>
              <a:rPr lang="fr-FR" sz="1800" dirty="0">
                <a:solidFill>
                  <a:schemeClr val="bg1"/>
                </a:solidFill>
              </a:rPr>
              <a:t>	g. Les contraintes techniques ………………………………………………………...…....8</a:t>
            </a:r>
          </a:p>
          <a:p>
            <a:r>
              <a:rPr lang="fr-FR" sz="1800" dirty="0">
                <a:solidFill>
                  <a:schemeClr val="bg1"/>
                </a:solidFill>
              </a:rPr>
              <a:t>	h. Les contraintes légales ……………………………………………………………………8</a:t>
            </a:r>
          </a:p>
          <a:p>
            <a:r>
              <a:rPr lang="fr-FR" sz="1800" dirty="0">
                <a:solidFill>
                  <a:schemeClr val="bg1"/>
                </a:solidFill>
              </a:rPr>
              <a:t>	 i. Sites exemples……………………………………………………………………………….9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23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9249B-AB26-E703-4BF8-BDB15EA8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602" y="2003961"/>
            <a:ext cx="9053554" cy="243147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Remerciements:</a:t>
            </a:r>
          </a:p>
          <a:p>
            <a:pPr lvl="1"/>
            <a:r>
              <a:rPr lang="fr-FR" dirty="0"/>
              <a:t>A Mr. Soulier pour sa confiance et sa patience.</a:t>
            </a:r>
          </a:p>
          <a:p>
            <a:pPr lvl="1"/>
            <a:r>
              <a:rPr lang="fr-FR" dirty="0"/>
              <a:t>A l’ADRAR pour m’avoir accueillie.</a:t>
            </a:r>
          </a:p>
          <a:p>
            <a:pPr lvl="1"/>
            <a:r>
              <a:rPr lang="fr-FR" dirty="0"/>
              <a:t>A Mr Rodrigues pour avoir supporté toutes mes questions.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E59F9-2186-3922-B135-0813426D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050587" cy="6029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200" b="1" u="sng" dirty="0">
                <a:solidFill>
                  <a:srgbClr val="8F1919"/>
                </a:solidFill>
              </a:rPr>
              <a:t>Présentation de l’entreprise :</a:t>
            </a:r>
          </a:p>
          <a:p>
            <a:pPr marL="0" indent="0">
              <a:buNone/>
            </a:pPr>
            <a:r>
              <a:rPr lang="fr-FR" sz="4200" dirty="0"/>
              <a:t>	- Créé au mois d’avril 2022.</a:t>
            </a:r>
          </a:p>
          <a:p>
            <a:pPr marL="0" indent="0">
              <a:buNone/>
            </a:pPr>
            <a:r>
              <a:rPr lang="fr-FR" sz="4200" dirty="0"/>
              <a:t>	- Activité principale : la création d’œuvres artistiques.</a:t>
            </a:r>
          </a:p>
          <a:p>
            <a:pPr marL="0" indent="0">
              <a:buNone/>
            </a:pPr>
            <a:r>
              <a:rPr lang="fr-FR" sz="4200" dirty="0"/>
              <a:t>	- services et produits vendus : Des tableaux et proposition de cours de 	           	  peinture.</a:t>
            </a:r>
          </a:p>
          <a:p>
            <a:pPr marL="0" indent="0">
              <a:buNone/>
            </a:pPr>
            <a:r>
              <a:rPr lang="fr-FR" sz="4200" dirty="0"/>
              <a:t>	- 2 salariés.</a:t>
            </a:r>
          </a:p>
          <a:p>
            <a:pPr marL="0" indent="0">
              <a:buNone/>
            </a:pPr>
            <a:r>
              <a:rPr lang="fr-FR" sz="4200" dirty="0"/>
              <a:t>	- Les axes de développement : La création d’une galerie d’art.</a:t>
            </a:r>
          </a:p>
          <a:p>
            <a:pPr marL="0" indent="0">
              <a:buNone/>
            </a:pPr>
            <a:r>
              <a:rPr lang="fr-FR" sz="4200" dirty="0"/>
              <a:t>	- Concurrents : Les Associations de peintures et les autres galeries.</a:t>
            </a:r>
          </a:p>
          <a:p>
            <a:endParaRPr lang="fr-FR" sz="4200" dirty="0"/>
          </a:p>
          <a:p>
            <a:pPr marL="0" indent="0">
              <a:buNone/>
            </a:pPr>
            <a:r>
              <a:rPr lang="fr-FR" sz="4200" b="1" u="sng" dirty="0">
                <a:solidFill>
                  <a:srgbClr val="8F1919"/>
                </a:solidFill>
              </a:rPr>
              <a:t>Intervenant principaux:</a:t>
            </a:r>
          </a:p>
          <a:p>
            <a:pPr marL="0" indent="0">
              <a:buNone/>
            </a:pPr>
            <a:r>
              <a:rPr lang="fr-FR" sz="4200" dirty="0"/>
              <a:t>	Mr Patrick Souliers.</a:t>
            </a:r>
          </a:p>
          <a:p>
            <a:pPr marL="0" indent="0">
              <a:buNone/>
            </a:pPr>
            <a:r>
              <a:rPr lang="fr-FR" sz="4200" dirty="0"/>
              <a:t>	PDG</a:t>
            </a:r>
          </a:p>
          <a:p>
            <a:pPr marL="0" indent="0">
              <a:buNone/>
            </a:pPr>
            <a:r>
              <a:rPr lang="fr-FR" sz="4200" dirty="0"/>
              <a:t>	Téléphone : 06 74 07 32 67</a:t>
            </a:r>
          </a:p>
          <a:p>
            <a:pPr marL="0" indent="0">
              <a:buNone/>
            </a:pPr>
            <a:r>
              <a:rPr lang="fr-FR" sz="4200" dirty="0"/>
              <a:t>	email : lepeintrepassionne@gmail.com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61551-1A6D-04D0-AAAA-66A31A17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8F1919"/>
                </a:solidFill>
              </a:rPr>
              <a:t>Objectif du site :</a:t>
            </a:r>
          </a:p>
          <a:p>
            <a:pPr marL="0" indent="0">
              <a:buNone/>
            </a:pPr>
            <a:r>
              <a:rPr lang="fr-FR" dirty="0"/>
              <a:t>	- Avoir une plus grande visibilité.</a:t>
            </a:r>
          </a:p>
          <a:p>
            <a:pPr marL="0" indent="0">
              <a:buNone/>
            </a:pPr>
            <a:r>
              <a:rPr lang="fr-FR" dirty="0"/>
              <a:t>	- Toucher un plus large publique.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Les cibles :</a:t>
            </a:r>
          </a:p>
          <a:p>
            <a:pPr marL="0" indent="0">
              <a:buNone/>
            </a:pPr>
            <a:r>
              <a:rPr lang="fr-FR" dirty="0"/>
              <a:t>	- Toutes les personnes qui s’intéressent à la peinture.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2BA736-F620-4898-8F22-AB41C117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07" y="3328058"/>
            <a:ext cx="1431356" cy="3429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EFE073-DB3C-45A0-66C5-757EC85D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57" y="3328058"/>
            <a:ext cx="1431356" cy="3429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040BB7-ACC7-0DBB-2D29-ADB52AA61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97" y="3328058"/>
            <a:ext cx="1372518" cy="342900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08DB1-CA55-CD0D-E7F2-701CA6A9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F65EC15-BD93-EAD6-2E6F-108D73657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09" y="662628"/>
            <a:ext cx="10824615" cy="5532744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89E724-FCD5-AB0E-6921-F7CA85046940}"/>
              </a:ext>
            </a:extLst>
          </p:cNvPr>
          <p:cNvSpPr txBox="1"/>
          <p:nvPr/>
        </p:nvSpPr>
        <p:spPr>
          <a:xfrm>
            <a:off x="871827" y="3990020"/>
            <a:ext cx="246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Créations de qualités.</a:t>
            </a:r>
          </a:p>
          <a:p>
            <a:endParaRPr lang="fr-FR" dirty="0">
              <a:solidFill>
                <a:srgbClr val="751515"/>
              </a:solidFill>
            </a:endParaRPr>
          </a:p>
          <a:p>
            <a:r>
              <a:rPr lang="fr-FR" dirty="0">
                <a:solidFill>
                  <a:srgbClr val="751515"/>
                </a:solidFill>
              </a:rPr>
              <a:t>Sens du relationnel.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D2EBA3-93E8-0461-5989-2AB5BFE86279}"/>
              </a:ext>
            </a:extLst>
          </p:cNvPr>
          <p:cNvSpPr txBox="1"/>
          <p:nvPr/>
        </p:nvSpPr>
        <p:spPr>
          <a:xfrm>
            <a:off x="3430576" y="3998025"/>
            <a:ext cx="256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Manque de visibilités.</a:t>
            </a:r>
          </a:p>
          <a:p>
            <a:endParaRPr lang="fr-FR" dirty="0">
              <a:solidFill>
                <a:srgbClr val="751515"/>
              </a:solidFill>
            </a:endParaRPr>
          </a:p>
          <a:p>
            <a:r>
              <a:rPr lang="fr-FR" dirty="0">
                <a:solidFill>
                  <a:srgbClr val="751515"/>
                </a:solidFill>
              </a:rPr>
              <a:t>Un seul style de peinture.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0C6172-77A3-A4C5-0754-455797D81E38}"/>
              </a:ext>
            </a:extLst>
          </p:cNvPr>
          <p:cNvSpPr txBox="1"/>
          <p:nvPr/>
        </p:nvSpPr>
        <p:spPr>
          <a:xfrm>
            <a:off x="6358172" y="4025667"/>
            <a:ext cx="239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Région qui fait la part belle aux artistique.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13F609-954A-71F5-9473-8FEAB88C39F1}"/>
              </a:ext>
            </a:extLst>
          </p:cNvPr>
          <p:cNvSpPr txBox="1"/>
          <p:nvPr/>
        </p:nvSpPr>
        <p:spPr>
          <a:xfrm>
            <a:off x="9282214" y="3610169"/>
            <a:ext cx="231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751515"/>
              </a:solidFill>
            </a:endParaRPr>
          </a:p>
          <a:p>
            <a:r>
              <a:rPr lang="fr-FR" dirty="0">
                <a:solidFill>
                  <a:srgbClr val="751515"/>
                </a:solidFill>
              </a:rPr>
              <a:t>De nombreux concurrents.</a:t>
            </a:r>
          </a:p>
          <a:p>
            <a:endParaRPr lang="fr-FR" dirty="0">
              <a:solidFill>
                <a:srgbClr val="751515"/>
              </a:solidFill>
            </a:endParaRPr>
          </a:p>
          <a:p>
            <a:r>
              <a:rPr lang="fr-FR" dirty="0">
                <a:solidFill>
                  <a:srgbClr val="751515"/>
                </a:solidFill>
              </a:rPr>
              <a:t>Perte du pouvoir d’achat.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0736F-5B47-A1FD-002D-3878E229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29" y="11731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Les besoins:</a:t>
            </a:r>
          </a:p>
          <a:p>
            <a:pPr marL="457200" lvl="1" indent="0">
              <a:buNone/>
            </a:pPr>
            <a:r>
              <a:rPr lang="fr-FR" dirty="0"/>
              <a:t>- Utilisation de Facebook pour l’instant.</a:t>
            </a:r>
          </a:p>
          <a:p>
            <a:pPr marL="457200" lvl="1" indent="0">
              <a:buNone/>
            </a:pPr>
            <a:r>
              <a:rPr lang="fr-FR" dirty="0"/>
              <a:t>- Création d’un site type galerie de 3 pages: accueil, galerie, contact. </a:t>
            </a:r>
          </a:p>
          <a:p>
            <a:pPr marL="457200" lvl="1" indent="0">
              <a:buNone/>
            </a:pPr>
            <a:r>
              <a:rPr lang="fr-FR" dirty="0"/>
              <a:t>- Sans Payments, pas de boutique.</a:t>
            </a:r>
          </a:p>
          <a:p>
            <a:pPr marL="457200" lvl="1" indent="0">
              <a:buNone/>
            </a:pPr>
            <a:r>
              <a:rPr lang="fr-FR" dirty="0"/>
              <a:t>- pas de multilingue pour le moment.</a:t>
            </a:r>
          </a:p>
          <a:p>
            <a:pPr marL="457200" lvl="1" indent="0">
              <a:buNone/>
            </a:pPr>
            <a:r>
              <a:rPr lang="fr-FR" dirty="0"/>
              <a:t>- le site doit pouvoir être utilisé sur smartphone.</a:t>
            </a:r>
          </a:p>
          <a:p>
            <a:pPr marL="457200" lvl="1" indent="0">
              <a:buNone/>
            </a:pPr>
            <a:r>
              <a:rPr lang="fr-FR" dirty="0"/>
              <a:t>- mise en place de commentaires.</a:t>
            </a:r>
          </a:p>
          <a:p>
            <a:pPr lvl="1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2AA259E-0216-8617-6653-DCBD2A531A64}"/>
              </a:ext>
            </a:extLst>
          </p:cNvPr>
          <p:cNvGrpSpPr/>
          <p:nvPr/>
        </p:nvGrpSpPr>
        <p:grpSpPr>
          <a:xfrm>
            <a:off x="3353413" y="3871084"/>
            <a:ext cx="5383858" cy="2371106"/>
            <a:chOff x="3353413" y="3871084"/>
            <a:chExt cx="5383858" cy="23711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22AECB13-E3F0-645F-067C-7BF9DFEC2068}"/>
                </a:ext>
              </a:extLst>
            </p:cNvPr>
            <p:cNvGrpSpPr/>
            <p:nvPr/>
          </p:nvGrpSpPr>
          <p:grpSpPr>
            <a:xfrm>
              <a:off x="3353413" y="3871084"/>
              <a:ext cx="4568641" cy="2371106"/>
              <a:chOff x="684212" y="4114800"/>
              <a:chExt cx="4568641" cy="2371106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A04CAAF7-BCB3-E57F-F9EE-B7A82F382C87}"/>
                  </a:ext>
                </a:extLst>
              </p:cNvPr>
              <p:cNvSpPr/>
              <p:nvPr/>
            </p:nvSpPr>
            <p:spPr>
              <a:xfrm>
                <a:off x="684212" y="4114800"/>
                <a:ext cx="1572100" cy="65908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751515"/>
                    </a:solidFill>
                  </a:rPr>
                  <a:t>utilisateur</a:t>
                </a: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ECCEA1E-4866-6DF3-A533-F40A9A75F3C6}"/>
                  </a:ext>
                </a:extLst>
              </p:cNvPr>
              <p:cNvSpPr/>
              <p:nvPr/>
            </p:nvSpPr>
            <p:spPr>
              <a:xfrm>
                <a:off x="3680753" y="4127665"/>
                <a:ext cx="1572100" cy="65908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BB5C5F5-0972-9D07-F90C-0F9F98AAE31C}"/>
                  </a:ext>
                </a:extLst>
              </p:cNvPr>
              <p:cNvSpPr/>
              <p:nvPr/>
            </p:nvSpPr>
            <p:spPr>
              <a:xfrm>
                <a:off x="2036020" y="5021283"/>
                <a:ext cx="1572100" cy="65908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rganigramme : Terminateur 8">
                <a:extLst>
                  <a:ext uri="{FF2B5EF4-FFF2-40B4-BE49-F238E27FC236}">
                    <a16:creationId xmlns:a16="http://schemas.microsoft.com/office/drawing/2014/main" id="{CC83AE3F-FB84-2CDC-6343-12AED17BF5CF}"/>
                  </a:ext>
                </a:extLst>
              </p:cNvPr>
              <p:cNvSpPr/>
              <p:nvPr/>
            </p:nvSpPr>
            <p:spPr>
              <a:xfrm>
                <a:off x="1876301" y="5993080"/>
                <a:ext cx="2020486" cy="492826"/>
              </a:xfrm>
              <a:prstGeom prst="flowChartTermina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BC6BA37-D4BC-FDA3-077F-C30AF2F85E76}"/>
                  </a:ext>
                </a:extLst>
              </p:cNvPr>
              <p:cNvSpPr txBox="1"/>
              <p:nvPr/>
            </p:nvSpPr>
            <p:spPr>
              <a:xfrm>
                <a:off x="2352995" y="5241747"/>
                <a:ext cx="21138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rgbClr val="751515"/>
                    </a:solidFill>
                  </a:rPr>
                  <a:t>Site internet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30C8A59-DB3D-8126-CD45-A808EFD7B80E}"/>
                  </a:ext>
                </a:extLst>
              </p:cNvPr>
              <p:cNvSpPr txBox="1"/>
              <p:nvPr/>
            </p:nvSpPr>
            <p:spPr>
              <a:xfrm>
                <a:off x="2448688" y="6088778"/>
                <a:ext cx="2464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rgbClr val="751515"/>
                    </a:solidFill>
                  </a:rPr>
                  <a:t>Découvrir</a:t>
                </a:r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9B0855F-15E4-91F6-49B0-2C3682EC5764}"/>
                </a:ext>
              </a:extLst>
            </p:cNvPr>
            <p:cNvSpPr txBox="1"/>
            <p:nvPr/>
          </p:nvSpPr>
          <p:spPr>
            <a:xfrm>
              <a:off x="6688777" y="4166306"/>
              <a:ext cx="2048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751515"/>
                  </a:solidFill>
                </a:rPr>
                <a:t>Tableaux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C1F743A-835E-2134-74F2-2C58CFFA500C}"/>
                </a:ext>
              </a:extLst>
            </p:cNvPr>
            <p:cNvSpPr/>
            <p:nvPr/>
          </p:nvSpPr>
          <p:spPr>
            <a:xfrm rot="10800000">
              <a:off x="4526952" y="4075609"/>
              <a:ext cx="2221565" cy="792000"/>
            </a:xfrm>
            <a:prstGeom prst="arc">
              <a:avLst>
                <a:gd name="adj1" fmla="val 10723134"/>
                <a:gd name="adj2" fmla="val 0"/>
              </a:avLst>
            </a:prstGeom>
            <a:ln w="190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123EE1A4-71F5-F431-94E4-63BD5EB97FAB}"/>
                </a:ext>
              </a:extLst>
            </p:cNvPr>
            <p:cNvSpPr/>
            <p:nvPr/>
          </p:nvSpPr>
          <p:spPr>
            <a:xfrm rot="1602194">
              <a:off x="6678229" y="4417814"/>
              <a:ext cx="140576" cy="1515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6AC596C-2A4D-7BFE-C911-7C1016D256CB}"/>
                </a:ext>
              </a:extLst>
            </p:cNvPr>
            <p:cNvSpPr/>
            <p:nvPr/>
          </p:nvSpPr>
          <p:spPr>
            <a:xfrm rot="2982496">
              <a:off x="5238449" y="4382331"/>
              <a:ext cx="1083378" cy="1899987"/>
            </a:xfrm>
            <a:prstGeom prst="arc">
              <a:avLst/>
            </a:prstGeom>
            <a:noFill/>
            <a:ln w="254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231A63F3-7C05-DA28-D1BE-4B83DB3C1B93}"/>
                </a:ext>
              </a:extLst>
            </p:cNvPr>
            <p:cNvSpPr/>
            <p:nvPr/>
          </p:nvSpPr>
          <p:spPr>
            <a:xfrm rot="13768093">
              <a:off x="6042603" y="5697511"/>
              <a:ext cx="106791" cy="1268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2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547E21B-BCB9-D52B-C5AB-7AC538003AD4}"/>
              </a:ext>
            </a:extLst>
          </p:cNvPr>
          <p:cNvSpPr txBox="1"/>
          <p:nvPr/>
        </p:nvSpPr>
        <p:spPr>
          <a:xfrm>
            <a:off x="1050966" y="1211743"/>
            <a:ext cx="9429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751515"/>
                </a:solidFill>
              </a:rPr>
              <a:t>Les contraintes techniques:</a:t>
            </a:r>
          </a:p>
          <a:p>
            <a:pPr lvl="1"/>
            <a:r>
              <a:rPr lang="fr-FR" dirty="0"/>
              <a:t>- Présence d’un carrousel pour visionner les tableaux.</a:t>
            </a:r>
          </a:p>
          <a:p>
            <a:pPr lvl="1"/>
            <a:r>
              <a:rPr lang="fr-FR" dirty="0"/>
              <a:t>- Développer une base de données pour les commentaires et les tableaux.</a:t>
            </a:r>
          </a:p>
          <a:p>
            <a:pPr lvl="1"/>
            <a:r>
              <a:rPr lang="fr-FR" dirty="0"/>
              <a:t>- Utilisation du HTML/CSS, JavaScript, PHP, MySQL.</a:t>
            </a:r>
          </a:p>
          <a:p>
            <a:pPr lvl="1"/>
            <a:r>
              <a:rPr lang="fr-FR" dirty="0"/>
              <a:t>- Assurer la maintenance, l’hébergement du site.</a:t>
            </a:r>
          </a:p>
          <a:p>
            <a:pPr lvl="1"/>
            <a:r>
              <a:rPr lang="fr-FR" dirty="0"/>
              <a:t>- Petite formation pour l’ajout des tableaux.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C6970D-45B3-E42A-42FC-07A833CD706F}"/>
              </a:ext>
            </a:extLst>
          </p:cNvPr>
          <p:cNvSpPr txBox="1"/>
          <p:nvPr/>
        </p:nvSpPr>
        <p:spPr>
          <a:xfrm>
            <a:off x="1050966" y="3614932"/>
            <a:ext cx="961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751515"/>
                </a:solidFill>
              </a:rPr>
              <a:t>Les contraintes légales:</a:t>
            </a:r>
          </a:p>
          <a:p>
            <a:r>
              <a:rPr lang="fr-FR" dirty="0"/>
              <a:t>	- Propriétaires du site Mr Soulier.</a:t>
            </a:r>
          </a:p>
          <a:p>
            <a:r>
              <a:rPr lang="fr-FR" dirty="0"/>
              <a:t>	- Maquettage, intégrations ainsi que le code source appartiennent à Mr Pierrot.</a:t>
            </a:r>
          </a:p>
          <a:p>
            <a:r>
              <a:rPr lang="fr-FR" dirty="0"/>
              <a:t>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74CC0-09F7-DCA3-28E2-6B6EF2A5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13" y="-9440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Site exemple: </a:t>
            </a:r>
          </a:p>
          <a:p>
            <a:pPr marL="0" indent="0">
              <a:buNone/>
            </a:pPr>
            <a:r>
              <a:rPr lang="fr-FR" dirty="0"/>
              <a:t>			    - </a:t>
            </a:r>
            <a:r>
              <a:rPr lang="fr-FR" dirty="0">
                <a:hlinkClick r:id="rId2"/>
              </a:rPr>
              <a:t>https://jcocheril.wixsite.com/jacquescocheril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	    - http://www.joannaflatau-leblog.com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EE0126-9534-3082-E0E5-1E5692A5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10" y="2054121"/>
            <a:ext cx="2968536" cy="33607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4F6DB7B-F8E2-424A-A393-5A62181B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64" y="2095995"/>
            <a:ext cx="3019774" cy="336071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905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2572</TotalTime>
  <Words>1240</Words>
  <Application>Microsoft Office PowerPoint</Application>
  <PresentationFormat>Grand écran</PresentationFormat>
  <Paragraphs>189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Brushed</vt:lpstr>
      <vt:lpstr>Calibri</vt:lpstr>
      <vt:lpstr>Century Gothic</vt:lpstr>
      <vt:lpstr>Wingdings 3</vt:lpstr>
      <vt:lpstr>Secteur</vt:lpstr>
      <vt:lpstr>L’artiste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L’artiste</dc:title>
  <dc:creator>pierrot gilles</dc:creator>
  <cp:lastModifiedBy>pierrot gilles</cp:lastModifiedBy>
  <cp:revision>39</cp:revision>
  <dcterms:created xsi:type="dcterms:W3CDTF">2022-12-23T08:07:04Z</dcterms:created>
  <dcterms:modified xsi:type="dcterms:W3CDTF">2023-03-20T14:41:38Z</dcterms:modified>
</cp:coreProperties>
</file>