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515"/>
    <a:srgbClr val="951A1B"/>
    <a:srgbClr val="86535C"/>
    <a:srgbClr val="8F1919"/>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02/01/2023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3169331"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793678" y="3324744"/>
            <a:ext cx="3647913" cy="3611580"/>
          </a:xfrm>
          <a:prstGeom prst="rect">
            <a:avLst/>
          </a:prstGeom>
        </p:spPr>
      </p:pic>
    </p:spTree>
    <p:extLst>
      <p:ext uri="{BB962C8B-B14F-4D97-AF65-F5344CB8AC3E}">
        <p14:creationId xmlns:p14="http://schemas.microsoft.com/office/powerpoint/2010/main" val="103575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684212" y="685800"/>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les dernières peintures et des commentaires, une page galerie contenant les peintures du client, une page de contact.	</a:t>
            </a:r>
          </a:p>
          <a:p>
            <a:pPr lvl="1"/>
            <a:endParaRPr lang="fr-FR" dirty="0"/>
          </a:p>
        </p:txBody>
      </p:sp>
      <p:sp>
        <p:nvSpPr>
          <p:cNvPr id="4" name="ZoneTexte 3">
            <a:extLst>
              <a:ext uri="{FF2B5EF4-FFF2-40B4-BE49-F238E27FC236}">
                <a16:creationId xmlns:a16="http://schemas.microsoft.com/office/drawing/2014/main" id="{1AA1E146-9A4F-14A2-2B40-E8F24963E609}"/>
              </a:ext>
            </a:extLst>
          </p:cNvPr>
          <p:cNvSpPr txBox="1"/>
          <p:nvPr/>
        </p:nvSpPr>
        <p:spPr>
          <a:xfrm>
            <a:off x="684212" y="2850079"/>
            <a:ext cx="1646712" cy="369332"/>
          </a:xfrm>
          <a:prstGeom prst="rect">
            <a:avLst/>
          </a:prstGeom>
          <a:noFill/>
        </p:spPr>
        <p:txBody>
          <a:bodyPr wrap="square" rtlCol="0">
            <a:spAutoFit/>
          </a:bodyPr>
          <a:lstStyle/>
          <a:p>
            <a:r>
              <a:rPr lang="fr-FR" b="1" u="sng" dirty="0">
                <a:solidFill>
                  <a:srgbClr val="751515"/>
                </a:solidFill>
              </a:rPr>
              <a:t>Planning:</a:t>
            </a:r>
          </a:p>
        </p:txBody>
      </p:sp>
    </p:spTree>
    <p:extLst>
      <p:ext uri="{BB962C8B-B14F-4D97-AF65-F5344CB8AC3E}">
        <p14:creationId xmlns:p14="http://schemas.microsoft.com/office/powerpoint/2010/main" val="369042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Tree>
    <p:extLst>
      <p:ext uri="{BB962C8B-B14F-4D97-AF65-F5344CB8AC3E}">
        <p14:creationId xmlns:p14="http://schemas.microsoft.com/office/powerpoint/2010/main" val="231006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Se faire connaitre.</a:t>
            </a:r>
          </a:p>
          <a:p>
            <a:pPr marL="0" indent="0">
              <a:buNone/>
            </a:pPr>
            <a:r>
              <a:rPr lang="fr-FR" dirty="0"/>
              <a:t>	- Toucher un plus grand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679487" y="573515"/>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369332"/>
          </a:xfrm>
          <a:prstGeom prst="rect">
            <a:avLst/>
          </a:prstGeom>
          <a:noFill/>
        </p:spPr>
        <p:txBody>
          <a:bodyPr wrap="square" rtlCol="0">
            <a:spAutoFit/>
          </a:bodyPr>
          <a:lstStyle/>
          <a:p>
            <a:r>
              <a:rPr lang="fr-FR" dirty="0">
                <a:solidFill>
                  <a:srgbClr val="751515"/>
                </a:solidFill>
              </a:rPr>
              <a:t>Manque de visibilités.</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280982" y="3887167"/>
            <a:ext cx="2396359" cy="1200329"/>
          </a:xfrm>
          <a:prstGeom prst="rect">
            <a:avLst/>
          </a:prstGeom>
          <a:noFill/>
        </p:spPr>
        <p:txBody>
          <a:bodyPr wrap="square" rtlCol="0">
            <a:spAutoFit/>
          </a:bodyPr>
          <a:lstStyle/>
          <a:p>
            <a:r>
              <a:rPr lang="fr-FR" dirty="0">
                <a:solidFill>
                  <a:srgbClr val="751515"/>
                </a:solidFill>
              </a:rPr>
              <a:t>Augmentation des </a:t>
            </a:r>
          </a:p>
          <a:p>
            <a:r>
              <a:rPr lang="fr-FR" dirty="0">
                <a:solidFill>
                  <a:srgbClr val="751515"/>
                </a:solidFill>
              </a:rPr>
              <a:t>ventes grâce a une plus grande accessibilité.</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005263" y="3887167"/>
            <a:ext cx="2314910" cy="1200329"/>
          </a:xfrm>
          <a:prstGeom prst="rect">
            <a:avLst/>
          </a:prstGeom>
          <a:noFill/>
        </p:spPr>
        <p:txBody>
          <a:bodyPr wrap="square" rtlCol="0">
            <a:spAutoFit/>
          </a:bodyPr>
          <a:lstStyle/>
          <a:p>
            <a:r>
              <a:rPr lang="fr-FR" dirty="0">
                <a:solidFill>
                  <a:srgbClr val="751515"/>
                </a:solidFill>
              </a:rPr>
              <a:t>Couverture Médiatique faible.</a:t>
            </a:r>
          </a:p>
          <a:p>
            <a:r>
              <a:rPr lang="fr-FR" dirty="0">
                <a:solidFill>
                  <a:srgbClr val="751515"/>
                </a:solidFill>
              </a:rPr>
              <a:t>De nombreux concurrents.</a:t>
            </a:r>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de slide sur la galerie.</a:t>
            </a:r>
          </a:p>
          <a:p>
            <a:pPr marL="0" indent="0">
              <a:buNone/>
            </a:pPr>
            <a:r>
              <a:rPr lang="fr-FR" dirty="0"/>
              <a:t>                      - Utilisation de la police </a:t>
            </a:r>
            <a:r>
              <a:rPr lang="fr-FR" dirty="0" err="1"/>
              <a:t>brushed</a:t>
            </a:r>
            <a:r>
              <a:rPr lang="fr-FR" dirty="0"/>
              <a:t>.</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61692" y="150087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18095"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Tree>
    <p:extLst>
      <p:ext uri="{BB962C8B-B14F-4D97-AF65-F5344CB8AC3E}">
        <p14:creationId xmlns:p14="http://schemas.microsoft.com/office/powerpoint/2010/main" val="7282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Tree>
    <p:extLst>
      <p:ext uri="{BB962C8B-B14F-4D97-AF65-F5344CB8AC3E}">
        <p14:creationId xmlns:p14="http://schemas.microsoft.com/office/powerpoint/2010/main" val="16515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p:txBody>
          <a:bodyPr/>
          <a:lstStyle/>
          <a:p>
            <a:r>
              <a:rPr lang="fr-FR" b="1" u="sng" dirty="0">
                <a:solidFill>
                  <a:srgbClr val="751515"/>
                </a:solidFill>
              </a:rPr>
              <a:t>Maquettage:</a:t>
            </a:r>
          </a:p>
        </p:txBody>
      </p:sp>
    </p:spTree>
    <p:extLst>
      <p:ext uri="{BB962C8B-B14F-4D97-AF65-F5344CB8AC3E}">
        <p14:creationId xmlns:p14="http://schemas.microsoft.com/office/powerpoint/2010/main" val="241748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18" name="Groupe 17">
            <a:extLst>
              <a:ext uri="{FF2B5EF4-FFF2-40B4-BE49-F238E27FC236}">
                <a16:creationId xmlns:a16="http://schemas.microsoft.com/office/drawing/2014/main" id="{22AECB13-E3F0-645F-067C-7BF9DFEC2068}"/>
              </a:ext>
            </a:extLst>
          </p:cNvPr>
          <p:cNvGrpSpPr/>
          <p:nvPr/>
        </p:nvGrpSpPr>
        <p:grpSpPr>
          <a:xfrm>
            <a:off x="3344285" y="3984171"/>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A0C2CF-6930-6FEE-D286-3B52B90089F3}"/>
                </a:ext>
              </a:extLst>
            </p:cNvPr>
            <p:cNvSpPr/>
            <p:nvPr/>
          </p:nvSpPr>
          <p:spPr>
            <a:xfrm>
              <a:off x="1787236" y="4756068"/>
              <a:ext cx="2327564" cy="446852"/>
            </a:xfrm>
            <a:custGeom>
              <a:avLst/>
              <a:gdLst>
                <a:gd name="connsiteX0" fmla="*/ 0 w 2327564"/>
                <a:gd name="connsiteY0" fmla="*/ 0 h 446852"/>
                <a:gd name="connsiteX1" fmla="*/ 11876 w 2327564"/>
                <a:gd name="connsiteY1" fmla="*/ 95002 h 446852"/>
                <a:gd name="connsiteX2" fmla="*/ 17813 w 2327564"/>
                <a:gd name="connsiteY2" fmla="*/ 112815 h 446852"/>
                <a:gd name="connsiteX3" fmla="*/ 35626 w 2327564"/>
                <a:gd name="connsiteY3" fmla="*/ 142503 h 446852"/>
                <a:gd name="connsiteX4" fmla="*/ 41564 w 2327564"/>
                <a:gd name="connsiteY4" fmla="*/ 160316 h 446852"/>
                <a:gd name="connsiteX5" fmla="*/ 53439 w 2327564"/>
                <a:gd name="connsiteY5" fmla="*/ 172192 h 446852"/>
                <a:gd name="connsiteX6" fmla="*/ 65315 w 2327564"/>
                <a:gd name="connsiteY6" fmla="*/ 195942 h 446852"/>
                <a:gd name="connsiteX7" fmla="*/ 118754 w 2327564"/>
                <a:gd name="connsiteY7" fmla="*/ 261257 h 446852"/>
                <a:gd name="connsiteX8" fmla="*/ 219694 w 2327564"/>
                <a:gd name="connsiteY8" fmla="*/ 326571 h 446852"/>
                <a:gd name="connsiteX9" fmla="*/ 391886 w 2327564"/>
                <a:gd name="connsiteY9" fmla="*/ 380010 h 446852"/>
                <a:gd name="connsiteX10" fmla="*/ 415637 w 2327564"/>
                <a:gd name="connsiteY10" fmla="*/ 385948 h 446852"/>
                <a:gd name="connsiteX11" fmla="*/ 486889 w 2327564"/>
                <a:gd name="connsiteY11" fmla="*/ 397823 h 446852"/>
                <a:gd name="connsiteX12" fmla="*/ 587829 w 2327564"/>
                <a:gd name="connsiteY12" fmla="*/ 409698 h 446852"/>
                <a:gd name="connsiteX13" fmla="*/ 831273 w 2327564"/>
                <a:gd name="connsiteY13" fmla="*/ 421574 h 446852"/>
                <a:gd name="connsiteX14" fmla="*/ 932213 w 2327564"/>
                <a:gd name="connsiteY14" fmla="*/ 427511 h 446852"/>
                <a:gd name="connsiteX15" fmla="*/ 1383476 w 2327564"/>
                <a:gd name="connsiteY15" fmla="*/ 433449 h 446852"/>
                <a:gd name="connsiteX16" fmla="*/ 1436915 w 2327564"/>
                <a:gd name="connsiteY16" fmla="*/ 421574 h 446852"/>
                <a:gd name="connsiteX17" fmla="*/ 1502229 w 2327564"/>
                <a:gd name="connsiteY17" fmla="*/ 409698 h 446852"/>
                <a:gd name="connsiteX18" fmla="*/ 1644733 w 2327564"/>
                <a:gd name="connsiteY18" fmla="*/ 362197 h 446852"/>
                <a:gd name="connsiteX19" fmla="*/ 1692234 w 2327564"/>
                <a:gd name="connsiteY19" fmla="*/ 350322 h 446852"/>
                <a:gd name="connsiteX20" fmla="*/ 1769424 w 2327564"/>
                <a:gd name="connsiteY20" fmla="*/ 320633 h 446852"/>
                <a:gd name="connsiteX21" fmla="*/ 1900052 w 2327564"/>
                <a:gd name="connsiteY21" fmla="*/ 290945 h 446852"/>
                <a:gd name="connsiteX22" fmla="*/ 1947554 w 2327564"/>
                <a:gd name="connsiteY22" fmla="*/ 285007 h 446852"/>
                <a:gd name="connsiteX23" fmla="*/ 2072245 w 2327564"/>
                <a:gd name="connsiteY23" fmla="*/ 231568 h 446852"/>
                <a:gd name="connsiteX24" fmla="*/ 2125683 w 2327564"/>
                <a:gd name="connsiteY24" fmla="*/ 207818 h 446852"/>
                <a:gd name="connsiteX25" fmla="*/ 2208811 w 2327564"/>
                <a:gd name="connsiteY25" fmla="*/ 154379 h 446852"/>
                <a:gd name="connsiteX26" fmla="*/ 2238499 w 2327564"/>
                <a:gd name="connsiteY26" fmla="*/ 118753 h 446852"/>
                <a:gd name="connsiteX27" fmla="*/ 2250374 w 2327564"/>
                <a:gd name="connsiteY27" fmla="*/ 106877 h 446852"/>
                <a:gd name="connsiteX28" fmla="*/ 2262250 w 2327564"/>
                <a:gd name="connsiteY28" fmla="*/ 89064 h 446852"/>
                <a:gd name="connsiteX29" fmla="*/ 2280063 w 2327564"/>
                <a:gd name="connsiteY29" fmla="*/ 77189 h 446852"/>
                <a:gd name="connsiteX30" fmla="*/ 2297876 w 2327564"/>
                <a:gd name="connsiteY30" fmla="*/ 59376 h 446852"/>
                <a:gd name="connsiteX31" fmla="*/ 2315689 w 2327564"/>
                <a:gd name="connsiteY31" fmla="*/ 29688 h 446852"/>
                <a:gd name="connsiteX32" fmla="*/ 2327564 w 2327564"/>
                <a:gd name="connsiteY32" fmla="*/ 5937 h 44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7564" h="446852">
                  <a:moveTo>
                    <a:pt x="0" y="0"/>
                  </a:moveTo>
                  <a:cubicBezTo>
                    <a:pt x="3959" y="31667"/>
                    <a:pt x="6899" y="63479"/>
                    <a:pt x="11876" y="95002"/>
                  </a:cubicBezTo>
                  <a:cubicBezTo>
                    <a:pt x="12852" y="101184"/>
                    <a:pt x="15014" y="107217"/>
                    <a:pt x="17813" y="112815"/>
                  </a:cubicBezTo>
                  <a:cubicBezTo>
                    <a:pt x="22974" y="123137"/>
                    <a:pt x="30465" y="132181"/>
                    <a:pt x="35626" y="142503"/>
                  </a:cubicBezTo>
                  <a:cubicBezTo>
                    <a:pt x="38425" y="148101"/>
                    <a:pt x="38344" y="154949"/>
                    <a:pt x="41564" y="160316"/>
                  </a:cubicBezTo>
                  <a:cubicBezTo>
                    <a:pt x="44444" y="165116"/>
                    <a:pt x="50334" y="167534"/>
                    <a:pt x="53439" y="172192"/>
                  </a:cubicBezTo>
                  <a:cubicBezTo>
                    <a:pt x="58349" y="179557"/>
                    <a:pt x="60405" y="188577"/>
                    <a:pt x="65315" y="195942"/>
                  </a:cubicBezTo>
                  <a:cubicBezTo>
                    <a:pt x="74878" y="210286"/>
                    <a:pt x="100141" y="246366"/>
                    <a:pt x="118754" y="261257"/>
                  </a:cubicBezTo>
                  <a:cubicBezTo>
                    <a:pt x="136835" y="275722"/>
                    <a:pt x="203015" y="321011"/>
                    <a:pt x="219694" y="326571"/>
                  </a:cubicBezTo>
                  <a:cubicBezTo>
                    <a:pt x="449958" y="403325"/>
                    <a:pt x="297341" y="358999"/>
                    <a:pt x="391886" y="380010"/>
                  </a:cubicBezTo>
                  <a:cubicBezTo>
                    <a:pt x="399852" y="381780"/>
                    <a:pt x="407616" y="384444"/>
                    <a:pt x="415637" y="385948"/>
                  </a:cubicBezTo>
                  <a:cubicBezTo>
                    <a:pt x="439303" y="390385"/>
                    <a:pt x="463105" y="394068"/>
                    <a:pt x="486889" y="397823"/>
                  </a:cubicBezTo>
                  <a:cubicBezTo>
                    <a:pt x="517422" y="402644"/>
                    <a:pt x="558190" y="407955"/>
                    <a:pt x="587829" y="409698"/>
                  </a:cubicBezTo>
                  <a:cubicBezTo>
                    <a:pt x="668933" y="414469"/>
                    <a:pt x="750137" y="417377"/>
                    <a:pt x="831273" y="421574"/>
                  </a:cubicBezTo>
                  <a:lnTo>
                    <a:pt x="932213" y="427511"/>
                  </a:lnTo>
                  <a:cubicBezTo>
                    <a:pt x="1121641" y="456655"/>
                    <a:pt x="1036154" y="447921"/>
                    <a:pt x="1383476" y="433449"/>
                  </a:cubicBezTo>
                  <a:cubicBezTo>
                    <a:pt x="1401708" y="432689"/>
                    <a:pt x="1419022" y="425153"/>
                    <a:pt x="1436915" y="421574"/>
                  </a:cubicBezTo>
                  <a:cubicBezTo>
                    <a:pt x="1458614" y="417234"/>
                    <a:pt x="1480458" y="413657"/>
                    <a:pt x="1502229" y="409698"/>
                  </a:cubicBezTo>
                  <a:cubicBezTo>
                    <a:pt x="1563775" y="383321"/>
                    <a:pt x="1557845" y="383919"/>
                    <a:pt x="1644733" y="362197"/>
                  </a:cubicBezTo>
                  <a:cubicBezTo>
                    <a:pt x="1660567" y="358239"/>
                    <a:pt x="1676751" y="355483"/>
                    <a:pt x="1692234" y="350322"/>
                  </a:cubicBezTo>
                  <a:cubicBezTo>
                    <a:pt x="1718387" y="341604"/>
                    <a:pt x="1742680" y="327319"/>
                    <a:pt x="1769424" y="320633"/>
                  </a:cubicBezTo>
                  <a:cubicBezTo>
                    <a:pt x="1817240" y="308679"/>
                    <a:pt x="1848153" y="300381"/>
                    <a:pt x="1900052" y="290945"/>
                  </a:cubicBezTo>
                  <a:cubicBezTo>
                    <a:pt x="1915752" y="288090"/>
                    <a:pt x="1931720" y="286986"/>
                    <a:pt x="1947554" y="285007"/>
                  </a:cubicBezTo>
                  <a:cubicBezTo>
                    <a:pt x="2126292" y="213512"/>
                    <a:pt x="1975903" y="276527"/>
                    <a:pt x="2072245" y="231568"/>
                  </a:cubicBezTo>
                  <a:cubicBezTo>
                    <a:pt x="2089909" y="223325"/>
                    <a:pt x="2108434" y="216897"/>
                    <a:pt x="2125683" y="207818"/>
                  </a:cubicBezTo>
                  <a:cubicBezTo>
                    <a:pt x="2150527" y="194742"/>
                    <a:pt x="2185039" y="174189"/>
                    <a:pt x="2208811" y="154379"/>
                  </a:cubicBezTo>
                  <a:cubicBezTo>
                    <a:pt x="2223455" y="142175"/>
                    <a:pt x="2224801" y="135191"/>
                    <a:pt x="2238499" y="118753"/>
                  </a:cubicBezTo>
                  <a:cubicBezTo>
                    <a:pt x="2242083" y="114452"/>
                    <a:pt x="2246877" y="111248"/>
                    <a:pt x="2250374" y="106877"/>
                  </a:cubicBezTo>
                  <a:cubicBezTo>
                    <a:pt x="2254832" y="101304"/>
                    <a:pt x="2257204" y="94110"/>
                    <a:pt x="2262250" y="89064"/>
                  </a:cubicBezTo>
                  <a:cubicBezTo>
                    <a:pt x="2267296" y="84018"/>
                    <a:pt x="2274581" y="81757"/>
                    <a:pt x="2280063" y="77189"/>
                  </a:cubicBezTo>
                  <a:cubicBezTo>
                    <a:pt x="2286514" y="71813"/>
                    <a:pt x="2291938" y="65314"/>
                    <a:pt x="2297876" y="59376"/>
                  </a:cubicBezTo>
                  <a:cubicBezTo>
                    <a:pt x="2311658" y="18027"/>
                    <a:pt x="2293954" y="62290"/>
                    <a:pt x="2315689" y="29688"/>
                  </a:cubicBezTo>
                  <a:cubicBezTo>
                    <a:pt x="2320599" y="22323"/>
                    <a:pt x="2327564" y="5937"/>
                    <a:pt x="2327564" y="5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 forme 12">
              <a:extLst>
                <a:ext uri="{FF2B5EF4-FFF2-40B4-BE49-F238E27FC236}">
                  <a16:creationId xmlns:a16="http://schemas.microsoft.com/office/drawing/2014/main" id="{FA9FF1DE-4FE5-308E-0EDD-263FFC181F4A}"/>
                </a:ext>
              </a:extLst>
            </p:cNvPr>
            <p:cNvSpPr/>
            <p:nvPr/>
          </p:nvSpPr>
          <p:spPr>
            <a:xfrm>
              <a:off x="3657600" y="5041075"/>
              <a:ext cx="255319" cy="955964"/>
            </a:xfrm>
            <a:custGeom>
              <a:avLst/>
              <a:gdLst>
                <a:gd name="connsiteX0" fmla="*/ 136566 w 255319"/>
                <a:gd name="connsiteY0" fmla="*/ 0 h 955964"/>
                <a:gd name="connsiteX1" fmla="*/ 178130 w 255319"/>
                <a:gd name="connsiteY1" fmla="*/ 65315 h 955964"/>
                <a:gd name="connsiteX2" fmla="*/ 190005 w 255319"/>
                <a:gd name="connsiteY2" fmla="*/ 83128 h 955964"/>
                <a:gd name="connsiteX3" fmla="*/ 225631 w 255319"/>
                <a:gd name="connsiteY3" fmla="*/ 154380 h 955964"/>
                <a:gd name="connsiteX4" fmla="*/ 237506 w 255319"/>
                <a:gd name="connsiteY4" fmla="*/ 178130 h 955964"/>
                <a:gd name="connsiteX5" fmla="*/ 255319 w 255319"/>
                <a:gd name="connsiteY5" fmla="*/ 249382 h 955964"/>
                <a:gd name="connsiteX6" fmla="*/ 243444 w 255319"/>
                <a:gd name="connsiteY6" fmla="*/ 480951 h 955964"/>
                <a:gd name="connsiteX7" fmla="*/ 243444 w 255319"/>
                <a:gd name="connsiteY7" fmla="*/ 552203 h 955964"/>
                <a:gd name="connsiteX8" fmla="*/ 195943 w 255319"/>
                <a:gd name="connsiteY8" fmla="*/ 653143 h 955964"/>
                <a:gd name="connsiteX9" fmla="*/ 178130 w 255319"/>
                <a:gd name="connsiteY9" fmla="*/ 688769 h 955964"/>
                <a:gd name="connsiteX10" fmla="*/ 166255 w 255319"/>
                <a:gd name="connsiteY10" fmla="*/ 706582 h 955964"/>
                <a:gd name="connsiteX11" fmla="*/ 154379 w 255319"/>
                <a:gd name="connsiteY11" fmla="*/ 730333 h 955964"/>
                <a:gd name="connsiteX12" fmla="*/ 130629 w 255319"/>
                <a:gd name="connsiteY12" fmla="*/ 754083 h 955964"/>
                <a:gd name="connsiteX13" fmla="*/ 106878 w 255319"/>
                <a:gd name="connsiteY13" fmla="*/ 801585 h 955964"/>
                <a:gd name="connsiteX14" fmla="*/ 95003 w 255319"/>
                <a:gd name="connsiteY14" fmla="*/ 825335 h 955964"/>
                <a:gd name="connsiteX15" fmla="*/ 71252 w 255319"/>
                <a:gd name="connsiteY15" fmla="*/ 849086 h 955964"/>
                <a:gd name="connsiteX16" fmla="*/ 35626 w 255319"/>
                <a:gd name="connsiteY16" fmla="*/ 902525 h 955964"/>
                <a:gd name="connsiteX17" fmla="*/ 29688 w 255319"/>
                <a:gd name="connsiteY17" fmla="*/ 920338 h 955964"/>
                <a:gd name="connsiteX18" fmla="*/ 0 w 255319"/>
                <a:gd name="connsiteY18" fmla="*/ 955964 h 95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319" h="955964">
                  <a:moveTo>
                    <a:pt x="136566" y="0"/>
                  </a:moveTo>
                  <a:cubicBezTo>
                    <a:pt x="186041" y="49475"/>
                    <a:pt x="152049" y="6631"/>
                    <a:pt x="178130" y="65315"/>
                  </a:cubicBezTo>
                  <a:cubicBezTo>
                    <a:pt x="181028" y="71836"/>
                    <a:pt x="186647" y="76831"/>
                    <a:pt x="190005" y="83128"/>
                  </a:cubicBezTo>
                  <a:cubicBezTo>
                    <a:pt x="202501" y="106558"/>
                    <a:pt x="213756" y="130629"/>
                    <a:pt x="225631" y="154380"/>
                  </a:cubicBezTo>
                  <a:cubicBezTo>
                    <a:pt x="229589" y="162297"/>
                    <a:pt x="235074" y="169619"/>
                    <a:pt x="237506" y="178130"/>
                  </a:cubicBezTo>
                  <a:cubicBezTo>
                    <a:pt x="252155" y="229398"/>
                    <a:pt x="246556" y="205565"/>
                    <a:pt x="255319" y="249382"/>
                  </a:cubicBezTo>
                  <a:cubicBezTo>
                    <a:pt x="251361" y="326572"/>
                    <a:pt x="248702" y="403839"/>
                    <a:pt x="243444" y="480951"/>
                  </a:cubicBezTo>
                  <a:cubicBezTo>
                    <a:pt x="238635" y="551480"/>
                    <a:pt x="230706" y="463043"/>
                    <a:pt x="243444" y="552203"/>
                  </a:cubicBezTo>
                  <a:cubicBezTo>
                    <a:pt x="216914" y="614106"/>
                    <a:pt x="232372" y="580285"/>
                    <a:pt x="195943" y="653143"/>
                  </a:cubicBezTo>
                  <a:cubicBezTo>
                    <a:pt x="190005" y="665018"/>
                    <a:pt x="185495" y="677722"/>
                    <a:pt x="178130" y="688769"/>
                  </a:cubicBezTo>
                  <a:cubicBezTo>
                    <a:pt x="174172" y="694707"/>
                    <a:pt x="169796" y="700386"/>
                    <a:pt x="166255" y="706582"/>
                  </a:cubicBezTo>
                  <a:cubicBezTo>
                    <a:pt x="161863" y="714267"/>
                    <a:pt x="159690" y="723252"/>
                    <a:pt x="154379" y="730333"/>
                  </a:cubicBezTo>
                  <a:cubicBezTo>
                    <a:pt x="147661" y="739290"/>
                    <a:pt x="138546" y="746166"/>
                    <a:pt x="130629" y="754083"/>
                  </a:cubicBezTo>
                  <a:cubicBezTo>
                    <a:pt x="119774" y="786647"/>
                    <a:pt x="130248" y="759518"/>
                    <a:pt x="106878" y="801585"/>
                  </a:cubicBezTo>
                  <a:cubicBezTo>
                    <a:pt x="102580" y="809322"/>
                    <a:pt x="100314" y="818254"/>
                    <a:pt x="95003" y="825335"/>
                  </a:cubicBezTo>
                  <a:cubicBezTo>
                    <a:pt x="88285" y="834292"/>
                    <a:pt x="79169" y="841169"/>
                    <a:pt x="71252" y="849086"/>
                  </a:cubicBezTo>
                  <a:cubicBezTo>
                    <a:pt x="35822" y="919949"/>
                    <a:pt x="90517" y="814701"/>
                    <a:pt x="35626" y="902525"/>
                  </a:cubicBezTo>
                  <a:cubicBezTo>
                    <a:pt x="32309" y="907832"/>
                    <a:pt x="32793" y="914904"/>
                    <a:pt x="29688" y="920338"/>
                  </a:cubicBezTo>
                  <a:cubicBezTo>
                    <a:pt x="20278" y="936806"/>
                    <a:pt x="12220" y="943744"/>
                    <a:pt x="0" y="9559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Tree>
    <p:extLst>
      <p:ext uri="{BB962C8B-B14F-4D97-AF65-F5344CB8AC3E}">
        <p14:creationId xmlns:p14="http://schemas.microsoft.com/office/powerpoint/2010/main" val="182832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611579"/>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a:t>
            </a:r>
            <a:r>
              <a:rPr lang="fr-FR" dirty="0" err="1"/>
              <a:t>slider</a:t>
            </a:r>
            <a:r>
              <a:rPr lang="fr-FR" dirty="0"/>
              <a:t> pour visionner les tableaux.</a:t>
            </a:r>
          </a:p>
          <a:p>
            <a:pPr lvl="1"/>
            <a:r>
              <a:rPr lang="fr-FR" dirty="0"/>
              <a:t>- Développer une base de données pour les commentaires et les tableaux.</a:t>
            </a:r>
          </a:p>
          <a:p>
            <a:pPr lvl="1"/>
            <a:r>
              <a:rPr lang="fr-FR" dirty="0"/>
              <a:t>- Utilisation du HTML/CSS, JavaScript,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2642904"/>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8" name="ZoneTexte 7">
            <a:extLst>
              <a:ext uri="{FF2B5EF4-FFF2-40B4-BE49-F238E27FC236}">
                <a16:creationId xmlns:a16="http://schemas.microsoft.com/office/drawing/2014/main" id="{D50139A6-F1AF-17F1-F1DF-8CEF331330BB}"/>
              </a:ext>
            </a:extLst>
          </p:cNvPr>
          <p:cNvSpPr txBox="1"/>
          <p:nvPr/>
        </p:nvSpPr>
        <p:spPr>
          <a:xfrm>
            <a:off x="1050966" y="4138551"/>
            <a:ext cx="9909959" cy="1477328"/>
          </a:xfrm>
          <a:prstGeom prst="rect">
            <a:avLst/>
          </a:prstGeom>
          <a:noFill/>
        </p:spPr>
        <p:txBody>
          <a:bodyPr wrap="square" rtlCol="0">
            <a:spAutoFit/>
          </a:bodyPr>
          <a:lstStyle/>
          <a:p>
            <a:r>
              <a:rPr lang="fr-FR" b="1" u="sng" dirty="0">
                <a:solidFill>
                  <a:srgbClr val="751515"/>
                </a:solidFill>
              </a:rPr>
              <a:t>Les coûts et délais:</a:t>
            </a:r>
          </a:p>
          <a:p>
            <a:r>
              <a:rPr lang="fr-FR" dirty="0"/>
              <a:t>	- Sites offert soit un gain de 150 euros/jour/développeur pour 10 jours.</a:t>
            </a:r>
          </a:p>
          <a:p>
            <a:r>
              <a:rPr lang="fr-FR" dirty="0"/>
              <a:t>	  comprenant le cahier des charges, le maquettage, la création d’un logo, la 	  	      	  création du site, la création de la base de données, la mise en ligne.</a:t>
            </a:r>
          </a:p>
          <a:p>
            <a:r>
              <a:rPr lang="fr-FR" dirty="0"/>
              <a:t>	- Livraisons prévu le 03 juillet 2023.</a:t>
            </a:r>
          </a:p>
        </p:txBody>
      </p:sp>
    </p:spTree>
    <p:extLst>
      <p:ext uri="{BB962C8B-B14F-4D97-AF65-F5344CB8AC3E}">
        <p14:creationId xmlns:p14="http://schemas.microsoft.com/office/powerpoint/2010/main" val="1279676495"/>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557</TotalTime>
  <Words>539</Words>
  <Application>Microsoft Office PowerPoint</Application>
  <PresentationFormat>Grand écran</PresentationFormat>
  <Paragraphs>78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7</cp:revision>
  <dcterms:created xsi:type="dcterms:W3CDTF">2022-12-23T08:07:04Z</dcterms:created>
  <dcterms:modified xsi:type="dcterms:W3CDTF">2023-01-02T10:58:30Z</dcterms:modified>
</cp:coreProperties>
</file>