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7315200"/>
  <p:notesSz cx="6858000" cy="9144000"/>
  <p:embeddedFontLs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00559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c3660def_0_0:notes"/>
          <p:cNvSpPr/>
          <p:nvPr>
            <p:ph idx="2" type="sldImg"/>
          </p:nvPr>
        </p:nvSpPr>
        <p:spPr>
          <a:xfrm>
            <a:off x="1600555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ac3660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992767"/>
            <a:ext cx="6816900" cy="27369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3778833"/>
            <a:ext cx="6816900" cy="10569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1474833"/>
            <a:ext cx="6816900" cy="2618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4202967"/>
            <a:ext cx="6816900" cy="1734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2867800"/>
            <a:ext cx="6816900" cy="1122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740800"/>
            <a:ext cx="2246400" cy="10074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1852800"/>
            <a:ext cx="2246400" cy="4239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600200"/>
            <a:ext cx="5094300" cy="54546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167"/>
            <a:ext cx="3657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1644233"/>
            <a:ext cx="3236100" cy="1976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3737433"/>
            <a:ext cx="3236100" cy="1647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965433"/>
            <a:ext cx="3069600" cy="49269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5640767"/>
            <a:ext cx="4799100" cy="8067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</a:defRPr>
            </a:lvl1pPr>
            <a:lvl2pPr lvl="1" algn="r">
              <a:buNone/>
              <a:defRPr sz="900">
                <a:solidFill>
                  <a:schemeClr val="dk2"/>
                </a:solidFill>
              </a:defRPr>
            </a:lvl2pPr>
            <a:lvl3pPr lvl="2" algn="r">
              <a:buNone/>
              <a:defRPr sz="900">
                <a:solidFill>
                  <a:schemeClr val="dk2"/>
                </a:solidFill>
              </a:defRPr>
            </a:lvl3pPr>
            <a:lvl4pPr lvl="3" algn="r">
              <a:buNone/>
              <a:defRPr sz="900">
                <a:solidFill>
                  <a:schemeClr val="dk2"/>
                </a:solidFill>
              </a:defRPr>
            </a:lvl4pPr>
            <a:lvl5pPr lvl="4" algn="r">
              <a:buNone/>
              <a:defRPr sz="900">
                <a:solidFill>
                  <a:schemeClr val="dk2"/>
                </a:solidFill>
              </a:defRPr>
            </a:lvl5pPr>
            <a:lvl6pPr lvl="5" algn="r">
              <a:buNone/>
              <a:defRPr sz="900">
                <a:solidFill>
                  <a:schemeClr val="dk2"/>
                </a:solidFill>
              </a:defRPr>
            </a:lvl6pPr>
            <a:lvl7pPr lvl="6" algn="r">
              <a:buNone/>
              <a:defRPr sz="900">
                <a:solidFill>
                  <a:schemeClr val="dk2"/>
                </a:solidFill>
              </a:defRPr>
            </a:lvl7pPr>
            <a:lvl8pPr lvl="7" algn="r">
              <a:buNone/>
              <a:defRPr sz="900">
                <a:solidFill>
                  <a:schemeClr val="dk2"/>
                </a:solidFill>
              </a:defRPr>
            </a:lvl8pPr>
            <a:lvl9pPr lvl="8" algn="r">
              <a:buNone/>
              <a:defRPr sz="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589975" y="395100"/>
            <a:ext cx="861600" cy="809700"/>
            <a:chOff x="1781700" y="758475"/>
            <a:chExt cx="861600" cy="809700"/>
          </a:xfrm>
        </p:grpSpPr>
        <p:sp>
          <p:nvSpPr>
            <p:cNvPr id="55" name="Google Shape;55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848025" y="1650150"/>
            <a:ext cx="861600" cy="809700"/>
            <a:chOff x="1781700" y="758475"/>
            <a:chExt cx="861600" cy="809700"/>
          </a:xfrm>
        </p:grpSpPr>
        <p:sp>
          <p:nvSpPr>
            <p:cNvPr id="58" name="Google Shape;58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589975" y="2833500"/>
            <a:ext cx="861600" cy="809700"/>
            <a:chOff x="1781700" y="758475"/>
            <a:chExt cx="861600" cy="809700"/>
          </a:xfrm>
        </p:grpSpPr>
        <p:sp>
          <p:nvSpPr>
            <p:cNvPr id="61" name="Google Shape;61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50" y="1650150"/>
            <a:ext cx="809700" cy="8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525" y="3237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975" y="2933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4025" y="17502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3"/>
          <p:cNvCxnSpPr/>
          <p:nvPr/>
        </p:nvCxnSpPr>
        <p:spPr>
          <a:xfrm flipH="1" rot="5400000">
            <a:off x="657125" y="25727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flipH="1" rot="-5400000">
            <a:off x="2485925" y="799950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 flipH="1">
            <a:off x="2451575" y="25355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flipH="1" rot="10800000">
            <a:off x="657125" y="8963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1615925" y="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Model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679800" y="1893150"/>
            <a:ext cx="995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Simulation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15925" y="3679825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Results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-173050" y="189315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User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 rot="-3130741">
            <a:off x="242519" y="907627"/>
            <a:ext cx="809692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Create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 txBox="1"/>
          <p:nvPr/>
        </p:nvSpPr>
        <p:spPr>
          <a:xfrm rot="3088171">
            <a:off x="2822003" y="625522"/>
            <a:ext cx="809560" cy="323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Run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 rot="-3131342">
            <a:off x="2811470" y="2959058"/>
            <a:ext cx="110690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Plot / Data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3"/>
          <p:cNvSpPr txBox="1"/>
          <p:nvPr/>
        </p:nvSpPr>
        <p:spPr>
          <a:xfrm rot="2269678">
            <a:off x="265590" y="3172407"/>
            <a:ext cx="99397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Interpret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895350" y="76200"/>
            <a:ext cx="22347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: </a:t>
            </a:r>
            <a:r>
              <a:rPr lang="en" sz="1200"/>
              <a:t>setup the system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Variables / Species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Parameters / Constants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Reactions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more:</a:t>
            </a:r>
            <a:r>
              <a:rPr lang="en" sz="1200"/>
              <a:t> </a:t>
            </a:r>
            <a:r>
              <a:rPr lang="en" sz="1100"/>
              <a:t>Events, Rate Rules</a:t>
            </a:r>
            <a:endParaRPr sz="11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time:</a:t>
            </a:r>
            <a:r>
              <a:rPr lang="en" sz="1200"/>
              <a:t> start / end / frequency</a:t>
            </a:r>
            <a:endParaRPr sz="1200"/>
          </a:p>
        </p:txBody>
      </p:sp>
      <p:sp>
        <p:nvSpPr>
          <p:cNvPr id="80" name="Google Shape;80;p13"/>
          <p:cNvSpPr txBox="1"/>
          <p:nvPr/>
        </p:nvSpPr>
        <p:spPr>
          <a:xfrm>
            <a:off x="4674900" y="1572325"/>
            <a:ext cx="2564100" cy="11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Simulation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type of computation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Deterministic / ODE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Stochastic / SSA 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Hybrid: ODE+SSA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Pure python &amp; C++ implementations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895350" y="2931450"/>
            <a:ext cx="28383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Result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simulated data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data for one or more trajectories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Visualization </a:t>
            </a:r>
            <a:endParaRPr sz="1200">
              <a:solidFill>
                <a:srgbClr val="000000"/>
              </a:solidFill>
            </a:endParaRPr>
          </a:p>
          <a:p>
            <a:pPr indent="-167640" lvl="1" marL="27432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Plotly </a:t>
            </a:r>
            <a:r>
              <a:rPr i="1" lang="en" sz="1200">
                <a:solidFill>
                  <a:srgbClr val="000000"/>
                </a:solidFill>
              </a:rPr>
              <a:t>or</a:t>
            </a:r>
            <a:r>
              <a:rPr lang="en" sz="1200">
                <a:solidFill>
                  <a:srgbClr val="000000"/>
                </a:solidFill>
              </a:rPr>
              <a:t> Matplotlib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Pause/Resume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CSV output 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411175"/>
            <a:ext cx="2432303" cy="246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1443" y="4411175"/>
            <a:ext cx="2432302" cy="238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0575" y="4411178"/>
            <a:ext cx="2432303" cy="24697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-30700" y="-76200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239940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4783025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